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9" r:id="rId2"/>
    <p:sldId id="256" r:id="rId3"/>
    <p:sldId id="257" r:id="rId4"/>
    <p:sldId id="258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70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86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8553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5971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6179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4521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5889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486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169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5943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395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3760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6426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0055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749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545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4002E-7CA7-4DF7-8F32-BC292FA26728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97292F2-8EE4-462E-A73D-A66177257C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639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5709" y="1110965"/>
            <a:ext cx="6096000" cy="28007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just"/>
            <a:r>
              <a:rPr lang="uk-UA" sz="2800" dirty="0" smtClean="0"/>
              <a:t>Політична </a:t>
            </a:r>
            <a:r>
              <a:rPr lang="uk-UA" sz="2800" dirty="0" err="1" smtClean="0"/>
              <a:t>концептологія</a:t>
            </a:r>
            <a:r>
              <a:rPr lang="uk-UA" sz="2800" dirty="0" smtClean="0"/>
              <a:t> - це </a:t>
            </a:r>
          </a:p>
          <a:p>
            <a:pPr algn="just"/>
            <a:endParaRPr lang="uk-UA" sz="2800" dirty="0"/>
          </a:p>
          <a:p>
            <a:pPr algn="just"/>
            <a:r>
              <a:rPr lang="uk-UA" sz="2400" dirty="0" smtClean="0"/>
              <a:t>міждисциплінарний підхід до дослідженню, розуміння і моделювання політичної реальності в її взаємозв'язках з усіма сферами соціальної та природної реальності.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958235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4290" y="235527"/>
            <a:ext cx="10986655" cy="62478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Cambria" panose="02040503050406030204" pitchFamily="18" charset="0"/>
              </a:rPr>
              <a:t>базові терміни</a:t>
            </a:r>
          </a:p>
          <a:p>
            <a:pPr algn="just"/>
            <a:endParaRPr lang="uk-UA" sz="2000" dirty="0">
              <a:latin typeface="Cambria" panose="02040503050406030204" pitchFamily="18" charset="0"/>
            </a:endParaRPr>
          </a:p>
          <a:p>
            <a:pPr algn="just"/>
            <a:endParaRPr lang="uk-UA" sz="2000" dirty="0" smtClean="0">
              <a:latin typeface="Cambria" panose="02040503050406030204" pitchFamily="18" charset="0"/>
            </a:endParaRPr>
          </a:p>
          <a:p>
            <a:pPr algn="just"/>
            <a:r>
              <a:rPr lang="uk-UA" sz="2400" dirty="0" smtClean="0">
                <a:latin typeface="Cambria" panose="02040503050406030204" pitchFamily="18" charset="0"/>
              </a:rPr>
              <a:t>Існують різні розуміння концептів. </a:t>
            </a:r>
          </a:p>
          <a:p>
            <a:pPr algn="just"/>
            <a:endParaRPr lang="uk-UA" sz="2000" dirty="0">
              <a:latin typeface="Cambria" panose="02040503050406030204" pitchFamily="18" charset="0"/>
            </a:endParaRPr>
          </a:p>
          <a:p>
            <a:pPr algn="just"/>
            <a:r>
              <a:rPr lang="uk-UA" sz="2400" dirty="0" smtClean="0">
                <a:latin typeface="Cambria" panose="02040503050406030204" pitchFamily="18" charset="0"/>
              </a:rPr>
              <a:t>У філософії науки під концептом розуміється акт розуміння сенсу проблеми. Концепт включає наступні параметри: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Cambria" panose="02040503050406030204" pitchFamily="18" charset="0"/>
              </a:rPr>
              <a:t>повнота сенсу виразу в цілісному процесі проголошення;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err="1" smtClean="0">
                <a:latin typeface="Cambria" panose="02040503050406030204" pitchFamily="18" charset="0"/>
              </a:rPr>
              <a:t>суб'єктність,смислоразделітельная</a:t>
            </a:r>
            <a:r>
              <a:rPr lang="uk-UA" sz="2400" dirty="0" smtClean="0">
                <a:latin typeface="Cambria" panose="02040503050406030204" pitchFamily="18" charset="0"/>
              </a:rPr>
              <a:t> функція і смислову єдність мови;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Cambria" panose="02040503050406030204" pitchFamily="18" charset="0"/>
              </a:rPr>
              <a:t>на відміну від поняття концепт є продукт піднесеного розуму (духу), який здатний творчо відтворювати і збирати смисли;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Cambria" panose="02040503050406030204" pitchFamily="18" charset="0"/>
              </a:rPr>
              <a:t>концепт гранично суб'єктів і передбачає іншого суб'єкта (слухача, читача), актуалізуючи смисли в відповідях на питання і народжує диспут;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Cambria" panose="02040503050406030204" pitchFamily="18" charset="0"/>
              </a:rPr>
              <a:t>пам'ять і уява;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Cambria" panose="02040503050406030204" pitchFamily="18" charset="0"/>
              </a:rPr>
              <a:t>спрямованість на розуміння тут і тепер;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latin typeface="Cambria" panose="02040503050406030204" pitchFamily="18" charset="0"/>
              </a:rPr>
              <a:t>синтез здібностей душі: як акт пам'яті концепт орієнтований в минуле, як акт уяви - в майбутнє, як акт судження – в теперішнє.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239507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9563" y="986227"/>
            <a:ext cx="6096000" cy="33461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dirty="0" smtClean="0"/>
              <a:t>В останнє десятиліття </a:t>
            </a:r>
            <a:r>
              <a:rPr lang="uk-UA" sz="2400" dirty="0" err="1" smtClean="0"/>
              <a:t>концептологія</a:t>
            </a:r>
            <a:r>
              <a:rPr lang="uk-UA" sz="2400" dirty="0" smtClean="0"/>
              <a:t> (подібні терміни - концептуалізм, </a:t>
            </a:r>
            <a:r>
              <a:rPr lang="uk-UA" sz="2400" dirty="0" err="1" smtClean="0"/>
              <a:t>концептивізм</a:t>
            </a:r>
            <a:r>
              <a:rPr lang="uk-UA" sz="2400" dirty="0" smtClean="0"/>
              <a:t>) використовується для аналізу загальних проблем </a:t>
            </a:r>
            <a:r>
              <a:rPr lang="uk-UA" sz="2400" dirty="0" err="1" smtClean="0"/>
              <a:t>соціо</a:t>
            </a:r>
            <a:r>
              <a:rPr lang="uk-UA" sz="2400" dirty="0" smtClean="0"/>
              <a:t>-та </a:t>
            </a:r>
            <a:r>
              <a:rPr lang="uk-UA" sz="2400" dirty="0" err="1" smtClean="0"/>
              <a:t>культуролінгвістики</a:t>
            </a:r>
            <a:r>
              <a:rPr lang="uk-UA" sz="2400" dirty="0" smtClean="0"/>
              <a:t> та  рефлексії про майбутнє гуманітарних наук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520326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7418" y="446820"/>
            <a:ext cx="10848109" cy="57554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Історико-</a:t>
            </a:r>
            <a:r>
              <a:rPr lang="uk-UA" sz="2400" dirty="0" err="1" smtClean="0"/>
              <a:t>концептологічний</a:t>
            </a:r>
            <a:r>
              <a:rPr lang="uk-UA" sz="2400" dirty="0" smtClean="0"/>
              <a:t> метод. </a:t>
            </a:r>
          </a:p>
          <a:p>
            <a:pPr algn="ctr"/>
            <a:endParaRPr lang="uk-UA" sz="2400" dirty="0" smtClean="0"/>
          </a:p>
          <a:p>
            <a:pPr algn="just"/>
            <a:r>
              <a:rPr lang="uk-UA" sz="2000" dirty="0" smtClean="0"/>
              <a:t>Цей метод розроблений </a:t>
            </a:r>
            <a:r>
              <a:rPr lang="uk-UA" sz="2000" dirty="0" err="1" smtClean="0"/>
              <a:t>Д.Б.Расселом</a:t>
            </a:r>
            <a:r>
              <a:rPr lang="uk-UA" sz="2000" dirty="0" smtClean="0"/>
              <a:t> для аналізу фізичного, ментального і духовного насильства і базується на вивченні прямого, безпосереднього і екзистенціального зла в християнстві та інших релігіях. 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dirty="0" smtClean="0"/>
              <a:t>«Цей метод передбачає реальність і важливість самих по собі концептів, оскільки не події турбують уми людей, але судження про ці події. </a:t>
            </a:r>
          </a:p>
          <a:p>
            <a:pPr algn="just"/>
            <a:endParaRPr lang="uk-UA" sz="2000" dirty="0"/>
          </a:p>
          <a:p>
            <a:pPr algn="just"/>
            <a:endParaRPr lang="uk-UA" sz="2000" dirty="0" smtClean="0"/>
          </a:p>
          <a:p>
            <a:pPr algn="just"/>
            <a:r>
              <a:rPr lang="uk-UA" sz="2000" dirty="0" smtClean="0"/>
              <a:t>Історія концептів подібна традиційній історії ідей, але відрізняється від неї за двома пунктами. </a:t>
            </a:r>
          </a:p>
          <a:p>
            <a:pPr algn="just"/>
            <a:r>
              <a:rPr lang="uk-UA" sz="2000" dirty="0" smtClean="0"/>
              <a:t>По-перше, історія концептів спирається на соціальну історію. </a:t>
            </a:r>
          </a:p>
          <a:p>
            <a:pPr algn="just"/>
            <a:r>
              <a:rPr lang="uk-UA" sz="2000" dirty="0" smtClean="0"/>
              <a:t>По-друге історія концептів прагне до поєднання «вищого» і «нижчого» рівнів мислення, теології та філософії, міфу і мистецтва, результатів свідомої і несвідомої діяльності. Концепт відрізняється від ідеї тим, що він (1) має більш широку соціальну </a:t>
            </a:r>
            <a:r>
              <a:rPr lang="uk-UA" sz="2000" dirty="0"/>
              <a:t> </a:t>
            </a:r>
            <a:r>
              <a:rPr lang="uk-UA" sz="2000" dirty="0" smtClean="0"/>
              <a:t>та культурну підставу і (2) містить у собі не тільки раціональний, а й глибші психологічні рівні»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798845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7346" y="362681"/>
            <a:ext cx="8423564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800" dirty="0" err="1" smtClean="0"/>
              <a:t>Сприйняття</a:t>
            </a:r>
            <a:r>
              <a:rPr lang="ru-RU" sz="2800" dirty="0" smtClean="0"/>
              <a:t> концепту </a:t>
            </a:r>
            <a:r>
              <a:rPr lang="ru-RU" sz="2800" dirty="0" err="1" smtClean="0"/>
              <a:t>обумовлено</a:t>
            </a:r>
            <a:r>
              <a:rPr lang="ru-RU" sz="2800" dirty="0" smtClean="0"/>
              <a:t> </a:t>
            </a:r>
            <a:r>
              <a:rPr lang="ru-RU" sz="2800" dirty="0" err="1" smtClean="0"/>
              <a:t>психологічними</a:t>
            </a:r>
            <a:r>
              <a:rPr lang="ru-RU" sz="2800" dirty="0" smtClean="0"/>
              <a:t> і </a:t>
            </a:r>
            <a:r>
              <a:rPr lang="ru-RU" sz="2800" dirty="0" err="1" smtClean="0"/>
              <a:t>соціальними</a:t>
            </a:r>
            <a:r>
              <a:rPr lang="ru-RU" sz="2800" dirty="0" smtClean="0"/>
              <a:t> установками </a:t>
            </a:r>
            <a:r>
              <a:rPr lang="ru-RU" sz="2800" dirty="0" err="1" smtClean="0"/>
              <a:t>спостерігача</a:t>
            </a:r>
            <a:r>
              <a:rPr lang="ru-RU" sz="2800" dirty="0" smtClean="0"/>
              <a:t>. </a:t>
            </a:r>
          </a:p>
          <a:p>
            <a:endParaRPr lang="ru-RU" sz="2800" dirty="0"/>
          </a:p>
          <a:p>
            <a:r>
              <a:rPr lang="ru-RU" sz="2800" dirty="0" smtClean="0"/>
              <a:t>Концепт - </a:t>
            </a:r>
            <a:r>
              <a:rPr lang="ru-RU" sz="2800" dirty="0" err="1" smtClean="0"/>
              <a:t>це</a:t>
            </a:r>
            <a:r>
              <a:rPr lang="ru-RU" sz="2800" dirty="0" smtClean="0"/>
              <a:t> те, </a:t>
            </a:r>
            <a:r>
              <a:rPr lang="ru-RU" sz="2800" dirty="0" err="1" smtClean="0"/>
              <a:t>що</a:t>
            </a:r>
            <a:r>
              <a:rPr lang="ru-RU" sz="2800" dirty="0" smtClean="0"/>
              <a:t> думали про </a:t>
            </a:r>
            <a:r>
              <a:rPr lang="ru-RU" sz="2800" dirty="0" err="1" smtClean="0"/>
              <a:t>нього</a:t>
            </a:r>
            <a:r>
              <a:rPr lang="ru-RU" sz="2800" dirty="0" smtClean="0"/>
              <a:t> люди.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257273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2836" y="751344"/>
            <a:ext cx="10861964" cy="30469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/>
              <a:t>Політичні концепти</a:t>
            </a:r>
          </a:p>
          <a:p>
            <a:pPr algn="ctr"/>
            <a:endParaRPr lang="uk-UA" sz="3200" dirty="0"/>
          </a:p>
          <a:p>
            <a:pPr algn="ctr"/>
            <a:r>
              <a:rPr lang="uk-UA" sz="3200" b="1" dirty="0" smtClean="0"/>
              <a:t>Свобода</a:t>
            </a:r>
          </a:p>
          <a:p>
            <a:pPr algn="ctr"/>
            <a:r>
              <a:rPr lang="uk-UA" sz="3200" b="1" dirty="0" smtClean="0"/>
              <a:t>Рівність</a:t>
            </a:r>
          </a:p>
          <a:p>
            <a:pPr algn="ctr"/>
            <a:r>
              <a:rPr lang="uk-UA" sz="3200" b="1" dirty="0" smtClean="0"/>
              <a:t>Справедливість</a:t>
            </a:r>
          </a:p>
          <a:p>
            <a:pPr algn="ctr"/>
            <a:r>
              <a:rPr lang="uk-UA" sz="3200" b="1" dirty="0" smtClean="0"/>
              <a:t>Щастя</a:t>
            </a:r>
          </a:p>
        </p:txBody>
      </p:sp>
    </p:spTree>
    <p:extLst>
      <p:ext uri="{BB962C8B-B14F-4D97-AF65-F5344CB8AC3E}">
        <p14:creationId xmlns:p14="http://schemas.microsoft.com/office/powerpoint/2010/main" val="3615735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5822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023025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338</Words>
  <Application>Microsoft Office PowerPoint</Application>
  <PresentationFormat>Широкоэкранный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Cambria</vt:lpstr>
      <vt:lpstr>Century Gothic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2021-10-05T08:28:06Z</dcterms:created>
  <dcterms:modified xsi:type="dcterms:W3CDTF">2021-10-05T09:10:53Z</dcterms:modified>
</cp:coreProperties>
</file>