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10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1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6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1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19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0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8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03394E3-9361-45C5-8C88-312469333D0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1F3B479-9372-4A66-97D0-FF3B2C55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1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2091262"/>
            <a:ext cx="9068586" cy="31299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электро-</a:t>
            </a:r>
            <a:br>
              <a:rPr lang="ru-RU" dirty="0" smtClean="0"/>
            </a:br>
            <a:r>
              <a:rPr lang="ru-RU" dirty="0" smtClean="0"/>
              <a:t>сталеплавильного цеха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6888" y="233922"/>
            <a:ext cx="116677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рис. схематически показаны план и разрез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ЭСПЦ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 че­тырьмя 100-т печами одного из заводов в Дании. Характерные особенности этого цеха: подача лома из двух отделений в торцы печного пролета, наличие бункерного пролета, выпуск стали в ковш на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сталевозе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пневмоподача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печь извести и кокса, изоля­ция печного пролета от других.</a:t>
            </a:r>
          </a:p>
          <a:p>
            <a:pPr indent="447675" algn="just"/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Цех имеет бункерный пролет А—Б, печной Б—В, распредели­тельный В—Г и далее ряд пролетов, в которых расположены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МНЛЗ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участок 4 ремонта оборудования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МНЛЗ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участки охлаж­дения, зачистки и выдачи литых заготовок. По обеим сторонам цеха расположены вытянутые в поперечном направлении (вдоль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МНЛЗ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отделения / магнитных материалов. Печи 6 с печными подстанциями 7 расположены в середине печного пролета, что позволяет локализовать в этом пролете все выделяющиеся при плавке и при выпуске стали вредности. Печной пролет изолиро­ван от остальных газо- и звукоизолирующими перегородками и оборудован вытяжной вентиляцией 19. В распределительном пролете установлен </a:t>
            </a:r>
            <a:r>
              <a:rPr lang="ru-RU" sz="1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вакууматор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установки для продувки металла в ковше аргоном.</a:t>
            </a:r>
          </a:p>
          <a:p>
            <a:pPr indent="447675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Основные работы в цехе организованы следующим образом. , Корзины с ломом доставляют из шихтовых отделений 1 по путям 2 составами из трех тележек каждый в торцы печного пролета, где их поднимают кранами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устанавливают на пол печного про­лета или же транспортируют к печи, если настало время загруз­ки. Порошкообразные известь и кокс хранятся в бункерах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8. 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Из этих бункеров материалы подают в печь пневмотранспортом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помощью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сжатого воздуха через дозирующие устройства. Все кусковые материалы, в том числе ферросплавы, поступают из рас­положенного вблизи от цеха разгрузочного отделения по двум конвейерам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9 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бункера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бункерного пролета, где хранится суточный запас материалов. Из этих бункеров материалы через бункерные весы выдаются либо в мульду завалочной машины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13, 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загружающей материалы в печь, либо на поперечный ленточный конвейер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14, 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расположенный под рабочей площадкой и достав­ляющий материалы в бункер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 сливного желоба печи. Из бун­кера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ферросплавы загружают в сталеразливочный ковш.</a:t>
            </a:r>
          </a:p>
          <a:p>
            <a:pPr indent="447675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Сталь из печи выпускают в ковш, установленный на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стале­возе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16, 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который по поперечным путям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переезжает в распределительный пролет. Здесь ковш с помощью крана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20 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доставляют на поворотный стенд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21 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МНЛЗ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на установки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вакуумирования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или продувки аргоном. Шлак из печи сливают в ковш на тележке 75, которая выезжает из-под печи в сторону бункерного пролета.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Автошлаковозом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12 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ковш снимают с тележки и вывозят из цеха. При остановке печи на ремонт, кожух печи с помощью специаль­ной траверсы двумя кранами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транспортируют на участок ре­монта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11 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печном пролете; на этом же участке осуществляют ремонт сводов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4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tudfile.net/html/2706/1201/html_m6wh5i5cbZ.pwG6/img-hMHpA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71" y="237744"/>
            <a:ext cx="6608019" cy="6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647432" y="4040514"/>
            <a:ext cx="4120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План и поперечный разрез электросталеплавильного цеха 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904" y="114175"/>
            <a:ext cx="11667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Современным требованиям по охране труда и защите окружающей среды в наибольшей мере отвечают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ЭСПЦ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 которых предусмотрена установка печей в герметичном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дымо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и шумоизолирующем кожухе. На рис. дан поперечный разрез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ЭСПЦ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схожего с проектами недавно разработанных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Гипромезом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Сибрипромезом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Укргипромезом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цехов, в которых 100-т печи разме­щены в герметичном кожухе и предусмотрена загрузка сыпучих материалов и ферросплавов по течкам через свод печи.</a:t>
            </a:r>
            <a:endParaRPr lang="en-US" dirty="0"/>
          </a:p>
        </p:txBody>
      </p:sp>
      <p:pic>
        <p:nvPicPr>
          <p:cNvPr id="5122" name="Picture 2" descr="https://studfile.net/html/2706/1201/html_m6wh5i5cbZ.pwG6/img-zaE3U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959" y="1591503"/>
            <a:ext cx="8626715" cy="470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97916" y="6253486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Поперечный разрез электросталеплавильного цеха 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3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48" y="161416"/>
            <a:ext cx="11350752" cy="647712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900" dirty="0"/>
              <a:t>Показанный на </a:t>
            </a:r>
            <a:r>
              <a:rPr lang="ru-RU" sz="2900" dirty="0" smtClean="0"/>
              <a:t>рис. цех </a:t>
            </a:r>
            <a:r>
              <a:rPr lang="ru-RU" sz="2900" dirty="0"/>
              <a:t>включает пролеты: шихтовый </a:t>
            </a:r>
            <a:r>
              <a:rPr lang="ru-RU" sz="2900" i="1" dirty="0"/>
              <a:t>А—Б, </a:t>
            </a:r>
            <a:r>
              <a:rPr lang="ru-RU" sz="2900" dirty="0"/>
              <a:t>печной </a:t>
            </a:r>
            <a:r>
              <a:rPr lang="ru-RU" sz="2900" i="1" dirty="0"/>
              <a:t>Б</a:t>
            </a:r>
            <a:r>
              <a:rPr lang="ru-RU" sz="2900" dirty="0"/>
              <a:t>—</a:t>
            </a:r>
            <a:r>
              <a:rPr lang="ru-RU" sz="2900" i="1" dirty="0"/>
              <a:t>В, </a:t>
            </a:r>
            <a:r>
              <a:rPr lang="ru-RU" sz="2900" dirty="0"/>
              <a:t>пролет сыпучих или загрузочный </a:t>
            </a:r>
            <a:r>
              <a:rPr lang="ru-RU" sz="2900" i="1" dirty="0"/>
              <a:t>В—Г, </a:t>
            </a:r>
            <a:r>
              <a:rPr lang="ru-RU" sz="2900" dirty="0"/>
              <a:t>распредели­тельный </a:t>
            </a:r>
            <a:r>
              <a:rPr lang="ru-RU" sz="2900" i="1" dirty="0"/>
              <a:t>Г</a:t>
            </a:r>
            <a:r>
              <a:rPr lang="ru-RU" sz="2900" dirty="0"/>
              <a:t>—</a:t>
            </a:r>
            <a:r>
              <a:rPr lang="ru-RU" sz="2900" i="1" dirty="0"/>
              <a:t>Д</a:t>
            </a:r>
            <a:r>
              <a:rPr lang="ru-RU" sz="2900" b="1" dirty="0"/>
              <a:t> </a:t>
            </a:r>
            <a:r>
              <a:rPr lang="ru-RU" sz="2900" dirty="0"/>
              <a:t>и далее группу пролетов </a:t>
            </a:r>
            <a:r>
              <a:rPr lang="ru-RU" sz="2900" dirty="0" err="1"/>
              <a:t>ОНРС</a:t>
            </a:r>
            <a:r>
              <a:rPr lang="ru-RU" sz="2900" dirty="0"/>
              <a:t>. Пролет сыпучих размещен между печным и распределительным, чтобы обеспечить подачу из него материалов не только в печь, но и в ковш </a:t>
            </a:r>
            <a:r>
              <a:rPr lang="ru-RU" sz="2900" i="1" dirty="0"/>
              <a:t>18 </a:t>
            </a:r>
            <a:r>
              <a:rPr lang="ru-RU" sz="2900" dirty="0"/>
              <a:t>и к установке </a:t>
            </a:r>
            <a:r>
              <a:rPr lang="ru-RU" sz="2900" i="1" dirty="0"/>
              <a:t>19 </a:t>
            </a:r>
            <a:r>
              <a:rPr lang="ru-RU" sz="2900" dirty="0"/>
              <a:t>доводки состава и температуры металла. Расходные бункера </a:t>
            </a:r>
            <a:r>
              <a:rPr lang="ru-RU" sz="2900" i="1" dirty="0"/>
              <a:t>12 </a:t>
            </a:r>
            <a:r>
              <a:rPr lang="ru-RU" sz="2900" dirty="0"/>
              <a:t>расположены на большой высоте ( + 37 м), что позво­ляет подавать материалы из них преимущественно за счет грави­тационных сил по наклонным течкам </a:t>
            </a:r>
            <a:r>
              <a:rPr lang="ru-RU" sz="2900" i="1" dirty="0"/>
              <a:t>17. </a:t>
            </a:r>
            <a:r>
              <a:rPr lang="ru-RU" sz="2900" dirty="0"/>
              <a:t>Печи </a:t>
            </a:r>
            <a:r>
              <a:rPr lang="ru-RU" sz="2900" i="1" dirty="0"/>
              <a:t>9 </a:t>
            </a:r>
            <a:r>
              <a:rPr lang="ru-RU" sz="2900" dirty="0"/>
              <a:t>приближены к пролету сыпучих, чтобы можно было загружать материалы с по­мощью наклонной течки </a:t>
            </a:r>
            <a:r>
              <a:rPr lang="ru-RU" sz="2900" i="1" dirty="0"/>
              <a:t>17. </a:t>
            </a:r>
            <a:r>
              <a:rPr lang="ru-RU" sz="2900" dirty="0"/>
              <a:t>Установки </a:t>
            </a:r>
            <a:r>
              <a:rPr lang="ru-RU" sz="2900" i="1" dirty="0"/>
              <a:t>19 </a:t>
            </a:r>
            <a:r>
              <a:rPr lang="ru-RU" sz="2900" dirty="0"/>
              <a:t>для доводки состава и температуры металла в ковше расположены над путями </a:t>
            </a:r>
            <a:r>
              <a:rPr lang="ru-RU" sz="2900" dirty="0" err="1"/>
              <a:t>стале­возов</a:t>
            </a:r>
            <a:r>
              <a:rPr lang="ru-RU" sz="2900" dirty="0"/>
              <a:t>, что позволяет подавать ковши на внепечную обработку без участия кранов.</a:t>
            </a:r>
          </a:p>
          <a:p>
            <a:pPr algn="just"/>
            <a:r>
              <a:rPr lang="ru-RU" sz="2900" dirty="0"/>
              <a:t>Конфигурация и габариты герметичного кожуха, сооружаемо­го вокруг печи, выбраны с учетом необходимости обеспечить на­клон печи, подъем и отворот свода, размещение </a:t>
            </a:r>
            <a:r>
              <a:rPr lang="ru-RU" sz="2900" dirty="0" err="1"/>
              <a:t>сталевоза</a:t>
            </a:r>
            <a:r>
              <a:rPr lang="ru-RU" sz="2900" dirty="0"/>
              <a:t> </a:t>
            </a:r>
            <a:r>
              <a:rPr lang="ru-RU" sz="2900" i="1" dirty="0"/>
              <a:t>18 </a:t>
            </a:r>
            <a:r>
              <a:rPr lang="ru-RU" sz="2900" dirty="0"/>
              <a:t>со сталеразливочным ковшом и тележки </a:t>
            </a:r>
            <a:r>
              <a:rPr lang="ru-RU" sz="2900" i="1" dirty="0"/>
              <a:t>10 </a:t>
            </a:r>
            <a:r>
              <a:rPr lang="ru-RU" sz="2900" dirty="0"/>
              <a:t>со шлаковым ковшом. В кожухе предусмотрены закрываемые раздвижными шторами проемы в передней стенке на уровне рабочей площадки против рабочего окна, в задней стенке на уровне пола цеха для выезда </a:t>
            </a:r>
            <a:r>
              <a:rPr lang="ru-RU" sz="2900" dirty="0" err="1"/>
              <a:t>сталевоза</a:t>
            </a:r>
            <a:r>
              <a:rPr lang="ru-RU" sz="2900" dirty="0"/>
              <a:t> и шлаковой тележки и вверху для загрузочной корзины, В кожухе над печью размещен кран для обслуживания ее меха­низмов. Газы из кожуха </a:t>
            </a:r>
            <a:r>
              <a:rPr lang="ru-RU" sz="2900" i="1" dirty="0"/>
              <a:t>5 </a:t>
            </a:r>
            <a:r>
              <a:rPr lang="ru-RU" sz="2900" dirty="0"/>
              <a:t>отводят по трубопроводу 7 к газо­очистке, расположенной рядом с главным зданием. Имеется само­стоятельный тракт для отвода к газоочистке печных газов через отверстие в своде. Над печью расположен зонт </a:t>
            </a:r>
            <a:r>
              <a:rPr lang="ru-RU" sz="2900" i="1" dirty="0"/>
              <a:t>8 </a:t>
            </a:r>
            <a:r>
              <a:rPr lang="ru-RU" sz="2900" dirty="0"/>
              <a:t>для улавливания газов, выделяющихся при загрузке лома корзинами.</a:t>
            </a:r>
          </a:p>
          <a:p>
            <a:pPr algn="just"/>
            <a:r>
              <a:rPr lang="ru-RU" sz="2900" dirty="0"/>
              <a:t>Стальной лом доставляют в шихтовое отделение в контейнерах по рельсовому пути </a:t>
            </a:r>
            <a:r>
              <a:rPr lang="ru-RU" sz="2900" i="1" dirty="0"/>
              <a:t>2 </a:t>
            </a:r>
            <a:r>
              <a:rPr lang="ru-RU" sz="2900" dirty="0"/>
              <a:t>или автотранспортом и с помощью крана </a:t>
            </a:r>
            <a:r>
              <a:rPr lang="ru-RU" sz="2900" i="1" dirty="0"/>
              <a:t>3 </a:t>
            </a:r>
            <a:r>
              <a:rPr lang="ru-RU" sz="2900" dirty="0"/>
              <a:t>перегружают в корзины. Часть лома доставляют россыпью, раз­гружают в бункера </a:t>
            </a:r>
            <a:r>
              <a:rPr lang="ru-RU" sz="2900" i="1" dirty="0"/>
              <a:t>1 </a:t>
            </a:r>
            <a:r>
              <a:rPr lang="ru-RU" sz="2900" dirty="0"/>
              <a:t>и используют для догрузки корзин (коррек­тировки массы лома в них). Корзины доставляют в печной пролет по поперечным путям и краном </a:t>
            </a:r>
            <a:r>
              <a:rPr lang="ru-RU" sz="2900" i="1" dirty="0"/>
              <a:t>6 </a:t>
            </a:r>
            <a:r>
              <a:rPr lang="ru-RU" sz="2900" dirty="0"/>
              <a:t>загружают шихту в печь, для чего раздвигают верхние шторы герметичного кожуха </a:t>
            </a:r>
            <a:r>
              <a:rPr lang="ru-RU" sz="2900" i="1" dirty="0"/>
              <a:t>5.</a:t>
            </a:r>
            <a:endParaRPr lang="ru-RU" sz="2900" dirty="0"/>
          </a:p>
          <a:p>
            <a:pPr algn="just"/>
            <a:r>
              <a:rPr lang="ru-RU" sz="2900" dirty="0"/>
              <a:t>Сыпучие материалы и ферросплавы доставляют со склада кон­вейерами </a:t>
            </a:r>
            <a:r>
              <a:rPr lang="ru-RU" sz="2900" i="1" dirty="0"/>
              <a:t>11 в </a:t>
            </a:r>
            <a:r>
              <a:rPr lang="ru-RU" sz="2900" dirty="0"/>
              <a:t>расходные бункера </a:t>
            </a:r>
            <a:r>
              <a:rPr lang="ru-RU" sz="2900" i="1" dirty="0"/>
              <a:t>12, </a:t>
            </a:r>
            <a:r>
              <a:rPr lang="ru-RU" sz="2900" dirty="0"/>
              <a:t>откуда их с помощью элек­тровибрационных питателей </a:t>
            </a:r>
            <a:r>
              <a:rPr lang="ru-RU" sz="2900" i="1" dirty="0"/>
              <a:t>13 </a:t>
            </a:r>
            <a:r>
              <a:rPr lang="ru-RU" sz="2900" dirty="0"/>
              <a:t>выдают в весы-дозатор </a:t>
            </a:r>
            <a:r>
              <a:rPr lang="ru-RU" sz="2900" i="1" dirty="0"/>
              <a:t>14, </a:t>
            </a:r>
            <a:r>
              <a:rPr lang="ru-RU" sz="2900" dirty="0"/>
              <a:t>а из них на продольный конвейер </a:t>
            </a:r>
            <a:r>
              <a:rPr lang="ru-RU" sz="2900" i="1" dirty="0"/>
              <a:t>15. </a:t>
            </a:r>
            <a:r>
              <a:rPr lang="ru-RU" sz="2900" dirty="0"/>
              <a:t>Последний доставляет материалы от расположенных вдоль цеха расходных бункеров </a:t>
            </a:r>
            <a:r>
              <a:rPr lang="ru-RU" sz="2900" i="1" dirty="0"/>
              <a:t>12 </a:t>
            </a:r>
            <a:r>
              <a:rPr lang="ru-RU" sz="2900" dirty="0"/>
              <a:t>в распре­делительную воронку </a:t>
            </a:r>
            <a:r>
              <a:rPr lang="ru-RU" sz="2900" i="1" dirty="0"/>
              <a:t>16, </a:t>
            </a:r>
            <a:r>
              <a:rPr lang="ru-RU" sz="2900" dirty="0"/>
              <a:t>направляющую материалы в одну из на­клонных течек </a:t>
            </a:r>
            <a:r>
              <a:rPr lang="ru-RU" sz="2900" i="1" dirty="0"/>
              <a:t>17 </a:t>
            </a:r>
            <a:r>
              <a:rPr lang="ru-RU" sz="2900" dirty="0"/>
              <a:t>для загрузки через свод в печь, либо в ковш, либо же для доставки на участок </a:t>
            </a:r>
            <a:r>
              <a:rPr lang="ru-RU" sz="2900" i="1" dirty="0"/>
              <a:t>19. </a:t>
            </a:r>
            <a:r>
              <a:rPr lang="ru-RU" sz="2900" dirty="0"/>
              <a:t>Заправочные материалы по­дают в контейнерах и хранят в подвесных бункерах на рабочей площадке </a:t>
            </a:r>
            <a:r>
              <a:rPr lang="ru-RU" sz="2900" i="1" dirty="0"/>
              <a:t>4, </a:t>
            </a:r>
            <a:r>
              <a:rPr lang="ru-RU" sz="2900" dirty="0"/>
              <a:t>откуда их выдают в бункер заправочной машины.</a:t>
            </a:r>
          </a:p>
          <a:p>
            <a:pPr algn="just"/>
            <a:r>
              <a:rPr lang="ru-RU" sz="2900" dirty="0"/>
              <a:t>После выпуска стали в ковш </a:t>
            </a:r>
            <a:r>
              <a:rPr lang="ru-RU" sz="2900" dirty="0" err="1"/>
              <a:t>сталевоз</a:t>
            </a:r>
            <a:r>
              <a:rPr lang="ru-RU" sz="2900" dirty="0"/>
              <a:t> </a:t>
            </a:r>
            <a:r>
              <a:rPr lang="ru-RU" sz="2900" i="1" dirty="0"/>
              <a:t>18 </a:t>
            </a:r>
            <a:r>
              <a:rPr lang="ru-RU" sz="2900" dirty="0"/>
              <a:t>выезжает из кожуха 5, и останавливается под установкой </a:t>
            </a:r>
            <a:r>
              <a:rPr lang="ru-RU" sz="2900" i="1" dirty="0"/>
              <a:t>19 </a:t>
            </a:r>
            <a:r>
              <a:rPr lang="ru-RU" sz="2900" dirty="0"/>
              <a:t>для доводки, где могут вы­полняться следующие операции: отбор проб, замер температуры, продувка аргоном с введением алюминия для </a:t>
            </a:r>
            <a:r>
              <a:rPr lang="ru-RU" sz="2900" dirty="0" err="1"/>
              <a:t>раскисления</a:t>
            </a:r>
            <a:r>
              <a:rPr lang="ru-RU" sz="2900" dirty="0"/>
              <a:t>, коррек­тирующие добавки ферросплавов, добавка стальной </a:t>
            </a:r>
            <a:r>
              <a:rPr lang="ru-RU" sz="2900" dirty="0" err="1"/>
              <a:t>обрези</a:t>
            </a:r>
            <a:r>
              <a:rPr lang="ru-RU" sz="2900" dirty="0"/>
              <a:t> для корректировки температуры, вдувание порошкообразных материа­лов для </a:t>
            </a:r>
            <a:r>
              <a:rPr lang="ru-RU" sz="2900" dirty="0" err="1"/>
              <a:t>десульфурации</a:t>
            </a:r>
            <a:r>
              <a:rPr lang="ru-RU" sz="2900" dirty="0"/>
              <a:t> и кокса для науглероживания. Затем </a:t>
            </a:r>
            <a:r>
              <a:rPr lang="ru-RU" sz="2900" dirty="0" err="1"/>
              <a:t>ста­левоз</a:t>
            </a:r>
            <a:r>
              <a:rPr lang="ru-RU" sz="2900" dirty="0"/>
              <a:t> выезжает в зону действия крана </a:t>
            </a:r>
            <a:r>
              <a:rPr lang="ru-RU" sz="2900" i="1" dirty="0"/>
              <a:t>20, </a:t>
            </a:r>
            <a:r>
              <a:rPr lang="ru-RU" sz="2900" dirty="0"/>
              <a:t>которым ковш достав­ляют на поворотный стенд </a:t>
            </a:r>
            <a:r>
              <a:rPr lang="ru-RU" sz="2900" i="1" dirty="0"/>
              <a:t>21 </a:t>
            </a:r>
            <a:r>
              <a:rPr lang="ru-RU" sz="2900" dirty="0" err="1"/>
              <a:t>МНЛЗ</a:t>
            </a:r>
            <a:r>
              <a:rPr lang="ru-RU" sz="2900" dirty="0"/>
              <a:t>. Шлаковая тележка </a:t>
            </a:r>
            <a:r>
              <a:rPr lang="ru-RU" sz="2900" i="1" dirty="0"/>
              <a:t>10 </a:t>
            </a:r>
            <a:r>
              <a:rPr lang="ru-RU" sz="2900" dirty="0"/>
              <a:t>выез­жает из кожуха в распределительный пролет, откуда шлаковые ковши вывозят </a:t>
            </a:r>
            <a:r>
              <a:rPr lang="ru-RU" sz="2900" dirty="0" err="1"/>
              <a:t>автошлаковозами</a:t>
            </a:r>
            <a:r>
              <a:rPr lang="ru-RU" sz="29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7381"/>
            <a:ext cx="10515600" cy="457835"/>
          </a:xfrm>
        </p:spPr>
        <p:txBody>
          <a:bodyPr>
            <a:normAutofit fontScale="90000"/>
          </a:bodyPr>
          <a:lstStyle/>
          <a:p>
            <a:r>
              <a:rPr lang="ru-RU" dirty="0"/>
              <a:t>Организация основных работ в </a:t>
            </a:r>
            <a:r>
              <a:rPr lang="ru-RU" dirty="0" err="1" smtClean="0"/>
              <a:t>эспц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28" y="682624"/>
            <a:ext cx="11542776" cy="605650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i="1" dirty="0"/>
              <a:t>Доставка и загрузка лома</a:t>
            </a:r>
            <a:endParaRPr lang="ru-RU" dirty="0"/>
          </a:p>
          <a:p>
            <a:pPr algn="just"/>
            <a:r>
              <a:rPr lang="ru-RU" dirty="0"/>
              <a:t>Основу шихты электросталеплавильных печей составляет лом с добавкой чугуна или </a:t>
            </a:r>
            <a:r>
              <a:rPr lang="ru-RU" dirty="0" err="1"/>
              <a:t>науглероживателей</a:t>
            </a:r>
            <a:r>
              <a:rPr lang="ru-RU" dirty="0"/>
              <a:t> (кокс, электродный бой) и ее загружают корзинами (бадьями) с раскрывающимся днищем. Во всех цехах применяется следующая система загрузки металли­ческой шихты: доставка корзин с ломом в печной пролет по по­перечным путям на уровне пола цеха, подъем корзины краном, опускание ее в открываемое сверху рабочее пространство с рас­крыванием днища корзины.</a:t>
            </a:r>
          </a:p>
          <a:p>
            <a:pPr algn="just"/>
            <a:r>
              <a:rPr lang="ru-RU" dirty="0"/>
              <a:t>Ниже перечислены способы доставки лома в цех и загрузки его в корзины, подаваемые затем в печной пролет:</a:t>
            </a:r>
          </a:p>
          <a:p>
            <a:pPr algn="just"/>
            <a:r>
              <a:rPr lang="ru-RU" dirty="0"/>
              <a:t>В шихтовый пролет в вагонах россыпью с разгрузкой боль­шей части лома в ямные бункера, где хранится его запас пример­но за шесть суток работы цеха, с последующей погрузкой лома электромагнитами в корзины, находящиеся на поперечных путях передачи в печной пролет (см. рис. 38). Этот способ считается пригодным лишь для цехов с печами малой емкости в связи с его малой производительностью. (При диаметре электромагнита 1650 мм и насыпной массе лома 1 —1,2 т/</a:t>
            </a:r>
            <a:r>
              <a:rPr lang="ru-RU" dirty="0" err="1"/>
              <a:t>м</a:t>
            </a:r>
            <a:r>
              <a:rPr lang="ru-RU" baseline="30000" dirty="0" err="1"/>
              <a:t>3</a:t>
            </a:r>
            <a:r>
              <a:rPr lang="ru-RU" dirty="0"/>
              <a:t> скорость его загрузки составляет около 30 т/ч; для обеспечения же бесперебойной ра­боты 100- и 200-т печей по расчетам </a:t>
            </a:r>
            <a:r>
              <a:rPr lang="ru-RU" dirty="0" err="1"/>
              <a:t>Гипромеза</a:t>
            </a:r>
            <a:r>
              <a:rPr lang="ru-RU" dirty="0"/>
              <a:t> требуются ско­рости загрузки соответственно около 60 и 90 т/ч.)</a:t>
            </a:r>
          </a:p>
          <a:p>
            <a:pPr algn="just"/>
            <a:r>
              <a:rPr lang="ru-RU" dirty="0"/>
              <a:t>В шихтовый пролет вагонами с непосредственной перегруз­кой из них лома в корзины (см. рис. 39). Этот способ также не обеспечивает достаточную скорость загрузки корзин и, кроме того, по расчетам </a:t>
            </a:r>
            <a:r>
              <a:rPr lang="ru-RU" dirty="0" err="1"/>
              <a:t>Гипромеза</a:t>
            </a:r>
            <a:r>
              <a:rPr lang="ru-RU" dirty="0"/>
              <a:t>, неэкономичен в связи с большими расходами на содержание подвижного состава.</a:t>
            </a:r>
          </a:p>
          <a:p>
            <a:pPr algn="just"/>
            <a:r>
              <a:rPr lang="ru-RU" dirty="0"/>
              <a:t>В отдельно стоящее поперечно (см. рис. 41) или продольно расположенное шихтовое отделение, где заполняют корзины и откуда их доставляют по поперечным рельсовым путям или авто­тягачами. В отечественной практике этот способ не опробован.</a:t>
            </a:r>
          </a:p>
          <a:p>
            <a:pPr algn="just"/>
            <a:r>
              <a:rPr lang="ru-RU" dirty="0"/>
              <a:t>Доставка большей части лома в шихтовый пролет в контей­нерах с разгрузкой</a:t>
            </a:r>
            <a:r>
              <a:rPr lang="ru-RU" b="1" i="1" dirty="0"/>
              <a:t> </a:t>
            </a:r>
            <a:r>
              <a:rPr lang="ru-RU" dirty="0"/>
              <a:t>контейнеров краном непосредственно в кор­зины; часть лома при этом доставляют россыпью, разгружают в ямные бункера и используют для догрузки корзин. Контейнеры</a:t>
            </a:r>
            <a:r>
              <a:rPr lang="ru-RU" b="1" dirty="0"/>
              <a:t> </a:t>
            </a:r>
            <a:r>
              <a:rPr lang="ru-RU" dirty="0"/>
              <a:t>с</a:t>
            </a:r>
            <a:r>
              <a:rPr lang="ru-RU" i="1" dirty="0"/>
              <a:t> </a:t>
            </a:r>
            <a:r>
              <a:rPr lang="ru-RU" dirty="0"/>
              <a:t>ломом доставляют либо из далеко расположенного скрапоразделочного цеха по продольным путям (см. рис. 40), либо по попе­речным путям из рядом расположенного скрапоразделочного цеха (</a:t>
            </a:r>
            <a:r>
              <a:rPr lang="ru-RU" dirty="0" err="1"/>
              <a:t>ЭСПЦ</a:t>
            </a:r>
            <a:r>
              <a:rPr lang="ru-RU" dirty="0"/>
              <a:t> Узбекского металлургического завода).</a:t>
            </a:r>
          </a:p>
          <a:p>
            <a:pPr algn="just"/>
            <a:r>
              <a:rPr lang="ru-RU" dirty="0"/>
              <a:t>Загрузка корзин ломом в близко расположенном </a:t>
            </a:r>
            <a:r>
              <a:rPr lang="ru-RU" dirty="0" err="1"/>
              <a:t>скрапо</a:t>
            </a:r>
            <a:r>
              <a:rPr lang="ru-RU" dirty="0"/>
              <a:t>-разделочном цехе с доставкой их в печной пролет по поперечным рельсовым путям.</a:t>
            </a:r>
          </a:p>
          <a:p>
            <a:pPr algn="just"/>
            <a:r>
              <a:rPr lang="ru-RU" dirty="0"/>
              <a:t>Перспективными для новых цехов с большегрузными печами считают два последних способа. Более предпочтительной, очевид­но, является доставка заполненных корзин из близко расположен­ного скрапоразделочного цеха. При этом отпадает необходимость в</a:t>
            </a:r>
            <a:r>
              <a:rPr lang="ru-RU" b="1" dirty="0"/>
              <a:t> </a:t>
            </a:r>
            <a:r>
              <a:rPr lang="ru-RU" dirty="0"/>
              <a:t>сооружении шихтового пролета или отделения, уменьшается число перегрузок лома.</a:t>
            </a:r>
          </a:p>
          <a:p>
            <a:pPr algn="just"/>
            <a:r>
              <a:rPr lang="ru-RU" dirty="0"/>
              <a:t>Взвешивание корзин, заполняемых ломом, вместе с передаточ­ными тележками ведут с помощью устанавливаемых в</a:t>
            </a:r>
            <a:r>
              <a:rPr lang="ru-RU" b="1" dirty="0"/>
              <a:t> </a:t>
            </a:r>
            <a:r>
              <a:rPr lang="ru-RU" dirty="0"/>
              <a:t>шихтовых пролетах стационарных платформенных весов или же весами, смонтированными на тележках.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432" y="292608"/>
            <a:ext cx="6577584" cy="61539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/>
              <a:t>Основное оборудование. </a:t>
            </a:r>
            <a:r>
              <a:rPr lang="ru-RU" dirty="0"/>
              <a:t>Применяемые для перегрузки лома магнитные краны описаны ранее. В случае доставки лома в</a:t>
            </a:r>
            <a:r>
              <a:rPr lang="ru-RU" b="1" dirty="0"/>
              <a:t> </a:t>
            </a:r>
            <a:r>
              <a:rPr lang="ru-RU" dirty="0"/>
              <a:t>кон­тейнерах шихтовые пролеты новых цехов оснащают мостовыми кранами с двумя параллельно перемещающимися по мосту тележ­ками; одна оборудована электромагнитом, другая устройством для захвата и опрокидывания контейнеров.</a:t>
            </a:r>
          </a:p>
          <a:p>
            <a:pPr algn="just"/>
            <a:r>
              <a:rPr lang="ru-RU" dirty="0"/>
              <a:t>Загрузочные корзины могут быть с многостворчатым днищем из гибких пластинчатых секторов и грейферного типа с двумя раскрывающимися челюстями. В отечественной практике приме­няют корзины первого типа (рис</a:t>
            </a:r>
            <a:r>
              <a:rPr lang="ru-RU" dirty="0" smtClean="0"/>
              <a:t>.), </a:t>
            </a:r>
            <a:r>
              <a:rPr lang="ru-RU" dirty="0"/>
              <a:t>имеющие цилиндрический корпус </a:t>
            </a:r>
            <a:r>
              <a:rPr lang="ru-RU" i="1" dirty="0"/>
              <a:t>3 </a:t>
            </a:r>
            <a:r>
              <a:rPr lang="ru-RU" dirty="0"/>
              <a:t>с днищем, получаемым в</a:t>
            </a:r>
            <a:r>
              <a:rPr lang="ru-RU" b="1" dirty="0"/>
              <a:t> </a:t>
            </a:r>
            <a:r>
              <a:rPr lang="ru-RU" dirty="0"/>
              <a:t>результате смыкания гибких секторов </a:t>
            </a:r>
            <a:r>
              <a:rPr lang="ru-RU" i="1" dirty="0"/>
              <a:t>6. </a:t>
            </a:r>
            <a:r>
              <a:rPr lang="ru-RU" dirty="0"/>
              <a:t>Сборку днища ведут после окончания предыдущей за­валки в печном пролете цеха, удерживая корзину на весу мостовым завалочным краном за три крюка </a:t>
            </a:r>
            <a:r>
              <a:rPr lang="ru-RU" i="1" dirty="0"/>
              <a:t>4. </a:t>
            </a:r>
            <a:r>
              <a:rPr lang="ru-RU" dirty="0"/>
              <a:t>При сборке через проуши­ны </a:t>
            </a:r>
            <a:r>
              <a:rPr lang="ru-RU" i="1" dirty="0"/>
              <a:t>8 </a:t>
            </a:r>
            <a:r>
              <a:rPr lang="ru-RU" dirty="0"/>
              <a:t>гибких секторов вручную протаскивают цепь 7, стягивают цепь крюком вспомогательного подъема крана, после чего конец цепи замыкают штырем. В момент загрузки шихты тянут крюком вспомогательного подъема крана за цепь </a:t>
            </a:r>
            <a:r>
              <a:rPr lang="ru-RU" i="1" dirty="0"/>
              <a:t>5, </a:t>
            </a:r>
            <a:r>
              <a:rPr lang="ru-RU" dirty="0"/>
              <a:t>выдергивая штырь; гибкие секторы расходятся и шихта высыпается на под печи. Для опоры корзины при ее установке на пол цеха или передаточ­ную тележку служит поддон соединяемый с корзиной откид­ными замками 2;</a:t>
            </a:r>
            <a:r>
              <a:rPr lang="ru-RU" b="1" dirty="0"/>
              <a:t> </a:t>
            </a:r>
            <a:r>
              <a:rPr lang="ru-RU" dirty="0"/>
              <a:t>перед загрузкой поддон от корзины отсоединяют. Для новых цехов рекомендуются корзины грейферного типа, что исключает затраты ручного труда и времени на сборку корзины.</a:t>
            </a:r>
          </a:p>
          <a:p>
            <a:pPr algn="just"/>
            <a:r>
              <a:rPr lang="ru-RU" i="1" dirty="0"/>
              <a:t>Передаточные тележки </a:t>
            </a:r>
            <a:r>
              <a:rPr lang="ru-RU" dirty="0"/>
              <a:t>для корзин делают самоходными. Для новых цехов их оборудуют весовыми устройствами, что позволяет отказаться от стационарных весов в шихтовом пролете, упрощает и ускоряет взвешивание.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https://studfile.net/html/2706/1201/html_m6wh5i5cbZ.pwG6/img-WOubU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"/>
          <a:stretch/>
        </p:blipFill>
        <p:spPr bwMode="auto">
          <a:xfrm>
            <a:off x="7068312" y="861001"/>
            <a:ext cx="4739640" cy="392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58130" y="4788220"/>
            <a:ext cx="3572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Загрузочная корзина с днищем из гибких секторов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4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197992"/>
            <a:ext cx="10984992" cy="644055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/>
              <a:t>Доставка и загрузка </a:t>
            </a:r>
            <a:r>
              <a:rPr lang="ru-RU" i="1" dirty="0" err="1"/>
              <a:t>металлизованных</a:t>
            </a:r>
            <a:r>
              <a:rPr lang="ru-RU" i="1" dirty="0"/>
              <a:t> окатышей</a:t>
            </a:r>
            <a:endParaRPr lang="ru-RU" dirty="0"/>
          </a:p>
          <a:p>
            <a:pPr algn="just"/>
            <a:r>
              <a:rPr lang="ru-RU" dirty="0"/>
              <a:t>Как показал опыт, для получения высоких технико-экономических показателей плавки на </a:t>
            </a:r>
            <a:r>
              <a:rPr lang="ru-RU" dirty="0" err="1"/>
              <a:t>металлизованных</a:t>
            </a:r>
            <a:r>
              <a:rPr lang="ru-RU" dirty="0"/>
              <a:t> окатышах должна быть организована их непрерывная загрузка через отверстие в своде печи. Окатыши доставляют к печам через специализированный пролет, который одновременно служит для доставки сыпучих ма­териалов и ферросплавов (бункерный пролет или пролет доставки сыпучих).</a:t>
            </a:r>
          </a:p>
          <a:p>
            <a:pPr algn="just"/>
            <a:r>
              <a:rPr lang="ru-RU" dirty="0"/>
              <a:t>Система доставки и загрузки окатышей обычно включает уста­новленные в бункерном пролете вблизи печей расходные бункера, рассчитанные на хранение 8—12-ч запаса окатышей, конвейерный тракт их подачи в бункера и группу механизмов для дозированной выдачи окатышей из бункеров и их загрузки в печь. Опыт эксплуа­тации подобных систем невелик и общепринятой оптимальной схе­мы и конструкций системы загрузки окатышей пока не разрабо­тано. На рис. 44 показаны две разновидности подобных систем.</a:t>
            </a:r>
          </a:p>
          <a:p>
            <a:pPr algn="just"/>
            <a:r>
              <a:rPr lang="ru-RU" dirty="0"/>
              <a:t>В системе загрузки, изображенной на рис. 44, а, в расходные бункера 7 окатыши подают конвейером 8 из цеха прямого восста­новления. Каждый бункер 7 оборудован электровибрационным питателем 6 и ленточными весами 5, выдающими дозированное количество окатышей на общий для двух бункеров поперечно рас­положенный </a:t>
            </a:r>
            <a:r>
              <a:rPr lang="ru-RU" dirty="0" err="1"/>
              <a:t>вибропитатель</a:t>
            </a:r>
            <a:r>
              <a:rPr lang="ru-RU" dirty="0"/>
              <a:t> 4. Окатыши через наклонную течку 3 поступают в печь 1 через закрепленную на своде воронку 2. При необходимости наклонную течку 3 отворачивают от свода. Ско­рость подачи окатышей автоматически регулируется в зависимости от потребления электроэнергии. В системе, показанной на рис. 44, б, окатыши в расходные бун­кера 7 подают конвейерами 8 и выдают из них с помощью элек­тровибрационных питателей 6 в весовой дозатор 5 и далее на про­дольный конвейер 4. Последний доставляет окатыши из ряда расположенных вдоль загрузочного пролета расходных бункеров 7 на наклонный поперечный конвейер 3, с которого они через воронку 2 и отверстие в своде поступают в печь 1. Уклон конвейе­ра 3 позволяет несколько уменьшить высоту расположения расход­ных бункеров 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tudfile.net/html/2706/1201/html_m6wh5i5cbZ.pwG6/img-zHrSf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487" y="537765"/>
            <a:ext cx="6793865" cy="384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4432" y="4383571"/>
            <a:ext cx="7202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Схемы систем загрузки в печь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металлизованных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окатышей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0936" y="5173486"/>
            <a:ext cx="11018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Весьма рациональной можно считать систему загрузки, ана­логичную системе загрузки сыпучих материалов, примененную в цехе, показанном на рис. . В этой системе загрузку осуще­ствляют преимущественно за счет гравитационных сил и предусмотрен лишь один продольный конвейер 15 (рис.), со­бирающий материалы из расположенных в ряд расходных бун­керов.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736" y="216280"/>
            <a:ext cx="11332464" cy="65594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/>
              <a:t>Системы доставки и загрузки сыпучих материалов и ферросплавов</a:t>
            </a:r>
            <a:endParaRPr lang="ru-RU" dirty="0"/>
          </a:p>
          <a:p>
            <a:pPr algn="just"/>
            <a:r>
              <a:rPr lang="ru-RU" dirty="0"/>
              <a:t>В существующих </a:t>
            </a:r>
            <a:r>
              <a:rPr lang="ru-RU" dirty="0" err="1"/>
              <a:t>ЭСПЦ</a:t>
            </a:r>
            <a:r>
              <a:rPr lang="ru-RU" dirty="0"/>
              <a:t> применяют две существенно различаю­щихся схемы доставки сыпучих материалов и ферросплавов к пе­чам: через шихтовый пролет и по специализированному тракту подачи. Подача через шихтовый пролет, включающая доставку материалов россыпью или в контейнерах, хранение их запаса, перегрузку в шихтовом пролете и доставку в печной пролет кра­нами. При этом способе велика загружен­ность шихтовых кранов, усложняется организация работ в пролете, исключена возможность автоматизации, загрязняется атмо­сфера пылью. Поэтому в новых цехах этот способ доставки материалов не применяют.</a:t>
            </a:r>
          </a:p>
          <a:p>
            <a:pPr algn="just"/>
            <a:r>
              <a:rPr lang="ru-RU" dirty="0"/>
              <a:t>Специализированный тракт подачи сыпучих материалов и ферросплавов во всех современных </a:t>
            </a:r>
            <a:r>
              <a:rPr lang="ru-RU" dirty="0" err="1"/>
              <a:t>ЭСПЦ</a:t>
            </a:r>
            <a:r>
              <a:rPr lang="ru-RU" dirty="0"/>
              <a:t> в принципе схож и включает: группу расходных бункеров, в которых хранят оперативный запас материалов; систему доставки в них материалов; систему механизмов для выдачи материалов из бункеров, ид до­зирования и загрузки в печь. Обычно предусматривают отдельную группу расходных бункеров на одну-две печи. Объем бункеров для извести рассчитывают на хранение примерно полусуточного ее запаса; для других материалов, расходуемых в значительно меньших количествах, объем бункеров обеспечивает хранение за­паса на несколько суток (до пяти) работы цеха. Бункера распо­лагают выше уровня рабочей площадки </a:t>
            </a:r>
            <a:r>
              <a:rPr lang="ru-RU" dirty="0" smtClean="0"/>
              <a:t>цеха, </a:t>
            </a:r>
            <a:r>
              <a:rPr lang="ru-RU" dirty="0"/>
              <a:t>делают подвесными и снабжают системой дозированной выдачи материа­лов снизу. Группы расходных бункеров располагают в ряд вдоль </a:t>
            </a:r>
            <a:r>
              <a:rPr lang="ru-RU" dirty="0" err="1"/>
              <a:t>фроцта</a:t>
            </a:r>
            <a:r>
              <a:rPr lang="ru-RU" dirty="0"/>
              <a:t> печей, что позволяет создать общую систему подачи в них материалов. Применяют два варианта размещения расходных бункеров в цехе — в специализированном пролете сыпучих (бун­керном) и в печном пролете. Для новых цехов </a:t>
            </a:r>
            <a:r>
              <a:rPr lang="ru-RU" dirty="0" err="1"/>
              <a:t>Гипромез</a:t>
            </a:r>
            <a:r>
              <a:rPr lang="ru-RU" dirty="0"/>
              <a:t> реко­мендует устройство специального бункерного пролета в связи со следующими преимуществами: упрощается организация работ в печном пролете и пылевыделения не загрязняют его атмосферу; бункера можно располагать в два ряда, в то время как в печном пролете — в один ряд; возможна установка большого числа бун­керов. Однако бункерный пролет увеличивает объем здания цеха.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207136"/>
            <a:ext cx="11030712" cy="640397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Доставка материалов в расходные бункера может быть орга­низована следующими способами:</a:t>
            </a:r>
          </a:p>
          <a:p>
            <a:pPr algn="just"/>
            <a:r>
              <a:rPr lang="ru-RU" dirty="0"/>
              <a:t>в саморазгружающихся контейнерах, которые доставляют к цеху из шихтовых отделений авто- или железнодорожным транс­портом, а в цехе подают к определенному бункеру мостовым </a:t>
            </a:r>
            <a:r>
              <a:rPr lang="ru-RU" dirty="0" smtClean="0"/>
              <a:t>кра­ном;</a:t>
            </a:r>
            <a:endParaRPr lang="ru-RU" dirty="0"/>
          </a:p>
          <a:p>
            <a:pPr algn="just"/>
            <a:r>
              <a:rPr lang="ru-RU" dirty="0"/>
              <a:t>конвейерами непосредственно из шихтовых отделений при ид близком расположении от цеха;</a:t>
            </a:r>
          </a:p>
          <a:p>
            <a:pPr algn="just"/>
            <a:r>
              <a:rPr lang="ru-RU" dirty="0"/>
              <a:t>конвейерами из сооружаемого рядом с цехом приемного отде­ления, куда материалы доставляют от отдаленных источников снабжения в вагонах или автотранспортом. </a:t>
            </a:r>
            <a:r>
              <a:rPr lang="ru-RU" dirty="0" smtClean="0"/>
              <a:t>Прибывающие </a:t>
            </a:r>
            <a:r>
              <a:rPr lang="ru-RU" dirty="0"/>
              <a:t>мате­риалы разгружают в приемные бункера, а из них выдают на кон­вейеры, доставляющие материалы в расходные бункера </a:t>
            </a:r>
            <a:r>
              <a:rPr lang="ru-RU" dirty="0" err="1"/>
              <a:t>ЭСПЦ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пневмотранспортом.</a:t>
            </a:r>
          </a:p>
          <a:p>
            <a:pPr algn="just"/>
            <a:r>
              <a:rPr lang="ru-RU" dirty="0"/>
              <a:t>Пневмотранспорт используют в некоторых зарубежных цехах для доставки отдельных материалов (например, извести). В оте­чественных цехах его не применяют, поскольку не организовано производство соответствующего оборудования. </a:t>
            </a:r>
            <a:r>
              <a:rPr lang="ru-RU" baseline="30000" dirty="0"/>
              <a:t>1</a:t>
            </a:r>
            <a:r>
              <a:rPr lang="ru-RU" dirty="0"/>
              <a:t> Наиболее часто применяют первые три из перечисленных спо­собов. При выборе способа доставки учитывают, что конвейерные способ по сравнению с доставкой контейнерами характеризуется меньшими трудозатратами и позволяет автоматизировать достав­ку. Вместе с тем сооружение конвейерной системы в </a:t>
            </a:r>
            <a:r>
              <a:rPr lang="ru-RU" dirty="0" err="1"/>
              <a:t>ЭСПЦ</a:t>
            </a:r>
            <a:r>
              <a:rPr lang="ru-RU" dirty="0"/>
              <a:t> с ма­лым объемом производства может оказаться неэкономичным. Так, по. расчетам </a:t>
            </a:r>
            <a:r>
              <a:rPr lang="ru-RU" dirty="0" err="1"/>
              <a:t>Гипромеза</a:t>
            </a:r>
            <a:r>
              <a:rPr lang="ru-RU" dirty="0"/>
              <a:t>, в </a:t>
            </a:r>
            <a:r>
              <a:rPr lang="ru-RU" dirty="0" err="1"/>
              <a:t>ЭСПЦ</a:t>
            </a:r>
            <a:r>
              <a:rPr lang="ru-RU" dirty="0"/>
              <a:t> производительностью менее 1—1,5 млн. т стали в год более экономичной будет доставка кон­тейнерами.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632" y="383413"/>
            <a:ext cx="10515600" cy="585851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Общая характеристика электросталеплавильных </a:t>
            </a:r>
            <a:r>
              <a:rPr lang="ru-RU" dirty="0" smtClean="0"/>
              <a:t>цехов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184" y="1057529"/>
            <a:ext cx="11158728" cy="5535296"/>
          </a:xfrm>
        </p:spPr>
        <p:txBody>
          <a:bodyPr>
            <a:noAutofit/>
          </a:bodyPr>
          <a:lstStyle/>
          <a:p>
            <a:pPr indent="311150" algn="just">
              <a:spcBef>
                <a:spcPts val="0"/>
              </a:spcBef>
            </a:pPr>
            <a:r>
              <a:rPr lang="ru-RU" sz="1700" dirty="0"/>
              <a:t>Основные линии грузопотоков электросталеплавильного цеха — это доставка и загрузка стального лома, а в некоторых цехах также </a:t>
            </a:r>
            <a:r>
              <a:rPr lang="ru-RU" sz="1700" dirty="0" err="1"/>
              <a:t>металлизованных</a:t>
            </a:r>
            <a:r>
              <a:rPr lang="ru-RU" sz="1700" dirty="0"/>
              <a:t> окатышей; доставка и загрузка в печь шлакообразующих материалов; доставка и загрузка в печь и в ковш ферросплавов; транспортирование ковшей с жидкой сталью К месту разливки и установкам внепечной обработки; разливка и уборка слитков или литых заготовок; уборка шлака и грузопото­ки, связанные с обеспечением ремонта печей и оборудования.</a:t>
            </a:r>
          </a:p>
          <a:p>
            <a:pPr indent="311150" algn="just">
              <a:spcBef>
                <a:spcPts val="0"/>
              </a:spcBef>
            </a:pPr>
            <a:r>
              <a:rPr lang="ru-RU" sz="1700" dirty="0"/>
              <a:t>Для электросталеплавильных цехов характерна организация выплавки и разливки стали в одном здании — главном здании цеха; в нем же часто, организовано хранение запаса лома и </a:t>
            </a:r>
            <a:r>
              <a:rPr lang="ru-RU" sz="1700" dirty="0" err="1"/>
              <a:t>era</a:t>
            </a:r>
            <a:r>
              <a:rPr lang="ru-RU" sz="1700" dirty="0"/>
              <a:t> загрузка в корзины и обычно хранение оперативного запаса сыпу­чих материалов и </a:t>
            </a:r>
            <a:r>
              <a:rPr lang="ru-RU" sz="1700" dirty="0" err="1"/>
              <a:t>металлизованных</a:t>
            </a:r>
            <a:r>
              <a:rPr lang="ru-RU" sz="1700" dirty="0"/>
              <a:t> окатышей, внепечная обра­ботка стали, подготовка ковшей, а в ряде цехов с разливкой стали в изложницы предусмотрены участки обдирки и термообработки слитков. Помимо главного здания, в состав цеха часто входит шихтовое отделение сыпучих материалов и в отдельных случаях отделение магнитных материалов; при разливке стали в излож­ницы— отделения их подготовки и раздевания слитков; ряд вспо­могательных отделений и объектов, предназначенных для обеспе­чения цеха электроэнергией, водой, кислородом и другими ресур­сами, для очистки отводимых газов, выполнения ремонтных работ; иногда шлаковое отделение.</a:t>
            </a:r>
          </a:p>
          <a:p>
            <a:pPr indent="311150" algn="just">
              <a:spcBef>
                <a:spcPts val="0"/>
              </a:spcBef>
            </a:pPr>
            <a:r>
              <a:rPr lang="ru-RU" sz="1700" dirty="0"/>
              <a:t>В течение длительного времени устройство </a:t>
            </a:r>
            <a:r>
              <a:rPr lang="ru-RU" sz="1700" dirty="0" err="1"/>
              <a:t>ЭСПЦ</a:t>
            </a:r>
            <a:r>
              <a:rPr lang="ru-RU" sz="1700" dirty="0"/>
              <a:t> и органи­зация в них грузопотоков, особенно на отечественных заводах, были относительно стабильными и характеризовались наличием в главном здании шихтового, печного и разливочного пролетов; разливкой стали в изложницы; расположением печей на границе печного и разливочного пролетов и выпуска стали в ковши, удер­живаемые разливочными кранами. Последние годы характери­зуются поисками и разработкой большого числа новых проектных решений по </a:t>
            </a:r>
            <a:r>
              <a:rPr lang="ru-RU" sz="1700" dirty="0" err="1"/>
              <a:t>ЭСПЦ</a:t>
            </a:r>
            <a:r>
              <a:rPr lang="ru-RU" sz="1700" dirty="0"/>
              <a:t>, что объясняется многими факторами: увели­чением мощности печных трансформаторов, емкости печей и их производительности; ростом объема грузопотоков; вынесением части технологических операций из печи в ковш и переходом на непрерывную разливку стали; необходимостью повышения уровня механизации и улучшения условий труда; возросшими требова­ниями по охране окружающей среды; необходимостью в ряде слу­чаев использования </a:t>
            </a:r>
            <a:r>
              <a:rPr lang="ru-RU" sz="1700" dirty="0" err="1"/>
              <a:t>металлизованного</a:t>
            </a:r>
            <a:r>
              <a:rPr lang="ru-RU" sz="1700" dirty="0"/>
              <a:t> сырья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9657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032" y="175272"/>
            <a:ext cx="11713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выдачи материалов из расходных бункеров в загрузочные машины и устройства применяют электровибрационные питатели, электровесовые тележки, бункерные весы, конвейеры. Загрузку в печь осуществляют мульдами, ленточными бросковыми машинами и посредством течек, вводимых через дополнительное отверстие в своде печи. При использовании мульд обеспечивается загрузка любых материалов, однако при загрузке необходимо отключение и подъем электродов. Ленточные машины загружают материалы без отключения печи, однако не позволяют загружать прокален­ные ферросплавы. Кроме того, оба эти способа не обеспечивают автоматизацию загрузки. При загрузке с помощью течек через свод обеспечивается полная автоматизация, не требуется отклю­чения печи и открывания окна. При этом, однако, необходимо размещать расходные бункера на большей, чем при первых двух способах загрузки, высоте.</a:t>
            </a:r>
            <a:endParaRPr lang="en-US" dirty="0"/>
          </a:p>
        </p:txBody>
      </p:sp>
      <p:pic>
        <p:nvPicPr>
          <p:cNvPr id="9218" name="Picture 2" descr="https://studfile.net/html/2706/1201/html_m6wh5i5cbZ.pwG6/img-WnY1q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" y="3129034"/>
            <a:ext cx="548640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93321" y="6230375"/>
            <a:ext cx="3577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Крановая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мульдовая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машина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47688" y="2901756"/>
            <a:ext cx="5190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новых цехов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Гипромезом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рекомендуется загрузка сыпу­чих материалов и большей части ферросплавов с помощью течки через свод в сочетании с загрузкой нагретых ферросплавов без­рельсовыми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мульдозавалочными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машинами.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малорасходуемых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ферросплавов и порошкообразных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раскислителей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может при­меняться следующая схема доставки и загрузки: подача в печной пролет в саморазгружающихся контейнерах, опорожнение их подвесные бункера на рабочей площадке, из которых материалы по мере надобности выдаются в мульды.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76" y="225425"/>
            <a:ext cx="11204448" cy="6193664"/>
          </a:xfrm>
        </p:spPr>
        <p:txBody>
          <a:bodyPr>
            <a:normAutofit/>
          </a:bodyPr>
          <a:lstStyle/>
          <a:p>
            <a:pPr algn="just"/>
            <a:r>
              <a:rPr lang="ru-RU" i="1" dirty="0"/>
              <a:t>Основное оборудование. </a:t>
            </a:r>
            <a:r>
              <a:rPr lang="ru-RU" dirty="0"/>
              <a:t>Для загрузки материалов мульдами в </a:t>
            </a:r>
            <a:r>
              <a:rPr lang="ru-RU" dirty="0" err="1"/>
              <a:t>ЭСПЦ</a:t>
            </a:r>
            <a:r>
              <a:rPr lang="ru-RU" dirty="0"/>
              <a:t> широко применяют машины кранового типа (см. рис</a:t>
            </a:r>
            <a:r>
              <a:rPr lang="ru-RU" dirty="0" smtClean="0"/>
              <a:t>.), </a:t>
            </a:r>
            <a:r>
              <a:rPr lang="ru-RU" dirty="0"/>
              <a:t>которые передвигаются вдоль печного пролета по тем же подкрановым путям, что и завалочные краны, т. е. по путям, закрепленным на колоннах </a:t>
            </a:r>
            <a:r>
              <a:rPr lang="ru-RU" i="1" dirty="0"/>
              <a:t>4, </a:t>
            </a:r>
            <a:r>
              <a:rPr lang="ru-RU" dirty="0"/>
              <a:t>ограничивающих печной пролет. Машина включает мост 3, по которому перемещаются две тележки — главная </a:t>
            </a:r>
            <a:r>
              <a:rPr lang="ru-RU" i="1" dirty="0"/>
              <a:t>2 </a:t>
            </a:r>
            <a:r>
              <a:rPr lang="ru-RU" dirty="0"/>
              <a:t>и вспомогательная 1, оборудованная подъемным механизмом с крюком. На главной тележке смонтирована шахта 5, являющаяся опорой для колонны </a:t>
            </a:r>
            <a:r>
              <a:rPr lang="ru-RU" i="1" dirty="0"/>
              <a:t>6, </a:t>
            </a:r>
            <a:r>
              <a:rPr lang="ru-RU" dirty="0"/>
              <a:t>и механизмы подъема и вращения колонны </a:t>
            </a:r>
            <a:r>
              <a:rPr lang="ru-RU" i="1" dirty="0"/>
              <a:t>6 </a:t>
            </a:r>
            <a:r>
              <a:rPr lang="ru-RU" dirty="0"/>
              <a:t>вместе с закрепленной на ней кабиной 7. В кабине размещены опоры хобота </a:t>
            </a:r>
            <a:r>
              <a:rPr lang="ru-RU" i="1" dirty="0"/>
              <a:t>8 </a:t>
            </a:r>
            <a:r>
              <a:rPr lang="ru-RU" dirty="0"/>
              <a:t>с механизмами его качания и вращения. Мульду </a:t>
            </a:r>
            <a:r>
              <a:rPr lang="ru-RU" i="1" dirty="0"/>
              <a:t>9 </a:t>
            </a:r>
            <a:r>
              <a:rPr lang="ru-RU" dirty="0"/>
              <a:t>захватывают хоботом, снабженным механизмом </a:t>
            </a:r>
            <a:r>
              <a:rPr lang="ru-RU" baseline="-25000" dirty="0"/>
              <a:t>;</a:t>
            </a:r>
            <a:r>
              <a:rPr lang="ru-RU" dirty="0"/>
              <a:t>ее </a:t>
            </a:r>
            <a:r>
              <a:rPr lang="ru-RU" dirty="0" smtClean="0"/>
              <a:t>замыкания.</a:t>
            </a:r>
            <a:endParaRPr lang="ru-RU" dirty="0"/>
          </a:p>
          <a:p>
            <a:pPr algn="just"/>
            <a:r>
              <a:rPr lang="ru-RU" dirty="0"/>
              <a:t>Во вновь сооружаемых цехах рекомендуется применение без­рельсовых </a:t>
            </a:r>
            <a:r>
              <a:rPr lang="ru-RU" dirty="0" err="1"/>
              <a:t>мульдозавалочиых</a:t>
            </a:r>
            <a:r>
              <a:rPr lang="ru-RU" dirty="0"/>
              <a:t> ма­шин (см. рис</a:t>
            </a:r>
            <a:r>
              <a:rPr lang="ru-RU" dirty="0" smtClean="0"/>
              <a:t>.). </a:t>
            </a:r>
            <a:r>
              <a:rPr lang="ru-RU" dirty="0"/>
              <a:t>Их достоин­ствами являются малые габари­ты и масса, большая маневрен­ность и то, что они, передвигаясь по рабочей площадке, не мешают работе завалочных кранов печ­ного пролета. Основой машины является перемещаемая с помощью дизельного двигателя тележ­ка, имеющая три колеса с резиновыми литыми шинами. На те­лежке смонтирован хобот с механизмами его качания, вращения и захвата мульды. Емкость мульд составляет 0,6—0,7 </a:t>
            </a:r>
            <a:r>
              <a:rPr lang="ru-RU" dirty="0" err="1"/>
              <a:t>м</a:t>
            </a:r>
            <a:r>
              <a:rPr lang="ru-RU" baseline="30000" dirty="0" err="1"/>
              <a:t>3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studfile.net/html/2706/1201/html_m6wh5i5cbZ.pwG6/img-vK7wu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4" y="1755964"/>
            <a:ext cx="5928391" cy="250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9974" y="5237726"/>
            <a:ext cx="5042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Безрельсовая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мульдозавалочная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машина</a:t>
            </a:r>
            <a:endParaRPr lang="en-US" dirty="0"/>
          </a:p>
        </p:txBody>
      </p:sp>
      <p:pic>
        <p:nvPicPr>
          <p:cNvPr id="10244" name="Picture 4" descr="https://studfile.net/html/2706/1201/html_m6wh5i5cbZ.pwG6/img-1swKt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728" y="391668"/>
            <a:ext cx="4008247" cy="469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24005" y="5237726"/>
            <a:ext cx="4520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Загрузочная машина ленточного типа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184" y="454024"/>
            <a:ext cx="11222736" cy="61387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Ленточная загрузочная машина (</a:t>
            </a:r>
            <a:r>
              <a:rPr lang="ru-RU" dirty="0" smtClean="0"/>
              <a:t>рис) </a:t>
            </a:r>
            <a:r>
              <a:rPr lang="ru-RU" dirty="0"/>
              <a:t>состоит из переме­щаемой механизмом </a:t>
            </a:r>
            <a:r>
              <a:rPr lang="ru-RU" i="1" dirty="0"/>
              <a:t>11 </a:t>
            </a:r>
            <a:r>
              <a:rPr lang="ru-RU" dirty="0" err="1"/>
              <a:t>электротележки</a:t>
            </a:r>
            <a:r>
              <a:rPr lang="ru-RU" dirty="0"/>
              <a:t> </a:t>
            </a:r>
            <a:r>
              <a:rPr lang="ru-RU" i="1" dirty="0"/>
              <a:t>12, </a:t>
            </a:r>
            <a:r>
              <a:rPr lang="ru-RU" dirty="0"/>
              <a:t>на которую через стойки </a:t>
            </a:r>
            <a:r>
              <a:rPr lang="ru-RU" i="1" dirty="0"/>
              <a:t>4 </a:t>
            </a:r>
            <a:r>
              <a:rPr lang="ru-RU" dirty="0"/>
              <a:t>опирается состоящий из двух секций бункер </a:t>
            </a:r>
            <a:r>
              <a:rPr lang="ru-RU" i="1" dirty="0"/>
              <a:t>5 </a:t>
            </a:r>
            <a:r>
              <a:rPr lang="ru-RU" dirty="0"/>
              <a:t>для сыпу­чих материалов, снабженный весовым устройством </a:t>
            </a:r>
            <a:r>
              <a:rPr lang="ru-RU" i="1" dirty="0"/>
              <a:t>6. </a:t>
            </a:r>
            <a:r>
              <a:rPr lang="ru-RU" dirty="0"/>
              <a:t>Бросковый механизм выполнен в виде ленты </a:t>
            </a:r>
            <a:r>
              <a:rPr lang="ru-RU" i="1" dirty="0"/>
              <a:t>1, </a:t>
            </a:r>
            <a:r>
              <a:rPr lang="ru-RU" dirty="0"/>
              <a:t>огибающей приводной, на­правляющий и огибающий ролики и барабан </a:t>
            </a:r>
            <a:r>
              <a:rPr lang="ru-RU" i="1" dirty="0"/>
              <a:t>10. </a:t>
            </a:r>
            <a:r>
              <a:rPr lang="ru-RU" dirty="0"/>
              <a:t>При открывании затвора 7 материал высыпается в воронку </a:t>
            </a:r>
            <a:r>
              <a:rPr lang="ru-RU" i="1" dirty="0"/>
              <a:t>3, </a:t>
            </a:r>
            <a:r>
              <a:rPr lang="ru-RU" dirty="0"/>
              <a:t>а из нее на барабан </a:t>
            </a:r>
            <a:r>
              <a:rPr lang="ru-RU" i="1" dirty="0"/>
              <a:t>10 </a:t>
            </a:r>
            <a:r>
              <a:rPr lang="ru-RU" dirty="0"/>
              <a:t>и далее на движущуюся ленту, с которой по инерции ма­териал выбрасывается в печь через окно. Направление струи ма­териала по вертикали регулируют, поднимая или опуская рас­труб </a:t>
            </a:r>
            <a:r>
              <a:rPr lang="ru-RU" i="1" dirty="0"/>
              <a:t>2 </a:t>
            </a:r>
            <a:r>
              <a:rPr lang="ru-RU" dirty="0"/>
              <a:t>через систему рычагов гидроцилиндром </a:t>
            </a:r>
            <a:r>
              <a:rPr lang="ru-RU" i="1" dirty="0"/>
              <a:t>9. </a:t>
            </a:r>
            <a:r>
              <a:rPr lang="ru-RU" dirty="0"/>
              <a:t>Направление в горизонтальной плоскости изменяют с помощью поворотного ме­ханизма </a:t>
            </a:r>
            <a:r>
              <a:rPr lang="ru-RU" i="1" dirty="0"/>
              <a:t>13. </a:t>
            </a:r>
            <a:r>
              <a:rPr lang="ru-RU" dirty="0"/>
              <a:t>Машина снабжена теплозащитным экраном </a:t>
            </a:r>
            <a:r>
              <a:rPr lang="ru-RU" i="1" dirty="0"/>
              <a:t>8. </a:t>
            </a:r>
            <a:r>
              <a:rPr lang="ru-RU" dirty="0"/>
              <a:t>Даль­ность бросания достигает 11 м, производительность 65—240 т/ч.</a:t>
            </a:r>
          </a:p>
          <a:p>
            <a:pPr algn="just"/>
            <a:r>
              <a:rPr lang="ru-RU" dirty="0"/>
              <a:t>При загрузке материалов через свод в нем предусматривают отверстие, над которым закрепляют приемную воронку, а печи располагают рядом с пролетом доставки сыпучих материалов. Подобная система загрузки обычно включает комплекс оборудо­вания для выдачи материалов из расходных бункеров, их дозирования и подачи в печь (электровибрационные питатели, весы-до­заторы, конвейеры, наклонные течки и др.). </a:t>
            </a:r>
            <a:r>
              <a:rPr lang="ru-RU" dirty="0" smtClean="0"/>
              <a:t>Подобные </a:t>
            </a:r>
            <a:r>
              <a:rPr lang="ru-RU" dirty="0"/>
              <a:t>системы могут быть выполнены так же, как описанные выше (стр</a:t>
            </a:r>
            <a:r>
              <a:rPr lang="ru-RU" dirty="0" smtClean="0"/>
              <a:t>.) </a:t>
            </a:r>
            <a:r>
              <a:rPr lang="ru-RU" dirty="0"/>
              <a:t>системы загрузки через свод окаты­шей. Более рациональной, очевидно, является первая, где загрузку осуществляют преимущественно за счет гравитационных сил и требуется меньше оборудования.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64" y="170560"/>
            <a:ext cx="11158728" cy="64405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/>
              <a:t>Подача ферросплавов в ковш. </a:t>
            </a:r>
            <a:r>
              <a:rPr lang="ru-RU" dirty="0"/>
              <a:t>Современный </a:t>
            </a:r>
            <a:r>
              <a:rPr lang="ru-RU" dirty="0" err="1"/>
              <a:t>ЭСПЦ</a:t>
            </a:r>
            <a:r>
              <a:rPr lang="ru-RU" dirty="0"/>
              <a:t> должен быть оборудован системой механизированной загрузки ферроспла­вов в является первая, где загрузку осуществляют преимущественно за счет гравитационных сил и требуется меньше оборудования.</a:t>
            </a:r>
          </a:p>
          <a:p>
            <a:pPr algn="just"/>
            <a:r>
              <a:rPr lang="ru-RU" i="1" dirty="0"/>
              <a:t>Подача ферросплавов в ковш. </a:t>
            </a:r>
            <a:r>
              <a:rPr lang="ru-RU" dirty="0"/>
              <a:t>Современный </a:t>
            </a:r>
            <a:r>
              <a:rPr lang="ru-RU" dirty="0" err="1"/>
              <a:t>ЭСПЦ</a:t>
            </a:r>
            <a:r>
              <a:rPr lang="ru-RU" dirty="0"/>
              <a:t> должен быть оборудован системой механизированной загрузки ферроспла­вов в сталеразливочный ковш во время выпуска в него стали и в процессе внепечной обработки. Соответственно над желобом печи и на установках внепечной обработки располагают систему бункеров, снабженных дозаторами, питателями и течками для по­дачи ферросплавов из этих бункеров в ковш. Разработано и при­меняется несколько способов доставки ферросплавов в бункера этих загрузочных систем:</a:t>
            </a:r>
          </a:p>
          <a:p>
            <a:pPr algn="just"/>
            <a:r>
              <a:rPr lang="ru-RU" dirty="0"/>
              <a:t>доставка контейнерами в распределительный пролет и загруз­ка из контейнеров в бункера мостовыми или консольными кра­нами;</a:t>
            </a:r>
          </a:p>
          <a:p>
            <a:pPr algn="just"/>
            <a:r>
              <a:rPr lang="ru-RU" dirty="0"/>
              <a:t>доставка через бункерный пролет с последующей выдачей ферросплавов на поперечный конвейер, доставляющий сплавы к бункерам </a:t>
            </a:r>
            <a:r>
              <a:rPr lang="ru-RU" dirty="0" err="1"/>
              <a:t>у"желоба</a:t>
            </a:r>
            <a:r>
              <a:rPr lang="ru-RU" dirty="0"/>
              <a:t> печи (см. рис. 41), или с выдачей в тележку которая транспортирует материалы по рабочей площадке в распределительный пролет в зону действия разливочных кранов, загружающих материалы в бункера у желоба печи, и установок внепечной обработки;</a:t>
            </a:r>
          </a:p>
          <a:p>
            <a:pPr algn="just"/>
            <a:r>
              <a:rPr lang="ru-RU" dirty="0"/>
              <a:t>доставка через пролет сыпучих (бункерный) материалов с по­следующей выдачей к бункерам у желоба печи и установок вне­печной обработки по наклонным течкам (рис. 42).</a:t>
            </a:r>
          </a:p>
          <a:p>
            <a:pPr algn="just"/>
            <a:r>
              <a:rPr lang="ru-RU" dirty="0"/>
              <a:t>Целесообразно, очевидно, применение третьего способа; при этом установки внепечной обработки должны располагаться рядом с пролетом сыпучих, а последний — между печным и распределительным пролетами.</a:t>
            </a:r>
          </a:p>
        </p:txBody>
      </p:sp>
    </p:spTree>
    <p:extLst>
      <p:ext uri="{BB962C8B-B14F-4D97-AF65-F5344CB8AC3E}">
        <p14:creationId xmlns:p14="http://schemas.microsoft.com/office/powerpoint/2010/main" val="298219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592" y="283464"/>
            <a:ext cx="11478768" cy="6473951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i="1" dirty="0"/>
              <a:t>Выпуск стали и уборка шлака</a:t>
            </a:r>
            <a:endParaRPr lang="ru-RU" sz="3200" dirty="0"/>
          </a:p>
          <a:p>
            <a:pPr algn="just"/>
            <a:r>
              <a:rPr lang="ru-RU" sz="3200" dirty="0"/>
              <a:t>В </a:t>
            </a:r>
            <a:r>
              <a:rPr lang="ru-RU" sz="3200" dirty="0" err="1"/>
              <a:t>ЭСПЦ</a:t>
            </a:r>
            <a:r>
              <a:rPr lang="ru-RU" sz="3200" dirty="0"/>
              <a:t> применяют два способа выпуска стали в ковш. При рас­положении печей на границе печного и разливочного или распре­делительного пролетов сталь из печи выпускают в ковш, удержи­ваемый разливочным краном; с помощью этого крана ведут разливку в изложницы или передают ковш на </a:t>
            </a:r>
            <a:r>
              <a:rPr lang="ru-RU" sz="3200" dirty="0" err="1"/>
              <a:t>МНЛЗ</a:t>
            </a:r>
            <a:r>
              <a:rPr lang="ru-RU" sz="3200" dirty="0"/>
              <a:t>. При распо­ложении печей в печном пролете сталь выпускают в ковш, установ­ленный на </a:t>
            </a:r>
            <a:r>
              <a:rPr lang="ru-RU" sz="3200" dirty="0" err="1"/>
              <a:t>сталевозе</a:t>
            </a:r>
            <a:r>
              <a:rPr lang="ru-RU" sz="3200" dirty="0"/>
              <a:t>, который перевозит ковш в распределитель­ный (разливочный) пролет, в зону действия разливочных кранов. Этот способ рекомендуется для новых цехов в связи с необходи­мостью установки печей в </a:t>
            </a:r>
            <a:r>
              <a:rPr lang="ru-RU" sz="3200" dirty="0" err="1"/>
              <a:t>шумо</a:t>
            </a:r>
            <a:r>
              <a:rPr lang="ru-RU" sz="3200" dirty="0"/>
              <a:t>- и </a:t>
            </a:r>
            <a:r>
              <a:rPr lang="ru-RU" sz="3200" dirty="0" err="1"/>
              <a:t>дымоизолирующем</a:t>
            </a:r>
            <a:r>
              <a:rPr lang="ru-RU" sz="3200" dirty="0"/>
              <a:t> кожухе.</a:t>
            </a:r>
          </a:p>
          <a:p>
            <a:pPr algn="just"/>
            <a:r>
              <a:rPr lang="ru-RU" sz="3200" dirty="0"/>
              <a:t>Во всех отечественных </a:t>
            </a:r>
            <a:r>
              <a:rPr lang="ru-RU" sz="3200" dirty="0" err="1"/>
              <a:t>ЭСПЦ</a:t>
            </a:r>
            <a:r>
              <a:rPr lang="ru-RU" sz="3200" dirty="0"/>
              <a:t> применяется одинаковая схема уборки шлака — выдача шлаковых ковшей из-под печи на тележ­ке по поперечному пути в разливочный (см. рис</a:t>
            </a:r>
            <a:r>
              <a:rPr lang="ru-RU" sz="3200" dirty="0" smtClean="0"/>
              <a:t>.) </a:t>
            </a:r>
            <a:r>
              <a:rPr lang="ru-RU" sz="3200" dirty="0"/>
              <a:t>или распре­делительный (см. рис</a:t>
            </a:r>
            <a:r>
              <a:rPr lang="ru-RU" sz="3200" dirty="0" smtClean="0"/>
              <a:t>.) </a:t>
            </a:r>
            <a:r>
              <a:rPr lang="ru-RU" sz="3200" dirty="0"/>
              <a:t>пролеты с перестановкой их краном на продольные пути вывоза из цеха^ По этим же путям вывозят шлак, сливаемый из разливочных ковшей. В зарубежных цехах применяют еще ряд способов </a:t>
            </a:r>
            <a:r>
              <a:rPr lang="ru-RU" sz="3200" dirty="0" err="1"/>
              <a:t>шлакотборки</a:t>
            </a:r>
            <a:r>
              <a:rPr lang="ru-RU" sz="3200" dirty="0"/>
              <a:t>:</a:t>
            </a:r>
          </a:p>
          <a:p>
            <a:pPr algn="just"/>
            <a:r>
              <a:rPr lang="ru-RU" sz="3200" dirty="0"/>
              <a:t>вывоз шлаковых ковшей </a:t>
            </a:r>
            <a:r>
              <a:rPr lang="ru-RU" sz="3200" dirty="0" err="1"/>
              <a:t>автошлаковозами</a:t>
            </a:r>
            <a:r>
              <a:rPr lang="ru-RU" sz="3200" dirty="0"/>
              <a:t> по полу цеха (на­пример, через печной пролет, см. рис</a:t>
            </a:r>
            <a:r>
              <a:rPr lang="ru-RU" sz="3200" dirty="0" smtClean="0"/>
              <a:t>.). </a:t>
            </a:r>
            <a:r>
              <a:rPr lang="ru-RU" sz="3200" dirty="0" err="1"/>
              <a:t>Автошлаковозы</a:t>
            </a:r>
            <a:r>
              <a:rPr lang="ru-RU" sz="3200" dirty="0"/>
              <a:t> рабо­тают без участия кранов и оборудованы механизмами кантования ковша и его захвата с тележки, выдающей ковш из-под печи;</a:t>
            </a:r>
          </a:p>
          <a:p>
            <a:pPr algn="just"/>
            <a:r>
              <a:rPr lang="ru-RU" sz="3200" dirty="0"/>
              <a:t>слив шлака в приямок, под печью с последующей отгрузки за­стывшего шлака; такой способ нельзя считать приемлемым в свя­зи с ухудшением санитарных условий в цехе; через печной пролет путем передачи шлаковых ковшей из-под лечи завалочным краном в торец пролета, откуда их вывозят по продольному рельсовому пути; этот способ непригоден для высокопроизводительных цехов, так как существенно усложняется ра­бота кранов печного пролета;</a:t>
            </a:r>
          </a:p>
          <a:p>
            <a:pPr algn="just"/>
            <a:r>
              <a:rPr lang="ru-RU" sz="3200" dirty="0"/>
              <a:t>вывоз шлаковых ковшей от печи по продольным рельсовым путям, проложенным в печном пролете под рабочей площадкой; такой способ требует увеличения ширины печного пролета, по­скольку необходимо иметь один общий продольный путь и кри­волинейные съезды с него к каждой печи, а также предусматри­вать место для подаваемых по поперечным путям корзин с ломом;</a:t>
            </a:r>
          </a:p>
          <a:p>
            <a:pPr algn="just"/>
            <a:r>
              <a:rPr lang="ru-RU" sz="3200" dirty="0"/>
              <a:t>через шихтовый пролет, куда шлаковые ковши из-под печи до­ставляют по поперечным путям и где их краном переставляют на продольные пути для вывоза за пределы цеха. Этот способ нельзя считать рациональным, так как требует установки в ших­товом пролете кранов большой грузоподъемности и усложняет работу в нем.</a:t>
            </a:r>
          </a:p>
          <a:p>
            <a:pPr algn="just"/>
            <a:r>
              <a:rPr lang="ru-RU" sz="3200" dirty="0"/>
              <a:t>С учетом отмеченных недостатков рациональными можно счи­тать применяющуюся на отечественных заводах схему вывоза шлаковых ковшей через разливочный или распределительный про­леты и применяемую на зарубежных заводах схему вывоза с по­мощью </a:t>
            </a:r>
            <a:r>
              <a:rPr lang="ru-RU" sz="3200" dirty="0" err="1"/>
              <a:t>автошлаковозов</a:t>
            </a:r>
            <a:r>
              <a:rPr lang="ru-RU" sz="3200" dirty="0"/>
              <a:t>. Проектом </a:t>
            </a:r>
            <a:r>
              <a:rPr lang="ru-RU" sz="3200" dirty="0" err="1"/>
              <a:t>Укргипромеза</a:t>
            </a:r>
            <a:r>
              <a:rPr lang="ru-RU" sz="3200" dirty="0"/>
              <a:t> предусмотрено устройство специального шлакового пролета, куда шлаковые ков­ши доставляют от печей и где их краном переставляют на про­дольные пути для вывоза из цеха.</a:t>
            </a:r>
          </a:p>
          <a:p>
            <a:pPr algn="just"/>
            <a:r>
              <a:rPr lang="ru-RU" sz="3200" dirty="0"/>
              <a:t>Для обеспечения полной утилизации шлаков в новых </a:t>
            </a:r>
            <a:r>
              <a:rPr lang="ru-RU" sz="3200" dirty="0" err="1"/>
              <a:t>ЭСПЦ</a:t>
            </a:r>
            <a:r>
              <a:rPr lang="ru-RU" sz="3200" dirty="0"/>
              <a:t> обязательно необходимо сооружать шлаковые отделения, где опо­рожняют вывозимые из цеха шлаковые ковши и откуда застывший шлак отправляют на дальнейшую переработку. Один из возмож­ных вариантов устройства шлакового отделения описан ранее (см. рис</a:t>
            </a:r>
            <a:r>
              <a:rPr lang="ru-RU" sz="3200" dirty="0" smtClean="0"/>
              <a:t>.).</a:t>
            </a:r>
            <a:endParaRPr lang="ru-RU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744" y="298576"/>
            <a:ext cx="11186160" cy="6321679"/>
          </a:xfrm>
        </p:spPr>
        <p:txBody>
          <a:bodyPr>
            <a:normAutofit/>
          </a:bodyPr>
          <a:lstStyle/>
          <a:p>
            <a:pPr algn="just"/>
            <a:r>
              <a:rPr lang="ru-RU" i="1" dirty="0"/>
              <a:t>Работы в распределительном пролете</a:t>
            </a:r>
            <a:endParaRPr lang="ru-RU" dirty="0"/>
          </a:p>
          <a:p>
            <a:pPr algn="just"/>
            <a:r>
              <a:rPr lang="ru-RU" dirty="0"/>
              <a:t>В современных </a:t>
            </a:r>
            <a:r>
              <a:rPr lang="ru-RU" dirty="0" err="1"/>
              <a:t>ЭСПЦ</a:t>
            </a:r>
            <a:r>
              <a:rPr lang="ru-RU" dirty="0"/>
              <a:t> с непрерывной разливкой основным назна­чением распределительного пролета является доставка кранами ковшей со сталью от печей или </a:t>
            </a:r>
            <a:r>
              <a:rPr lang="ru-RU" dirty="0" err="1"/>
              <a:t>сталевозов</a:t>
            </a:r>
            <a:r>
              <a:rPr lang="ru-RU" dirty="0"/>
              <a:t> на поворотные стенды </a:t>
            </a:r>
            <a:r>
              <a:rPr lang="ru-RU" dirty="0" err="1"/>
              <a:t>МНЛЗ</a:t>
            </a:r>
            <a:r>
              <a:rPr lang="ru-RU" dirty="0"/>
              <a:t>, располагаемые в линию вдоль границы пролета. Наряду с этим в пролете организуют внепечную обработку стали, подго­товку и иногда ремонт сталеразливочных ковшей, часто через пролет убирают шлак, доставляют ферросплавы к установкам внепечной обработки, огнеупоры и оборудование для ремонтов. Подготовку и ремонт ковшей с шиберными затворами ведут по </a:t>
            </a:r>
            <a:r>
              <a:rPr lang="ru-RU" dirty="0" smtClean="0"/>
              <a:t>схеме, </a:t>
            </a:r>
            <a:r>
              <a:rPr lang="ru-RU" dirty="0"/>
              <a:t>требующей многократ­ной перестановки ковшей кранами. Кранами часто доставляют ковши к установкам внепечной обработки, переставляют шлаковые ковши при уборке шлака.</a:t>
            </a:r>
          </a:p>
          <a:p>
            <a:pPr algn="just"/>
            <a:r>
              <a:rPr lang="ru-RU" dirty="0"/>
              <a:t>Работа в пролете упрощается, если установки внепечной обра­ботки размещены над </a:t>
            </a:r>
            <a:r>
              <a:rPr lang="ru-RU" dirty="0" err="1"/>
              <a:t>сталевозными</a:t>
            </a:r>
            <a:r>
              <a:rPr lang="ru-RU" dirty="0"/>
              <a:t> путями; при уборке шлака </a:t>
            </a:r>
            <a:r>
              <a:rPr lang="ru-RU" dirty="0" err="1"/>
              <a:t>автошлаковозами</a:t>
            </a:r>
            <a:r>
              <a:rPr lang="ru-RU" dirty="0"/>
              <a:t> без участия кранов; при доставке ферроспла­вов к установкам внепечной обработки по наклонным течкам из бункерного пролета (как в цехе, показанном на рис</a:t>
            </a:r>
            <a:r>
              <a:rPr lang="ru-RU" dirty="0" smtClean="0"/>
              <a:t>.). </a:t>
            </a:r>
            <a:r>
              <a:rPr lang="ru-RU" dirty="0"/>
              <a:t>Для высокопроизводительных цехов необходимо вынесение ремонта ков« шей в специализированные пролеты или отделения.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888" y="274321"/>
            <a:ext cx="11085576" cy="635508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Цехи с расположением печей на границе печ­ного и распределительного пролетов и выпуском стали в ковши, удерживаемые литейными кранами распредели­тельного пролета. Пролет доставки сыпучих материалов и ферро­сплавов размещают в них между печным и шихтовым пролетами (рис. 40) или же располагают тракт подачи этих материалов в печном пролете с противоположной от печей стороны (</a:t>
            </a:r>
            <a:r>
              <a:rPr lang="ru-RU" dirty="0" err="1"/>
              <a:t>ЭСПЦ</a:t>
            </a:r>
            <a:r>
              <a:rPr lang="ru-RU" dirty="0"/>
              <a:t> До­нецкого и Узбекского металлургических заводов). Строившиеся в недавнее время цехи этого типа считаются несовершенными в связи со следующими недостатками:</a:t>
            </a:r>
          </a:p>
          <a:p>
            <a:r>
              <a:rPr lang="ru-RU" dirty="0"/>
              <a:t>печи не заключены в </a:t>
            </a:r>
            <a:r>
              <a:rPr lang="ru-RU" dirty="0" err="1"/>
              <a:t>шумо</a:t>
            </a:r>
            <a:r>
              <a:rPr lang="ru-RU" dirty="0"/>
              <a:t>- и </a:t>
            </a:r>
            <a:r>
              <a:rPr lang="ru-RU" dirty="0" err="1"/>
              <a:t>дымоизолирующий</a:t>
            </a:r>
            <a:r>
              <a:rPr lang="ru-RU" dirty="0"/>
              <a:t> кожух;</a:t>
            </a:r>
          </a:p>
          <a:p>
            <a:r>
              <a:rPr lang="ru-RU" dirty="0"/>
              <a:t>не обеспечивается загрузка сыпучих материалов и ферроспла­вов через свод печи;</a:t>
            </a:r>
          </a:p>
          <a:p>
            <a:r>
              <a:rPr lang="ru-RU" dirty="0"/>
              <a:t>не предусмотрена возможность работы с </a:t>
            </a:r>
            <a:r>
              <a:rPr lang="ru-RU" dirty="0" err="1"/>
              <a:t>металлизованными</a:t>
            </a:r>
            <a:r>
              <a:rPr lang="ru-RU" dirty="0"/>
              <a:t> окатышами (их загрузка через свод печи);</a:t>
            </a:r>
          </a:p>
          <a:p>
            <a:r>
              <a:rPr lang="ru-RU" dirty="0"/>
              <a:t>усложнена система доставки ферросплавов в ковш и на уста­новки доводки плавки в ковше в связи с отдаленностью от них тракта подачи ферросплавов.</a:t>
            </a:r>
          </a:p>
          <a:p>
            <a:r>
              <a:rPr lang="ru-RU" dirty="0"/>
              <a:t>Цехи с расположением печей внутри печного пролета и размещением бункерного пролета с противоположной от распределительного пролета стороны. Примером устройства </a:t>
            </a:r>
            <a:r>
              <a:rPr lang="ru-RU" dirty="0" err="1"/>
              <a:t>ЭСПЦ</a:t>
            </a:r>
            <a:r>
              <a:rPr lang="ru-RU" dirty="0"/>
              <a:t> подобного типа может быть цех, показанный на рис. 41. В этих цехах сталь выпускают в ковши, установленные на </a:t>
            </a:r>
            <a:r>
              <a:rPr lang="ru-RU" dirty="0" err="1"/>
              <a:t>сталевозах</a:t>
            </a:r>
            <a:r>
              <a:rPr lang="ru-RU" dirty="0"/>
              <a:t>; загрузку сыпучих, ферро­сплавов и окатышей можно вести через свод печи, для чего печи должны быть смещены в сторону бункерного пролета. Печи могут быть заключены в изолирующий кожух или же возможна изоля­ция печного пролета от остальных стенками.</a:t>
            </a:r>
          </a:p>
          <a:p>
            <a:r>
              <a:rPr lang="ru-RU" dirty="0"/>
              <a:t>Недостатком подобной планировки </a:t>
            </a:r>
            <a:r>
              <a:rPr lang="ru-RU" dirty="0" err="1"/>
              <a:t>ЭСПЦ</a:t>
            </a:r>
            <a:r>
              <a:rPr lang="ru-RU" dirty="0"/>
              <a:t> является отдален­ность тракта доставки ферросплавов (бункерного пролета) от мест расположения сталеразливочных ковшей при выпуске и вне­печной обработке, что усложняет подачу ферросплавов в ковш.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6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032" y="197992"/>
            <a:ext cx="11295888" cy="65228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Цехи с расположением печей внутри печного пролета и</a:t>
            </a:r>
            <a:r>
              <a:rPr lang="ru-RU" i="1" dirty="0"/>
              <a:t> </a:t>
            </a:r>
            <a:r>
              <a:rPr lang="ru-RU" dirty="0"/>
              <a:t>размещением буккерного пролета меж­ду печным и распределительным. Пример устройства цеха с подобной планировкой и размещением печей в герметич­ном кожухе показан на </a:t>
            </a:r>
            <a:r>
              <a:rPr lang="ru-RU" dirty="0" smtClean="0"/>
              <a:t>рис. </a:t>
            </a:r>
            <a:r>
              <a:rPr lang="ru-RU" dirty="0"/>
              <a:t>В этом цехе в результате бли­зости печей к тракту доставки обеспечивается возможность загруз­ки сыпучих, ферросплавов и при необходимости окатышей через свод. Близость бункерного пролета к участкам выпуска стали в ковш и внепечной обработки позволяет сравнительно просто (с</a:t>
            </a:r>
            <a:r>
              <a:rPr lang="ru-RU" b="1" dirty="0"/>
              <a:t> </a:t>
            </a:r>
            <a:r>
              <a:rPr lang="ru-RU" dirty="0"/>
              <a:t>помощью наклонных </a:t>
            </a:r>
            <a:r>
              <a:rPr lang="ru-RU" dirty="0" smtClean="0"/>
              <a:t>течек) </a:t>
            </a:r>
            <a:r>
              <a:rPr lang="ru-RU" dirty="0"/>
              <a:t>подавать к этим участкам ферросплавы. Благодаря отмеченным особенностям эту послед­нюю планировку можно считать наиболее рациональной из рас­смотренных.</a:t>
            </a:r>
          </a:p>
          <a:p>
            <a:pPr algn="just"/>
            <a:r>
              <a:rPr lang="ru-RU" dirty="0"/>
              <a:t>С учетом изложенного можно считать, что главное здание </a:t>
            </a:r>
            <a:r>
              <a:rPr lang="ru-RU" dirty="0" err="1"/>
              <a:t>ЭСПЦ</a:t>
            </a:r>
            <a:r>
              <a:rPr lang="ru-RU" dirty="0"/>
              <a:t> с непрерывной разливкой должно включать следующие пролеты: печной, бункерный, распределительный и группу проле­тов </a:t>
            </a:r>
            <a:r>
              <a:rPr lang="ru-RU" dirty="0" err="1"/>
              <a:t>МНЛЗ</a:t>
            </a:r>
            <a:r>
              <a:rPr lang="ru-RU" dirty="0"/>
              <a:t> с расположением бункерного пролета между печным и распределительным. Наряду с этим в новых проектах следует прорабатывать вопросы о целесообразности устройства в главном здании шихтового, ковшового и, возможно, шлакового пролетов.</a:t>
            </a:r>
          </a:p>
          <a:p>
            <a:pPr algn="just"/>
            <a:r>
              <a:rPr lang="ru-RU" dirty="0"/>
              <a:t>Шихтовый пролет имеет в своем составе большая часть </a:t>
            </a:r>
            <a:r>
              <a:rPr lang="ru-RU" dirty="0" err="1"/>
              <a:t>ЭСПЦ</a:t>
            </a:r>
            <a:r>
              <a:rPr lang="ru-RU" dirty="0"/>
              <a:t>. Однако, как уже указывалось, при доставке корзин с ломом непо­средственно из скрапоразделочного цеха необходимость в шихто­вом пролете отпадает, что уменьшает объем главного здания.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ЭСПЦ</a:t>
            </a:r>
            <a:r>
              <a:rPr lang="ru-RU" dirty="0"/>
              <a:t> с большим объемом производства целесообразно устройство специального пролета для подготовки и ремонта ста­леразливочных ковшей. В нем может быть организована также внепечная обработка с расположением установок над путями </a:t>
            </a:r>
            <a:r>
              <a:rPr lang="ru-RU" dirty="0" err="1"/>
              <a:t>сталевозов</a:t>
            </a:r>
            <a:r>
              <a:rPr lang="ru-RU" dirty="0"/>
              <a:t>. Подобный пролет, размещенный между распредели­тельным и бункерным, предусмотрен в одном из проектов </a:t>
            </a:r>
            <a:r>
              <a:rPr lang="ru-RU" dirty="0" err="1"/>
              <a:t>Гипро­меза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При работе печей с повышенным количеством шлака (напри­мер, на </a:t>
            </a:r>
            <a:r>
              <a:rPr lang="ru-RU" dirty="0" err="1"/>
              <a:t>металлизованных</a:t>
            </a:r>
            <a:r>
              <a:rPr lang="ru-RU" dirty="0"/>
              <a:t> окатышах) возможно устройство в </a:t>
            </a:r>
            <a:r>
              <a:rPr lang="ru-RU" dirty="0" err="1"/>
              <a:t>ЭСПЦ</a:t>
            </a:r>
            <a:r>
              <a:rPr lang="ru-RU" dirty="0"/>
              <a:t> шлакового пролета. Такой пролет предусмотрен в одном из проектов </a:t>
            </a:r>
            <a:r>
              <a:rPr lang="ru-RU" dirty="0" err="1"/>
              <a:t>Укргипромеза</a:t>
            </a:r>
            <a:r>
              <a:rPr lang="ru-RU" dirty="0"/>
              <a:t> и расположен в здании </a:t>
            </a:r>
            <a:r>
              <a:rPr lang="ru-RU" dirty="0" err="1"/>
              <a:t>ЭСПЦ</a:t>
            </a:r>
            <a:r>
              <a:rPr lang="ru-RU" dirty="0"/>
              <a:t> крайним с противоположной от пролетов </a:t>
            </a:r>
            <a:r>
              <a:rPr lang="ru-RU" dirty="0" err="1"/>
              <a:t>МНЛЗ</a:t>
            </a:r>
            <a:r>
              <a:rPr lang="ru-RU" dirty="0"/>
              <a:t> стороны. В пролете пере­ставляют шлаковые ковши на продольные пути для вывоза из цеха так, как в конвертерных </a:t>
            </a:r>
            <a:r>
              <a:rPr lang="ru-RU" dirty="0" smtClean="0"/>
              <a:t>цехах.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456" y="234568"/>
            <a:ext cx="11140440" cy="6385687"/>
          </a:xfrm>
        </p:spPr>
        <p:txBody>
          <a:bodyPr>
            <a:normAutofit/>
          </a:bodyPr>
          <a:lstStyle/>
          <a:p>
            <a:pPr algn="just"/>
            <a:r>
              <a:rPr lang="ru-RU" i="1" dirty="0"/>
              <a:t>Размеры главного здания. </a:t>
            </a:r>
            <a:r>
              <a:rPr lang="ru-RU" dirty="0"/>
              <a:t>Основные размеры печных пролетов строившихся в последние годы отечественных </a:t>
            </a:r>
            <a:r>
              <a:rPr lang="ru-RU" dirty="0" err="1"/>
              <a:t>ЭСПЦ</a:t>
            </a:r>
            <a:r>
              <a:rPr lang="ru-RU" dirty="0"/>
              <a:t> приведены ниже:</a:t>
            </a:r>
          </a:p>
          <a:p>
            <a:pPr algn="just"/>
            <a:r>
              <a:rPr lang="ru-RU" dirty="0"/>
              <a:t>Емкость печи, т </a:t>
            </a:r>
            <a:r>
              <a:rPr lang="ru-RU" dirty="0" smtClean="0"/>
              <a:t>				6</a:t>
            </a:r>
            <a:r>
              <a:rPr lang="ru-RU" b="1" dirty="0"/>
              <a:t> </a:t>
            </a:r>
            <a:r>
              <a:rPr lang="ru-RU" dirty="0" smtClean="0"/>
              <a:t>12</a:t>
            </a:r>
            <a:r>
              <a:rPr lang="ru-RU" b="1" dirty="0"/>
              <a:t> </a:t>
            </a:r>
            <a:r>
              <a:rPr lang="ru-RU" dirty="0"/>
              <a:t>25</a:t>
            </a:r>
            <a:r>
              <a:rPr lang="ru-RU" b="1" dirty="0"/>
              <a:t> </a:t>
            </a:r>
            <a:r>
              <a:rPr lang="ru-RU" dirty="0"/>
              <a:t>50</a:t>
            </a:r>
            <a:r>
              <a:rPr lang="ru-RU" b="1" dirty="0"/>
              <a:t> </a:t>
            </a:r>
            <a:r>
              <a:rPr lang="ru-RU" dirty="0"/>
              <a:t>100</a:t>
            </a:r>
            <a:r>
              <a:rPr lang="ru-RU" b="1" dirty="0"/>
              <a:t> </a:t>
            </a:r>
            <a:r>
              <a:rPr lang="ru-RU" dirty="0"/>
              <a:t>200</a:t>
            </a:r>
          </a:p>
          <a:p>
            <a:pPr algn="just"/>
            <a:r>
              <a:rPr lang="ru-RU" dirty="0"/>
              <a:t>Высота рабочей площадки, м </a:t>
            </a:r>
            <a:r>
              <a:rPr lang="ru-RU" dirty="0" smtClean="0"/>
              <a:t>		4</a:t>
            </a:r>
            <a:r>
              <a:rPr lang="ru-RU" b="1" dirty="0"/>
              <a:t> </a:t>
            </a:r>
            <a:r>
              <a:rPr lang="ru-RU" dirty="0"/>
              <a:t>5</a:t>
            </a:r>
            <a:r>
              <a:rPr lang="ru-RU" b="1" dirty="0"/>
              <a:t> </a:t>
            </a:r>
            <a:r>
              <a:rPr lang="ru-RU" dirty="0"/>
              <a:t>5,5</a:t>
            </a:r>
            <a:r>
              <a:rPr lang="ru-RU" b="1" dirty="0"/>
              <a:t> </a:t>
            </a:r>
            <a:r>
              <a:rPr lang="ru-RU" dirty="0"/>
              <a:t>7 8</a:t>
            </a:r>
            <a:r>
              <a:rPr lang="ru-RU" b="1" dirty="0"/>
              <a:t> </a:t>
            </a:r>
            <a:r>
              <a:rPr lang="ru-RU" dirty="0"/>
              <a:t>10,5</a:t>
            </a:r>
          </a:p>
          <a:p>
            <a:pPr algn="just"/>
            <a:r>
              <a:rPr lang="ru-RU" dirty="0"/>
              <a:t>Ширина пролета, м </a:t>
            </a:r>
            <a:r>
              <a:rPr lang="ru-RU" dirty="0" smtClean="0"/>
              <a:t>				18</a:t>
            </a:r>
            <a:r>
              <a:rPr lang="ru-RU" b="1" dirty="0"/>
              <a:t> </a:t>
            </a:r>
            <a:r>
              <a:rPr lang="ru-RU" dirty="0"/>
              <a:t>18</a:t>
            </a:r>
            <a:r>
              <a:rPr lang="ru-RU" b="1" dirty="0"/>
              <a:t> </a:t>
            </a:r>
            <a:r>
              <a:rPr lang="ru-RU" dirty="0"/>
              <a:t>18</a:t>
            </a:r>
            <a:r>
              <a:rPr lang="ru-RU" b="1" dirty="0"/>
              <a:t> </a:t>
            </a:r>
            <a:r>
              <a:rPr lang="ru-RU" dirty="0"/>
              <a:t>24</a:t>
            </a:r>
            <a:r>
              <a:rPr lang="ru-RU" b="1" dirty="0"/>
              <a:t> </a:t>
            </a:r>
            <a:r>
              <a:rPr lang="ru-RU" dirty="0"/>
              <a:t>24 27—30</a:t>
            </a:r>
          </a:p>
          <a:p>
            <a:pPr algn="just"/>
            <a:r>
              <a:rPr lang="ru-RU" dirty="0"/>
              <a:t>Высота до верха подкранового рельса, м .</a:t>
            </a:r>
            <a:r>
              <a:rPr lang="ru-RU" b="1" dirty="0"/>
              <a:t> </a:t>
            </a:r>
            <a:r>
              <a:rPr lang="ru-RU" b="1" dirty="0" smtClean="0"/>
              <a:t>	</a:t>
            </a:r>
            <a:r>
              <a:rPr lang="ru-RU" dirty="0" smtClean="0"/>
              <a:t>14</a:t>
            </a:r>
            <a:r>
              <a:rPr lang="ru-RU" b="1" dirty="0"/>
              <a:t> </a:t>
            </a:r>
            <a:r>
              <a:rPr lang="ru-RU" dirty="0"/>
              <a:t>16</a:t>
            </a:r>
            <a:r>
              <a:rPr lang="ru-RU" b="1" dirty="0"/>
              <a:t> </a:t>
            </a:r>
            <a:r>
              <a:rPr lang="ru-RU" dirty="0"/>
              <a:t>18</a:t>
            </a:r>
            <a:r>
              <a:rPr lang="ru-RU" b="1" dirty="0"/>
              <a:t> </a:t>
            </a:r>
            <a:r>
              <a:rPr lang="ru-RU" dirty="0"/>
              <a:t>20</a:t>
            </a:r>
            <a:r>
              <a:rPr lang="ru-RU" b="1" dirty="0"/>
              <a:t> </a:t>
            </a:r>
            <a:r>
              <a:rPr lang="ru-RU" dirty="0"/>
              <a:t>24</a:t>
            </a:r>
            <a:r>
              <a:rPr lang="ru-RU" b="1" dirty="0"/>
              <a:t> </a:t>
            </a:r>
            <a:r>
              <a:rPr lang="ru-RU" dirty="0"/>
              <a:t>30—32</a:t>
            </a:r>
          </a:p>
          <a:p>
            <a:pPr algn="just"/>
            <a:r>
              <a:rPr lang="ru-RU" dirty="0"/>
              <a:t>При установке печей в </a:t>
            </a:r>
            <a:r>
              <a:rPr lang="ru-RU" dirty="0" err="1"/>
              <a:t>шумо</a:t>
            </a:r>
            <a:r>
              <a:rPr lang="ru-RU" dirty="0"/>
              <a:t>- и </a:t>
            </a:r>
            <a:r>
              <a:rPr lang="ru-RU" dirty="0" err="1"/>
              <a:t>дымоизолирующем</a:t>
            </a:r>
            <a:r>
              <a:rPr lang="ru-RU" dirty="0"/>
              <a:t> кожухе габариты пролета увеличиваются: так, в цехе со 100-т печами ширина пролета составит 30 м, высота до верха подкранового рельса 28—30 м. Ширина шихтовых пролетов составляет 18—30 м; ширина разливочных пролетов при разливке в изложницы 18— 24 м, высота расположения в них кранов такая же, как в печном пролете. В </a:t>
            </a:r>
            <a:r>
              <a:rPr lang="ru-RU" dirty="0" err="1"/>
              <a:t>ЭСПЦ</a:t>
            </a:r>
            <a:r>
              <a:rPr lang="ru-RU" dirty="0"/>
              <a:t> с большегрузными (100—200 т) печами и не­прерывной разливкой ширина шихтовых пролетов равна 24—30 м, распределительных 27—30 м, пролетов доставки сыпучих 9—12 м; ширина каждого из двух пролетов, в которых размещены </a:t>
            </a:r>
            <a:r>
              <a:rPr lang="ru-RU" dirty="0" err="1"/>
              <a:t>МНЛЗ</a:t>
            </a:r>
            <a:r>
              <a:rPr lang="ru-RU" dirty="0"/>
              <a:t>, изменяется от 24 до 36 м. Высота расположения кранов в рас­пределительном и примыкающем к нему пролете </a:t>
            </a:r>
            <a:r>
              <a:rPr lang="ru-RU" dirty="0" err="1"/>
              <a:t>МНЛЗ</a:t>
            </a:r>
            <a:r>
              <a:rPr lang="ru-RU" dirty="0"/>
              <a:t> обычно такая же, как в печном пролете.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768" y="276765"/>
            <a:ext cx="10515600" cy="4304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Описание некоторых </a:t>
            </a:r>
            <a:r>
              <a:rPr lang="ru-RU" dirty="0" err="1" smtClean="0"/>
              <a:t>эспц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5664" y="795528"/>
            <a:ext cx="5513832" cy="5534612"/>
          </a:xfrm>
        </p:spPr>
        <p:txBody>
          <a:bodyPr>
            <a:noAutofit/>
          </a:bodyPr>
          <a:lstStyle/>
          <a:p>
            <a:pPr marL="0" indent="447675" algn="just">
              <a:buNone/>
            </a:pPr>
            <a:r>
              <a:rPr lang="ru-RU" sz="1600" dirty="0" smtClean="0"/>
              <a:t>Планировка </a:t>
            </a:r>
            <a:r>
              <a:rPr lang="ru-RU" sz="1600" dirty="0"/>
              <a:t>цеха, показанного на рис. 38, и организация в нем основных работ характерны для многих строившихся ранее оте­чественных </a:t>
            </a:r>
            <a:r>
              <a:rPr lang="ru-RU" sz="1600" dirty="0" err="1"/>
              <a:t>ЭСПЦ</a:t>
            </a:r>
            <a:r>
              <a:rPr lang="ru-RU" sz="1600" dirty="0"/>
              <a:t>. Характерные особенности цеха следующие: разливка стали в изложницы, подача в цех всех материалов че­рез шихтовой пролет, расположение печей на границе печного и разливочного пролетов. Цех состоит из трех пролетов — шихтового А—Б, печного Б—В и разливочного В—Г. В некоторых це­хах, выплавляющих стали сложного электропечного сортамента, дополнительно имеются пролеты термической обработки или об­дирки слитков. В печном пролете, перекрытом рабочей площад­кой 25, между колоннами ряда В размещены электропечи 15 на двух </a:t>
            </a:r>
            <a:r>
              <a:rPr lang="ru-RU" sz="1600" dirty="0" err="1"/>
              <a:t>железобедонных</a:t>
            </a:r>
            <a:r>
              <a:rPr lang="ru-RU" sz="1600" dirty="0"/>
              <a:t> опорах 29 каждая и рядом с ними на рабо­чей площадке — печные подстанции 14. Расположение печей обес­печивает выпуск стали в разливочный пролет и вместе с /тем возможность замены свода и обслуживания ремонта печей кранами печного пролета. Рабочая площадка печного пролета высту­пает в шихтовой пролет, образуя балкон </a:t>
            </a:r>
            <a:r>
              <a:rPr lang="ru-RU" sz="1600" i="1" dirty="0"/>
              <a:t>24, </a:t>
            </a:r>
            <a:r>
              <a:rPr lang="ru-RU" sz="1600" dirty="0"/>
              <a:t>на котором имеются стеллажи </a:t>
            </a:r>
            <a:r>
              <a:rPr lang="ru-RU" sz="1600" i="1" dirty="0"/>
              <a:t>11 </a:t>
            </a:r>
            <a:r>
              <a:rPr lang="ru-RU" sz="1600" dirty="0"/>
              <a:t>для мульд, площадки для установки переносных контейнеров с сыпучими материалами и газовые печи </a:t>
            </a:r>
            <a:r>
              <a:rPr lang="ru-RU" sz="1600" i="1" dirty="0"/>
              <a:t>10 </a:t>
            </a:r>
            <a:r>
              <a:rPr lang="ru-RU" sz="1600" dirty="0"/>
              <a:t>для про­каливания ферросплавов. В торце печного пролета на нулевой отметке расположен участок 7 </a:t>
            </a:r>
            <a:r>
              <a:rPr lang="ru-RU" sz="1600" dirty="0" err="1"/>
              <a:t>наборки</a:t>
            </a:r>
            <a:r>
              <a:rPr lang="ru-RU" sz="1600" dirty="0"/>
              <a:t> сводов. Печной пролет обо­рудован мостовыми завалочными кранами </a:t>
            </a:r>
            <a:r>
              <a:rPr lang="ru-RU" sz="1600" i="1" dirty="0"/>
              <a:t>27 </a:t>
            </a:r>
            <a:r>
              <a:rPr lang="ru-RU" sz="1600" dirty="0"/>
              <a:t>и крановыми зава­рочными машинами </a:t>
            </a:r>
            <a:r>
              <a:rPr lang="ru-RU" sz="1600" i="1" dirty="0"/>
              <a:t>26.</a:t>
            </a:r>
            <a:endParaRPr lang="en-US" sz="1600" dirty="0"/>
          </a:p>
        </p:txBody>
      </p:sp>
      <p:pic>
        <p:nvPicPr>
          <p:cNvPr id="1026" name="Picture 2" descr="https://studfile.net/html/2706/1201/html_m6wh5i5cbZ.pwG6/img-7mNu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72" y="659908"/>
            <a:ext cx="6047232" cy="558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5310" y="6245352"/>
            <a:ext cx="627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План и поперечный разрез электросталеплавильного </a:t>
            </a:r>
            <a:r>
              <a:rPr lang="ru-RU" b="1" dirty="0" smtClean="0"/>
              <a:t>цеха 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8224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344" y="365125"/>
            <a:ext cx="11484864" cy="3663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Рациональные решения для проектируемых цехов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14400"/>
            <a:ext cx="11341608" cy="559612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учетом изложенного в предыдущих разделах при разработке проектов </a:t>
            </a:r>
            <a:r>
              <a:rPr lang="ru-RU" dirty="0" err="1"/>
              <a:t>ЭСПЦ</a:t>
            </a:r>
            <a:r>
              <a:rPr lang="ru-RU" dirty="0"/>
              <a:t> можно считать целесообразными следующие ре­шения:</a:t>
            </a:r>
          </a:p>
          <a:p>
            <a:r>
              <a:rPr lang="ru-RU" dirty="0"/>
              <a:t>доставка в цех корзин с ломом из располагаемого вблизи печ­ного пролета скрапоразделочного цеха, а при отсутствии такой возможности устройство в главном здании шихтового пролета с доставкой в него большей части лома в контейнерах;</a:t>
            </a:r>
          </a:p>
          <a:p>
            <a:r>
              <a:rPr lang="ru-RU" dirty="0"/>
              <a:t>наличие в цехе специализированного пролета доставки сыпу­чих материалов, ферросплавов и при необходимости </a:t>
            </a:r>
            <a:r>
              <a:rPr lang="ru-RU" dirty="0" err="1"/>
              <a:t>металлизо­ванных</a:t>
            </a:r>
            <a:r>
              <a:rPr lang="ru-RU" dirty="0"/>
              <a:t> окатышей (бункерного пролета);</a:t>
            </a:r>
          </a:p>
          <a:p>
            <a:r>
              <a:rPr lang="ru-RU" dirty="0"/>
              <a:t>устройство главного здания цеха с непрерывной разливкой стали в составе следующих пролетов: печного, бункерного, распре­делительного и группы пролетов </a:t>
            </a:r>
            <a:r>
              <a:rPr lang="ru-RU" dirty="0" err="1"/>
              <a:t>МНЛЗ</a:t>
            </a:r>
            <a:r>
              <a:rPr lang="ru-RU" dirty="0"/>
              <a:t> с расположением бункер­ного пролета между печным и распределительным. Возможно также устройство в главном здании шихтового и ковшевого про­летов;</a:t>
            </a:r>
          </a:p>
          <a:p>
            <a:r>
              <a:rPr lang="ru-RU" dirty="0"/>
              <a:t>загрузка сыпучих материалов, ферросплавов и окатышей в печь через свод с помощью наклонных течек в сочетании с за­грузкой нагретых ферросплавов мульдами;</a:t>
            </a:r>
          </a:p>
          <a:p>
            <a:r>
              <a:rPr lang="ru-RU" dirty="0"/>
              <a:t>расположение печей вблизи бункерного пролета с целью обес­печения возможности загрузки материалов через свод;</a:t>
            </a:r>
          </a:p>
          <a:p>
            <a:r>
              <a:rPr lang="ru-RU" dirty="0"/>
              <a:t>установка печей в </a:t>
            </a:r>
            <a:r>
              <a:rPr lang="ru-RU" dirty="0" err="1"/>
              <a:t>шумо</a:t>
            </a:r>
            <a:r>
              <a:rPr lang="ru-RU" dirty="0"/>
              <a:t>- и </a:t>
            </a:r>
            <a:r>
              <a:rPr lang="ru-RU" dirty="0" err="1"/>
              <a:t>дымоизолирующем</a:t>
            </a:r>
            <a:r>
              <a:rPr lang="ru-RU" dirty="0"/>
              <a:t> кожухе в печ­ном пролете с выпуском стали в ковши, располагаемые на </a:t>
            </a:r>
            <a:r>
              <a:rPr lang="ru-RU" dirty="0" err="1"/>
              <a:t>сталевозах</a:t>
            </a:r>
            <a:r>
              <a:rPr lang="ru-RU" dirty="0"/>
              <a:t>;</a:t>
            </a:r>
          </a:p>
          <a:p>
            <a:r>
              <a:rPr lang="ru-RU" dirty="0"/>
              <a:t>загрузка лома корзинами грейферного типа и оборудование передаточных тележек весами для взвешивания корзин с ломом;</a:t>
            </a:r>
          </a:p>
          <a:p>
            <a:r>
              <a:rPr lang="ru-RU" dirty="0"/>
              <a:t>создание в цехе системы </a:t>
            </a:r>
            <a:r>
              <a:rPr lang="ru-RU" dirty="0" err="1"/>
              <a:t>пневмоподачи</a:t>
            </a:r>
            <a:r>
              <a:rPr lang="ru-RU" dirty="0"/>
              <a:t> порошкообразных ма­териалов для продувки металла в печи и в ковше;</a:t>
            </a:r>
          </a:p>
          <a:p>
            <a:r>
              <a:rPr lang="ru-RU" dirty="0"/>
              <a:t>размещение установок внепечной обработки над путями </a:t>
            </a:r>
            <a:r>
              <a:rPr lang="ru-RU" dirty="0" err="1"/>
              <a:t>стале­воза</a:t>
            </a:r>
            <a:r>
              <a:rPr lang="ru-RU" dirty="0"/>
              <a:t> рядом с бункерным пролетом;</a:t>
            </a:r>
          </a:p>
          <a:p>
            <a:r>
              <a:rPr lang="ru-RU" dirty="0"/>
              <a:t>применение безрельсовых </a:t>
            </a:r>
            <a:r>
              <a:rPr lang="ru-RU" dirty="0" err="1"/>
              <a:t>мульдозавалочных</a:t>
            </a:r>
            <a:r>
              <a:rPr lang="ru-RU" dirty="0"/>
              <a:t> машин;</a:t>
            </a:r>
          </a:p>
          <a:p>
            <a:r>
              <a:rPr lang="ru-RU" dirty="0"/>
              <a:t>механизация подачи ферросплавов в ковш при выпуске и внепечной обработке с доставкой их на эти участки из бункерного пролета;</a:t>
            </a:r>
          </a:p>
          <a:p>
            <a:r>
              <a:rPr lang="ru-RU" dirty="0"/>
              <a:t>уборка шлака </a:t>
            </a:r>
            <a:r>
              <a:rPr lang="ru-RU" dirty="0" err="1"/>
              <a:t>автошлаковозами</a:t>
            </a:r>
            <a:r>
              <a:rPr lang="ru-RU" dirty="0"/>
              <a:t> без перестановки шлаковых ковшей в цехе кранами;</a:t>
            </a:r>
          </a:p>
          <a:p>
            <a:r>
              <a:rPr lang="ru-RU" dirty="0"/>
              <a:t>очистка газов преимущественно тканевыми фильтрами и отвод газов от печи через свод, от кожуха, в котором размещена печь, и от зонта, располагаемого под крышей цеха для </a:t>
            </a:r>
            <a:r>
              <a:rPr lang="ru-RU" dirty="0" err="1"/>
              <a:t>улйвливания</a:t>
            </a:r>
            <a:r>
              <a:rPr lang="ru-RU" dirty="0"/>
              <a:t> газов, выделяющихся при открывании кожуха во время загрузки лома корзинами;</a:t>
            </a:r>
          </a:p>
          <a:p>
            <a:r>
              <a:rPr lang="ru-RU" dirty="0"/>
              <a:t>применение машин гребкового типа для скачивания шлака из печи, торкрет-машин для горячего ремонта, специальных устройств для механизации свинчивания электродов, отбора проб и замера температуры металла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3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" y="234568"/>
            <a:ext cx="11195304" cy="6513703"/>
          </a:xfrm>
        </p:spPr>
        <p:txBody>
          <a:bodyPr>
            <a:normAutofit fontScale="55000" lnSpcReduction="20000"/>
          </a:bodyPr>
          <a:lstStyle/>
          <a:p>
            <a:pPr marL="0" indent="447675" algn="just">
              <a:buNone/>
            </a:pPr>
            <a:r>
              <a:rPr lang="ru-RU" sz="2900" dirty="0"/>
              <a:t>В шихтовом пролете установлены ростовые краны </a:t>
            </a:r>
            <a:r>
              <a:rPr lang="ru-RU" sz="2900" i="1" dirty="0"/>
              <a:t>22, </a:t>
            </a:r>
            <a:r>
              <a:rPr lang="ru-RU" sz="2900" dirty="0"/>
              <a:t>обору­дованные грейферами, электромагнитами, </a:t>
            </a:r>
            <a:r>
              <a:rPr lang="ru-RU" sz="2900" dirty="0" err="1"/>
              <a:t>мульдовыми</a:t>
            </a:r>
            <a:r>
              <a:rPr lang="ru-RU" sz="2900" dirty="0"/>
              <a:t> захватами. Разливочный пролет оборудован разливочными кранами </a:t>
            </a:r>
            <a:r>
              <a:rPr lang="ru-RU" sz="2900" i="1" dirty="0"/>
              <a:t>30; </a:t>
            </a:r>
            <a:r>
              <a:rPr lang="ru-RU" sz="2900" dirty="0"/>
              <a:t>в нем имеются разливочные площадки </a:t>
            </a:r>
            <a:r>
              <a:rPr lang="ru-RU" sz="2900" i="1" dirty="0"/>
              <a:t>19 </a:t>
            </a:r>
            <a:r>
              <a:rPr lang="ru-RU" sz="2900" dirty="0"/>
              <a:t>и пути </a:t>
            </a:r>
            <a:r>
              <a:rPr lang="ru-RU" sz="2900" i="1" dirty="0"/>
              <a:t>20, </a:t>
            </a:r>
            <a:r>
              <a:rPr lang="ru-RU" sz="2900" dirty="0"/>
              <a:t>шлаковый путь </a:t>
            </a:r>
            <a:r>
              <a:rPr lang="ru-RU" sz="2900" i="1" dirty="0"/>
              <a:t>21, </a:t>
            </a:r>
            <a:r>
              <a:rPr lang="ru-RU" sz="2900" dirty="0"/>
              <a:t>ямы </a:t>
            </a:r>
            <a:r>
              <a:rPr lang="ru-RU" sz="2900" i="1" dirty="0"/>
              <a:t>18 </a:t>
            </a:r>
            <a:r>
              <a:rPr lang="ru-RU" sz="2900" dirty="0"/>
              <a:t>для ремонта ковшей, участки </a:t>
            </a:r>
            <a:r>
              <a:rPr lang="ru-RU" sz="2900" i="1" dirty="0"/>
              <a:t>17 </a:t>
            </a:r>
            <a:r>
              <a:rPr lang="ru-RU" sz="2900" dirty="0" err="1"/>
              <a:t>наборки</a:t>
            </a:r>
            <a:r>
              <a:rPr lang="ru-RU" sz="2900" dirty="0"/>
              <a:t> и сушки стопо­ров, стенды для сталеразливочных и шлаковых ковшей.</a:t>
            </a:r>
          </a:p>
          <a:p>
            <a:pPr marL="0" indent="447675" algn="just">
              <a:buNone/>
            </a:pPr>
            <a:r>
              <a:rPr lang="ru-RU" sz="2900" dirty="0"/>
              <a:t>Организация основных работ в цехе следующая. Стальной лом и чушковый чугун привозят в шихтовой пролет в железнодорож­ных вагонах на путь / и разгружают магнитным краном </a:t>
            </a:r>
            <a:r>
              <a:rPr lang="ru-RU" sz="2900" i="1" dirty="0"/>
              <a:t>22 </a:t>
            </a:r>
            <a:r>
              <a:rPr lang="ru-RU" sz="2900" dirty="0"/>
              <a:t>в ямные бункера 2. Отсюда их магнитным краном загружают в кор­зины </a:t>
            </a:r>
            <a:r>
              <a:rPr lang="ru-RU" sz="2900" i="1" dirty="0"/>
              <a:t>23, </a:t>
            </a:r>
            <a:r>
              <a:rPr lang="ru-RU" sz="2900" dirty="0"/>
              <a:t>находящиеся на самоходных тележках на стендах б, обо­рудованных платформенными весами. После заполнения корзины тележка транспортирует ее по поперечному ширококолейному пу­ти </a:t>
            </a:r>
            <a:r>
              <a:rPr lang="ru-RU" sz="2900" i="1" dirty="0"/>
              <a:t>9 </a:t>
            </a:r>
            <a:r>
              <a:rPr lang="ru-RU" sz="2900" dirty="0"/>
              <a:t>в печной пролет, где корзину краном </a:t>
            </a:r>
            <a:r>
              <a:rPr lang="ru-RU" sz="2900" i="1" dirty="0"/>
              <a:t>27 </a:t>
            </a:r>
            <a:r>
              <a:rPr lang="ru-RU" sz="2900" dirty="0"/>
              <a:t>поднимают через проем </a:t>
            </a:r>
            <a:r>
              <a:rPr lang="ru-RU" sz="2900" i="1" dirty="0"/>
              <a:t>16 </a:t>
            </a:r>
            <a:r>
              <a:rPr lang="ru-RU" sz="2900" dirty="0"/>
              <a:t>в рабочей площадке и доставляют к печи для загрузки, корзину опускают краном сверху в открываемое рабочее простран­ство печи и размыкают створки днища. Опорожненную корзину тем же путем возвращают в шихтовый пролет.</a:t>
            </a:r>
          </a:p>
          <a:p>
            <a:pPr marL="0" indent="447675" algn="just">
              <a:buNone/>
            </a:pPr>
            <a:r>
              <a:rPr lang="ru-RU" sz="2900" dirty="0"/>
              <a:t>Сыпучие материалы привозят на путь </a:t>
            </a:r>
            <a:r>
              <a:rPr lang="ru-RU" sz="2900" i="1" dirty="0"/>
              <a:t>4 </a:t>
            </a:r>
            <a:r>
              <a:rPr lang="ru-RU" sz="2900" dirty="0"/>
              <a:t>и разгружают из ва­гонов в ямные бункера </a:t>
            </a:r>
            <a:r>
              <a:rPr lang="ru-RU" sz="2900" i="1" dirty="0"/>
              <a:t>3, </a:t>
            </a:r>
            <a:r>
              <a:rPr lang="ru-RU" sz="2900" dirty="0"/>
              <a:t>где хранится их запас. Далее сыпучие материалы грейферным краном загружают в переносные бункера, снабженные внизу секторными затворами; бункера поднимают краном шихтового пролета и устанавливают на балкон </a:t>
            </a:r>
            <a:r>
              <a:rPr lang="ru-RU" sz="2900" i="1" dirty="0"/>
              <a:t>24. </a:t>
            </a:r>
            <a:r>
              <a:rPr lang="ru-RU" sz="2900" dirty="0"/>
              <a:t>Откры­вая затвор, высыпают порцию материалов в мульду, которую по­дают под бункер с помощью крановой завалочной машины </a:t>
            </a:r>
            <a:r>
              <a:rPr lang="ru-RU" sz="2900" i="1" dirty="0"/>
              <a:t>26. </a:t>
            </a:r>
            <a:r>
              <a:rPr lang="ru-RU" sz="2900" dirty="0"/>
              <a:t>Далее машина загружает материалы из мульды в печь через ра­бочее окно или высыпает материалы на рабочую площадку у печи. Часть материалов из ямных бункеров загружают в мульды кото­рые подают на стеллажи </a:t>
            </a:r>
            <a:r>
              <a:rPr lang="ru-RU" sz="2900" i="1" dirty="0"/>
              <a:t>11 </a:t>
            </a:r>
            <a:r>
              <a:rPr lang="ru-RU" sz="2900" dirty="0"/>
              <a:t>балкона. Некоторые материалы до­ставляют в пролет также в снабженных снизу затворами контей­нерах, которые сразу ставят на балкон </a:t>
            </a:r>
            <a:r>
              <a:rPr lang="ru-RU" sz="2900" i="1" dirty="0"/>
              <a:t>24.</a:t>
            </a:r>
            <a:endParaRPr lang="ru-RU" sz="2900" dirty="0"/>
          </a:p>
          <a:p>
            <a:pPr marL="0" indent="447675" algn="just">
              <a:buNone/>
            </a:pPr>
            <a:r>
              <a:rPr lang="ru-RU" sz="2900" dirty="0"/>
              <a:t>Ферросплавы привозят в саморазгружающихся контейнерах и иногда на платформах россыпью и разгружают в наземные бун­кера 12 с оградительными стенками (закрома) или в подвесные стационарные бункера </a:t>
            </a:r>
            <a:r>
              <a:rPr lang="ru-RU" sz="2900" i="1" dirty="0"/>
              <a:t>8, </a:t>
            </a:r>
            <a:r>
              <a:rPr lang="ru-RU" sz="2900" dirty="0"/>
              <a:t>снабженные внизу затворами для вы­дачи материалов. Часть ферросплавов из привозимых самораз­гружающихся контейнеров выгружают непосредственно в мульды, установленные на стеллажах </a:t>
            </a:r>
            <a:r>
              <a:rPr lang="ru-RU" sz="2900" i="1" dirty="0"/>
              <a:t>13 </a:t>
            </a:r>
            <a:r>
              <a:rPr lang="ru-RU" sz="2900" dirty="0"/>
              <a:t>пола шихтового пролета. Из за­кромов </a:t>
            </a:r>
            <a:r>
              <a:rPr lang="ru-RU" sz="2900" i="1" dirty="0"/>
              <a:t>12 </a:t>
            </a:r>
            <a:r>
              <a:rPr lang="ru-RU" sz="2900" dirty="0"/>
              <a:t>и подвесных бункеров </a:t>
            </a:r>
            <a:r>
              <a:rPr lang="ru-RU" sz="2900" i="1" dirty="0"/>
              <a:t>8 </a:t>
            </a:r>
            <a:r>
              <a:rPr lang="ru-RU" sz="2900" dirty="0"/>
              <a:t>ферросплавы загружают в мульды, которые устанавливают на стеллажи </a:t>
            </a:r>
            <a:r>
              <a:rPr lang="ru-RU" sz="2900" i="1" dirty="0"/>
              <a:t>13. </a:t>
            </a:r>
            <a:r>
              <a:rPr lang="ru-RU" sz="2900" dirty="0"/>
              <a:t>Затем мульды краном поднимают и устанавливают на стеллажи </a:t>
            </a:r>
            <a:r>
              <a:rPr lang="ru-RU" sz="2900" i="1" dirty="0"/>
              <a:t>11 </a:t>
            </a:r>
            <a:r>
              <a:rPr lang="ru-RU" sz="2900" dirty="0"/>
              <a:t>балкона, от­куда их потом забирают завалочной машиной </a:t>
            </a:r>
            <a:r>
              <a:rPr lang="ru-RU" sz="2900" i="1" dirty="0"/>
              <a:t>26 </a:t>
            </a:r>
            <a:r>
              <a:rPr lang="ru-RU" sz="2900" dirty="0"/>
              <a:t>и устанавливают в печь </a:t>
            </a:r>
            <a:r>
              <a:rPr lang="ru-RU" sz="2900" i="1" dirty="0"/>
              <a:t>10. </a:t>
            </a:r>
            <a:r>
              <a:rPr lang="ru-RU" sz="2900" dirty="0"/>
              <a:t>После прокаливания ферросплавы машиной </a:t>
            </a:r>
            <a:r>
              <a:rPr lang="ru-RU" sz="2900" i="1" dirty="0"/>
              <a:t>26 </a:t>
            </a:r>
            <a:r>
              <a:rPr lang="ru-RU" sz="2900" dirty="0"/>
              <a:t>загру­жают в электропечь.</a:t>
            </a:r>
          </a:p>
          <a:p>
            <a:pPr marL="0" indent="447675" algn="just">
              <a:buNone/>
            </a:pPr>
            <a:r>
              <a:rPr lang="ru-RU" sz="2900" dirty="0"/>
              <a:t>В шихтовом пролете установлена сушильная барабанная печь 5, дробилка для измельчения ферросплавов, бегуны для помола кокса, весы. В торце пролета иногда расположен склад электродов.</a:t>
            </a:r>
          </a:p>
          <a:p>
            <a:pPr marL="0" indent="447675" algn="just">
              <a:buNone/>
            </a:pPr>
            <a:r>
              <a:rPr lang="ru-RU" sz="2900" dirty="0"/>
              <a:t>Сталь выпускают в ковш, удерживаемый под желобом печи крюками сталеразливочного крана </a:t>
            </a:r>
            <a:r>
              <a:rPr lang="ru-RU" sz="2900" i="1" dirty="0"/>
              <a:t>30, </a:t>
            </a:r>
            <a:r>
              <a:rPr lang="ru-RU" sz="2900" dirty="0"/>
              <a:t>и далее ковш транспорти­руют к разливочными площадкам. Шлак из печи во время плавки сливают в ковш самоходной тележки </a:t>
            </a:r>
            <a:r>
              <a:rPr lang="ru-RU" sz="2900" i="1" dirty="0"/>
              <a:t>28, </a:t>
            </a:r>
            <a:r>
              <a:rPr lang="ru-RU" sz="2900" dirty="0"/>
              <a:t>установленной под рабо­чим окном печи. После заполнения ковша тележка по поперечным путям под печью выезжает в разливочный пролет, где ковши </a:t>
            </a:r>
            <a:r>
              <a:rPr lang="ru-RU" sz="2900" i="1" dirty="0"/>
              <a:t>со </a:t>
            </a:r>
            <a:r>
              <a:rPr lang="ru-RU" sz="2900" dirty="0"/>
              <a:t>шлаком с помощью разливочных кранов </a:t>
            </a:r>
            <a:r>
              <a:rPr lang="ru-RU" sz="2900" i="1" dirty="0"/>
              <a:t>30 </a:t>
            </a:r>
            <a:r>
              <a:rPr lang="ru-RU" sz="2900" dirty="0"/>
              <a:t>переставляют на </a:t>
            </a:r>
            <a:r>
              <a:rPr lang="ru-RU" sz="2900" dirty="0" err="1"/>
              <a:t>шла­ковозы</a:t>
            </a:r>
            <a:r>
              <a:rPr lang="ru-RU" sz="2900" dirty="0"/>
              <a:t>, вывозящие их из цеха по пути </a:t>
            </a:r>
            <a:r>
              <a:rPr lang="ru-RU" sz="2900" i="1" dirty="0"/>
              <a:t>21.</a:t>
            </a:r>
            <a:endParaRPr lang="ru-RU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tudfile.net/html/2706/1201/html_m6wh5i5cbZ.pwG6/img-yRJwK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43" y="966857"/>
            <a:ext cx="7187488" cy="43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36730" y="5758934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План электросталеплавильного цеха Б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80376" y="543711"/>
            <a:ext cx="4325112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Отличительными особенностями этого цеха являются: специальный пролет подачи сыпучих материалов,, разливка стали одновременно в изложницы и на </a:t>
            </a:r>
            <a:r>
              <a:rPr lang="ru-RU" sz="17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МНЛЗ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загрузка лома в корзины непосредственно из железнодорожных вагонов, наличие поперечных траншей для транспортировки корзин с ломом и шлаковых ковшей.</a:t>
            </a:r>
          </a:p>
          <a:p>
            <a:pPr algn="just"/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Цех имеет пролеты: шихтовой Л, сыпучих материалов Б, щеч­ной В, разливочный 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 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 присоединенные к последнему отделение 1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ремонта ковшей и укороченный пролет Д, в котором в продольном направлении размещена одна </a:t>
            </a:r>
            <a:r>
              <a:rPr lang="ru-RU" sz="17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МНЛЗ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12. Электропечи 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4 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печными подстанциями 5 размещены на границе печного и разливочного пролетов; в торце печного пролета на участках 7 осуществляют ремонт сводов. В разливочном пролете имеются продольные раз­ливочные площадки 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2 </a:t>
            </a:r>
            <a:r>
              <a:rPr lang="ru-RU" sz="17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 пути </a:t>
            </a:r>
            <a:r>
              <a:rPr lang="ru-RU" sz="17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</a:t>
            </a:r>
            <a:endParaRPr lang="ru-RU" sz="1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0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76" y="298576"/>
            <a:ext cx="11131296" cy="629424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Стальной лом доставляют в вагонах на четыре рельсовых пу­ти </a:t>
            </a:r>
            <a:r>
              <a:rPr lang="ru-RU" i="1" dirty="0"/>
              <a:t>8 </a:t>
            </a:r>
            <a:r>
              <a:rPr lang="ru-RU" dirty="0"/>
              <a:t>шихтового пролета и загружают магнитными кранами в кор­зины, стоящие на стендах </a:t>
            </a:r>
            <a:r>
              <a:rPr lang="ru-RU" i="1" dirty="0"/>
              <a:t>9, </a:t>
            </a:r>
            <a:r>
              <a:rPr lang="ru-RU" dirty="0"/>
              <a:t>непосредственно из вагонов. Корзины с ломом передают в печной пролет по путям </a:t>
            </a:r>
            <a:r>
              <a:rPr lang="ru-RU" i="1" dirty="0"/>
              <a:t>11, </a:t>
            </a:r>
            <a:r>
              <a:rPr lang="ru-RU" dirty="0"/>
              <a:t>проложенным в траншее, и доставляют к печам кранами печного пролета через проемы </a:t>
            </a:r>
            <a:r>
              <a:rPr lang="ru-RU" i="1" dirty="0"/>
              <a:t>6 </a:t>
            </a:r>
            <a:r>
              <a:rPr lang="ru-RU" dirty="0"/>
              <a:t>в рабочей площадке. Траншея для корзин сделана для того, чтобы уменьшить высоту подъема электромагнитов при за­грузке корзин ломом.</a:t>
            </a:r>
          </a:p>
          <a:p>
            <a:pPr algn="just"/>
            <a:r>
              <a:rPr lang="ru-RU" dirty="0"/>
              <a:t>Сыпучие материалы и ферросплавы доставляют через специа­лизированный пролет сыпучих, оборудованный бункерами </a:t>
            </a:r>
            <a:r>
              <a:rPr lang="ru-RU" i="1" dirty="0"/>
              <a:t>10 </a:t>
            </a:r>
            <a:r>
              <a:rPr lang="ru-RU" dirty="0"/>
              <a:t>за­паса, из которых материалы выдают в мульды и загружают в печь </a:t>
            </a:r>
            <a:r>
              <a:rPr lang="ru-RU" dirty="0" err="1"/>
              <a:t>мульдозавалочной</a:t>
            </a:r>
            <a:r>
              <a:rPr lang="ru-RU" dirty="0"/>
              <a:t> машиной. В бункера </a:t>
            </a:r>
            <a:r>
              <a:rPr lang="ru-RU" i="1" dirty="0"/>
              <a:t>10 </a:t>
            </a:r>
            <a:r>
              <a:rPr lang="ru-RU" dirty="0"/>
              <a:t>известь и известняк подают пневмотранспортом из авто- или железнодорожных ци­стерн, прочие материалы загружают из контейнеров с помощью кранов.</a:t>
            </a:r>
          </a:p>
          <a:p>
            <a:pPr algn="just"/>
            <a:r>
              <a:rPr lang="ru-RU" dirty="0"/>
              <a:t>Сталь из печи выпускают в ковш, удерживаемый </a:t>
            </a:r>
            <a:r>
              <a:rPr lang="ru-RU" dirty="0" err="1"/>
              <a:t>сталеразли-вочным</a:t>
            </a:r>
            <a:r>
              <a:rPr lang="ru-RU" dirty="0"/>
              <a:t> краном. Ковш транспортируют к </a:t>
            </a:r>
            <a:r>
              <a:rPr lang="ru-RU" dirty="0" err="1"/>
              <a:t>вакууматору</a:t>
            </a:r>
            <a:r>
              <a:rPr lang="ru-RU" dirty="0"/>
              <a:t> </a:t>
            </a:r>
            <a:r>
              <a:rPr lang="ru-RU" i="1" dirty="0"/>
              <a:t>13 </a:t>
            </a:r>
            <a:r>
              <a:rPr lang="ru-RU" dirty="0"/>
              <a:t>и разли­вочным площадкам </a:t>
            </a:r>
            <a:r>
              <a:rPr lang="ru-RU" i="1" dirty="0"/>
              <a:t>2 </a:t>
            </a:r>
            <a:r>
              <a:rPr lang="ru-RU" dirty="0"/>
              <a:t>или же устанавливают на </a:t>
            </a:r>
            <a:r>
              <a:rPr lang="ru-RU" dirty="0" err="1"/>
              <a:t>сталевоз</a:t>
            </a:r>
            <a:r>
              <a:rPr lang="ru-RU" dirty="0"/>
              <a:t>, который по поперечному пути </a:t>
            </a:r>
            <a:r>
              <a:rPr lang="ru-RU" i="1" dirty="0"/>
              <a:t>14 </a:t>
            </a:r>
            <a:r>
              <a:rPr lang="ru-RU" dirty="0"/>
              <a:t>доставляет ковш в пролет </a:t>
            </a:r>
            <a:r>
              <a:rPr lang="ru-RU" dirty="0" err="1"/>
              <a:t>МНЛЗ</a:t>
            </a:r>
            <a:r>
              <a:rPr lang="ru-RU" dirty="0"/>
              <a:t>. Ковши со шлаком вывозят из цеха по путям разливочного пролета, в ко­торый их доставляют из-под печей тележками, перемещающимися по поперечным путям, уложенным в траншее. Сталеразливочные ковши для ремонта передают из разливочного пролета в отделе­ние </a:t>
            </a:r>
            <a:r>
              <a:rPr lang="ru-RU" i="1" dirty="0"/>
              <a:t>1 </a:t>
            </a:r>
            <a:r>
              <a:rPr lang="ru-RU" dirty="0"/>
              <a:t>по поперечному пути </a:t>
            </a:r>
            <a:r>
              <a:rPr lang="ru-RU" i="1" dirty="0"/>
              <a:t>15.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9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904" y="180862"/>
            <a:ext cx="11667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 рис. показан поперечный разрез и план разработанного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Гипромезом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ЭСПЦ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 четырьмя печами емкостью 100 т и годовой производительностью 1,0—1,2 млн. т жидкой стали. Особенности цеха следующие: подача сыпучих материалов через специализи­рованный пролет; разливка стали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МНЛЗ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выпуск стали в ковш, удерживаемый крюками сталеразливочного крана.</a:t>
            </a:r>
            <a:endParaRPr lang="en-US" dirty="0"/>
          </a:p>
        </p:txBody>
      </p:sp>
      <p:pic>
        <p:nvPicPr>
          <p:cNvPr id="3074" name="Picture 2" descr="https://studfile.net/html/2706/1201/html_m6wh5i5cbZ.pwG6/img-mubo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08" y="1381191"/>
            <a:ext cx="4715256" cy="465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98576" y="6035040"/>
            <a:ext cx="4312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План и поперечный разрез электросталеплавильного цеха В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71032" y="1596857"/>
            <a:ext cx="57332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Цех включает следующие пролеты! шихтовый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А—Б,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сыпучих материалов (бункерный)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Б—В,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печной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В—Г,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распределительный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—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 примыкающую к нему группу пролетов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ОНРС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В печном пролете на границе с распределительным расположены печи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 печными подстанциями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два завалочных крана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(180 + 63/20 т) и в торцах — участки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18 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наборки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сводов. Печной и бун­керный пролеты перекрыты рабочей площадкой. Шихтовый пролет оборудован кранами грузоподъемностью 30/15+15 т, распредели­тельный 180 +63/20 т, пролет сыпучих 20/5 т.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МНЛЗ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расположены в линию на границе распределительного пролета.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312" y="216280"/>
            <a:ext cx="11286744" cy="64771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/>
              <a:t>Организация основных работ. </a:t>
            </a:r>
            <a:r>
              <a:rPr lang="ru-RU" dirty="0"/>
              <a:t>Большую часть стального лома привозят в шихтовой пролет на платформах на путь </a:t>
            </a:r>
            <a:r>
              <a:rPr lang="ru-RU" i="1" dirty="0"/>
              <a:t>3 </a:t>
            </a:r>
            <a:r>
              <a:rPr lang="ru-RU" dirty="0"/>
              <a:t>в контейнерах, а часть россыпью. Доставляемый россыпью лом разгружают краном І с помощью электромагнита в ямные бункера Л а контейнеры </a:t>
            </a:r>
            <a:r>
              <a:rPr lang="ru-RU" i="1" dirty="0"/>
              <a:t>32 </a:t>
            </a:r>
            <a:r>
              <a:rPr lang="ru-RU" dirty="0"/>
              <a:t>либо устанавливают на площадку </a:t>
            </a:r>
            <a:r>
              <a:rPr lang="ru-RU" i="1" dirty="0"/>
              <a:t>2, </a:t>
            </a:r>
            <a:r>
              <a:rPr lang="ru-RU" dirty="0"/>
              <a:t>либо выгружают из них лом в корзину </a:t>
            </a:r>
            <a:r>
              <a:rPr lang="ru-RU" i="1" dirty="0"/>
              <a:t>31 </a:t>
            </a:r>
            <a:r>
              <a:rPr lang="ru-RU" dirty="0"/>
              <a:t>краном І с помощью </a:t>
            </a:r>
            <a:r>
              <a:rPr lang="ru-RU" dirty="0" err="1"/>
              <a:t>самокантующей</a:t>
            </a:r>
            <a:r>
              <a:rPr lang="ru-RU" dirty="0"/>
              <a:t> траверсы. При необходимости лом добавляют из ямных бункеров </a:t>
            </a:r>
            <a:r>
              <a:rPr lang="ru-RU" i="1" dirty="0"/>
              <a:t>1 </a:t>
            </a:r>
            <a:r>
              <a:rPr lang="ru-RU" dirty="0"/>
              <a:t>электромагнитом. Затем корзину с ломом на передаточной тележке </a:t>
            </a:r>
            <a:r>
              <a:rPr lang="ru-RU" i="1" dirty="0"/>
              <a:t>15, </a:t>
            </a:r>
            <a:r>
              <a:rPr lang="ru-RU" dirty="0"/>
              <a:t>оборудованной взвешивающим устройством, доставляют по поперечному пути </a:t>
            </a:r>
            <a:r>
              <a:rPr lang="ru-RU" i="1" dirty="0"/>
              <a:t>4 </a:t>
            </a:r>
            <a:r>
              <a:rPr lang="ru-RU" dirty="0"/>
              <a:t>в печной пролет. Здесь корзину</a:t>
            </a:r>
            <a:r>
              <a:rPr lang="ru-RU" b="1" dirty="0"/>
              <a:t> </a:t>
            </a:r>
            <a:r>
              <a:rPr lang="ru-RU" dirty="0"/>
              <a:t>поднимают краном </a:t>
            </a:r>
            <a:r>
              <a:rPr lang="ru-RU" dirty="0" err="1"/>
              <a:t>ІІІ</a:t>
            </a:r>
            <a:r>
              <a:rPr lang="ru-RU" dirty="0"/>
              <a:t> и загружают из нее лом в печь сверху. При движении корзины по пути </a:t>
            </a:r>
            <a:r>
              <a:rPr lang="ru-RU" i="1" dirty="0"/>
              <a:t>4 </a:t>
            </a:r>
            <a:r>
              <a:rPr lang="ru-RU" dirty="0"/>
              <a:t>в нее вводят шлакообразующие материалы из бункеров </a:t>
            </a:r>
            <a:r>
              <a:rPr lang="ru-RU" i="1" dirty="0"/>
              <a:t>9. </a:t>
            </a:r>
            <a:r>
              <a:rPr lang="ru-RU" dirty="0"/>
              <a:t>Сыпучие материалы доставляют автотранспортом в торец пролета </a:t>
            </a:r>
            <a:r>
              <a:rPr lang="ru-RU" i="1" dirty="0"/>
              <a:t>Б—В </a:t>
            </a:r>
            <a:r>
              <a:rPr lang="ru-RU" dirty="0" err="1"/>
              <a:t>в</a:t>
            </a:r>
            <a:r>
              <a:rPr lang="ru-RU" dirty="0"/>
              <a:t> саморазгружающихся контейнерах </a:t>
            </a:r>
            <a:r>
              <a:rPr lang="ru-RU" i="1" dirty="0"/>
              <a:t>12 </a:t>
            </a:r>
            <a:r>
              <a:rPr lang="ru-RU" dirty="0"/>
              <a:t>и загружают из них материалы в бункера 5 с помощью мостового крана </a:t>
            </a:r>
            <a:r>
              <a:rPr lang="ru-RU" dirty="0" err="1"/>
              <a:t>ІІ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Шлакообразующие материалы из бункеров 5 выдаются с помощью </a:t>
            </a:r>
            <a:r>
              <a:rPr lang="ru-RU" dirty="0" err="1"/>
              <a:t>вибропитателей</a:t>
            </a:r>
            <a:r>
              <a:rPr lang="ru-RU" dirty="0"/>
              <a:t> 6 в электровесовую тележку 7, которая по про­дольному рельсовому пути доставляет материалы к ленточным загрузочным машинам 13. Получив порцию материала из элек­тровесовой тележки, машина 13 по поперечному рельсовому пу­ти /7 перемещается к печи и загружает материал в печь через рабочее окно.</a:t>
            </a:r>
          </a:p>
          <a:p>
            <a:pPr algn="just"/>
            <a:r>
              <a:rPr lang="ru-RU" dirty="0"/>
              <a:t>Ферросплавы из особых бункеров 5, снабженных взвешиваю­щим устройством, выдаются в мульды, удерживаемые безрельсо­вой завалочной машиной 14, которая вначале устанавливает муль­ды в печь 8, а после прокаливания транспортирует мульду к элек­тропечи и загружает ферросплавы в печь через рабочее окно. Холодные ферросплавы могут загружаться в печь машиной 13. Заправочные материалы выдаются из специальных бункеров 5 в бункер заправочной машины.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752" y="225424"/>
            <a:ext cx="11158728" cy="6376543"/>
          </a:xfrm>
        </p:spPr>
        <p:txBody>
          <a:bodyPr>
            <a:normAutofit/>
          </a:bodyPr>
          <a:lstStyle/>
          <a:p>
            <a:pPr indent="219075" algn="just"/>
            <a:r>
              <a:rPr lang="ru-RU" dirty="0"/>
              <a:t>Распределительный пролет Г—Д служит для передачи ковшей с жидкой сталью от печей на </a:t>
            </a:r>
            <a:r>
              <a:rPr lang="ru-RU" dirty="0" err="1"/>
              <a:t>МНЛЗ</a:t>
            </a:r>
            <a:r>
              <a:rPr lang="ru-RU" dirty="0"/>
              <a:t>, для уборки шлака из цеха, осуществления внепечной обработки стали (</a:t>
            </a:r>
            <a:r>
              <a:rPr lang="ru-RU" dirty="0" err="1"/>
              <a:t>вакуумирование</a:t>
            </a:r>
            <a:r>
              <a:rPr lang="ru-RU" dirty="0"/>
              <a:t>, про­дувка аргоном) и подготовки и ремонта сталеразливочных ков­шей. Сталь из печи выпускают в ковш, удерживаемый сталеразливочным краном </a:t>
            </a:r>
            <a:r>
              <a:rPr lang="ru-RU" dirty="0" err="1"/>
              <a:t>IV</a:t>
            </a:r>
            <a:r>
              <a:rPr lang="ru-RU" dirty="0"/>
              <a:t>. Затем ковш этим краном доставляют на участок </a:t>
            </a:r>
            <a:r>
              <a:rPr lang="ru-RU" dirty="0" err="1"/>
              <a:t>вакуумирования</a:t>
            </a:r>
            <a:r>
              <a:rPr lang="ru-RU" dirty="0"/>
              <a:t> или к установкам 19 продувки аргоном и после внепечной обработки на поворотный стенд 29 </a:t>
            </a:r>
            <a:r>
              <a:rPr lang="ru-RU" dirty="0" err="1"/>
              <a:t>МНЛЗ</a:t>
            </a:r>
            <a:r>
              <a:rPr lang="ru-RU" dirty="0"/>
              <a:t>. Для </a:t>
            </a:r>
            <a:r>
              <a:rPr lang="ru-RU" dirty="0" err="1"/>
              <a:t>вакуумирования</a:t>
            </a:r>
            <a:r>
              <a:rPr lang="ru-RU" dirty="0"/>
              <a:t> ковш краном </a:t>
            </a:r>
            <a:r>
              <a:rPr lang="ru-RU" dirty="0" err="1"/>
              <a:t>IV</a:t>
            </a:r>
            <a:r>
              <a:rPr lang="ru-RU" dirty="0"/>
              <a:t> ставят на </a:t>
            </a:r>
            <a:r>
              <a:rPr lang="ru-RU" dirty="0" err="1"/>
              <a:t>сталевоз</a:t>
            </a:r>
            <a:r>
              <a:rPr lang="ru-RU" dirty="0"/>
              <a:t> 25, ко­торый перемещает ковш на стенд - </a:t>
            </a:r>
            <a:r>
              <a:rPr lang="ru-RU" dirty="0" err="1"/>
              <a:t>вакууматора</a:t>
            </a:r>
            <a:r>
              <a:rPr lang="ru-RU" dirty="0"/>
              <a:t> 24. После </a:t>
            </a:r>
            <a:r>
              <a:rPr lang="ru-RU" dirty="0" err="1"/>
              <a:t>вакуумирования</a:t>
            </a:r>
            <a:r>
              <a:rPr lang="ru-RU" dirty="0"/>
              <a:t> </a:t>
            </a:r>
            <a:r>
              <a:rPr lang="ru-RU" dirty="0" err="1"/>
              <a:t>сталевоз</a:t>
            </a:r>
            <a:r>
              <a:rPr lang="ru-RU" dirty="0"/>
              <a:t> возвращает ковш в зону действия </a:t>
            </a:r>
            <a:r>
              <a:rPr lang="ru-RU" dirty="0" err="1"/>
              <a:t>разл</a:t>
            </a:r>
            <a:r>
              <a:rPr lang="ru-RU" dirty="0"/>
              <a:t>% </a:t>
            </a:r>
            <a:r>
              <a:rPr lang="ru-RU" dirty="0" err="1"/>
              <a:t>вочного</a:t>
            </a:r>
            <a:r>
              <a:rPr lang="ru-RU" dirty="0"/>
              <a:t> крана, с помощью которого ковш доставляют на </a:t>
            </a:r>
            <a:r>
              <a:rPr lang="ru-RU" dirty="0" err="1"/>
              <a:t>МНЛЗ</a:t>
            </a:r>
            <a:r>
              <a:rPr lang="ru-RU" dirty="0"/>
              <a:t>; Каждая печь, оборудована бункерным устройством 21 для ввода ферросплавов в ковш. Шлаковые ковши 33 из-под печи выдают по поперечным путям в распределительный пролет, где их кра­ном </a:t>
            </a:r>
            <a:r>
              <a:rPr lang="ru-RU" dirty="0" err="1"/>
              <a:t>IV</a:t>
            </a:r>
            <a:r>
              <a:rPr lang="ru-RU" dirty="0"/>
              <a:t> устанавливают на </a:t>
            </a:r>
            <a:r>
              <a:rPr lang="ru-RU" dirty="0" err="1"/>
              <a:t>шлаковоз</a:t>
            </a:r>
            <a:r>
              <a:rPr lang="ru-RU" dirty="0"/>
              <a:t> 27, вывозящий шлак из про­лета по продольному пути 23. В пролете имеются стенды 26 и 22 для установки соответственно сталеразливочных и шлаковых ков­шей. Подготовку и ремонт ковшей с шиберными затворами ведут по схеме, схожей с описанной на стр. 98, для чего имеются пово­ротные стенды 30, участок 20 для подготовки и монтажа шибер­ных затворов, стенды 28 для сушки ковшей, установки 16 для механизированного выполнения футеровки ковшей; участок 34 подготовки промежуточных ковшей расположен в левой части пролета </a:t>
            </a:r>
            <a:r>
              <a:rPr lang="ru-RU" dirty="0" err="1"/>
              <a:t>МНЛЗ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5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35</TotalTime>
  <Words>3605</Words>
  <Application>Microsoft Office PowerPoint</Application>
  <PresentationFormat>Широкоэкранный</PresentationFormat>
  <Paragraphs>130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Arial</vt:lpstr>
      <vt:lpstr>Corbel</vt:lpstr>
      <vt:lpstr>Базис</vt:lpstr>
      <vt:lpstr>Структура электро- сталеплавильного цеха</vt:lpstr>
      <vt:lpstr>Общая характеристика электросталеплавильных цехов</vt:lpstr>
      <vt:lpstr>Описание некоторых эспц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основных работ в эспц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Рациональные решения для проектируемых цехов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электросталеплавильного цеха</dc:title>
  <dc:creator>nazarkirichenko08@gmail.com</dc:creator>
  <cp:lastModifiedBy>nazarkirichenko08@gmail.com</cp:lastModifiedBy>
  <cp:revision>6</cp:revision>
  <dcterms:created xsi:type="dcterms:W3CDTF">2020-04-05T18:54:56Z</dcterms:created>
  <dcterms:modified xsi:type="dcterms:W3CDTF">2020-04-05T19:30:39Z</dcterms:modified>
</cp:coreProperties>
</file>