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8" r:id="rId8"/>
    <p:sldId id="263" r:id="rId9"/>
    <p:sldId id="264" r:id="rId10"/>
    <p:sldId id="262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92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64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408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3206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85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3399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97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304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0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6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72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5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04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0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58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42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BE0406-57CB-4298-B20F-1F92F80A49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3ACD4E-6A50-4B09-A9EF-4A23EC7B2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32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  <p:sldLayoutId id="21474838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0489" y="627797"/>
            <a:ext cx="8616842" cy="791570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ОРАТОР ТА АУДИТОРІЯ 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8601" y="1542198"/>
            <a:ext cx="9640425" cy="363030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uk-UA" cap="none" dirty="0" smtClean="0">
                <a:solidFill>
                  <a:schemeClr val="bg1"/>
                </a:solidFill>
              </a:rPr>
              <a:t>Сприйняття оратора аудиторією. проблема першого враження. Ораторська індивідуальність </a:t>
            </a:r>
          </a:p>
          <a:p>
            <a:pPr marL="457200" indent="-457200">
              <a:buAutoNum type="arabicPeriod"/>
            </a:pPr>
            <a:r>
              <a:rPr lang="uk-UA" cap="none" dirty="0" smtClean="0">
                <a:solidFill>
                  <a:schemeClr val="bg1"/>
                </a:solidFill>
              </a:rPr>
              <a:t>Риторичні позиції оратора у процесі публічного виступу. Кінетичні та </a:t>
            </a:r>
            <a:r>
              <a:rPr lang="uk-UA" cap="none" dirty="0" err="1" smtClean="0">
                <a:solidFill>
                  <a:schemeClr val="bg1"/>
                </a:solidFill>
              </a:rPr>
              <a:t>проксемічні</a:t>
            </a:r>
            <a:r>
              <a:rPr lang="uk-UA" cap="none" dirty="0" smtClean="0">
                <a:solidFill>
                  <a:schemeClr val="bg1"/>
                </a:solidFill>
              </a:rPr>
              <a:t> характеристики.</a:t>
            </a:r>
          </a:p>
          <a:p>
            <a:pPr marL="457200" indent="-457200">
              <a:buAutoNum type="arabicPeriod"/>
            </a:pPr>
            <a:r>
              <a:rPr lang="uk-UA" cap="none" dirty="0" smtClean="0">
                <a:solidFill>
                  <a:schemeClr val="bg1"/>
                </a:solidFill>
              </a:rPr>
              <a:t>Мовленнєвий імідж оратора. Технічні характеристики мовлення.</a:t>
            </a:r>
          </a:p>
          <a:p>
            <a:pPr marL="457200" indent="-457200">
              <a:buAutoNum type="arabicPeriod"/>
            </a:pPr>
            <a:r>
              <a:rPr lang="uk-UA" cap="none" dirty="0" smtClean="0">
                <a:solidFill>
                  <a:schemeClr val="bg1"/>
                </a:solidFill>
              </a:rPr>
              <a:t>Зворотній зв'язок оратора з аудиторією. </a:t>
            </a:r>
            <a:r>
              <a:rPr lang="uk-UA" cap="none" dirty="0" err="1" smtClean="0">
                <a:solidFill>
                  <a:schemeClr val="bg1"/>
                </a:solidFill>
              </a:rPr>
              <a:t>Техінка</a:t>
            </a:r>
            <a:r>
              <a:rPr lang="uk-UA" cap="none" smtClean="0">
                <a:solidFill>
                  <a:schemeClr val="bg1"/>
                </a:solidFill>
              </a:rPr>
              <a:t> слухання. </a:t>
            </a:r>
            <a:r>
              <a:rPr lang="uk-UA" cap="none" dirty="0" smtClean="0">
                <a:solidFill>
                  <a:schemeClr val="bg1"/>
                </a:solidFill>
              </a:rPr>
              <a:t>Засоби підтримки уваги слухачів</a:t>
            </a:r>
            <a:endParaRPr lang="ru-RU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8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537DF-63FC-4B9E-9073-6F38BBA48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635389"/>
          </a:xfrm>
        </p:spPr>
        <p:txBody>
          <a:bodyPr>
            <a:noAutofit/>
          </a:bodyPr>
          <a:lstStyle/>
          <a:p>
            <a:pPr algn="r"/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пам’ятати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якою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цікавою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тема,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увага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аудиторії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згодом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притупляється</a:t>
            </a:r>
            <a:endParaRPr lang="ru-UA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F4626EA-B630-49FA-A544-A491F5FE75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753" y="2754762"/>
            <a:ext cx="4500000" cy="3600000"/>
          </a:xfr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84DC614D-1A7A-4A4D-976D-F63F0E87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A467F0-67F1-4FFB-84D6-E0366AF5D58F}" type="datetime1">
              <a:rPr lang="ru-RU" smtClean="0"/>
              <a:t>20.10.2022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19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40834"/>
            <a:ext cx="10043260" cy="79731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Підтримка уваги аудиторії 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182029"/>
            <a:ext cx="10132471" cy="4812371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Розподіл уваги означає одночасну спрямованість свідомості на кілька різнорідних об’єктів (або дій), об’єднаних однією діяльністю.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Ця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властивість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уваги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професійно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значима для оратора. Так,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одночасно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пам’ятає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виступу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стежить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часом, за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поведінкою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слухачів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їхньою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реакцією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т.д.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викликати</a:t>
            </a:r>
            <a:r>
              <a:rPr lang="uk-U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післядовільну</a:t>
            </a:r>
            <a:r>
              <a:rPr lang="uk-U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увагу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дотримуватися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основного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психологічного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правила: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створити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умови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активної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розумової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слухачів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аудиторії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Ораторськ</a:t>
            </a:r>
            <a:r>
              <a:rPr lang="uk-UA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прийоми</a:t>
            </a:r>
            <a:r>
              <a:rPr lang="ru-RU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прийом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запитання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відповіді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b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перехід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монологу до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діалогу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дає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змогу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залучити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обговорення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окремих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учасників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активізувати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самим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їхній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інтерес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b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прийом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проблемної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ситуації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прийом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новизни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гіпотез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змушує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аудиторію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міркувати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91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0A4CDD-D8B7-4492-BE38-E29A70FA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6" y="1007862"/>
            <a:ext cx="8534400" cy="1507067"/>
          </a:xfrm>
        </p:spPr>
        <p:txBody>
          <a:bodyPr>
            <a:noAutofit/>
          </a:bodyPr>
          <a:lstStyle/>
          <a:p>
            <a:pPr algn="just"/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оратор не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зможе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захопити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увагу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всієї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групи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неможливо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буде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утримати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когось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своїм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впливом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UA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2498CD9B-CC3B-4D59-B4AF-BF5582E16F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953" y="2514929"/>
            <a:ext cx="4197711" cy="3482545"/>
          </a:xfr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54556BCE-07B0-4ADF-8D90-5379622A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A467F0-67F1-4FFB-84D6-E0366AF5D58F}" type="datetime1">
              <a:rPr lang="ru-RU" smtClean="0"/>
              <a:t>20.10.2022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9DAE1-5DAF-4065-88ED-BBF7382A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8526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UA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2DD5C31C-3F6C-452E-B405-4976962C98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254" y="2110896"/>
            <a:ext cx="5783580" cy="3614738"/>
          </a:xfr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5F8AC60E-98BA-4D2E-9E12-3000D066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A467F0-67F1-4FFB-84D6-E0366AF5D58F}" type="datetime1">
              <a:rPr lang="ru-RU" smtClean="0"/>
              <a:t>20.10.2022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750627" y="633568"/>
            <a:ext cx="103040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“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 наполовину </a:t>
            </a:r>
            <a:r>
              <a:rPr lang="ru-RU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належить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тому, </a:t>
            </a:r>
            <a:r>
              <a:rPr lang="ru-RU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хто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говорить, і наполовину тому, </a:t>
            </a:r>
            <a:r>
              <a:rPr lang="ru-RU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хто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слухає</a:t>
            </a:r>
            <a:r>
              <a:rPr lang="ru-RU" sz="3600" dirty="0"/>
              <a:t>”.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029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7911" y="459728"/>
            <a:ext cx="8825657" cy="7446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СПРИЙНЯТТЯ ОРАТОРА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РІЄЮ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54955" y="1883392"/>
            <a:ext cx="9626776" cy="4380930"/>
          </a:xfrm>
        </p:spPr>
        <p:txBody>
          <a:bodyPr/>
          <a:lstStyle/>
          <a:p>
            <a:pPr algn="r"/>
            <a:r>
              <a:rPr lang="uk-UA" cap="none" dirty="0">
                <a:solidFill>
                  <a:schemeClr val="bg1"/>
                </a:solidFill>
              </a:rPr>
              <a:t>Дейл Карнегі: «</a:t>
            </a:r>
            <a:r>
              <a:rPr lang="uk-UA" b="1" i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Найцінніше для оратора – це його індивідуальність, плекайте її та бережіть</a:t>
            </a:r>
            <a:r>
              <a:rPr lang="uk-UA" b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marL="457200" indent="-457200">
              <a:buFont typeface="+mj-lt"/>
              <a:buAutoNum type="arabicPeriod"/>
            </a:pPr>
            <a:r>
              <a:rPr lang="uk-UA" cap="none" dirty="0" smtClean="0">
                <a:solidFill>
                  <a:schemeClr val="bg1"/>
                </a:solidFill>
              </a:rPr>
              <a:t>Аудиторний «шок» та шляхи його подолання</a:t>
            </a:r>
          </a:p>
          <a:p>
            <a:pPr marL="457200" indent="-457200">
              <a:buFont typeface="+mj-lt"/>
              <a:buAutoNum type="arabicPeriod"/>
            </a:pPr>
            <a:r>
              <a:rPr lang="uk-UA" cap="none" dirty="0" smtClean="0">
                <a:solidFill>
                  <a:schemeClr val="bg1"/>
                </a:solidFill>
              </a:rPr>
              <a:t>Ораторська індивідуальність</a:t>
            </a:r>
          </a:p>
          <a:p>
            <a:pPr marL="457200" indent="-457200">
              <a:buFont typeface="+mj-lt"/>
              <a:buAutoNum type="arabicPeriod"/>
            </a:pPr>
            <a:r>
              <a:rPr lang="uk-UA" cap="none" dirty="0" smtClean="0">
                <a:solidFill>
                  <a:schemeClr val="bg1"/>
                </a:solidFill>
              </a:rPr>
              <a:t>чинники взаємодії оратора та аудиторії (комунікативна позиція мовця)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uk-UA" cap="none" dirty="0" smtClean="0">
                <a:solidFill>
                  <a:schemeClr val="bg1"/>
                </a:solidFill>
              </a:rPr>
              <a:t>Чинник зовнішності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uk-UA" cap="none" dirty="0" smtClean="0">
                <a:solidFill>
                  <a:schemeClr val="bg1"/>
                </a:solidFill>
              </a:rPr>
              <a:t>Чинник погляду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uk-UA" cap="none" dirty="0" smtClean="0">
                <a:solidFill>
                  <a:schemeClr val="bg1"/>
                </a:solidFill>
              </a:rPr>
              <a:t>Чинник фізичної поведінки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uk-UA" cap="none" dirty="0" smtClean="0">
                <a:solidFill>
                  <a:schemeClr val="bg1"/>
                </a:solidFill>
              </a:rPr>
              <a:t>Чинник організації простору для взаємодії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uk-UA" cap="none" dirty="0" smtClean="0">
              <a:solidFill>
                <a:schemeClr val="bg1"/>
              </a:solidFill>
            </a:endParaRPr>
          </a:p>
          <a:p>
            <a:endParaRPr lang="uk-UA" cap="none" dirty="0" smtClean="0">
              <a:solidFill>
                <a:schemeClr val="bg1"/>
              </a:solidFill>
            </a:endParaRP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36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0490" y="759979"/>
            <a:ext cx="8825657" cy="79586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Аспекти взаємоді</a:t>
            </a:r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0490" y="1719617"/>
            <a:ext cx="8825658" cy="4763069"/>
          </a:xfrm>
        </p:spPr>
        <p:txBody>
          <a:bodyPr>
            <a:normAutofit/>
          </a:bodyPr>
          <a:lstStyle/>
          <a:p>
            <a:pPr algn="just"/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Взаємодія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аудиторією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спільність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психологічного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стану оратора і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слухачів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викликані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спільними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роздумами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співпереживаннями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сумісної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інтелектуальної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умовами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встановлення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взаємодії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є,: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оратором предмета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розмови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врахування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ним потреб та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настроїв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аудиторії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проста,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жвава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мова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оратора;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постійний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зоровий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контакт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слухачами,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реакції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внесення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додаткових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у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 і в методику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викладення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матеріалу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намагання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бачити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кожному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слухачеві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співбесідника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товариша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не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підніматися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аудиторією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залучення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слухачів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перших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хвилин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сумісного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активного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обговорення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питань</a:t>
            </a:r>
            <a:r>
              <a:rPr lang="ru-RU" sz="1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46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058" y="295955"/>
            <a:ext cx="8825657" cy="823162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Аспекти взаємодії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4" y="1364776"/>
            <a:ext cx="9613129" cy="4273005"/>
          </a:xfrm>
        </p:spPr>
        <p:txBody>
          <a:bodyPr>
            <a:normAutofit/>
          </a:bodyPr>
          <a:lstStyle/>
          <a:p>
            <a:r>
              <a:rPr lang="uk-UA" sz="1800" cap="none" dirty="0" smtClean="0">
                <a:solidFill>
                  <a:schemeClr val="bg1"/>
                </a:solidFill>
              </a:rPr>
              <a:t>Перш</a:t>
            </a:r>
            <a:r>
              <a:rPr lang="ru-RU" sz="1800" cap="none" dirty="0" smtClean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ніж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 smtClean="0">
                <a:solidFill>
                  <a:schemeClr val="bg1"/>
                </a:solidFill>
              </a:rPr>
              <a:t>дістатися</a:t>
            </a:r>
            <a:r>
              <a:rPr lang="ru-RU" sz="1800" cap="none" dirty="0" smtClean="0">
                <a:solidFill>
                  <a:schemeClr val="bg1"/>
                </a:solidFill>
              </a:rPr>
              <a:t> до </a:t>
            </a:r>
            <a:r>
              <a:rPr lang="ru-RU" sz="1800" cap="none" dirty="0" err="1">
                <a:solidFill>
                  <a:schemeClr val="bg1"/>
                </a:solidFill>
              </a:rPr>
              <a:t>переконання</a:t>
            </a:r>
            <a:r>
              <a:rPr lang="ru-RU" sz="1800" cap="none" dirty="0">
                <a:solidFill>
                  <a:schemeClr val="bg1"/>
                </a:solidFill>
              </a:rPr>
              <a:t> слухача за </a:t>
            </a:r>
            <a:r>
              <a:rPr lang="ru-RU" sz="1800" cap="none" dirty="0" err="1">
                <a:solidFill>
                  <a:schemeClr val="bg1"/>
                </a:solidFill>
              </a:rPr>
              <a:t>допомогою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знання</a:t>
            </a:r>
            <a:r>
              <a:rPr lang="ru-RU" sz="1800" cap="none" dirty="0">
                <a:solidFill>
                  <a:schemeClr val="bg1"/>
                </a:solidFill>
              </a:rPr>
              <a:t>, оратору </a:t>
            </a:r>
            <a:r>
              <a:rPr lang="ru-RU" sz="1800" cap="none" dirty="0" err="1" smtClean="0">
                <a:solidFill>
                  <a:schemeClr val="bg1"/>
                </a:solidFill>
              </a:rPr>
              <a:t>необхідно</a:t>
            </a:r>
            <a:r>
              <a:rPr lang="ru-RU" sz="1800" cap="none" dirty="0" smtClean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перебороти</a:t>
            </a:r>
            <a:r>
              <a:rPr lang="ru-RU" sz="1800" cap="none" dirty="0">
                <a:solidFill>
                  <a:schemeClr val="bg1"/>
                </a:solidFill>
              </a:rPr>
              <a:t> два </a:t>
            </a:r>
            <a:r>
              <a:rPr lang="ru-RU" sz="1800" cap="none" dirty="0" err="1">
                <a:solidFill>
                  <a:schemeClr val="bg1"/>
                </a:solidFill>
              </a:rPr>
              <a:t>психологічних</a:t>
            </a:r>
            <a:r>
              <a:rPr lang="ru-RU" sz="1800" cap="none" dirty="0">
                <a:solidFill>
                  <a:schemeClr val="bg1"/>
                </a:solidFill>
              </a:rPr>
              <a:t> кола </a:t>
            </a:r>
            <a:r>
              <a:rPr lang="ru-RU" sz="1800" cap="none" dirty="0" err="1">
                <a:solidFill>
                  <a:schemeClr val="bg1"/>
                </a:solidFill>
              </a:rPr>
              <a:t>протидії</a:t>
            </a:r>
            <a:r>
              <a:rPr lang="uk-UA" sz="1800" cap="none" dirty="0">
                <a:solidFill>
                  <a:schemeClr val="bg1"/>
                </a:solidFill>
              </a:rPr>
              <a:t>:</a:t>
            </a:r>
            <a:endParaRPr lang="ru-RU" sz="1800" cap="none" dirty="0">
              <a:solidFill>
                <a:schemeClr val="bg1"/>
              </a:solidFill>
            </a:endParaRPr>
          </a:p>
          <a:p>
            <a:r>
              <a:rPr lang="uk-UA" sz="1800" cap="none" dirty="0">
                <a:solidFill>
                  <a:schemeClr val="bg1"/>
                </a:solidFill>
              </a:rPr>
              <a:t>1. </a:t>
            </a:r>
            <a:r>
              <a:rPr lang="ru-RU" sz="1800" cap="none" dirty="0" smtClean="0">
                <a:solidFill>
                  <a:schemeClr val="bg1"/>
                </a:solidFill>
              </a:rPr>
              <a:t>Перше коло — </a:t>
            </a:r>
            <a:r>
              <a:rPr lang="ru-RU" sz="1800" cap="none" dirty="0" err="1" smtClean="0">
                <a:solidFill>
                  <a:schemeClr val="bg1"/>
                </a:solidFill>
              </a:rPr>
              <a:t>це</a:t>
            </a:r>
            <a:r>
              <a:rPr lang="ru-RU" sz="1800" cap="none" dirty="0" smtClean="0">
                <a:solidFill>
                  <a:schemeClr val="bg1"/>
                </a:solidFill>
              </a:rPr>
              <a:t> </a:t>
            </a:r>
            <a:r>
              <a:rPr lang="ru-RU" sz="1800" cap="none" dirty="0" err="1" smtClean="0">
                <a:solidFill>
                  <a:schemeClr val="bg1"/>
                </a:solidFill>
              </a:rPr>
              <a:t>і</a:t>
            </a:r>
            <a:r>
              <a:rPr lang="ru-RU" sz="1800" i="1" cap="none" dirty="0" err="1" smtClean="0">
                <a:solidFill>
                  <a:schemeClr val="bg1"/>
                </a:solidFill>
              </a:rPr>
              <a:t>нтерес</a:t>
            </a:r>
            <a:r>
              <a:rPr lang="ru-RU" sz="1800" cap="none" dirty="0" smtClean="0">
                <a:solidFill>
                  <a:schemeClr val="bg1"/>
                </a:solidFill>
              </a:rPr>
              <a:t>, </a:t>
            </a:r>
            <a:r>
              <a:rPr lang="ru-RU" sz="1800" cap="none" dirty="0" err="1" smtClean="0">
                <a:solidFill>
                  <a:schemeClr val="bg1"/>
                </a:solidFill>
              </a:rPr>
              <a:t>соціальний</a:t>
            </a:r>
            <a:r>
              <a:rPr lang="ru-RU" sz="1800" cap="none" dirty="0" smtClean="0">
                <a:solidFill>
                  <a:schemeClr val="bg1"/>
                </a:solidFill>
              </a:rPr>
              <a:t> і </a:t>
            </a:r>
            <a:r>
              <a:rPr lang="ru-RU" sz="1800" cap="none" dirty="0" err="1" smtClean="0">
                <a:solidFill>
                  <a:schemeClr val="bg1"/>
                </a:solidFill>
              </a:rPr>
              <a:t>особистісний</a:t>
            </a:r>
            <a:r>
              <a:rPr lang="ru-RU" sz="1800" cap="none" dirty="0" smtClean="0">
                <a:solidFill>
                  <a:schemeClr val="bg1"/>
                </a:solidFill>
              </a:rPr>
              <a:t>. </a:t>
            </a:r>
            <a:r>
              <a:rPr lang="ru-RU" sz="1800" cap="none" dirty="0" err="1" smtClean="0">
                <a:solidFill>
                  <a:schemeClr val="bg1"/>
                </a:solidFill>
              </a:rPr>
              <a:t>Причому</a:t>
            </a:r>
            <a:r>
              <a:rPr lang="ru-RU" sz="1800" cap="none" dirty="0" smtClean="0">
                <a:solidFill>
                  <a:schemeClr val="bg1"/>
                </a:solidFill>
              </a:rPr>
              <a:t>, </a:t>
            </a:r>
            <a:r>
              <a:rPr lang="ru-RU" sz="1800" cap="none" dirty="0" err="1" smtClean="0">
                <a:solidFill>
                  <a:schemeClr val="bg1"/>
                </a:solidFill>
              </a:rPr>
              <a:t>мова</a:t>
            </a:r>
            <a:r>
              <a:rPr lang="ru-RU" sz="1800" cap="none" dirty="0" smtClean="0">
                <a:solidFill>
                  <a:schemeClr val="bg1"/>
                </a:solidFill>
              </a:rPr>
              <a:t> </a:t>
            </a:r>
            <a:r>
              <a:rPr lang="ru-RU" sz="1800" cap="none" dirty="0" err="1" smtClean="0">
                <a:solidFill>
                  <a:schemeClr val="bg1"/>
                </a:solidFill>
              </a:rPr>
              <a:t>має</a:t>
            </a:r>
            <a:r>
              <a:rPr lang="ru-RU" sz="1800" cap="none" dirty="0" smtClean="0">
                <a:solidFill>
                  <a:schemeClr val="bg1"/>
                </a:solidFill>
              </a:rPr>
              <a:t> </a:t>
            </a:r>
            <a:r>
              <a:rPr lang="ru-RU" sz="1800" cap="none" dirty="0" err="1" smtClean="0">
                <a:solidFill>
                  <a:schemeClr val="bg1"/>
                </a:solidFill>
              </a:rPr>
              <a:t>йти</a:t>
            </a:r>
            <a:r>
              <a:rPr lang="ru-RU" sz="1800" cap="none" dirty="0" smtClean="0">
                <a:solidFill>
                  <a:schemeClr val="bg1"/>
                </a:solidFill>
              </a:rPr>
              <a:t> не про </a:t>
            </a:r>
            <a:r>
              <a:rPr lang="ru-RU" sz="1800" cap="none" dirty="0" err="1" smtClean="0">
                <a:solidFill>
                  <a:schemeClr val="bg1"/>
                </a:solidFill>
              </a:rPr>
              <a:t>зовнішню</a:t>
            </a:r>
            <a:r>
              <a:rPr lang="ru-RU" sz="1800" cap="none" dirty="0" smtClean="0">
                <a:solidFill>
                  <a:schemeClr val="bg1"/>
                </a:solidFill>
              </a:rPr>
              <a:t> </a:t>
            </a:r>
            <a:r>
              <a:rPr lang="ru-RU" sz="1800" cap="none" dirty="0" err="1" smtClean="0">
                <a:solidFill>
                  <a:schemeClr val="bg1"/>
                </a:solidFill>
              </a:rPr>
              <a:t>цікавість</a:t>
            </a:r>
            <a:r>
              <a:rPr lang="ru-RU" sz="1800" cap="none" dirty="0">
                <a:solidFill>
                  <a:schemeClr val="bg1"/>
                </a:solidFill>
              </a:rPr>
              <a:t>, а про те, </a:t>
            </a:r>
            <a:r>
              <a:rPr lang="ru-RU" sz="1800" cap="none" dirty="0" err="1">
                <a:solidFill>
                  <a:schemeClr val="bg1"/>
                </a:solidFill>
              </a:rPr>
              <a:t>щоб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зачепити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щось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суттєве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саме</a:t>
            </a:r>
            <a:r>
              <a:rPr lang="ru-RU" sz="1800" cap="none" dirty="0">
                <a:solidFill>
                  <a:schemeClr val="bg1"/>
                </a:solidFill>
              </a:rPr>
              <a:t> для </a:t>
            </a:r>
            <a:r>
              <a:rPr lang="ru-RU" sz="1800" cap="none" dirty="0" err="1">
                <a:solidFill>
                  <a:schemeClr val="bg1"/>
                </a:solidFill>
              </a:rPr>
              <a:t>цих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конкретних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слухачів</a:t>
            </a:r>
            <a:r>
              <a:rPr lang="ru-RU" sz="1800" cap="none" dirty="0">
                <a:solidFill>
                  <a:schemeClr val="bg1"/>
                </a:solidFill>
              </a:rPr>
              <a:t>. </a:t>
            </a:r>
          </a:p>
          <a:p>
            <a:r>
              <a:rPr lang="uk-UA" sz="1800" cap="none" dirty="0">
                <a:solidFill>
                  <a:schemeClr val="bg1"/>
                </a:solidFill>
              </a:rPr>
              <a:t>2. Другий етап розуміння пов’язаний з подоланням опору </a:t>
            </a:r>
            <a:r>
              <a:rPr lang="uk-UA" sz="1800" i="1" cap="none" dirty="0">
                <a:solidFill>
                  <a:schemeClr val="bg1"/>
                </a:solidFill>
              </a:rPr>
              <a:t>повсякденної свідомості</a:t>
            </a:r>
            <a:r>
              <a:rPr lang="uk-UA" sz="1800" cap="none" dirty="0">
                <a:solidFill>
                  <a:schemeClr val="bg1"/>
                </a:solidFill>
              </a:rPr>
              <a:t>. По більшості питань у людей є свої уявлення, оцінки, висновки, засновані на життєвому досвіді, тобто буденна свідомість. </a:t>
            </a:r>
            <a:r>
              <a:rPr lang="ru-RU" sz="1800" cap="none" dirty="0" err="1">
                <a:solidFill>
                  <a:schemeClr val="bg1"/>
                </a:solidFill>
              </a:rPr>
              <a:t>Навіть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повна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відсутність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уявлення</a:t>
            </a:r>
            <a:r>
              <a:rPr lang="ru-RU" sz="1800" cap="none" dirty="0">
                <a:solidFill>
                  <a:schemeClr val="bg1"/>
                </a:solidFill>
              </a:rPr>
              <a:t> про </a:t>
            </a:r>
            <a:r>
              <a:rPr lang="ru-RU" sz="1800" cap="none" dirty="0" err="1">
                <a:solidFill>
                  <a:schemeClr val="bg1"/>
                </a:solidFill>
              </a:rPr>
              <a:t>певний</a:t>
            </a:r>
            <a:r>
              <a:rPr lang="ru-RU" sz="1800" cap="none" dirty="0">
                <a:solidFill>
                  <a:schemeClr val="bg1"/>
                </a:solidFill>
              </a:rPr>
              <a:t> предмет </a:t>
            </a:r>
            <a:r>
              <a:rPr lang="ru-RU" sz="1800" cap="none" dirty="0" err="1">
                <a:solidFill>
                  <a:schemeClr val="bg1"/>
                </a:solidFill>
              </a:rPr>
              <a:t>розмови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свідчить</a:t>
            </a:r>
            <a:r>
              <a:rPr lang="ru-RU" sz="1800" cap="none" dirty="0">
                <a:solidFill>
                  <a:schemeClr val="bg1"/>
                </a:solidFill>
              </a:rPr>
              <a:t> про </a:t>
            </a:r>
            <a:r>
              <a:rPr lang="ru-RU" sz="1800" cap="none" dirty="0" err="1">
                <a:solidFill>
                  <a:schemeClr val="bg1"/>
                </a:solidFill>
              </a:rPr>
              <a:t>рівень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свідомості</a:t>
            </a:r>
            <a:r>
              <a:rPr lang="ru-RU" sz="1800" cap="none" dirty="0">
                <a:solidFill>
                  <a:schemeClr val="bg1"/>
                </a:solidFill>
              </a:rPr>
              <a:t>, </a:t>
            </a:r>
            <a:r>
              <a:rPr lang="ru-RU" sz="1800" cap="none" dirty="0" err="1">
                <a:solidFill>
                  <a:schemeClr val="bg1"/>
                </a:solidFill>
              </a:rPr>
              <a:t>оскільки</a:t>
            </a:r>
            <a:r>
              <a:rPr lang="ru-RU" sz="1800" cap="none" dirty="0">
                <a:solidFill>
                  <a:schemeClr val="bg1"/>
                </a:solidFill>
              </a:rPr>
              <a:t> говорить про те, </a:t>
            </a:r>
            <a:r>
              <a:rPr lang="ru-RU" sz="1800" cap="none" dirty="0" err="1">
                <a:solidFill>
                  <a:schemeClr val="bg1"/>
                </a:solidFill>
              </a:rPr>
              <a:t>що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слухачі</a:t>
            </a:r>
            <a:r>
              <a:rPr lang="ru-RU" sz="1800" cap="none" dirty="0">
                <a:solidFill>
                  <a:schemeClr val="bg1"/>
                </a:solidFill>
              </a:rPr>
              <a:t> не </a:t>
            </a:r>
            <a:r>
              <a:rPr lang="ru-RU" sz="1800" cap="none" dirty="0" err="1">
                <a:solidFill>
                  <a:schemeClr val="bg1"/>
                </a:solidFill>
              </a:rPr>
              <a:t>вважають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це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достатньо</a:t>
            </a:r>
            <a:r>
              <a:rPr lang="ru-RU" sz="1800" cap="none" dirty="0">
                <a:solidFill>
                  <a:schemeClr val="bg1"/>
                </a:solidFill>
              </a:rPr>
              <a:t> </a:t>
            </a:r>
            <a:r>
              <a:rPr lang="ru-RU" sz="1800" cap="none" dirty="0" err="1">
                <a:solidFill>
                  <a:schemeClr val="bg1"/>
                </a:solidFill>
              </a:rPr>
              <a:t>важливим</a:t>
            </a:r>
            <a:r>
              <a:rPr lang="ru-RU" sz="1800" cap="none" dirty="0">
                <a:solidFill>
                  <a:schemeClr val="bg1"/>
                </a:solidFill>
              </a:rPr>
              <a:t> і не </a:t>
            </a:r>
            <a:r>
              <a:rPr lang="ru-RU" sz="1800" cap="none" dirty="0" err="1">
                <a:solidFill>
                  <a:schemeClr val="bg1"/>
                </a:solidFill>
              </a:rPr>
              <a:t>звертають</a:t>
            </a:r>
            <a:r>
              <a:rPr lang="ru-RU" sz="1800" cap="none" dirty="0">
                <a:solidFill>
                  <a:schemeClr val="bg1"/>
                </a:solidFill>
              </a:rPr>
              <a:t> тому </a:t>
            </a:r>
            <a:r>
              <a:rPr lang="ru-RU" sz="1800" cap="none" dirty="0" err="1">
                <a:solidFill>
                  <a:schemeClr val="bg1"/>
                </a:solidFill>
              </a:rPr>
              <a:t>уваги</a:t>
            </a:r>
            <a:r>
              <a:rPr lang="ru-RU" sz="1800" cap="none" dirty="0">
                <a:solidFill>
                  <a:schemeClr val="bg1"/>
                </a:solidFill>
              </a:rPr>
              <a:t> на </a:t>
            </a:r>
            <a:r>
              <a:rPr lang="ru-RU" sz="1800" cap="none" dirty="0" err="1" smtClean="0">
                <a:solidFill>
                  <a:schemeClr val="bg1"/>
                </a:solidFill>
              </a:rPr>
              <a:t>це</a:t>
            </a:r>
            <a:r>
              <a:rPr lang="ru-RU" sz="1800" cap="none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60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332" y="678092"/>
            <a:ext cx="8825657" cy="959639"/>
          </a:xfrm>
        </p:spPr>
        <p:txBody>
          <a:bodyPr/>
          <a:lstStyle/>
          <a:p>
            <a:pPr algn="ctr"/>
            <a:r>
              <a:rPr lang="uk-UA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КІНЕТИЧНІ ХАРАКТЕРИСТИКИ ПРОМОВИ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5" y="1637731"/>
            <a:ext cx="8825658" cy="4000050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Риторичні позиції оратора</a:t>
            </a:r>
            <a:r>
              <a:rPr lang="uk-UA" cap="none" dirty="0" smtClean="0"/>
              <a:t>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Інформатор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Коментатор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Співрозмовник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Порадник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Емоційний лідер</a:t>
            </a:r>
          </a:p>
          <a:p>
            <a:pPr algn="ctr"/>
            <a:r>
              <a:rPr lang="uk-UA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Манера виступу: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1800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Енергійність викладу матеріалу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1800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Фізична бадьорість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1800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Упевнений зовнішній вигляд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1800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Дружній, інтимний тон</a:t>
            </a:r>
          </a:p>
          <a:p>
            <a:pPr algn="just"/>
            <a:endParaRPr lang="ru-RU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5194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E11CA-C5B1-491F-B574-02281C858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491" y="510309"/>
            <a:ext cx="8534401" cy="1095375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uk-UA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КІНЕТИЧНІ ХАРАКТЕРИСТИКИ ПРОМОВИ</a:t>
            </a:r>
            <a:r>
              <a:rPr lang="ru-RU" sz="2700" dirty="0" smtClean="0"/>
              <a:t>. </a:t>
            </a:r>
            <a:endParaRPr lang="ru-UA" sz="49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9843" y="1945842"/>
            <a:ext cx="10680473" cy="2047442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Неабияке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те, як поводиться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виступаючи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трибуни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відповідаючи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запитання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зовнішній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вигляд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манери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те,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наскільки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дотримується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загальноприйнятих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етикету</a:t>
            </a:r>
            <a:endParaRPr lang="uk-UA" sz="28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C590FB-E565-4886-9044-67F5F4DF7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A467F0-67F1-4FFB-84D6-E0366AF5D58F}" type="datetime1">
              <a:rPr lang="ru-RU" smtClean="0"/>
              <a:t>20.10.2022</a:t>
            </a:fld>
            <a:endParaRPr lang="en-US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BB0055FE-08C0-47B5-97E1-C88D255608E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203" y="3993284"/>
            <a:ext cx="4545212" cy="2343583"/>
          </a:xfrm>
        </p:spPr>
      </p:pic>
    </p:spTree>
    <p:extLst>
      <p:ext uri="{BB962C8B-B14F-4D97-AF65-F5344CB8AC3E}">
        <p14:creationId xmlns:p14="http://schemas.microsoft.com/office/powerpoint/2010/main" val="2662757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5" y="459727"/>
            <a:ext cx="8825657" cy="1259891"/>
          </a:xfrm>
        </p:spPr>
        <p:txBody>
          <a:bodyPr/>
          <a:lstStyle/>
          <a:p>
            <a:pPr algn="ctr"/>
            <a:r>
              <a:rPr lang="uk-UA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Невербальні засоби спілкування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4" y="2402007"/>
            <a:ext cx="10186335" cy="22655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cap="none" dirty="0" smtClean="0">
                <a:solidFill>
                  <a:schemeClr val="bg1"/>
                </a:solidFill>
              </a:rPr>
              <a:t>Міміка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cap="none" dirty="0" smtClean="0">
                <a:solidFill>
                  <a:schemeClr val="bg1"/>
                </a:solidFill>
              </a:rPr>
              <a:t>Жести та постанови тіла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cap="none" dirty="0" smtClean="0">
                <a:solidFill>
                  <a:schemeClr val="bg1"/>
                </a:solidFill>
              </a:rPr>
              <a:t>погляд</a:t>
            </a:r>
          </a:p>
        </p:txBody>
      </p:sp>
      <p:pic>
        <p:nvPicPr>
          <p:cNvPr id="4" name="Объект 5">
            <a:extLst>
              <a:ext uri="{FF2B5EF4-FFF2-40B4-BE49-F238E27FC236}">
                <a16:creationId xmlns:a16="http://schemas.microsoft.com/office/drawing/2014/main" id="{BB0055FE-08C0-47B5-97E1-C88D25560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284" y="3738570"/>
            <a:ext cx="4685106" cy="25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999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8730" y="773626"/>
            <a:ext cx="8825657" cy="109611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Мовленнєвий імідж та техніка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впливу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5" y="2524836"/>
            <a:ext cx="8825658" cy="311294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Техніка мовлення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Правильне дихання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Артикуляційна підготовка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Тембр мовлення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 мовлення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Виразна інтонація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Логічні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наголоси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841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219</TotalTime>
  <Words>522</Words>
  <Application>Microsoft Office PowerPoint</Application>
  <PresentationFormat>Широкоэкранный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Сектор</vt:lpstr>
      <vt:lpstr>ОРАТОР ТА АУДИТОРІЯ </vt:lpstr>
      <vt:lpstr>  </vt:lpstr>
      <vt:lpstr>ПРОБЛЕМА СПРИЙНЯТТЯ ОРАТОРА АУДИТОРІЄЮ</vt:lpstr>
      <vt:lpstr>Аспекти взаємодії</vt:lpstr>
      <vt:lpstr>Аспекти взаємодії</vt:lpstr>
      <vt:lpstr>КІНЕТИЧНІ ХАРАКТЕРИСТИКИ ПРОМОВИ</vt:lpstr>
      <vt:lpstr> КІНЕТИЧНІ ХАРАКТЕРИСТИКИ ПРОМОВИ. </vt:lpstr>
      <vt:lpstr>Невербальні засоби спілкування</vt:lpstr>
      <vt:lpstr>Мовленнєвий імідж та техніка впливу</vt:lpstr>
      <vt:lpstr> Слід пам’ятати: якою б цікавою не була тема, увага аудиторії згодом притупляється</vt:lpstr>
      <vt:lpstr>Підтримка уваги аудиторії  </vt:lpstr>
      <vt:lpstr>Якщо оратор не зможе захопити увагу всієї групи, то неможливо буде утримати когось під своїм впливом.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ОРАТОР ТА АУДИТОРІЯ </dc:title>
  <dc:creator>Иван Мацегора</dc:creator>
  <cp:lastModifiedBy>Иван</cp:lastModifiedBy>
  <cp:revision>21</cp:revision>
  <dcterms:created xsi:type="dcterms:W3CDTF">2022-10-20T06:24:48Z</dcterms:created>
  <dcterms:modified xsi:type="dcterms:W3CDTF">2022-10-20T18:19:31Z</dcterms:modified>
</cp:coreProperties>
</file>