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0"/>
  </p:notesMasterIdLst>
  <p:sldIdLst>
    <p:sldId id="262" r:id="rId2"/>
    <p:sldId id="293" r:id="rId3"/>
    <p:sldId id="294" r:id="rId4"/>
    <p:sldId id="272" r:id="rId5"/>
    <p:sldId id="273" r:id="rId6"/>
    <p:sldId id="304" r:id="rId7"/>
    <p:sldId id="305" r:id="rId8"/>
    <p:sldId id="306" r:id="rId9"/>
    <p:sldId id="263" r:id="rId10"/>
    <p:sldId id="264" r:id="rId11"/>
    <p:sldId id="307" r:id="rId12"/>
    <p:sldId id="308" r:id="rId13"/>
    <p:sldId id="296" r:id="rId14"/>
    <p:sldId id="295" r:id="rId15"/>
    <p:sldId id="267" r:id="rId16"/>
    <p:sldId id="268" r:id="rId17"/>
    <p:sldId id="269" r:id="rId18"/>
    <p:sldId id="275" r:id="rId19"/>
    <p:sldId id="298" r:id="rId20"/>
    <p:sldId id="276" r:id="rId21"/>
    <p:sldId id="277" r:id="rId22"/>
    <p:sldId id="297" r:id="rId23"/>
    <p:sldId id="282" r:id="rId24"/>
    <p:sldId id="279" r:id="rId25"/>
    <p:sldId id="280" r:id="rId26"/>
    <p:sldId id="288" r:id="rId27"/>
    <p:sldId id="291" r:id="rId28"/>
    <p:sldId id="292" r:id="rId29"/>
    <p:sldId id="309" r:id="rId30"/>
    <p:sldId id="310" r:id="rId31"/>
    <p:sldId id="315" r:id="rId32"/>
    <p:sldId id="284" r:id="rId33"/>
    <p:sldId id="270" r:id="rId34"/>
    <p:sldId id="271" r:id="rId35"/>
    <p:sldId id="314" r:id="rId36"/>
    <p:sldId id="311" r:id="rId37"/>
    <p:sldId id="312" r:id="rId38"/>
    <p:sldId id="313" r:id="rId3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67" autoAdjust="0"/>
    <p:restoredTop sz="94598" autoAdjust="0"/>
  </p:normalViewPr>
  <p:slideViewPr>
    <p:cSldViewPr>
      <p:cViewPr>
        <p:scale>
          <a:sx n="100" d="100"/>
          <a:sy n="100" d="100"/>
        </p:scale>
        <p:origin x="-414"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74D0F2-976F-418E-8410-9E5DDAA05E15}" type="datetimeFigureOut">
              <a:rPr lang="uk-UA" smtClean="0"/>
              <a:t>04.07.2024</a:t>
            </a:fld>
            <a:endParaRPr lang="uk-UA"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A0E7B9-BBF7-48F4-87A6-B60852335D08}" type="slidenum">
              <a:rPr lang="uk-UA" smtClean="0"/>
              <a:t>‹#›</a:t>
            </a:fld>
            <a:endParaRPr lang="uk-UA" dirty="0"/>
          </a:p>
        </p:txBody>
      </p:sp>
    </p:spTree>
    <p:extLst>
      <p:ext uri="{BB962C8B-B14F-4D97-AF65-F5344CB8AC3E}">
        <p14:creationId xmlns:p14="http://schemas.microsoft.com/office/powerpoint/2010/main" val="352494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A820681-B6B7-4CD5-B2C8-EE1D112C4D18}" type="datetime1">
              <a:rPr lang="ru-RU" smtClean="0"/>
              <a:t>04.07.2024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7FAD507-B0D6-4109-99AD-63BC6C3393ED}" type="datetime1">
              <a:rPr lang="ru-RU" smtClean="0"/>
              <a:t>04.07.2024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1F5E26C-4715-40BD-BE80-4A601E84E803}" type="datetime1">
              <a:rPr lang="ru-RU" smtClean="0"/>
              <a:t>04.07.2024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3588419-0312-4D4D-BDB5-DDE864C8DB5A}" type="datetime1">
              <a:rPr lang="ru-RU" smtClean="0"/>
              <a:t>04.07.2024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5EA37F61-448D-4EE4-A29C-186244813DA4}" type="datetime1">
              <a:rPr lang="ru-RU" smtClean="0"/>
              <a:t>04.07.2024</a:t>
            </a:fld>
            <a:endParaRPr lang="ru-RU" dirty="0"/>
          </a:p>
        </p:txBody>
      </p:sp>
      <p:sp>
        <p:nvSpPr>
          <p:cNvPr id="91" name="Footer Placeholder 90"/>
          <p:cNvSpPr>
            <a:spLocks noGrp="1"/>
          </p:cNvSpPr>
          <p:nvPr>
            <p:ph type="ftr" sz="quarter" idx="11"/>
          </p:nvPr>
        </p:nvSpPr>
        <p:spPr/>
        <p:txBody>
          <a:bodyPr/>
          <a:lstStyle/>
          <a:p>
            <a:endParaRPr lang="ru-RU" dirty="0"/>
          </a:p>
        </p:txBody>
      </p:sp>
      <p:sp>
        <p:nvSpPr>
          <p:cNvPr id="92" name="Slide Number Placeholder 91"/>
          <p:cNvSpPr>
            <a:spLocks noGrp="1"/>
          </p:cNvSpPr>
          <p:nvPr>
            <p:ph type="sldNum" sz="quarter" idx="12"/>
          </p:nvPr>
        </p:nvSpPr>
        <p:spPr/>
        <p:txBody>
          <a:bodyPr/>
          <a:lstStyle/>
          <a:p>
            <a:fld id="{B19B0651-EE4F-4900-A07F-96A6BFA9D0F0}" type="slidenum">
              <a:rPr lang="ru-RU" smtClean="0"/>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97A4A499-50F7-4DDE-8396-E2232FEE5759}" type="datetime1">
              <a:rPr lang="ru-RU" smtClean="0"/>
              <a:t>04.07.2024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6E9D128E-A303-4E33-9CE5-DF54B859370A}" type="datetime1">
              <a:rPr lang="ru-RU" smtClean="0"/>
              <a:t>04.07.2024</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BD90AF2-10F7-4A1D-95F5-D7196D7C5760}" type="datetime1">
              <a:rPr lang="ru-RU" smtClean="0"/>
              <a:t>04.07.2024</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44843-09A7-4ED0-8ACE-82350FD19F71}" type="datetime1">
              <a:rPr lang="ru-RU" smtClean="0"/>
              <a:t>04.07.2024</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1E097C4-C484-488E-8B93-A340EED0F10F}" type="datetime1">
              <a:rPr lang="ru-RU" smtClean="0"/>
              <a:t>04.07.2024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5" name="Date Placeholder 4"/>
          <p:cNvSpPr>
            <a:spLocks noGrp="1"/>
          </p:cNvSpPr>
          <p:nvPr>
            <p:ph type="dt" sz="half" idx="10"/>
          </p:nvPr>
        </p:nvSpPr>
        <p:spPr/>
        <p:txBody>
          <a:bodyPr/>
          <a:lstStyle/>
          <a:p>
            <a:fld id="{61B80C4C-88EB-4E1C-9156-3744B450C81F}" type="datetime1">
              <a:rPr lang="ru-RU" smtClean="0"/>
              <a:t>04.07.2024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3F2C201-20F0-4F13-AB0D-6AECD71FBD0A}" type="datetime1">
              <a:rPr lang="ru-RU" smtClean="0"/>
              <a:t>04.07.2024</a:t>
            </a:fld>
            <a:endParaRPr lang="ru-RU"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ru-RU"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dirty="0"/>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0" dirty="0" smtClean="0">
                <a:solidFill>
                  <a:schemeClr val="bg1"/>
                </a:solidFill>
                <a:latin typeface="Arial" pitchFamily="34" charset="0"/>
                <a:cs typeface="Arial" pitchFamily="34" charset="0"/>
              </a:rPr>
              <a:t>СИСТЕМНИЙ АНАЛІЗ</a:t>
            </a:r>
            <a:endParaRPr lang="ru-RU" b="0" dirty="0">
              <a:solidFill>
                <a:schemeClr val="bg1"/>
              </a:solidFill>
              <a:latin typeface="Arial" pitchFamily="34" charset="0"/>
              <a:cs typeface="Arial" pitchFamily="34" charset="0"/>
            </a:endParaRPr>
          </a:p>
        </p:txBody>
      </p:sp>
      <p:sp>
        <p:nvSpPr>
          <p:cNvPr id="3" name="Объект 2"/>
          <p:cNvSpPr>
            <a:spLocks noGrp="1"/>
          </p:cNvSpPr>
          <p:nvPr>
            <p:ph idx="1"/>
          </p:nvPr>
        </p:nvSpPr>
        <p:spPr/>
        <p:txBody>
          <a:bodyPr>
            <a:normAutofit/>
          </a:bodyPr>
          <a:lstStyle/>
          <a:p>
            <a:pPr algn="ctr"/>
            <a:endParaRPr lang="en-US" sz="3200" dirty="0" smtClean="0">
              <a:solidFill>
                <a:schemeClr val="bg1"/>
              </a:solidFill>
              <a:latin typeface="Arial" pitchFamily="34" charset="0"/>
              <a:cs typeface="Arial" pitchFamily="34" charset="0"/>
            </a:endParaRPr>
          </a:p>
          <a:p>
            <a:pPr algn="ctr"/>
            <a:endParaRPr lang="en-US" sz="3200" dirty="0">
              <a:solidFill>
                <a:schemeClr val="bg1"/>
              </a:solidFill>
              <a:latin typeface="Arial" pitchFamily="34" charset="0"/>
              <a:cs typeface="Arial" pitchFamily="34" charset="0"/>
            </a:endParaRPr>
          </a:p>
          <a:p>
            <a:pPr algn="ctr"/>
            <a:r>
              <a:rPr lang="uk-UA" sz="3200" dirty="0" smtClean="0">
                <a:solidFill>
                  <a:schemeClr val="bg1"/>
                </a:solidFill>
                <a:latin typeface="Arial" pitchFamily="34" charset="0"/>
                <a:cs typeface="Arial" pitchFamily="34" charset="0"/>
              </a:rPr>
              <a:t>ОГЛЯДОВА ЛЕКЦІЯ </a:t>
            </a:r>
            <a:endParaRPr lang="ru-RU" sz="3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a:t>
            </a:fld>
            <a:endParaRPr lang="ru-RU" dirty="0"/>
          </a:p>
        </p:txBody>
      </p:sp>
    </p:spTree>
    <p:extLst>
      <p:ext uri="{BB962C8B-B14F-4D97-AF65-F5344CB8AC3E}">
        <p14:creationId xmlns:p14="http://schemas.microsoft.com/office/powerpoint/2010/main" val="144502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Класифікації систем</a:t>
            </a:r>
            <a:endParaRPr lang="ru-RU" dirty="0"/>
          </a:p>
        </p:txBody>
      </p:sp>
      <p:sp>
        <p:nvSpPr>
          <p:cNvPr id="3" name="Объект 2"/>
          <p:cNvSpPr>
            <a:spLocks noGrp="1"/>
          </p:cNvSpPr>
          <p:nvPr>
            <p:ph idx="1"/>
          </p:nvPr>
        </p:nvSpPr>
        <p:spPr/>
        <p:txBody>
          <a:bodyPr>
            <a:normAutofit fontScale="85000" lnSpcReduction="10000"/>
          </a:bodyPr>
          <a:lstStyle/>
          <a:p>
            <a:pPr algn="ctr"/>
            <a:r>
              <a:rPr lang="ru-RU" b="1" i="1" dirty="0" smtClean="0">
                <a:solidFill>
                  <a:schemeClr val="bg1"/>
                </a:solidFill>
                <a:latin typeface="Arial" pitchFamily="34" charset="0"/>
                <a:cs typeface="Arial" pitchFamily="34" charset="0"/>
              </a:rPr>
              <a:t>За </a:t>
            </a:r>
            <a:r>
              <a:rPr lang="ru-RU" b="1" i="1" dirty="0">
                <a:solidFill>
                  <a:schemeClr val="bg1"/>
                </a:solidFill>
                <a:latin typeface="Arial" pitchFamily="34" charset="0"/>
                <a:cs typeface="Arial" pitchFamily="34" charset="0"/>
              </a:rPr>
              <a:t>ступенем </a:t>
            </a:r>
            <a:r>
              <a:rPr lang="ru-RU" b="1" i="1" dirty="0" smtClean="0">
                <a:solidFill>
                  <a:schemeClr val="bg1"/>
                </a:solidFill>
                <a:latin typeface="Arial" pitchFamily="34" charset="0"/>
                <a:cs typeface="Arial" pitchFamily="34" charset="0"/>
              </a:rPr>
              <a:t>організован</a:t>
            </a:r>
            <a:r>
              <a:rPr lang="ru-RU" dirty="0" smtClean="0">
                <a:solidFill>
                  <a:schemeClr val="bg1"/>
                </a:solidFill>
                <a:latin typeface="Arial" pitchFamily="34" charset="0"/>
                <a:cs typeface="Arial" pitchFamily="34" charset="0"/>
              </a:rPr>
              <a:t>ості.</a:t>
            </a:r>
          </a:p>
          <a:p>
            <a:r>
              <a:rPr lang="ru-RU" b="1" i="1" dirty="0" smtClean="0">
                <a:solidFill>
                  <a:schemeClr val="bg1"/>
                </a:solidFill>
                <a:latin typeface="Arial" pitchFamily="34" charset="0"/>
                <a:cs typeface="Arial" pitchFamily="34" charset="0"/>
              </a:rPr>
              <a:t>Добре організовані.</a:t>
            </a:r>
            <a:r>
              <a:rPr lang="en-US" b="1" i="1" dirty="0" smtClean="0">
                <a:solidFill>
                  <a:schemeClr val="bg1"/>
                </a:solidFill>
                <a:latin typeface="Arial" pitchFamily="34" charset="0"/>
                <a:cs typeface="Arial" pitchFamily="34" charset="0"/>
              </a:rPr>
              <a:t> </a:t>
            </a:r>
            <a:r>
              <a:rPr lang="ru-RU" b="1" i="1" dirty="0" smtClean="0">
                <a:solidFill>
                  <a:schemeClr val="bg1"/>
                </a:solidFill>
                <a:latin typeface="Arial" pitchFamily="34" charset="0"/>
                <a:cs typeface="Arial" pitchFamily="34" charset="0"/>
              </a:rPr>
              <a:t>Погано організовані. </a:t>
            </a:r>
            <a:r>
              <a:rPr lang="en-US" b="1" i="1" dirty="0" smtClean="0">
                <a:solidFill>
                  <a:schemeClr val="bg1"/>
                </a:solidFill>
                <a:latin typeface="Arial" pitchFamily="34" charset="0"/>
                <a:cs typeface="Arial" pitchFamily="34" charset="0"/>
              </a:rPr>
              <a:t> </a:t>
            </a:r>
            <a:r>
              <a:rPr lang="ru-RU" b="1" i="1" dirty="0" smtClean="0">
                <a:solidFill>
                  <a:schemeClr val="bg1"/>
                </a:solidFill>
                <a:latin typeface="Arial" pitchFamily="34" charset="0"/>
                <a:cs typeface="Arial" pitchFamily="34" charset="0"/>
              </a:rPr>
              <a:t>Самоорганізуючі. </a:t>
            </a:r>
            <a:endParaRPr lang="en-US" b="1" i="1" dirty="0" smtClean="0">
              <a:solidFill>
                <a:schemeClr val="bg1"/>
              </a:solidFill>
              <a:latin typeface="Arial" pitchFamily="34" charset="0"/>
              <a:cs typeface="Arial" pitchFamily="34" charset="0"/>
            </a:endParaRPr>
          </a:p>
          <a:p>
            <a:r>
              <a:rPr lang="ru-RU" dirty="0">
                <a:solidFill>
                  <a:schemeClr val="bg1"/>
                </a:solidFill>
                <a:latin typeface="Arial" pitchFamily="34" charset="0"/>
                <a:cs typeface="Arial" pitchFamily="34" charset="0"/>
              </a:rPr>
              <a:t>До </a:t>
            </a:r>
            <a:r>
              <a:rPr lang="ru-RU" b="1" i="1" dirty="0">
                <a:solidFill>
                  <a:schemeClr val="bg1"/>
                </a:solidFill>
                <a:latin typeface="Arial" pitchFamily="34" charset="0"/>
                <a:cs typeface="Arial" pitchFamily="34" charset="0"/>
              </a:rPr>
              <a:t>добре організованих</a:t>
            </a:r>
            <a:r>
              <a:rPr lang="ru-RU" dirty="0">
                <a:solidFill>
                  <a:schemeClr val="bg1"/>
                </a:solidFill>
                <a:latin typeface="Arial" pitchFamily="34" charset="0"/>
                <a:cs typeface="Arial" pitchFamily="34" charset="0"/>
              </a:rPr>
              <a:t> систем відносяться системи, всі</a:t>
            </a:r>
          </a:p>
          <a:p>
            <a:r>
              <a:rPr lang="ru-RU" dirty="0">
                <a:solidFill>
                  <a:schemeClr val="bg1"/>
                </a:solidFill>
                <a:latin typeface="Arial" pitchFamily="34" charset="0"/>
                <a:cs typeface="Arial" pitchFamily="34" charset="0"/>
              </a:rPr>
              <a:t>компоненти яких визначені і визначена взаємодія між ними. Ці системи </a:t>
            </a:r>
            <a:r>
              <a:rPr lang="ru-RU" dirty="0" smtClean="0">
                <a:solidFill>
                  <a:schemeClr val="bg1"/>
                </a:solidFill>
                <a:latin typeface="Arial" pitchFamily="34" charset="0"/>
                <a:cs typeface="Arial" pitchFamily="34" charset="0"/>
              </a:rPr>
              <a:t>можна</a:t>
            </a:r>
            <a:r>
              <a:rPr lang="en-US" dirty="0" smtClean="0">
                <a:solidFill>
                  <a:schemeClr val="bg1"/>
                </a:solidFill>
                <a:latin typeface="Arial" pitchFamily="34" charset="0"/>
                <a:cs typeface="Arial" pitchFamily="34" charset="0"/>
              </a:rPr>
              <a:t> </a:t>
            </a:r>
            <a:r>
              <a:rPr lang="ru-RU" dirty="0" smtClean="0">
                <a:solidFill>
                  <a:schemeClr val="bg1"/>
                </a:solidFill>
                <a:latin typeface="Arial" pitchFamily="34" charset="0"/>
                <a:cs typeface="Arial" pitchFamily="34" charset="0"/>
              </a:rPr>
              <a:t>повністю </a:t>
            </a:r>
            <a:r>
              <a:rPr lang="ru-RU" dirty="0">
                <a:solidFill>
                  <a:schemeClr val="bg1"/>
                </a:solidFill>
                <a:latin typeface="Arial" pitchFamily="34" charset="0"/>
                <a:cs typeface="Arial" pitchFamily="34" charset="0"/>
              </a:rPr>
              <a:t>описати математичними формулами.</a:t>
            </a:r>
          </a:p>
          <a:p>
            <a:r>
              <a:rPr lang="ru-RU" b="1" i="1" dirty="0">
                <a:solidFill>
                  <a:schemeClr val="bg1"/>
                </a:solidFill>
                <a:latin typeface="Arial" pitchFamily="34" charset="0"/>
                <a:cs typeface="Arial" pitchFamily="34" charset="0"/>
              </a:rPr>
              <a:t>Погано організовані </a:t>
            </a:r>
            <a:r>
              <a:rPr lang="ru-RU" dirty="0">
                <a:solidFill>
                  <a:schemeClr val="bg1"/>
                </a:solidFill>
                <a:latin typeface="Arial" pitchFamily="34" charset="0"/>
                <a:cs typeface="Arial" pitchFamily="34" charset="0"/>
              </a:rPr>
              <a:t>(дифузні) – це системи, для яких неможлива і </a:t>
            </a:r>
            <a:r>
              <a:rPr lang="ru-RU" dirty="0" smtClean="0">
                <a:solidFill>
                  <a:schemeClr val="bg1"/>
                </a:solidFill>
                <a:latin typeface="Arial" pitchFamily="34" charset="0"/>
                <a:cs typeface="Arial" pitchFamily="34" charset="0"/>
              </a:rPr>
              <a:t>не</a:t>
            </a:r>
            <a:r>
              <a:rPr lang="en-US" dirty="0" smtClean="0">
                <a:solidFill>
                  <a:schemeClr val="bg1"/>
                </a:solidFill>
                <a:latin typeface="Arial" pitchFamily="34" charset="0"/>
                <a:cs typeface="Arial" pitchFamily="34" charset="0"/>
              </a:rPr>
              <a:t> </a:t>
            </a:r>
            <a:r>
              <a:rPr lang="ru-RU" dirty="0" smtClean="0">
                <a:solidFill>
                  <a:schemeClr val="bg1"/>
                </a:solidFill>
                <a:latin typeface="Arial" pitchFamily="34" charset="0"/>
                <a:cs typeface="Arial" pitchFamily="34" charset="0"/>
              </a:rPr>
              <a:t>ставиться </a:t>
            </a:r>
            <a:r>
              <a:rPr lang="ru-RU" dirty="0">
                <a:solidFill>
                  <a:schemeClr val="bg1"/>
                </a:solidFill>
                <a:latin typeface="Arial" pitchFamily="34" charset="0"/>
                <a:cs typeface="Arial" pitchFamily="34" charset="0"/>
              </a:rPr>
              <a:t>задача визначення всіх складових частин. Поведінка їх </a:t>
            </a:r>
            <a:r>
              <a:rPr lang="ru-RU" dirty="0" smtClean="0">
                <a:solidFill>
                  <a:schemeClr val="bg1"/>
                </a:solidFill>
                <a:latin typeface="Arial" pitchFamily="34" charset="0"/>
                <a:cs typeface="Arial" pitchFamily="34" charset="0"/>
              </a:rPr>
              <a:t>описується</a:t>
            </a:r>
            <a:r>
              <a:rPr lang="en-US" dirty="0" smtClean="0">
                <a:solidFill>
                  <a:schemeClr val="bg1"/>
                </a:solidFill>
                <a:latin typeface="Arial" pitchFamily="34" charset="0"/>
                <a:cs typeface="Arial" pitchFamily="34" charset="0"/>
              </a:rPr>
              <a:t> </a:t>
            </a:r>
            <a:r>
              <a:rPr lang="ru-RU" dirty="0" smtClean="0">
                <a:solidFill>
                  <a:schemeClr val="bg1"/>
                </a:solidFill>
                <a:latin typeface="Arial" pitchFamily="34" charset="0"/>
                <a:cs typeface="Arial" pitchFamily="34" charset="0"/>
              </a:rPr>
              <a:t>певною </a:t>
            </a:r>
            <a:r>
              <a:rPr lang="ru-RU" dirty="0">
                <a:solidFill>
                  <a:schemeClr val="bg1"/>
                </a:solidFill>
                <a:latin typeface="Arial" pitchFamily="34" charset="0"/>
                <a:cs typeface="Arial" pitchFamily="34" charset="0"/>
              </a:rPr>
              <a:t>ймовірністю.</a:t>
            </a:r>
          </a:p>
          <a:p>
            <a:r>
              <a:rPr lang="ru-RU" b="1" i="1" dirty="0">
                <a:solidFill>
                  <a:schemeClr val="bg1"/>
                </a:solidFill>
                <a:latin typeface="Arial" pitchFamily="34" charset="0"/>
                <a:cs typeface="Arial" pitchFamily="34" charset="0"/>
              </a:rPr>
              <a:t>Самоорганізуючі системи</a:t>
            </a:r>
            <a:r>
              <a:rPr lang="ru-RU" dirty="0">
                <a:solidFill>
                  <a:schemeClr val="bg1"/>
                </a:solidFill>
                <a:latin typeface="Arial" pitchFamily="34" charset="0"/>
                <a:cs typeface="Arial" pitchFamily="34" charset="0"/>
              </a:rPr>
              <a:t> найбільш складні, здатні змінювати </a:t>
            </a:r>
            <a:r>
              <a:rPr lang="ru-RU" dirty="0" smtClean="0">
                <a:solidFill>
                  <a:schemeClr val="bg1"/>
                </a:solidFill>
                <a:latin typeface="Arial" pitchFamily="34" charset="0"/>
                <a:cs typeface="Arial" pitchFamily="34" charset="0"/>
              </a:rPr>
              <a:t>взаємодію</a:t>
            </a:r>
            <a:r>
              <a:rPr lang="en-US" dirty="0" smtClean="0">
                <a:solidFill>
                  <a:schemeClr val="bg1"/>
                </a:solidFill>
                <a:latin typeface="Arial" pitchFamily="34" charset="0"/>
                <a:cs typeface="Arial" pitchFamily="34" charset="0"/>
              </a:rPr>
              <a:t> </a:t>
            </a:r>
            <a:r>
              <a:rPr lang="ru-RU" dirty="0" smtClean="0">
                <a:solidFill>
                  <a:schemeClr val="bg1"/>
                </a:solidFill>
                <a:latin typeface="Arial" pitchFamily="34" charset="0"/>
                <a:cs typeface="Arial" pitchFamily="34" charset="0"/>
              </a:rPr>
              <a:t>між </a:t>
            </a:r>
            <a:r>
              <a:rPr lang="ru-RU" dirty="0">
                <a:solidFill>
                  <a:schemeClr val="bg1"/>
                </a:solidFill>
                <a:latin typeface="Arial" pitchFamily="34" charset="0"/>
                <a:cs typeface="Arial" pitchFamily="34" charset="0"/>
              </a:rPr>
              <a:t>своїми частинами.</a:t>
            </a:r>
            <a:endParaRPr lang="ru-RU" dirty="0" smtClean="0">
              <a:solidFill>
                <a:schemeClr val="bg1"/>
              </a:solidFill>
              <a:latin typeface="Arial" pitchFamily="34" charset="0"/>
              <a:cs typeface="Arial" pitchFamily="34" charset="0"/>
            </a:endParaRPr>
          </a:p>
          <a:p>
            <a:pPr algn="ctr"/>
            <a:endParaRPr lang="ru-RU" b="1" i="1" dirty="0" smtClean="0">
              <a:solidFill>
                <a:schemeClr val="bg1"/>
              </a:solidFill>
              <a:latin typeface="Arial" pitchFamily="34" charset="0"/>
              <a:cs typeface="Arial" pitchFamily="34" charset="0"/>
            </a:endParaRPr>
          </a:p>
          <a:p>
            <a:pPr algn="ctr"/>
            <a:r>
              <a:rPr lang="ru-RU" b="1" i="1" dirty="0" smtClean="0">
                <a:solidFill>
                  <a:schemeClr val="bg1"/>
                </a:solidFill>
                <a:latin typeface="Arial" pitchFamily="34" charset="0"/>
                <a:cs typeface="Arial" pitchFamily="34" charset="0"/>
              </a:rPr>
              <a:t>За </a:t>
            </a:r>
            <a:r>
              <a:rPr lang="ru-RU" b="1" i="1" dirty="0">
                <a:solidFill>
                  <a:schemeClr val="bg1"/>
                </a:solidFill>
                <a:latin typeface="Arial" pitchFamily="34" charset="0"/>
                <a:cs typeface="Arial" pitchFamily="34" charset="0"/>
              </a:rPr>
              <a:t>ступенем </a:t>
            </a:r>
            <a:r>
              <a:rPr lang="ru-RU" b="1" i="1" dirty="0" smtClean="0">
                <a:solidFill>
                  <a:schemeClr val="bg1"/>
                </a:solidFill>
                <a:latin typeface="Arial" pitchFamily="34" charset="0"/>
                <a:cs typeface="Arial" pitchFamily="34" charset="0"/>
              </a:rPr>
              <a:t>складності</a:t>
            </a:r>
          </a:p>
          <a:p>
            <a:r>
              <a:rPr lang="ru-RU" b="1" i="1" dirty="0" smtClean="0">
                <a:solidFill>
                  <a:schemeClr val="bg1"/>
                </a:solidFill>
                <a:latin typeface="Arial" pitchFamily="34" charset="0"/>
                <a:cs typeface="Arial" pitchFamily="34" charset="0"/>
              </a:rPr>
              <a:t> Прості. Складні. </a:t>
            </a:r>
            <a:r>
              <a:rPr lang="ru-RU" b="1" i="1" dirty="0">
                <a:solidFill>
                  <a:schemeClr val="bg1"/>
                </a:solidFill>
                <a:latin typeface="Arial" pitchFamily="34" charset="0"/>
                <a:cs typeface="Arial" pitchFamily="34" charset="0"/>
              </a:rPr>
              <a:t>Великі </a:t>
            </a:r>
          </a:p>
        </p:txBody>
      </p:sp>
      <p:sp>
        <p:nvSpPr>
          <p:cNvPr id="4" name="Номер слайда 3"/>
          <p:cNvSpPr>
            <a:spLocks noGrp="1"/>
          </p:cNvSpPr>
          <p:nvPr>
            <p:ph type="sldNum" sz="quarter" idx="12"/>
          </p:nvPr>
        </p:nvSpPr>
        <p:spPr/>
        <p:txBody>
          <a:bodyPr/>
          <a:lstStyle/>
          <a:p>
            <a:fld id="{B19B0651-EE4F-4900-A07F-96A6BFA9D0F0}" type="slidenum">
              <a:rPr lang="ru-RU" smtClean="0"/>
              <a:t>10</a:t>
            </a:fld>
            <a:endParaRPr lang="ru-RU" dirty="0"/>
          </a:p>
        </p:txBody>
      </p:sp>
    </p:spTree>
    <p:extLst>
      <p:ext uri="{BB962C8B-B14F-4D97-AF65-F5344CB8AC3E}">
        <p14:creationId xmlns:p14="http://schemas.microsoft.com/office/powerpoint/2010/main" val="1985435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Прості </a:t>
            </a:r>
            <a:r>
              <a:rPr lang="uk-UA" b="0" dirty="0" smtClean="0">
                <a:solidFill>
                  <a:schemeClr val="bg1"/>
                </a:solidFill>
                <a:latin typeface="Arial" pitchFamily="34" charset="0"/>
                <a:cs typeface="Arial" pitchFamily="34" charset="0"/>
              </a:rPr>
              <a:t> </a:t>
            </a:r>
            <a:r>
              <a:rPr lang="uk-UA" b="0" dirty="0">
                <a:solidFill>
                  <a:schemeClr val="bg1"/>
                </a:solidFill>
                <a:latin typeface="Arial" pitchFamily="34" charset="0"/>
                <a:cs typeface="Arial" pitchFamily="34" charset="0"/>
              </a:rPr>
              <a:t>системи</a:t>
            </a:r>
            <a:endParaRPr lang="ru-RU" b="0" dirty="0"/>
          </a:p>
        </p:txBody>
      </p:sp>
      <p:sp>
        <p:nvSpPr>
          <p:cNvPr id="3" name="Объект 2"/>
          <p:cNvSpPr>
            <a:spLocks noGrp="1"/>
          </p:cNvSpPr>
          <p:nvPr>
            <p:ph idx="1"/>
          </p:nvPr>
        </p:nvSpPr>
        <p:spPr/>
        <p:txBody>
          <a:bodyPr/>
          <a:lstStyle/>
          <a:p>
            <a:r>
              <a:rPr lang="uk-UA" dirty="0">
                <a:solidFill>
                  <a:schemeClr val="bg1"/>
                </a:solidFill>
                <a:latin typeface="Arial" pitchFamily="34" charset="0"/>
                <a:cs typeface="Arial" pitchFamily="34" charset="0"/>
              </a:rPr>
              <a:t>Залежно від структури та просторово-часових властивостей системи діляться на прості, складні та великі. Прості - системи, що не мають розгалужених структур, що складаються з невеликої кількості взаємозв'язків та невеликої кількості елементів. Такі елементи служать до виконання найпростіших функцій, у яких не можна виділити ієрархічні рівні. Відмінною особливістю простих систем є детермінованість (чітка визначеність) номенклатури, числа елементів та зв'язків як усередині системи, так і із середовищем.</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11</a:t>
            </a:fld>
            <a:endParaRPr lang="ru-RU" dirty="0"/>
          </a:p>
        </p:txBody>
      </p:sp>
    </p:spTree>
    <p:extLst>
      <p:ext uri="{BB962C8B-B14F-4D97-AF65-F5344CB8AC3E}">
        <p14:creationId xmlns:p14="http://schemas.microsoft.com/office/powerpoint/2010/main" val="1729957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itchFamily="34" charset="0"/>
                <a:cs typeface="Arial" pitchFamily="34" charset="0"/>
              </a:rPr>
              <a:t>Складні</a:t>
            </a:r>
            <a:r>
              <a:rPr lang="en-US" b="0" dirty="0" smtClean="0">
                <a:solidFill>
                  <a:schemeClr val="bg1"/>
                </a:solidFill>
                <a:latin typeface="Arial" pitchFamily="34" charset="0"/>
                <a:cs typeface="Arial" pitchFamily="34" charset="0"/>
              </a:rPr>
              <a:t> </a:t>
            </a:r>
            <a:r>
              <a:rPr lang="uk-UA" b="0" dirty="0">
                <a:solidFill>
                  <a:schemeClr val="bg1"/>
                </a:solidFill>
                <a:latin typeface="Arial" pitchFamily="34" charset="0"/>
                <a:cs typeface="Arial" pitchFamily="34" charset="0"/>
              </a:rPr>
              <a:t>системи</a:t>
            </a:r>
            <a:endParaRPr lang="ru-RU" b="0" dirty="0"/>
          </a:p>
        </p:txBody>
      </p:sp>
      <p:sp>
        <p:nvSpPr>
          <p:cNvPr id="3" name="Объект 2"/>
          <p:cNvSpPr>
            <a:spLocks noGrp="1"/>
          </p:cNvSpPr>
          <p:nvPr>
            <p:ph idx="1"/>
          </p:nvPr>
        </p:nvSpPr>
        <p:spPr/>
        <p:txBody>
          <a:bodyPr>
            <a:normAutofit lnSpcReduction="10000"/>
          </a:bodyPr>
          <a:lstStyle/>
          <a:p>
            <a:r>
              <a:rPr lang="uk-UA" dirty="0">
                <a:solidFill>
                  <a:schemeClr val="bg1"/>
                </a:solidFill>
                <a:latin typeface="Arial" pitchFamily="34" charset="0"/>
                <a:cs typeface="Arial" pitchFamily="34" charset="0"/>
              </a:rPr>
              <a:t>Складні – характеризуються великою кількістю елементів та внутрішніх зв'язків, їх </a:t>
            </a:r>
            <a:r>
              <a:rPr lang="uk-UA" b="1" i="1" dirty="0">
                <a:solidFill>
                  <a:schemeClr val="bg1"/>
                </a:solidFill>
                <a:latin typeface="Arial" pitchFamily="34" charset="0"/>
                <a:cs typeface="Arial" pitchFamily="34" charset="0"/>
              </a:rPr>
              <a:t>неоднорідністю та різноякісністю, структурною </a:t>
            </a:r>
            <a:r>
              <a:rPr lang="uk-UA" b="1" i="1" dirty="0" err="1" smtClean="0">
                <a:solidFill>
                  <a:schemeClr val="bg1"/>
                </a:solidFill>
                <a:latin typeface="Arial" pitchFamily="34" charset="0"/>
                <a:cs typeface="Arial" pitchFamily="34" charset="0"/>
              </a:rPr>
              <a:t>різноманіт-ністю</a:t>
            </a:r>
            <a:r>
              <a:rPr lang="uk-UA" b="1" i="1" dirty="0">
                <a:solidFill>
                  <a:schemeClr val="bg1"/>
                </a:solidFill>
                <a:latin typeface="Arial" pitchFamily="34" charset="0"/>
                <a:cs typeface="Arial" pitchFamily="34" charset="0"/>
              </a:rPr>
              <a:t>, виконують складну функцію або ряд функцій. </a:t>
            </a:r>
            <a:r>
              <a:rPr lang="uk-UA" dirty="0">
                <a:solidFill>
                  <a:schemeClr val="bg1"/>
                </a:solidFill>
                <a:latin typeface="Arial" pitchFamily="34" charset="0"/>
                <a:cs typeface="Arial" pitchFamily="34" charset="0"/>
              </a:rPr>
              <a:t>Компоненти складних систем можуть розглядатися як підсистеми, кожна з яких може бути деталізована ще простішими підсистемами і т.д. доти, доки не буде отримано елемент. </a:t>
            </a:r>
            <a:endParaRPr lang="uk-UA" dirty="0" smtClean="0">
              <a:solidFill>
                <a:schemeClr val="bg1"/>
              </a:solidFill>
              <a:latin typeface="Arial" pitchFamily="34" charset="0"/>
              <a:cs typeface="Arial" pitchFamily="34" charset="0"/>
            </a:endParaRPr>
          </a:p>
          <a:p>
            <a:r>
              <a:rPr lang="uk-UA" b="1" i="1" dirty="0" smtClean="0">
                <a:solidFill>
                  <a:schemeClr val="bg1"/>
                </a:solidFill>
                <a:latin typeface="Arial" pitchFamily="34" charset="0"/>
                <a:cs typeface="Arial" pitchFamily="34" charset="0"/>
              </a:rPr>
              <a:t>Система </a:t>
            </a:r>
            <a:r>
              <a:rPr lang="uk-UA" b="1" i="1" dirty="0">
                <a:solidFill>
                  <a:schemeClr val="bg1"/>
                </a:solidFill>
                <a:latin typeface="Arial" pitchFamily="34" charset="0"/>
                <a:cs typeface="Arial" pitchFamily="34" charset="0"/>
              </a:rPr>
              <a:t>називається </a:t>
            </a:r>
            <a:r>
              <a:rPr lang="uk-UA" b="1" i="1" dirty="0" smtClean="0">
                <a:solidFill>
                  <a:schemeClr val="bg1"/>
                </a:solidFill>
                <a:latin typeface="Arial" pitchFamily="34" charset="0"/>
                <a:cs typeface="Arial" pitchFamily="34" charset="0"/>
              </a:rPr>
              <a:t>складною</a:t>
            </a:r>
            <a:r>
              <a:rPr lang="uk-UA" dirty="0" smtClean="0">
                <a:solidFill>
                  <a:schemeClr val="bg1"/>
                </a:solidFill>
                <a:latin typeface="Arial" pitchFamily="34" charset="0"/>
                <a:cs typeface="Arial" pitchFamily="34" charset="0"/>
              </a:rPr>
              <a:t>, </a:t>
            </a:r>
            <a:r>
              <a:rPr lang="uk-UA" dirty="0">
                <a:solidFill>
                  <a:schemeClr val="bg1"/>
                </a:solidFill>
                <a:latin typeface="Arial" pitchFamily="34" charset="0"/>
                <a:cs typeface="Arial" pitchFamily="34" charset="0"/>
              </a:rPr>
              <a:t>якщо її пізнання вимагає спільного залучення багатьох моделей теорій, а в деяких випадках багатьох наукових дисциплін, а також </a:t>
            </a:r>
            <a:r>
              <a:rPr lang="uk-UA" dirty="0" smtClean="0">
                <a:solidFill>
                  <a:schemeClr val="bg1"/>
                </a:solidFill>
                <a:latin typeface="Arial" pitchFamily="34" charset="0"/>
                <a:cs typeface="Arial" pitchFamily="34" charset="0"/>
              </a:rPr>
              <a:t>врахування </a:t>
            </a:r>
            <a:r>
              <a:rPr lang="uk-UA" dirty="0">
                <a:solidFill>
                  <a:schemeClr val="bg1"/>
                </a:solidFill>
                <a:latin typeface="Arial" pitchFamily="34" charset="0"/>
                <a:cs typeface="Arial" pitchFamily="34" charset="0"/>
              </a:rPr>
              <a:t>невизначеності імовірнісного та </a:t>
            </a:r>
            <a:r>
              <a:rPr lang="uk-UA" dirty="0" smtClean="0">
                <a:solidFill>
                  <a:schemeClr val="bg1"/>
                </a:solidFill>
                <a:latin typeface="Arial" pitchFamily="34" charset="0"/>
                <a:cs typeface="Arial" pitchFamily="34" charset="0"/>
              </a:rPr>
              <a:t>неімовірносного </a:t>
            </a:r>
            <a:r>
              <a:rPr lang="uk-UA" dirty="0">
                <a:solidFill>
                  <a:schemeClr val="bg1"/>
                </a:solidFill>
                <a:latin typeface="Arial" pitchFamily="34" charset="0"/>
                <a:cs typeface="Arial" pitchFamily="34" charset="0"/>
              </a:rPr>
              <a:t>характеру.</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12</a:t>
            </a:fld>
            <a:endParaRPr lang="ru-RU" dirty="0"/>
          </a:p>
        </p:txBody>
      </p:sp>
    </p:spTree>
    <p:extLst>
      <p:ext uri="{BB962C8B-B14F-4D97-AF65-F5344CB8AC3E}">
        <p14:creationId xmlns:p14="http://schemas.microsoft.com/office/powerpoint/2010/main" val="4291769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smtClean="0">
                <a:solidFill>
                  <a:schemeClr val="bg1"/>
                </a:solidFill>
                <a:latin typeface="Arial" pitchFamily="34" charset="0"/>
                <a:cs typeface="Arial" pitchFamily="34" charset="0"/>
              </a:rPr>
              <a:t>ВЕЛИКІ СИСТЕМИ</a:t>
            </a:r>
            <a:endParaRPr lang="ru-RU" b="0" dirty="0"/>
          </a:p>
        </p:txBody>
      </p:sp>
      <p:sp>
        <p:nvSpPr>
          <p:cNvPr id="3" name="Объект 2"/>
          <p:cNvSpPr>
            <a:spLocks noGrp="1"/>
          </p:cNvSpPr>
          <p:nvPr>
            <p:ph idx="1"/>
          </p:nvPr>
        </p:nvSpPr>
        <p:spPr/>
        <p:txBody>
          <a:bodyPr/>
          <a:lstStyle/>
          <a:p>
            <a:r>
              <a:rPr lang="ru-RU" b="1" i="1" dirty="0">
                <a:solidFill>
                  <a:schemeClr val="bg1"/>
                </a:solidFill>
                <a:latin typeface="Arial" pitchFamily="34" charset="0"/>
                <a:cs typeface="Arial" pitchFamily="34" charset="0"/>
              </a:rPr>
              <a:t>Великі системи</a:t>
            </a:r>
            <a:r>
              <a:rPr lang="ru-RU" i="1" dirty="0">
                <a:solidFill>
                  <a:schemeClr val="bg1"/>
                </a:solidFill>
                <a:latin typeface="Arial" pitchFamily="34" charset="0"/>
                <a:cs typeface="Arial" pitchFamily="34" charset="0"/>
              </a:rPr>
              <a:t> </a:t>
            </a:r>
            <a:r>
              <a:rPr lang="ru-RU" dirty="0">
                <a:solidFill>
                  <a:schemeClr val="bg1"/>
                </a:solidFill>
                <a:latin typeface="Arial" pitchFamily="34" charset="0"/>
                <a:cs typeface="Arial" pitchFamily="34" charset="0"/>
              </a:rPr>
              <a:t>– це системи, для дослідження яких з </a:t>
            </a:r>
            <a:r>
              <a:rPr lang="ru-RU" dirty="0" smtClean="0">
                <a:solidFill>
                  <a:schemeClr val="bg1"/>
                </a:solidFill>
                <a:latin typeface="Arial" pitchFamily="34" charset="0"/>
                <a:cs typeface="Arial" pitchFamily="34" charset="0"/>
              </a:rPr>
              <a:t>не </a:t>
            </a:r>
            <a:r>
              <a:rPr lang="ru-RU" dirty="0">
                <a:solidFill>
                  <a:schemeClr val="bg1"/>
                </a:solidFill>
                <a:latin typeface="Arial" pitchFamily="34" charset="0"/>
                <a:cs typeface="Arial" pitchFamily="34" charset="0"/>
              </a:rPr>
              <a:t>вистачає матеріальних ресурсів, часу, бази даних, інших засобів.</a:t>
            </a:r>
            <a:r>
              <a:rPr lang="ru-RU" b="1" dirty="0">
                <a:solidFill>
                  <a:schemeClr val="bg1"/>
                </a:solidFill>
                <a:latin typeface="Arial" pitchFamily="34" charset="0"/>
                <a:cs typeface="Arial" pitchFamily="34" charset="0"/>
              </a:rPr>
              <a:t> </a:t>
            </a:r>
            <a:r>
              <a:rPr lang="ru-RU" dirty="0">
                <a:solidFill>
                  <a:schemeClr val="bg1"/>
                </a:solidFill>
                <a:latin typeface="Arial" pitchFamily="34" charset="0"/>
                <a:cs typeface="Arial" pitchFamily="34" charset="0"/>
              </a:rPr>
              <a:t>Тобто </a:t>
            </a:r>
            <a:r>
              <a:rPr lang="ru-RU" b="1" dirty="0">
                <a:solidFill>
                  <a:schemeClr val="bg1"/>
                </a:solidFill>
                <a:latin typeface="Arial" pitchFamily="34" charset="0"/>
                <a:cs typeface="Arial" pitchFamily="34" charset="0"/>
              </a:rPr>
              <a:t>великими </a:t>
            </a:r>
            <a:r>
              <a:rPr lang="ru-RU" dirty="0">
                <a:solidFill>
                  <a:schemeClr val="bg1"/>
                </a:solidFill>
                <a:latin typeface="Arial" pitchFamily="34" charset="0"/>
                <a:cs typeface="Arial" pitchFamily="34" charset="0"/>
              </a:rPr>
              <a:t>є системи, моделювання яких ускладнено внаслідок їх розмірності. Великі системи обов'язково розглядаються як сукупність підсистем. При цьому, для їх дослідження використовують два шляхи:</a:t>
            </a:r>
          </a:p>
          <a:p>
            <a:r>
              <a:rPr lang="ru-RU" dirty="0">
                <a:solidFill>
                  <a:schemeClr val="bg1"/>
                </a:solidFill>
                <a:latin typeface="Arial" pitchFamily="34" charset="0"/>
                <a:cs typeface="Arial" pitchFamily="34" charset="0"/>
              </a:rPr>
              <a:t>а) композицію – це дослідження від елементів, підсистем до системи;</a:t>
            </a:r>
          </a:p>
          <a:p>
            <a:r>
              <a:rPr lang="ru-RU" dirty="0">
                <a:solidFill>
                  <a:schemeClr val="bg1"/>
                </a:solidFill>
                <a:latin typeface="Arial" pitchFamily="34" charset="0"/>
                <a:cs typeface="Arial" pitchFamily="34" charset="0"/>
              </a:rPr>
              <a:t>б) декомпозицію – коли нова інформація отримується зі знання системи загалом.</a:t>
            </a: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13</a:t>
            </a:fld>
            <a:endParaRPr lang="ru-RU" dirty="0"/>
          </a:p>
        </p:txBody>
      </p:sp>
    </p:spTree>
    <p:extLst>
      <p:ext uri="{BB962C8B-B14F-4D97-AF65-F5344CB8AC3E}">
        <p14:creationId xmlns:p14="http://schemas.microsoft.com/office/powerpoint/2010/main" val="744146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rPr>
              <a:t>Складна система</a:t>
            </a:r>
          </a:p>
        </p:txBody>
      </p:sp>
      <p:sp>
        <p:nvSpPr>
          <p:cNvPr id="3" name="Объект 2"/>
          <p:cNvSpPr>
            <a:spLocks noGrp="1"/>
          </p:cNvSpPr>
          <p:nvPr>
            <p:ph idx="1"/>
          </p:nvPr>
        </p:nvSpPr>
        <p:spPr/>
        <p:txBody>
          <a:bodyPr/>
          <a:lstStyle/>
          <a:p>
            <a:r>
              <a:rPr lang="ru-RU" i="1" dirty="0" smtClean="0">
                <a:solidFill>
                  <a:schemeClr val="bg1"/>
                </a:solidFill>
                <a:latin typeface="Arial" pitchFamily="34" charset="0"/>
                <a:cs typeface="Arial" pitchFamily="34" charset="0"/>
              </a:rPr>
              <a:t>Складна </a:t>
            </a:r>
            <a:r>
              <a:rPr lang="ru-RU" i="1" dirty="0">
                <a:solidFill>
                  <a:schemeClr val="bg1"/>
                </a:solidFill>
                <a:latin typeface="Arial" pitchFamily="34" charset="0"/>
                <a:cs typeface="Arial" pitchFamily="34" charset="0"/>
              </a:rPr>
              <a:t>система </a:t>
            </a:r>
            <a:r>
              <a:rPr lang="ru-RU" dirty="0">
                <a:solidFill>
                  <a:schemeClr val="bg1"/>
                </a:solidFill>
                <a:latin typeface="Arial" pitchFamily="34" charset="0"/>
                <a:cs typeface="Arial" pitchFamily="34" charset="0"/>
              </a:rPr>
              <a:t>– впорядкована множина структурно </a:t>
            </a:r>
            <a:r>
              <a:rPr lang="ru-RU" dirty="0" smtClean="0">
                <a:solidFill>
                  <a:schemeClr val="bg1"/>
                </a:solidFill>
                <a:latin typeface="Arial" pitchFamily="34" charset="0"/>
                <a:cs typeface="Arial" pitchFamily="34" charset="0"/>
              </a:rPr>
              <a:t>взаємозв’язаних </a:t>
            </a:r>
            <a:r>
              <a:rPr lang="ru-RU" dirty="0">
                <a:solidFill>
                  <a:schemeClr val="bg1"/>
                </a:solidFill>
                <a:latin typeface="Arial" pitchFamily="34" charset="0"/>
                <a:cs typeface="Arial" pitchFamily="34" charset="0"/>
              </a:rPr>
              <a:t>та функціонально взаємодіючих </a:t>
            </a:r>
            <a:r>
              <a:rPr lang="ru-RU" i="1" dirty="0">
                <a:solidFill>
                  <a:srgbClr val="FF0000"/>
                </a:solidFill>
                <a:latin typeface="Arial" pitchFamily="34" charset="0"/>
                <a:cs typeface="Arial" pitchFamily="34" charset="0"/>
              </a:rPr>
              <a:t>різнотипних систем</a:t>
            </a:r>
            <a:r>
              <a:rPr lang="ru-RU" dirty="0">
                <a:solidFill>
                  <a:schemeClr val="bg1"/>
                </a:solidFill>
                <a:latin typeface="Arial" pitchFamily="34" charset="0"/>
                <a:cs typeface="Arial" pitchFamily="34" charset="0"/>
              </a:rPr>
              <a:t>, </a:t>
            </a:r>
            <a:r>
              <a:rPr lang="ru-RU" dirty="0" smtClean="0">
                <a:solidFill>
                  <a:schemeClr val="bg1"/>
                </a:solidFill>
                <a:latin typeface="Arial" pitchFamily="34" charset="0"/>
                <a:cs typeface="Arial" pitchFamily="34" charset="0"/>
              </a:rPr>
              <a:t>які об’єднані </a:t>
            </a:r>
            <a:r>
              <a:rPr lang="ru-RU" dirty="0">
                <a:solidFill>
                  <a:schemeClr val="bg1"/>
                </a:solidFill>
                <a:latin typeface="Arial" pitchFamily="34" charset="0"/>
                <a:cs typeface="Arial" pitchFamily="34" charset="0"/>
              </a:rPr>
              <a:t>структурно в цілісний об’єкт </a:t>
            </a:r>
            <a:r>
              <a:rPr lang="ru-RU" dirty="0">
                <a:solidFill>
                  <a:srgbClr val="FF0000"/>
                </a:solidFill>
                <a:latin typeface="Arial" pitchFamily="34" charset="0"/>
                <a:cs typeface="Arial" pitchFamily="34" charset="0"/>
              </a:rPr>
              <a:t>функціонально </a:t>
            </a:r>
            <a:r>
              <a:rPr lang="ru-RU" dirty="0" smtClean="0">
                <a:solidFill>
                  <a:srgbClr val="FF0000"/>
                </a:solidFill>
                <a:latin typeface="Arial" pitchFamily="34" charset="0"/>
                <a:cs typeface="Arial" pitchFamily="34" charset="0"/>
              </a:rPr>
              <a:t>різнородними взаємозв’язками </a:t>
            </a:r>
            <a:r>
              <a:rPr lang="ru-RU" dirty="0">
                <a:solidFill>
                  <a:schemeClr val="bg1"/>
                </a:solidFill>
                <a:latin typeface="Arial" pitchFamily="34" charset="0"/>
                <a:cs typeface="Arial" pitchFamily="34" charset="0"/>
              </a:rPr>
              <a:t>для досягнення заданих цілей в певних умовах;</a:t>
            </a:r>
          </a:p>
        </p:txBody>
      </p:sp>
      <p:sp>
        <p:nvSpPr>
          <p:cNvPr id="4" name="Номер слайда 3"/>
          <p:cNvSpPr>
            <a:spLocks noGrp="1"/>
          </p:cNvSpPr>
          <p:nvPr>
            <p:ph type="sldNum" sz="quarter" idx="12"/>
          </p:nvPr>
        </p:nvSpPr>
        <p:spPr/>
        <p:txBody>
          <a:bodyPr/>
          <a:lstStyle/>
          <a:p>
            <a:fld id="{B19B0651-EE4F-4900-A07F-96A6BFA9D0F0}" type="slidenum">
              <a:rPr lang="ru-RU" smtClean="0"/>
              <a:t>14</a:t>
            </a:fld>
            <a:endParaRPr lang="ru-RU" dirty="0"/>
          </a:p>
        </p:txBody>
      </p:sp>
    </p:spTree>
    <p:extLst>
      <p:ext uri="{BB962C8B-B14F-4D97-AF65-F5344CB8AC3E}">
        <p14:creationId xmlns:p14="http://schemas.microsoft.com/office/powerpoint/2010/main" val="1300938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0" dirty="0" smtClean="0">
                <a:solidFill>
                  <a:schemeClr val="bg1"/>
                </a:solidFill>
                <a:latin typeface="Arial" pitchFamily="34" charset="0"/>
                <a:cs typeface="Arial" pitchFamily="34" charset="0"/>
              </a:rPr>
              <a:t>Склад </a:t>
            </a:r>
            <a:r>
              <a:rPr lang="uk-UA" b="0" dirty="0">
                <a:solidFill>
                  <a:schemeClr val="bg1"/>
                </a:solidFill>
                <a:latin typeface="Arial" pitchFamily="34" charset="0"/>
                <a:cs typeface="Arial" pitchFamily="34" charset="0"/>
              </a:rPr>
              <a:t>і структура </a:t>
            </a:r>
            <a:r>
              <a:rPr lang="uk-UA" b="0" dirty="0" smtClean="0">
                <a:solidFill>
                  <a:schemeClr val="bg1"/>
                </a:solidFill>
                <a:latin typeface="Arial" pitchFamily="34" charset="0"/>
                <a:cs typeface="Arial" pitchFamily="34" charset="0"/>
              </a:rPr>
              <a:t>систем </a:t>
            </a:r>
            <a:endParaRPr lang="ru-RU" b="0" dirty="0">
              <a:solidFill>
                <a:schemeClr val="bg1"/>
              </a:solidFill>
              <a:latin typeface="Arial" pitchFamily="34" charset="0"/>
              <a:cs typeface="Arial" pitchFamily="34" charset="0"/>
            </a:endParaRPr>
          </a:p>
        </p:txBody>
      </p:sp>
      <p:sp>
        <p:nvSpPr>
          <p:cNvPr id="3" name="Объект 2"/>
          <p:cNvSpPr>
            <a:spLocks noGrp="1"/>
          </p:cNvSpPr>
          <p:nvPr>
            <p:ph idx="1"/>
          </p:nvPr>
        </p:nvSpPr>
        <p:spPr/>
        <p:txBody>
          <a:bodyPr>
            <a:normAutofit fontScale="92500" lnSpcReduction="20000"/>
          </a:bodyPr>
          <a:lstStyle/>
          <a:p>
            <a:r>
              <a:rPr lang="uk-UA" dirty="0">
                <a:solidFill>
                  <a:schemeClr val="bg1"/>
                </a:solidFill>
                <a:latin typeface="Arial" pitchFamily="34" charset="0"/>
                <a:cs typeface="Arial" pitchFamily="34" charset="0"/>
              </a:rPr>
              <a:t>Внутрішня  будова системи є єдністю складу, організації та структури системи. </a:t>
            </a:r>
            <a:endParaRPr lang="ru-RU" dirty="0">
              <a:solidFill>
                <a:schemeClr val="bg1"/>
              </a:solidFill>
              <a:latin typeface="Arial" pitchFamily="34" charset="0"/>
              <a:cs typeface="Arial" pitchFamily="34" charset="0"/>
            </a:endParaRPr>
          </a:p>
          <a:p>
            <a:r>
              <a:rPr lang="uk-UA" b="1" i="1" dirty="0" smtClean="0">
                <a:solidFill>
                  <a:schemeClr val="bg1"/>
                </a:solidFill>
                <a:latin typeface="Arial" pitchFamily="34" charset="0"/>
                <a:cs typeface="Arial" pitchFamily="34" charset="0"/>
              </a:rPr>
              <a:t>Склад </a:t>
            </a:r>
            <a:r>
              <a:rPr lang="uk-UA" b="1" i="1" dirty="0">
                <a:solidFill>
                  <a:schemeClr val="bg1"/>
                </a:solidFill>
                <a:latin typeface="Arial" pitchFamily="34" charset="0"/>
                <a:cs typeface="Arial" pitchFamily="34" charset="0"/>
              </a:rPr>
              <a:t>системи</a:t>
            </a:r>
            <a:r>
              <a:rPr lang="uk-UA" dirty="0">
                <a:solidFill>
                  <a:schemeClr val="bg1"/>
                </a:solidFill>
                <a:latin typeface="Arial" pitchFamily="34" charset="0"/>
                <a:cs typeface="Arial" pitchFamily="34" charset="0"/>
              </a:rPr>
              <a:t> це перелік елементів, що входять до системи, або сукупність всіх елементів, з яких складається система. </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Склад характеризує багатство та різноманітність системи, її складність. Природа системи багато в чому залежить від її складу, зміна якого призводить до зміни властивостей системи. Склад є необхідною, але недостатньою характеристикою системи. Системи, що мають однаковий склад, нерідко мають різні властивості, оскільки елементи систем мають різну внутрішню організацію і по-різному взаємопов'язані. Тому в теорії систем є дві додаткові характеристики: організація та структура системи. Іноді ці два поняття ототожнюють. </a:t>
            </a:r>
            <a:endParaRPr lang="ru-RU"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15</a:t>
            </a:fld>
            <a:endParaRPr lang="ru-RU" dirty="0"/>
          </a:p>
        </p:txBody>
      </p:sp>
    </p:spTree>
    <p:extLst>
      <p:ext uri="{BB962C8B-B14F-4D97-AF65-F5344CB8AC3E}">
        <p14:creationId xmlns:p14="http://schemas.microsoft.com/office/powerpoint/2010/main" val="2976217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rPr>
              <a:t>СТРУКТУРА</a:t>
            </a:r>
            <a:endParaRPr lang="ru-RU" b="0" dirty="0">
              <a:solidFill>
                <a:schemeClr val="bg1"/>
              </a:solidFill>
            </a:endParaRPr>
          </a:p>
        </p:txBody>
      </p:sp>
      <p:sp>
        <p:nvSpPr>
          <p:cNvPr id="3" name="Объект 2"/>
          <p:cNvSpPr>
            <a:spLocks noGrp="1"/>
          </p:cNvSpPr>
          <p:nvPr>
            <p:ph idx="1"/>
          </p:nvPr>
        </p:nvSpPr>
        <p:spPr/>
        <p:txBody>
          <a:bodyPr>
            <a:normAutofit fontScale="92500" lnSpcReduction="20000"/>
          </a:bodyPr>
          <a:lstStyle/>
          <a:p>
            <a:r>
              <a:rPr lang="uk-UA" dirty="0" smtClean="0">
                <a:solidFill>
                  <a:schemeClr val="bg1"/>
                </a:solidFill>
                <a:latin typeface="Arial" pitchFamily="34" charset="0"/>
                <a:cs typeface="Arial" pitchFamily="34" charset="0"/>
              </a:rPr>
              <a:t>Це </a:t>
            </a:r>
            <a:r>
              <a:rPr lang="uk-UA" dirty="0">
                <a:solidFill>
                  <a:schemeClr val="bg1"/>
                </a:solidFill>
                <a:latin typeface="Arial" pitchFamily="34" charset="0"/>
                <a:cs typeface="Arial" pitchFamily="34" charset="0"/>
              </a:rPr>
              <a:t>поняття походить від латинського слова </a:t>
            </a:r>
            <a:r>
              <a:rPr lang="uk-UA" i="1" dirty="0">
                <a:solidFill>
                  <a:schemeClr val="bg1"/>
                </a:solidFill>
                <a:latin typeface="Arial" pitchFamily="34" charset="0"/>
                <a:cs typeface="Arial" pitchFamily="34" charset="0"/>
              </a:rPr>
              <a:t>structure</a:t>
            </a:r>
            <a:r>
              <a:rPr lang="uk-UA" dirty="0">
                <a:solidFill>
                  <a:schemeClr val="bg1"/>
                </a:solidFill>
                <a:latin typeface="Arial" pitchFamily="34" charset="0"/>
                <a:cs typeface="Arial" pitchFamily="34" charset="0"/>
              </a:rPr>
              <a:t>, що означає </a:t>
            </a:r>
            <a:r>
              <a:rPr lang="uk-UA" b="1" i="1" dirty="0">
                <a:solidFill>
                  <a:schemeClr val="bg1"/>
                </a:solidFill>
                <a:latin typeface="Arial" pitchFamily="34" charset="0"/>
                <a:cs typeface="Arial" pitchFamily="34" charset="0"/>
              </a:rPr>
              <a:t>будову, розташування, порядок</a:t>
            </a:r>
            <a:r>
              <a:rPr lang="uk-UA" dirty="0">
                <a:solidFill>
                  <a:schemeClr val="bg1"/>
                </a:solidFill>
                <a:latin typeface="Arial" pitchFamily="34" charset="0"/>
                <a:cs typeface="Arial" pitchFamily="34" charset="0"/>
              </a:rPr>
              <a:t>. Слід зазначити таку обставину: як немає єдиного визначення поняття системи, немає і єдиного визначення поняття структури. </a:t>
            </a:r>
            <a:r>
              <a:rPr lang="ru-RU" dirty="0">
                <a:solidFill>
                  <a:schemeClr val="bg1"/>
                </a:solidFill>
                <a:latin typeface="Arial" pitchFamily="34" charset="0"/>
                <a:cs typeface="Arial" pitchFamily="34" charset="0"/>
              </a:rPr>
              <a:t>Структура відображає найбільш суттєві взаємини між елементами та їх групами (компонентами, підсистемами), які мало змінюються при змінах у системі та забезпечують існування системи та її основних властивостей. </a:t>
            </a:r>
            <a:endParaRPr lang="ru-RU"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До </a:t>
            </a:r>
            <a:r>
              <a:rPr lang="uk-UA" dirty="0">
                <a:solidFill>
                  <a:schemeClr val="bg1"/>
                </a:solidFill>
                <a:latin typeface="Arial" pitchFamily="34" charset="0"/>
                <a:cs typeface="Arial" pitchFamily="34" charset="0"/>
              </a:rPr>
              <a:t>основних характеристик структури належать: </a:t>
            </a:r>
            <a:endParaRPr lang="uk-UA" dirty="0" smtClean="0">
              <a:solidFill>
                <a:schemeClr val="bg1"/>
              </a:solidFill>
              <a:latin typeface="Arial" pitchFamily="34" charset="0"/>
              <a:cs typeface="Arial" pitchFamily="34" charset="0"/>
            </a:endParaRPr>
          </a:p>
          <a:p>
            <a:r>
              <a:rPr lang="ru-RU" dirty="0" smtClean="0">
                <a:solidFill>
                  <a:schemeClr val="bg1"/>
                </a:solidFill>
                <a:latin typeface="Arial" pitchFamily="34" charset="0"/>
                <a:cs typeface="Arial" pitchFamily="34" charset="0"/>
              </a:rPr>
              <a:t>• загальна кількість </a:t>
            </a:r>
            <a:r>
              <a:rPr lang="ru-RU" dirty="0">
                <a:solidFill>
                  <a:schemeClr val="bg1"/>
                </a:solidFill>
                <a:latin typeface="Arial" pitchFamily="34" charset="0"/>
                <a:cs typeface="Arial" pitchFamily="34" charset="0"/>
              </a:rPr>
              <a:t>зв'язків, що характеризують складність системи; </a:t>
            </a:r>
            <a:endParaRPr lang="ru-RU" dirty="0" smtClean="0">
              <a:solidFill>
                <a:schemeClr val="bg1"/>
              </a:solidFill>
              <a:latin typeface="Arial" pitchFamily="34" charset="0"/>
              <a:cs typeface="Arial" pitchFamily="34" charset="0"/>
            </a:endParaRPr>
          </a:p>
          <a:p>
            <a:r>
              <a:rPr lang="ru-RU" dirty="0" smtClean="0">
                <a:solidFill>
                  <a:schemeClr val="bg1"/>
                </a:solidFill>
                <a:latin typeface="Arial" pitchFamily="34" charset="0"/>
                <a:cs typeface="Arial" pitchFamily="34" charset="0"/>
              </a:rPr>
              <a:t>• загальна кількість </a:t>
            </a:r>
            <a:r>
              <a:rPr lang="ru-RU" dirty="0">
                <a:solidFill>
                  <a:schemeClr val="bg1"/>
                </a:solidFill>
                <a:latin typeface="Arial" pitchFamily="34" charset="0"/>
                <a:cs typeface="Arial" pitchFamily="34" charset="0"/>
              </a:rPr>
              <a:t>взаємодій, що визначають стійкість системи; </a:t>
            </a:r>
            <a:endParaRPr lang="ru-RU"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 </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16</a:t>
            </a:fld>
            <a:endParaRPr lang="ru-RU" dirty="0"/>
          </a:p>
        </p:txBody>
      </p:sp>
    </p:spTree>
    <p:extLst>
      <p:ext uri="{BB962C8B-B14F-4D97-AF65-F5344CB8AC3E}">
        <p14:creationId xmlns:p14="http://schemas.microsoft.com/office/powerpoint/2010/main" val="2240345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СТРУКТУРА</a:t>
            </a:r>
            <a:endParaRPr lang="ru-RU" dirty="0"/>
          </a:p>
        </p:txBody>
      </p:sp>
      <p:sp>
        <p:nvSpPr>
          <p:cNvPr id="3" name="Объект 2"/>
          <p:cNvSpPr>
            <a:spLocks noGrp="1"/>
          </p:cNvSpPr>
          <p:nvPr>
            <p:ph idx="1"/>
          </p:nvPr>
        </p:nvSpPr>
        <p:spPr/>
        <p:txBody>
          <a:bodyPr/>
          <a:lstStyle/>
          <a:p>
            <a:r>
              <a:rPr lang="ru-RU" dirty="0">
                <a:solidFill>
                  <a:schemeClr val="bg1"/>
                </a:solidFill>
                <a:latin typeface="Arial" pitchFamily="34" charset="0"/>
                <a:cs typeface="Arial" pitchFamily="34" charset="0"/>
              </a:rPr>
              <a:t>• частотою зв'язків, </a:t>
            </a:r>
            <a:r>
              <a:rPr lang="ru-RU" dirty="0" smtClean="0">
                <a:solidFill>
                  <a:schemeClr val="bg1"/>
                </a:solidFill>
                <a:latin typeface="Arial" pitchFamily="34" charset="0"/>
                <a:cs typeface="Arial" pitchFamily="34" charset="0"/>
              </a:rPr>
              <a:t>тобто</a:t>
            </a:r>
            <a:r>
              <a:rPr lang="uk-UA" dirty="0" smtClean="0">
                <a:solidFill>
                  <a:schemeClr val="bg1"/>
                </a:solidFill>
                <a:latin typeface="Arial" pitchFamily="34" charset="0"/>
                <a:cs typeface="Arial" pitchFamily="34" charset="0"/>
              </a:rPr>
              <a:t> </a:t>
            </a:r>
            <a:r>
              <a:rPr lang="uk-UA" dirty="0">
                <a:solidFill>
                  <a:schemeClr val="bg1"/>
                </a:solidFill>
                <a:latin typeface="Arial" pitchFamily="34" charset="0"/>
                <a:cs typeface="Arial" pitchFamily="34" charset="0"/>
              </a:rPr>
              <a:t>кількістю зв'язків, що припадають на один елемент, що визначають інтенсивність взаємодії елементів;</a:t>
            </a:r>
            <a:endParaRPr lang="ru-RU" dirty="0" smtClean="0">
              <a:solidFill>
                <a:schemeClr val="bg1"/>
              </a:solidFill>
              <a:latin typeface="Arial" pitchFamily="34" charset="0"/>
              <a:cs typeface="Arial" pitchFamily="34" charset="0"/>
            </a:endParaRPr>
          </a:p>
          <a:p>
            <a:r>
              <a:rPr lang="ru-RU" dirty="0" smtClean="0">
                <a:solidFill>
                  <a:schemeClr val="bg1"/>
                </a:solidFill>
                <a:latin typeface="Arial" pitchFamily="34" charset="0"/>
                <a:cs typeface="Arial" pitchFamily="34" charset="0"/>
              </a:rPr>
              <a:t>• число </a:t>
            </a:r>
            <a:r>
              <a:rPr lang="ru-RU" dirty="0">
                <a:solidFill>
                  <a:schemeClr val="bg1"/>
                </a:solidFill>
                <a:latin typeface="Arial" pitchFamily="34" charset="0"/>
                <a:cs typeface="Arial" pitchFamily="34" charset="0"/>
              </a:rPr>
              <a:t>внутрішніх зв'язків, що визначають внутрішню будову системи; </a:t>
            </a:r>
            <a:endParaRPr lang="ru-RU" dirty="0" smtClean="0">
              <a:solidFill>
                <a:schemeClr val="bg1"/>
              </a:solidFill>
              <a:latin typeface="Arial" pitchFamily="34" charset="0"/>
              <a:cs typeface="Arial" pitchFamily="34" charset="0"/>
            </a:endParaRPr>
          </a:p>
          <a:p>
            <a:r>
              <a:rPr lang="ru-RU" dirty="0" smtClean="0">
                <a:solidFill>
                  <a:schemeClr val="bg1"/>
                </a:solidFill>
                <a:latin typeface="Arial" pitchFamily="34" charset="0"/>
                <a:cs typeface="Arial" pitchFamily="34" charset="0"/>
              </a:rPr>
              <a:t>• число </a:t>
            </a:r>
            <a:r>
              <a:rPr lang="ru-RU" dirty="0">
                <a:solidFill>
                  <a:schemeClr val="bg1"/>
                </a:solidFill>
                <a:latin typeface="Arial" pitchFamily="34" charset="0"/>
                <a:cs typeface="Arial" pitchFamily="34" charset="0"/>
              </a:rPr>
              <a:t>зовнішніх зв'язків, що характеризують взаємодію системи із середовищем, її відкритість. </a:t>
            </a:r>
            <a:endParaRPr lang="ru-RU" dirty="0" smtClean="0">
              <a:solidFill>
                <a:schemeClr val="bg1"/>
              </a:solidFill>
              <a:latin typeface="Arial" pitchFamily="34" charset="0"/>
              <a:cs typeface="Arial" pitchFamily="34" charset="0"/>
            </a:endParaRPr>
          </a:p>
          <a:p>
            <a:r>
              <a:rPr lang="ru-RU" dirty="0" smtClean="0">
                <a:solidFill>
                  <a:schemeClr val="bg1"/>
                </a:solidFill>
                <a:latin typeface="Arial" pitchFamily="34" charset="0"/>
                <a:cs typeface="Arial" pitchFamily="34" charset="0"/>
              </a:rPr>
              <a:t>Для </a:t>
            </a:r>
            <a:r>
              <a:rPr lang="ru-RU" dirty="0">
                <a:solidFill>
                  <a:schemeClr val="bg1"/>
                </a:solidFill>
                <a:latin typeface="Arial" pitchFamily="34" charset="0"/>
                <a:cs typeface="Arial" pitchFamily="34" charset="0"/>
              </a:rPr>
              <a:t>практичної діяльності особливо важливими є дві </a:t>
            </a:r>
            <a:r>
              <a:rPr lang="ru-RU" dirty="0" smtClean="0">
                <a:solidFill>
                  <a:schemeClr val="bg1"/>
                </a:solidFill>
                <a:latin typeface="Arial" pitchFamily="34" charset="0"/>
                <a:cs typeface="Arial" pitchFamily="34" charset="0"/>
              </a:rPr>
              <a:t>проблеми:</a:t>
            </a:r>
            <a:r>
              <a:rPr lang="uk-UA" dirty="0" smtClean="0">
                <a:solidFill>
                  <a:schemeClr val="bg1"/>
                </a:solidFill>
                <a:latin typeface="Arial" pitchFamily="34" charset="0"/>
                <a:cs typeface="Arial" pitchFamily="34" charset="0"/>
              </a:rPr>
              <a:t> </a:t>
            </a:r>
            <a:r>
              <a:rPr lang="uk-UA" dirty="0">
                <a:solidFill>
                  <a:schemeClr val="bg1"/>
                </a:solidFill>
                <a:latin typeface="Arial" pitchFamily="34" charset="0"/>
                <a:cs typeface="Arial" pitchFamily="34" charset="0"/>
              </a:rPr>
              <a:t>опис та оптимізація структур. </a:t>
            </a:r>
            <a:endParaRPr lang="uk-UA" dirty="0" smtClean="0">
              <a:solidFill>
                <a:schemeClr val="bg1"/>
              </a:solidFill>
              <a:latin typeface="Arial" pitchFamily="34" charset="0"/>
              <a:cs typeface="Arial" pitchFamily="34" charset="0"/>
            </a:endParaRPr>
          </a:p>
          <a:p>
            <a:r>
              <a:rPr lang="ru-RU" dirty="0" smtClean="0">
                <a:solidFill>
                  <a:schemeClr val="bg1"/>
                </a:solidFill>
                <a:latin typeface="Arial" pitchFamily="34" charset="0"/>
                <a:cs typeface="Arial" pitchFamily="34" charset="0"/>
              </a:rPr>
              <a:t>Для </a:t>
            </a:r>
            <a:r>
              <a:rPr lang="ru-RU" dirty="0">
                <a:solidFill>
                  <a:schemeClr val="bg1"/>
                </a:solidFill>
                <a:latin typeface="Arial" pitchFamily="34" charset="0"/>
                <a:cs typeface="Arial" pitchFamily="34" charset="0"/>
              </a:rPr>
              <a:t>опису структур використовується теорія графів</a:t>
            </a: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17</a:t>
            </a:fld>
            <a:endParaRPr lang="ru-RU" dirty="0"/>
          </a:p>
        </p:txBody>
      </p:sp>
    </p:spTree>
    <p:extLst>
      <p:ext uri="{BB962C8B-B14F-4D97-AF65-F5344CB8AC3E}">
        <p14:creationId xmlns:p14="http://schemas.microsoft.com/office/powerpoint/2010/main" val="258335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itchFamily="34" charset="0"/>
                <a:cs typeface="Arial" pitchFamily="34" charset="0"/>
              </a:rPr>
              <a:t>Моделі </a:t>
            </a:r>
            <a:r>
              <a:rPr lang="uk-UA" b="0" dirty="0">
                <a:solidFill>
                  <a:schemeClr val="bg1"/>
                </a:solidFill>
                <a:latin typeface="Arial" pitchFamily="34" charset="0"/>
                <a:cs typeface="Arial" pitchFamily="34" charset="0"/>
              </a:rPr>
              <a:t>типу чорної та білої скриньки</a:t>
            </a:r>
            <a:endParaRPr lang="ru-RU" b="0" dirty="0">
              <a:solidFill>
                <a:schemeClr val="bg1"/>
              </a:solidFill>
              <a:latin typeface="Arial" pitchFamily="34" charset="0"/>
              <a:cs typeface="Arial" pitchFamily="34" charset="0"/>
            </a:endParaRPr>
          </a:p>
        </p:txBody>
      </p:sp>
      <p:sp>
        <p:nvSpPr>
          <p:cNvPr id="3" name="Объект 2"/>
          <p:cNvSpPr>
            <a:spLocks noGrp="1"/>
          </p:cNvSpPr>
          <p:nvPr>
            <p:ph idx="1"/>
          </p:nvPr>
        </p:nvSpPr>
        <p:spPr/>
        <p:txBody>
          <a:bodyPr>
            <a:normAutofit fontScale="92500" lnSpcReduction="20000"/>
          </a:bodyPr>
          <a:lstStyle/>
          <a:p>
            <a:r>
              <a:rPr lang="uk-UA" dirty="0">
                <a:solidFill>
                  <a:schemeClr val="bg1"/>
                </a:solidFill>
                <a:latin typeface="Arial" pitchFamily="34" charset="0"/>
                <a:cs typeface="Arial" pitchFamily="34" charset="0"/>
              </a:rPr>
              <a:t>Модель </a:t>
            </a:r>
            <a:r>
              <a:rPr lang="uk-UA" b="1" i="1" dirty="0">
                <a:solidFill>
                  <a:schemeClr val="bg1"/>
                </a:solidFill>
                <a:latin typeface="Arial" pitchFamily="34" charset="0"/>
                <a:cs typeface="Arial" pitchFamily="34" charset="0"/>
              </a:rPr>
              <a:t>«чорна скринька» </a:t>
            </a:r>
            <a:r>
              <a:rPr lang="uk-UA" dirty="0">
                <a:solidFill>
                  <a:schemeClr val="bg1"/>
                </a:solidFill>
                <a:latin typeface="Arial" pitchFamily="34" charset="0"/>
                <a:cs typeface="Arial" pitchFamily="34" charset="0"/>
              </a:rPr>
              <a:t>– це система, в якій зовнішньому спостерігачеві доступні лише вхідні та вихідні величини, а структура та внутрішні процеси не відомі. Будь-яка річ, будь-який предмет, будь-яке явище, будь-який об'єкт, що пізнається – завжди спочатку виступає як </a:t>
            </a:r>
            <a:r>
              <a:rPr lang="uk-UA" b="1" i="1" dirty="0">
                <a:solidFill>
                  <a:schemeClr val="bg1"/>
                </a:solidFill>
                <a:latin typeface="Arial" pitchFamily="34" charset="0"/>
                <a:cs typeface="Arial" pitchFamily="34" charset="0"/>
              </a:rPr>
              <a:t>«чорна скринька»</a:t>
            </a:r>
            <a:r>
              <a:rPr lang="uk-UA" dirty="0">
                <a:solidFill>
                  <a:schemeClr val="bg1"/>
                </a:solidFill>
                <a:latin typeface="Arial" pitchFamily="34" charset="0"/>
                <a:cs typeface="Arial" pitchFamily="34" charset="0"/>
              </a:rPr>
              <a:t>. </a:t>
            </a:r>
            <a:endParaRPr lang="ru-RU" dirty="0">
              <a:solidFill>
                <a:schemeClr val="bg1"/>
              </a:solidFill>
              <a:latin typeface="Arial" pitchFamily="34" charset="0"/>
              <a:cs typeface="Arial" pitchFamily="34" charset="0"/>
            </a:endParaRPr>
          </a:p>
          <a:p>
            <a:r>
              <a:rPr lang="uk-UA" b="1" i="1" dirty="0">
                <a:solidFill>
                  <a:schemeClr val="bg1"/>
                </a:solidFill>
                <a:latin typeface="Arial" pitchFamily="34" charset="0"/>
                <a:cs typeface="Arial" pitchFamily="34" charset="0"/>
              </a:rPr>
              <a:t>Білий ящик </a:t>
            </a:r>
            <a:r>
              <a:rPr lang="uk-UA" dirty="0">
                <a:solidFill>
                  <a:schemeClr val="bg1"/>
                </a:solidFill>
                <a:latin typeface="Arial" pitchFamily="34" charset="0"/>
                <a:cs typeface="Arial" pitchFamily="34" charset="0"/>
              </a:rPr>
              <a:t>складається з відомих </a:t>
            </a:r>
            <a:r>
              <a:rPr lang="uk-UA" dirty="0" smtClean="0">
                <a:solidFill>
                  <a:schemeClr val="bg1"/>
                </a:solidFill>
                <a:latin typeface="Arial" pitchFamily="34" charset="0"/>
                <a:cs typeface="Arial" pitchFamily="34" charset="0"/>
              </a:rPr>
              <a:t>компонентів </a:t>
            </a:r>
            <a:r>
              <a:rPr lang="uk-UA" dirty="0">
                <a:solidFill>
                  <a:schemeClr val="bg1"/>
                </a:solidFill>
                <a:latin typeface="Arial" pitchFamily="34" charset="0"/>
                <a:cs typeface="Arial" pitchFamily="34" charset="0"/>
              </a:rPr>
              <a:t>. Його вміст спеціально підбирається для реалізації тієї ж залежності виходу від входу, що й у відповідної чорної скриньки. У процесі проведених досліджень та при узагальненнях, висуванні гіпотез та встановлення закономірностей виникає необхідність коригування організації «білої» скриньки та зміни моделей. У зв'язку з цим при моделюванні дослідник повинен обов'язково багаторазово звертатися до схеми відносин </a:t>
            </a:r>
            <a:r>
              <a:rPr lang="uk-UA" b="1" i="1" dirty="0">
                <a:solidFill>
                  <a:schemeClr val="bg1"/>
                </a:solidFill>
                <a:latin typeface="Arial" pitchFamily="34" charset="0"/>
                <a:cs typeface="Arial" pitchFamily="34" charset="0"/>
              </a:rPr>
              <a:t>«чорний» – «білий» ящик.</a:t>
            </a:r>
            <a:endParaRPr lang="ru-RU" b="1" i="1" dirty="0">
              <a:solidFill>
                <a:schemeClr val="bg1"/>
              </a:solidFill>
              <a:latin typeface="Arial" pitchFamily="34" charset="0"/>
              <a:cs typeface="Arial" pitchFamily="34" charset="0"/>
            </a:endParaRPr>
          </a:p>
          <a:p>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18</a:t>
            </a:fld>
            <a:endParaRPr lang="ru-RU" dirty="0"/>
          </a:p>
        </p:txBody>
      </p:sp>
    </p:spTree>
    <p:extLst>
      <p:ext uri="{BB962C8B-B14F-4D97-AF65-F5344CB8AC3E}">
        <p14:creationId xmlns:p14="http://schemas.microsoft.com/office/powerpoint/2010/main" val="1583271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itchFamily="34" charset="0"/>
                <a:cs typeface="Arial" pitchFamily="34" charset="0"/>
              </a:rPr>
              <a:t> </a:t>
            </a:r>
            <a:r>
              <a:rPr lang="uk-UA" b="0" dirty="0">
                <a:solidFill>
                  <a:schemeClr val="bg1"/>
                </a:solidFill>
                <a:latin typeface="Arial" pitchFamily="34" charset="0"/>
                <a:cs typeface="Arial" pitchFamily="34" charset="0"/>
              </a:rPr>
              <a:t>Моделі систем</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b="0" dirty="0">
              <a:solidFill>
                <a:schemeClr val="bg1"/>
              </a:solidFill>
              <a:latin typeface="Arial" pitchFamily="34" charset="0"/>
              <a:cs typeface="Arial" pitchFamily="34" charset="0"/>
            </a:endParaRPr>
          </a:p>
        </p:txBody>
      </p:sp>
      <p:sp>
        <p:nvSpPr>
          <p:cNvPr id="3" name="Объект 2"/>
          <p:cNvSpPr>
            <a:spLocks noGrp="1"/>
          </p:cNvSpPr>
          <p:nvPr>
            <p:ph idx="1"/>
          </p:nvPr>
        </p:nvSpPr>
        <p:spPr/>
        <p:txBody>
          <a:bodyPr>
            <a:normAutofit/>
          </a:bodyPr>
          <a:lstStyle/>
          <a:p>
            <a:r>
              <a:rPr lang="uk-UA" b="1" i="1" dirty="0" smtClean="0">
                <a:solidFill>
                  <a:schemeClr val="bg1"/>
                </a:solidFill>
              </a:rPr>
              <a:t>Модель</a:t>
            </a:r>
            <a:r>
              <a:rPr lang="uk-UA" b="1" dirty="0" smtClean="0">
                <a:solidFill>
                  <a:schemeClr val="bg1"/>
                </a:solidFill>
              </a:rPr>
              <a:t> </a:t>
            </a:r>
            <a:r>
              <a:rPr lang="uk-UA" b="1" dirty="0">
                <a:solidFill>
                  <a:schemeClr val="bg1"/>
                </a:solidFill>
              </a:rPr>
              <a:t>– </a:t>
            </a:r>
            <a:r>
              <a:rPr lang="uk-UA" dirty="0">
                <a:solidFill>
                  <a:schemeClr val="bg1"/>
                </a:solidFill>
              </a:rPr>
              <a:t>це реально існуюча або абстрактна</a:t>
            </a:r>
            <a:endParaRPr lang="ru-RU" dirty="0">
              <a:solidFill>
                <a:schemeClr val="bg1"/>
              </a:solidFill>
            </a:endParaRPr>
          </a:p>
          <a:p>
            <a:r>
              <a:rPr lang="uk-UA" dirty="0">
                <a:solidFill>
                  <a:schemeClr val="bg1"/>
                </a:solidFill>
              </a:rPr>
              <a:t>система, яка, замінюючи і відображаючи в пізнавальних процесах </a:t>
            </a:r>
            <a:r>
              <a:rPr lang="uk-UA" dirty="0" smtClean="0">
                <a:solidFill>
                  <a:schemeClr val="bg1"/>
                </a:solidFill>
              </a:rPr>
              <a:t>іншу систему </a:t>
            </a:r>
            <a:r>
              <a:rPr lang="uk-UA" dirty="0">
                <a:solidFill>
                  <a:schemeClr val="bg1"/>
                </a:solidFill>
              </a:rPr>
              <a:t>– оригінал, перебуває з нею у відношенні схожості</a:t>
            </a:r>
            <a:r>
              <a:rPr lang="uk-UA" dirty="0" smtClean="0">
                <a:solidFill>
                  <a:schemeClr val="bg1"/>
                </a:solidFill>
              </a:rPr>
              <a:t>.</a:t>
            </a:r>
            <a:r>
              <a:rPr lang="uk-UA" dirty="0"/>
              <a:t> </a:t>
            </a:r>
            <a:endParaRPr lang="ru-RU" dirty="0"/>
          </a:p>
          <a:p>
            <a:endParaRPr lang="uk-UA" b="1" i="1" dirty="0" smtClean="0">
              <a:solidFill>
                <a:schemeClr val="bg1"/>
              </a:solidFill>
              <a:latin typeface="Arial" pitchFamily="34" charset="0"/>
              <a:cs typeface="Arial" pitchFamily="34" charset="0"/>
            </a:endParaRPr>
          </a:p>
          <a:p>
            <a:r>
              <a:rPr lang="uk-UA" b="1" i="1" dirty="0" smtClean="0">
                <a:solidFill>
                  <a:schemeClr val="bg1"/>
                </a:solidFill>
                <a:latin typeface="Arial" pitchFamily="34" charset="0"/>
                <a:cs typeface="Arial" pitchFamily="34" charset="0"/>
              </a:rPr>
              <a:t>Модель</a:t>
            </a:r>
            <a:r>
              <a:rPr lang="uk-UA" dirty="0" smtClean="0"/>
              <a:t> </a:t>
            </a:r>
            <a:r>
              <a:rPr lang="uk-UA" dirty="0">
                <a:solidFill>
                  <a:schemeClr val="bg1"/>
                </a:solidFill>
              </a:rPr>
              <a:t>(у науці та техніці) - об'єкт або процес, що зберігає деякі властивості іншого об'єкта або процесу (оригіналу) і призначений для їх вивчення; часто являє собою спрощене уявлення дійсного або гіпотетичного об'єкта та/або </a:t>
            </a:r>
            <a:r>
              <a:rPr lang="uk-UA" dirty="0" smtClean="0">
                <a:solidFill>
                  <a:schemeClr val="bg1"/>
                </a:solidFill>
              </a:rPr>
              <a:t>протікаючих </a:t>
            </a:r>
            <a:r>
              <a:rPr lang="uk-UA" dirty="0">
                <a:solidFill>
                  <a:schemeClr val="bg1"/>
                </a:solidFill>
              </a:rPr>
              <a:t>у ньому процесів.</a:t>
            </a:r>
          </a:p>
          <a:p>
            <a:endParaRPr lang="ru-RU" dirty="0" smtClean="0">
              <a:solidFill>
                <a:schemeClr val="bg1"/>
              </a:solidFill>
            </a:endParaRPr>
          </a:p>
          <a:p>
            <a:endParaRPr lang="uk-UA" dirty="0"/>
          </a:p>
          <a:p>
            <a:endParaRPr lang="uk-UA" dirty="0" smtClean="0"/>
          </a:p>
          <a:p>
            <a:endParaRPr lang="ru-RU" dirty="0" smtClean="0"/>
          </a:p>
          <a:p>
            <a:endParaRPr lang="uk-UA" dirty="0"/>
          </a:p>
          <a:p>
            <a:endParaRPr lang="uk-UA" dirty="0" smtClean="0"/>
          </a:p>
          <a:p>
            <a:endParaRPr lang="uk-UA" dirty="0"/>
          </a:p>
          <a:p>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19</a:t>
            </a:fld>
            <a:endParaRPr lang="ru-RU" dirty="0"/>
          </a:p>
        </p:txBody>
      </p:sp>
    </p:spTree>
    <p:extLst>
      <p:ext uri="{BB962C8B-B14F-4D97-AF65-F5344CB8AC3E}">
        <p14:creationId xmlns:p14="http://schemas.microsoft.com/office/powerpoint/2010/main" val="1107643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itchFamily="34" charset="0"/>
                <a:cs typeface="Arial" pitchFamily="34" charset="0"/>
              </a:rPr>
              <a:t>Система</a:t>
            </a:r>
            <a:endParaRPr lang="ru-RU" b="0" dirty="0">
              <a:solidFill>
                <a:schemeClr val="bg1"/>
              </a:solidFill>
              <a:latin typeface="Arial" pitchFamily="34" charset="0"/>
              <a:cs typeface="Arial" pitchFamily="34" charset="0"/>
            </a:endParaRPr>
          </a:p>
        </p:txBody>
      </p:sp>
      <p:sp>
        <p:nvSpPr>
          <p:cNvPr id="3" name="Объект 2"/>
          <p:cNvSpPr>
            <a:spLocks noGrp="1"/>
          </p:cNvSpPr>
          <p:nvPr>
            <p:ph idx="1"/>
          </p:nvPr>
        </p:nvSpPr>
        <p:spPr/>
        <p:txBody>
          <a:bodyPr>
            <a:normAutofit fontScale="92500" lnSpcReduction="10000"/>
          </a:bodyPr>
          <a:lstStyle/>
          <a:p>
            <a:r>
              <a:rPr lang="ru-RU" b="1" i="1" dirty="0" smtClean="0">
                <a:solidFill>
                  <a:schemeClr val="bg1"/>
                </a:solidFill>
                <a:latin typeface="Arial" pitchFamily="34" charset="0"/>
                <a:cs typeface="Arial" pitchFamily="34" charset="0"/>
              </a:rPr>
              <a:t>Система </a:t>
            </a:r>
            <a:r>
              <a:rPr lang="ru-RU" b="1" i="1" dirty="0">
                <a:solidFill>
                  <a:schemeClr val="bg1"/>
                </a:solidFill>
                <a:latin typeface="Arial" pitchFamily="34" charset="0"/>
                <a:cs typeface="Arial" pitchFamily="34" charset="0"/>
              </a:rPr>
              <a:t>– це множина об'єктів разом </a:t>
            </a:r>
            <a:r>
              <a:rPr lang="ru-RU" b="1" i="1" dirty="0" smtClean="0">
                <a:solidFill>
                  <a:schemeClr val="bg1"/>
                </a:solidFill>
                <a:latin typeface="Arial" pitchFamily="34" charset="0"/>
                <a:cs typeface="Arial" pitchFamily="34" charset="0"/>
              </a:rPr>
              <a:t>з відношеннями </a:t>
            </a:r>
            <a:r>
              <a:rPr lang="ru-RU" b="1" i="1" dirty="0">
                <a:solidFill>
                  <a:schemeClr val="bg1"/>
                </a:solidFill>
                <a:latin typeface="Arial" pitchFamily="34" charset="0"/>
                <a:cs typeface="Arial" pitchFamily="34" charset="0"/>
              </a:rPr>
              <a:t>між об'єктами та між їх атрибутами (властивостями</a:t>
            </a:r>
            <a:r>
              <a:rPr lang="ru-RU" b="1" i="1" dirty="0" smtClean="0">
                <a:solidFill>
                  <a:schemeClr val="bg1"/>
                </a:solidFill>
                <a:latin typeface="Arial" pitchFamily="34" charset="0"/>
                <a:cs typeface="Arial" pitchFamily="34" charset="0"/>
              </a:rPr>
              <a:t>).</a:t>
            </a:r>
          </a:p>
          <a:p>
            <a:r>
              <a:rPr lang="ru-RU" b="1" i="1" dirty="0">
                <a:solidFill>
                  <a:schemeClr val="bg1"/>
                </a:solidFill>
                <a:latin typeface="Arial" pitchFamily="34" charset="0"/>
                <a:cs typeface="Arial" pitchFamily="34" charset="0"/>
              </a:rPr>
              <a:t>Системою називають сукупність взаємопов’язаних елементів, </a:t>
            </a:r>
            <a:r>
              <a:rPr lang="ru-RU" b="1" i="1" dirty="0" smtClean="0">
                <a:solidFill>
                  <a:schemeClr val="bg1"/>
                </a:solidFill>
                <a:latin typeface="Arial" pitchFamily="34" charset="0"/>
                <a:cs typeface="Arial" pitchFamily="34" charset="0"/>
              </a:rPr>
              <a:t>що об’єднані </a:t>
            </a:r>
            <a:r>
              <a:rPr lang="ru-RU" b="1" i="1" dirty="0">
                <a:solidFill>
                  <a:schemeClr val="bg1"/>
                </a:solidFill>
                <a:latin typeface="Arial" pitchFamily="34" charset="0"/>
                <a:cs typeface="Arial" pitchFamily="34" charset="0"/>
              </a:rPr>
              <a:t>спільною метою функціонування.</a:t>
            </a:r>
          </a:p>
          <a:p>
            <a:r>
              <a:rPr lang="ru-RU" dirty="0">
                <a:solidFill>
                  <a:schemeClr val="bg1"/>
                </a:solidFill>
                <a:latin typeface="Arial" pitchFamily="34" charset="0"/>
                <a:cs typeface="Arial" pitchFamily="34" charset="0"/>
              </a:rPr>
              <a:t>Історія визначень такого типу зрозуміла і має джерело походження </a:t>
            </a:r>
            <a:r>
              <a:rPr lang="ru-RU" dirty="0" smtClean="0">
                <a:solidFill>
                  <a:schemeClr val="bg1"/>
                </a:solidFill>
                <a:latin typeface="Arial" pitchFamily="34" charset="0"/>
                <a:cs typeface="Arial" pitchFamily="34" charset="0"/>
              </a:rPr>
              <a:t>– природничі </a:t>
            </a:r>
            <a:r>
              <a:rPr lang="ru-RU" dirty="0">
                <a:solidFill>
                  <a:schemeClr val="bg1"/>
                </a:solidFill>
                <a:latin typeface="Arial" pitchFamily="34" charset="0"/>
                <a:cs typeface="Arial" pitchFamily="34" charset="0"/>
              </a:rPr>
              <a:t>науки, в яких дослідник йшов шляхом від простого до </a:t>
            </a:r>
            <a:r>
              <a:rPr lang="ru-RU" dirty="0" smtClean="0">
                <a:solidFill>
                  <a:schemeClr val="bg1"/>
                </a:solidFill>
                <a:latin typeface="Arial" pitchFamily="34" charset="0"/>
                <a:cs typeface="Arial" pitchFamily="34" charset="0"/>
              </a:rPr>
              <a:t>складного — </a:t>
            </a:r>
            <a:r>
              <a:rPr lang="ru-RU" dirty="0">
                <a:solidFill>
                  <a:schemeClr val="bg1"/>
                </a:solidFill>
                <a:latin typeface="Arial" pitchFamily="34" charset="0"/>
                <a:cs typeface="Arial" pitchFamily="34" charset="0"/>
              </a:rPr>
              <a:t>поділяв систему на елементи, розглядав властивості окремих частин </a:t>
            </a:r>
            <a:r>
              <a:rPr lang="ru-RU" dirty="0" smtClean="0">
                <a:solidFill>
                  <a:schemeClr val="bg1"/>
                </a:solidFill>
                <a:latin typeface="Arial" pitchFamily="34" charset="0"/>
                <a:cs typeface="Arial" pitchFamily="34" charset="0"/>
              </a:rPr>
              <a:t>і способи </a:t>
            </a:r>
            <a:r>
              <a:rPr lang="ru-RU" dirty="0">
                <a:solidFill>
                  <a:schemeClr val="bg1"/>
                </a:solidFill>
                <a:latin typeface="Arial" pitchFamily="34" charset="0"/>
                <a:cs typeface="Arial" pitchFamily="34" charset="0"/>
              </a:rPr>
              <a:t>їх взаємодії, отримуючи таким чином уявлення про систему як </a:t>
            </a:r>
            <a:r>
              <a:rPr lang="ru-RU" dirty="0" smtClean="0">
                <a:solidFill>
                  <a:schemeClr val="bg1"/>
                </a:solidFill>
                <a:latin typeface="Arial" pitchFamily="34" charset="0"/>
                <a:cs typeface="Arial" pitchFamily="34" charset="0"/>
              </a:rPr>
              <a:t>про сукупність </a:t>
            </a:r>
            <a:r>
              <a:rPr lang="ru-RU" dirty="0">
                <a:solidFill>
                  <a:schemeClr val="bg1"/>
                </a:solidFill>
                <a:latin typeface="Arial" pitchFamily="34" charset="0"/>
                <a:cs typeface="Arial" pitchFamily="34" charset="0"/>
              </a:rPr>
              <a:t>взаємопов'язаних елементів. Однак не завжди із </a:t>
            </a:r>
            <a:r>
              <a:rPr lang="ru-RU" dirty="0" smtClean="0">
                <a:solidFill>
                  <a:schemeClr val="bg1"/>
                </a:solidFill>
                <a:latin typeface="Arial" pitchFamily="34" charset="0"/>
                <a:cs typeface="Arial" pitchFamily="34" charset="0"/>
              </a:rPr>
              <a:t>властивостей елементів </a:t>
            </a:r>
            <a:r>
              <a:rPr lang="ru-RU" dirty="0">
                <a:solidFill>
                  <a:schemeClr val="bg1"/>
                </a:solidFill>
                <a:latin typeface="Arial" pitchFamily="34" charset="0"/>
                <a:cs typeface="Arial" pitchFamily="34" charset="0"/>
              </a:rPr>
              <a:t>та їх відношень можливим є виведення загальних </a:t>
            </a:r>
            <a:r>
              <a:rPr lang="ru-RU" dirty="0" smtClean="0">
                <a:solidFill>
                  <a:schemeClr val="bg1"/>
                </a:solidFill>
                <a:latin typeface="Arial" pitchFamily="34" charset="0"/>
                <a:cs typeface="Arial" pitchFamily="34" charset="0"/>
              </a:rPr>
              <a:t>властивостей системи.</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a:t>
            </a:fld>
            <a:endParaRPr lang="ru-RU" dirty="0"/>
          </a:p>
        </p:txBody>
      </p:sp>
    </p:spTree>
    <p:extLst>
      <p:ext uri="{BB962C8B-B14F-4D97-AF65-F5344CB8AC3E}">
        <p14:creationId xmlns:p14="http://schemas.microsoft.com/office/powerpoint/2010/main" val="39310562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itchFamily="34" charset="0"/>
                <a:cs typeface="Arial" pitchFamily="34" charset="0"/>
              </a:rPr>
              <a:t>Концептуальна модель</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b="0" dirty="0">
              <a:solidFill>
                <a:schemeClr val="bg1"/>
              </a:solidFill>
              <a:latin typeface="Arial" pitchFamily="34" charset="0"/>
              <a:cs typeface="Arial" pitchFamily="34" charset="0"/>
            </a:endParaRPr>
          </a:p>
        </p:txBody>
      </p:sp>
      <p:sp>
        <p:nvSpPr>
          <p:cNvPr id="3" name="Объект 2"/>
          <p:cNvSpPr>
            <a:spLocks noGrp="1"/>
          </p:cNvSpPr>
          <p:nvPr>
            <p:ph idx="1"/>
          </p:nvPr>
        </p:nvSpPr>
        <p:spPr/>
        <p:txBody>
          <a:bodyPr/>
          <a:lstStyle/>
          <a:p>
            <a:r>
              <a:rPr lang="uk-UA" dirty="0">
                <a:solidFill>
                  <a:schemeClr val="bg1"/>
                </a:solidFill>
                <a:latin typeface="Arial" pitchFamily="34" charset="0"/>
                <a:cs typeface="Arial" pitchFamily="34" charset="0"/>
              </a:rPr>
              <a:t>Концептуальна модель </a:t>
            </a:r>
            <a:r>
              <a:rPr lang="uk-UA" dirty="0" smtClean="0">
                <a:solidFill>
                  <a:schemeClr val="bg1"/>
                </a:solidFill>
                <a:latin typeface="Arial" pitchFamily="34" charset="0"/>
                <a:cs typeface="Arial" pitchFamily="34" charset="0"/>
              </a:rPr>
              <a:t>- </a:t>
            </a:r>
            <a:r>
              <a:rPr lang="uk-UA" dirty="0">
                <a:solidFill>
                  <a:schemeClr val="bg1"/>
                </a:solidFill>
                <a:latin typeface="Arial" pitchFamily="34" charset="0"/>
                <a:cs typeface="Arial" pitchFamily="34" charset="0"/>
              </a:rPr>
              <a:t>це певна кількість понять і зв'язків між ними, що є смисловою структурою предметної області, що розглядається</a:t>
            </a:r>
            <a:r>
              <a:rPr lang="uk-UA" dirty="0" smtClean="0">
                <a:solidFill>
                  <a:schemeClr val="bg1"/>
                </a:solidFill>
                <a:latin typeface="Arial" pitchFamily="34" charset="0"/>
                <a:cs typeface="Arial" pitchFamily="34" charset="0"/>
              </a:rPr>
              <a:t>.</a:t>
            </a:r>
            <a:r>
              <a:rPr lang="uk-UA" dirty="0">
                <a:solidFill>
                  <a:schemeClr val="bg1"/>
                </a:solidFill>
                <a:latin typeface="Arial" pitchFamily="34" charset="0"/>
                <a:cs typeface="Arial" pitchFamily="34" charset="0"/>
              </a:rPr>
              <a:t>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Концептуальна </a:t>
            </a:r>
            <a:r>
              <a:rPr lang="uk-UA" dirty="0">
                <a:solidFill>
                  <a:schemeClr val="bg1"/>
                </a:solidFill>
                <a:latin typeface="Arial" pitchFamily="34" charset="0"/>
                <a:cs typeface="Arial" pitchFamily="34" charset="0"/>
              </a:rPr>
              <a:t>(змістовна) модель — це </a:t>
            </a:r>
            <a:r>
              <a:rPr lang="uk-UA" b="1" dirty="0">
                <a:solidFill>
                  <a:schemeClr val="bg1"/>
                </a:solidFill>
                <a:latin typeface="Arial" pitchFamily="34" charset="0"/>
                <a:cs typeface="Arial" pitchFamily="34" charset="0"/>
              </a:rPr>
              <a:t>абстрактна модель, що визначає структуру модельованої системи, властивості її елементів і причинно-наслідкові зв'язки, властиві системі і суттєві для досягнення мети моделювання</a:t>
            </a:r>
            <a:r>
              <a:rPr lang="uk-UA" dirty="0">
                <a:solidFill>
                  <a:schemeClr val="bg1"/>
                </a:solidFill>
                <a:latin typeface="Arial" pitchFamily="34" charset="0"/>
                <a:cs typeface="Arial" pitchFamily="34" charset="0"/>
              </a:rPr>
              <a:t>.</a:t>
            </a:r>
            <a:endParaRPr lang="ru-RU"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20</a:t>
            </a:fld>
            <a:endParaRPr lang="ru-RU" dirty="0"/>
          </a:p>
        </p:txBody>
      </p:sp>
    </p:spTree>
    <p:extLst>
      <p:ext uri="{BB962C8B-B14F-4D97-AF65-F5344CB8AC3E}">
        <p14:creationId xmlns:p14="http://schemas.microsoft.com/office/powerpoint/2010/main" val="113847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Концептуальна модель</a:t>
            </a:r>
            <a:endParaRPr lang="ru-RU" b="0" dirty="0">
              <a:solidFill>
                <a:schemeClr val="bg1"/>
              </a:solidFill>
            </a:endParaRPr>
          </a:p>
        </p:txBody>
      </p:sp>
      <p:sp>
        <p:nvSpPr>
          <p:cNvPr id="3" name="Объект 2"/>
          <p:cNvSpPr>
            <a:spLocks noGrp="1"/>
          </p:cNvSpPr>
          <p:nvPr>
            <p:ph idx="1"/>
          </p:nvPr>
        </p:nvSpPr>
        <p:spPr/>
        <p:txBody>
          <a:bodyPr/>
          <a:lstStyle/>
          <a:p>
            <a:r>
              <a:rPr lang="uk-UA" dirty="0">
                <a:solidFill>
                  <a:schemeClr val="bg1"/>
                </a:solidFill>
                <a:latin typeface="Arial" pitchFamily="34" charset="0"/>
                <a:cs typeface="Arial" pitchFamily="34" charset="0"/>
              </a:rPr>
              <a:t>Концептуальна модель - модель предметної області, що складається з переліку взаємопов'язаних понять, що використовуються для опису цієї галузі, разом з властивостями і характеристиками, класифікацією цих понять, за типами, ситуацією, ознаками в цій галузі та законів протікання процесів у ній. </a:t>
            </a:r>
            <a:endParaRPr lang="uk-UA" dirty="0" smtClean="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Першою будується концептуальна модель. Вона є </a:t>
            </a:r>
            <a:r>
              <a:rPr lang="uk-UA" dirty="0" smtClean="0">
                <a:solidFill>
                  <a:schemeClr val="bg1"/>
                </a:solidFill>
                <a:latin typeface="Arial" pitchFamily="34" charset="0"/>
                <a:cs typeface="Arial" pitchFamily="34" charset="0"/>
              </a:rPr>
              <a:t>формалізованим описом </a:t>
            </a:r>
            <a:r>
              <a:rPr lang="uk-UA" dirty="0">
                <a:solidFill>
                  <a:schemeClr val="bg1"/>
                </a:solidFill>
                <a:latin typeface="Arial" pitchFamily="34" charset="0"/>
                <a:cs typeface="Arial" pitchFamily="34" charset="0"/>
              </a:rPr>
              <a:t>предметної області, </a:t>
            </a:r>
            <a:r>
              <a:rPr lang="uk-UA" dirty="0" smtClean="0">
                <a:solidFill>
                  <a:schemeClr val="bg1"/>
                </a:solidFill>
                <a:latin typeface="Arial" pitchFamily="34" charset="0"/>
                <a:cs typeface="Arial" pitchFamily="34" charset="0"/>
              </a:rPr>
              <a:t>який не є пов'язаним </a:t>
            </a:r>
            <a:r>
              <a:rPr lang="uk-UA" dirty="0">
                <a:solidFill>
                  <a:schemeClr val="bg1"/>
                </a:solidFill>
                <a:latin typeface="Arial" pitchFamily="34" charset="0"/>
                <a:cs typeface="Arial" pitchFamily="34" charset="0"/>
              </a:rPr>
              <a:t>з будь-якими комп'ютерними </a:t>
            </a:r>
            <a:r>
              <a:rPr lang="uk-UA" dirty="0" smtClean="0">
                <a:solidFill>
                  <a:schemeClr val="bg1"/>
                </a:solidFill>
                <a:latin typeface="Arial" pitchFamily="34" charset="0"/>
                <a:cs typeface="Arial" pitchFamily="34" charset="0"/>
              </a:rPr>
              <a:t>засобами.</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21</a:t>
            </a:fld>
            <a:endParaRPr lang="ru-RU" dirty="0"/>
          </a:p>
        </p:txBody>
      </p:sp>
    </p:spTree>
    <p:extLst>
      <p:ext uri="{BB962C8B-B14F-4D97-AF65-F5344CB8AC3E}">
        <p14:creationId xmlns:p14="http://schemas.microsoft.com/office/powerpoint/2010/main" val="542098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itchFamily="34" charset="0"/>
                <a:cs typeface="Arial" pitchFamily="34" charset="0"/>
              </a:rPr>
              <a:t>Математична </a:t>
            </a:r>
            <a:r>
              <a:rPr lang="ru-RU" b="0" dirty="0" smtClean="0">
                <a:solidFill>
                  <a:schemeClr val="bg1"/>
                </a:solidFill>
                <a:latin typeface="Arial" pitchFamily="34" charset="0"/>
                <a:cs typeface="Arial" pitchFamily="34" charset="0"/>
              </a:rPr>
              <a:t>модель</a:t>
            </a:r>
            <a:endParaRPr lang="ru-RU" b="0" dirty="0">
              <a:solidFill>
                <a:schemeClr val="bg1"/>
              </a:solidFill>
              <a:latin typeface="Arial" pitchFamily="34" charset="0"/>
              <a:cs typeface="Arial" pitchFamily="34" charset="0"/>
            </a:endParaRPr>
          </a:p>
        </p:txBody>
      </p:sp>
      <p:sp>
        <p:nvSpPr>
          <p:cNvPr id="3" name="Объект 2"/>
          <p:cNvSpPr>
            <a:spLocks noGrp="1"/>
          </p:cNvSpPr>
          <p:nvPr>
            <p:ph idx="1"/>
          </p:nvPr>
        </p:nvSpPr>
        <p:spPr/>
        <p:txBody>
          <a:bodyPr/>
          <a:lstStyle/>
          <a:p>
            <a:r>
              <a:rPr lang="ru-RU" dirty="0">
                <a:solidFill>
                  <a:schemeClr val="bg1"/>
                </a:solidFill>
                <a:latin typeface="Arial" pitchFamily="34" charset="0"/>
                <a:cs typeface="Arial" pitchFamily="34" charset="0"/>
              </a:rPr>
              <a:t>Математична (розрахункова) модель — це опис досліджуваного процесу або явища за допомогою математичної мови.</a:t>
            </a: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22</a:t>
            </a:fld>
            <a:endParaRPr lang="ru-RU" dirty="0"/>
          </a:p>
        </p:txBody>
      </p:sp>
    </p:spTree>
    <p:extLst>
      <p:ext uri="{BB962C8B-B14F-4D97-AF65-F5344CB8AC3E}">
        <p14:creationId xmlns:p14="http://schemas.microsoft.com/office/powerpoint/2010/main" val="16996096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Комп'ютерна модель</a:t>
            </a:r>
            <a:endParaRPr lang="ru-RU" b="0" dirty="0"/>
          </a:p>
        </p:txBody>
      </p:sp>
      <p:sp>
        <p:nvSpPr>
          <p:cNvPr id="3" name="Объект 2"/>
          <p:cNvSpPr>
            <a:spLocks noGrp="1"/>
          </p:cNvSpPr>
          <p:nvPr>
            <p:ph idx="1"/>
          </p:nvPr>
        </p:nvSpPr>
        <p:spPr/>
        <p:txBody>
          <a:bodyPr>
            <a:normAutofit/>
          </a:bodyPr>
          <a:lstStyle/>
          <a:p>
            <a:r>
              <a:rPr lang="uk-UA" dirty="0">
                <a:solidFill>
                  <a:schemeClr val="bg1"/>
                </a:solidFill>
                <a:latin typeface="Arial" pitchFamily="34" charset="0"/>
                <a:cs typeface="Arial" pitchFamily="34" charset="0"/>
              </a:rPr>
              <a:t>Комп'ютерна модель — це </a:t>
            </a:r>
            <a:r>
              <a:rPr lang="uk-UA" b="1" dirty="0">
                <a:solidFill>
                  <a:schemeClr val="bg1"/>
                </a:solidFill>
                <a:latin typeface="Arial" pitchFamily="34" charset="0"/>
                <a:cs typeface="Arial" pitchFamily="34" charset="0"/>
              </a:rPr>
              <a:t>інформаційна модель, що створюється і досліджується з використанням комп'ютерних програм</a:t>
            </a:r>
            <a:r>
              <a:rPr lang="uk-UA" dirty="0">
                <a:solidFill>
                  <a:schemeClr val="bg1"/>
                </a:solidFill>
                <a:latin typeface="Arial" pitchFamily="34" charset="0"/>
                <a:cs typeface="Arial" pitchFamily="34" charset="0"/>
              </a:rPr>
              <a:t>. Комп'ютерні моделі поділяють на розрахункові (математичні), імітаційні та графічні.</a:t>
            </a:r>
            <a:endParaRPr lang="ru-RU" dirty="0">
              <a:solidFill>
                <a:schemeClr val="bg1"/>
              </a:solidFill>
              <a:latin typeface="Arial" pitchFamily="34" charset="0"/>
              <a:cs typeface="Arial" pitchFamily="34" charset="0"/>
            </a:endParaRPr>
          </a:p>
          <a:p>
            <a:r>
              <a:rPr lang="ru-RU" dirty="0">
                <a:solidFill>
                  <a:schemeClr val="bg1"/>
                </a:solidFill>
                <a:latin typeface="Arial" pitchFamily="34" charset="0"/>
                <a:cs typeface="Arial" pitchFamily="34" charset="0"/>
              </a:rPr>
              <a:t>Комп'ютерна графічна модель об'єкта створюється і досліджується з використанням програм, у яких можна будувати і змінювати графічне зображення об'єкта. Такими, наприклад є: побудова діаграм у табличному процесорі; </a:t>
            </a:r>
            <a:r>
              <a:rPr lang="ru-RU" dirty="0" smtClean="0">
                <a:solidFill>
                  <a:schemeClr val="bg1"/>
                </a:solidFill>
                <a:latin typeface="Arial" pitchFamily="34" charset="0"/>
                <a:cs typeface="Arial" pitchFamily="34" charset="0"/>
              </a:rPr>
              <a:t>двовимірних та тривимірних зображень.</a:t>
            </a:r>
            <a:endParaRPr lang="ru-RU"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23</a:t>
            </a:fld>
            <a:endParaRPr lang="ru-RU" dirty="0"/>
          </a:p>
        </p:txBody>
      </p:sp>
    </p:spTree>
    <p:extLst>
      <p:ext uri="{BB962C8B-B14F-4D97-AF65-F5344CB8AC3E}">
        <p14:creationId xmlns:p14="http://schemas.microsoft.com/office/powerpoint/2010/main" val="30045077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b="0" dirty="0" smtClean="0">
                <a:solidFill>
                  <a:schemeClr val="bg1"/>
                </a:solidFill>
                <a:latin typeface="Arial" pitchFamily="34" charset="0"/>
                <a:cs typeface="Arial" pitchFamily="34" charset="0"/>
              </a:rPr>
              <a:t/>
            </a:r>
            <a:br>
              <a:rPr lang="en-US" b="0" dirty="0" smtClean="0">
                <a:solidFill>
                  <a:schemeClr val="bg1"/>
                </a:solidFill>
                <a:latin typeface="Arial" pitchFamily="34" charset="0"/>
                <a:cs typeface="Arial" pitchFamily="34" charset="0"/>
              </a:rPr>
            </a:br>
            <a:r>
              <a:rPr lang="uk-UA" b="0" dirty="0" smtClean="0">
                <a:solidFill>
                  <a:schemeClr val="bg1"/>
                </a:solidFill>
                <a:latin typeface="Arial" pitchFamily="34" charset="0"/>
                <a:cs typeface="Arial" pitchFamily="34" charset="0"/>
              </a:rPr>
              <a:t/>
            </a:r>
            <a:br>
              <a:rPr lang="uk-UA" b="0" dirty="0" smtClean="0">
                <a:solidFill>
                  <a:schemeClr val="bg1"/>
                </a:solidFill>
                <a:latin typeface="Arial" pitchFamily="34" charset="0"/>
                <a:cs typeface="Arial" pitchFamily="34" charset="0"/>
              </a:rPr>
            </a:b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r>
              <a:rPr lang="uk-UA" b="0" dirty="0">
                <a:solidFill>
                  <a:schemeClr val="bg1"/>
                </a:solidFill>
                <a:latin typeface="Arial" pitchFamily="34" charset="0"/>
                <a:cs typeface="Arial" pitchFamily="34" charset="0"/>
              </a:rPr>
              <a:t>Зв'язок між системою та </a:t>
            </a:r>
            <a:r>
              <a:rPr lang="uk-UA" b="0" dirty="0" smtClean="0">
                <a:solidFill>
                  <a:schemeClr val="bg1"/>
                </a:solidFill>
                <a:latin typeface="Arial" pitchFamily="34" charset="0"/>
                <a:cs typeface="Arial" pitchFamily="34" charset="0"/>
              </a:rPr>
              <a:t>моделлю</a:t>
            </a:r>
            <a:r>
              <a:rPr lang="en-US" b="0" dirty="0" smtClean="0">
                <a:solidFill>
                  <a:schemeClr val="bg1"/>
                </a:solidFill>
                <a:latin typeface="Arial" pitchFamily="34" charset="0"/>
                <a:cs typeface="Arial" pitchFamily="34" charset="0"/>
              </a:rPr>
              <a:t>.</a:t>
            </a:r>
            <a:endParaRPr lang="ru-RU" b="0" dirty="0">
              <a:solidFill>
                <a:schemeClr val="bg1"/>
              </a:solidFill>
              <a:latin typeface="Arial" pitchFamily="34" charset="0"/>
              <a:cs typeface="Arial" pitchFamily="34" charset="0"/>
            </a:endParaRPr>
          </a:p>
        </p:txBody>
      </p:sp>
      <p:sp>
        <p:nvSpPr>
          <p:cNvPr id="3" name="Объект 2"/>
          <p:cNvSpPr>
            <a:spLocks noGrp="1"/>
          </p:cNvSpPr>
          <p:nvPr>
            <p:ph idx="1"/>
          </p:nvPr>
        </p:nvSpPr>
        <p:spPr/>
        <p:txBody>
          <a:bodyPr>
            <a:normAutofit fontScale="92500" lnSpcReduction="10000"/>
          </a:bodyPr>
          <a:lstStyle/>
          <a:p>
            <a:r>
              <a:rPr lang="ru-RU" dirty="0" smtClean="0">
                <a:solidFill>
                  <a:schemeClr val="bg1"/>
                </a:solidFill>
                <a:latin typeface="Arial" pitchFamily="34" charset="0"/>
                <a:cs typeface="Arial" pitchFamily="34" charset="0"/>
              </a:rPr>
              <a:t>Кожна </a:t>
            </a:r>
            <a:r>
              <a:rPr lang="ru-RU" dirty="0">
                <a:solidFill>
                  <a:schemeClr val="bg1"/>
                </a:solidFill>
                <a:latin typeface="Arial" pitchFamily="34" charset="0"/>
                <a:cs typeface="Arial" pitchFamily="34" charset="0"/>
              </a:rPr>
              <a:t>модель в чомусь правильно відображає оригінал, а ступінь істинності перевіряється шляхом безпосереднього співставлення мо­делі та оригіналу. Окрім безумовно істинного, в моделі є ще й те, що правильне за певних умов, а також те, що не стосується оригіналу.</a:t>
            </a:r>
          </a:p>
          <a:p>
            <a:r>
              <a:rPr lang="ru-RU" dirty="0">
                <a:solidFill>
                  <a:schemeClr val="bg1"/>
                </a:solidFill>
                <a:latin typeface="Arial" pitchFamily="34" charset="0"/>
                <a:cs typeface="Arial" pitchFamily="34" charset="0"/>
              </a:rPr>
              <a:t>Зв'язок між системою, що моделюється, і нашими знаннями про неї та </a:t>
            </a:r>
            <a:r>
              <a:rPr lang="ru-RU" dirty="0" smtClean="0">
                <a:solidFill>
                  <a:schemeClr val="bg1"/>
                </a:solidFill>
                <a:latin typeface="Arial" pitchFamily="34" charset="0"/>
                <a:cs typeface="Arial" pitchFamily="34" charset="0"/>
              </a:rPr>
              <a:t>моделью ізо- </a:t>
            </a:r>
            <a:r>
              <a:rPr lang="ru-RU" dirty="0">
                <a:solidFill>
                  <a:schemeClr val="bg1"/>
                </a:solidFill>
                <a:latin typeface="Arial" pitchFamily="34" charset="0"/>
                <a:cs typeface="Arial" pitchFamily="34" charset="0"/>
              </a:rPr>
              <a:t>та гомоморфізму стосовно процесу моделювання.</a:t>
            </a:r>
          </a:p>
          <a:p>
            <a:r>
              <a:rPr lang="ru-RU" b="1" i="1" dirty="0">
                <a:solidFill>
                  <a:schemeClr val="bg1"/>
                </a:solidFill>
                <a:latin typeface="Arial" pitchFamily="34" charset="0"/>
                <a:cs typeface="Arial" pitchFamily="34" charset="0"/>
              </a:rPr>
              <a:t>Ізоморфізм </a:t>
            </a:r>
            <a:r>
              <a:rPr lang="ru-RU" i="1" dirty="0">
                <a:solidFill>
                  <a:schemeClr val="bg1"/>
                </a:solidFill>
                <a:latin typeface="Arial" pitchFamily="34" charset="0"/>
                <a:cs typeface="Arial" pitchFamily="34" charset="0"/>
              </a:rPr>
              <a:t>— це співвідношення між системами тотожної структури. Між: елементами та відношеннями ізоморфних сис­тем існує взаємно однозначне відображення — кожному елемен­ту та відношенню однієї системи відповідає один і тільки один елемент (та відношення) іншої та навпаки</a:t>
            </a:r>
            <a:r>
              <a:rPr lang="ru-RU" i="1" dirty="0" smtClean="0">
                <a:solidFill>
                  <a:schemeClr val="bg1"/>
                </a:solidFill>
                <a:latin typeface="Arial" pitchFamily="34" charset="0"/>
                <a:cs typeface="Arial" pitchFamily="34" charset="0"/>
              </a:rPr>
              <a:t>.</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24</a:t>
            </a:fld>
            <a:endParaRPr lang="ru-RU" dirty="0"/>
          </a:p>
        </p:txBody>
      </p:sp>
    </p:spTree>
    <p:extLst>
      <p:ext uri="{BB962C8B-B14F-4D97-AF65-F5344CB8AC3E}">
        <p14:creationId xmlns:p14="http://schemas.microsoft.com/office/powerpoint/2010/main" val="1585731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smtClean="0">
                <a:solidFill>
                  <a:schemeClr val="bg1"/>
                </a:solidFill>
                <a:latin typeface="Arial" pitchFamily="34" charset="0"/>
                <a:cs typeface="Arial" pitchFamily="34" charset="0"/>
              </a:rPr>
              <a:t>Гомоморфізм</a:t>
            </a:r>
            <a:endParaRPr lang="ru-RU" b="0" dirty="0"/>
          </a:p>
        </p:txBody>
      </p:sp>
      <p:sp>
        <p:nvSpPr>
          <p:cNvPr id="3" name="Объект 2"/>
          <p:cNvSpPr>
            <a:spLocks noGrp="1"/>
          </p:cNvSpPr>
          <p:nvPr>
            <p:ph idx="1"/>
          </p:nvPr>
        </p:nvSpPr>
        <p:spPr/>
        <p:txBody>
          <a:bodyPr>
            <a:normAutofit lnSpcReduction="10000"/>
          </a:bodyPr>
          <a:lstStyle/>
          <a:p>
            <a:r>
              <a:rPr lang="ru-RU" dirty="0" smtClean="0">
                <a:solidFill>
                  <a:schemeClr val="bg1"/>
                </a:solidFill>
                <a:latin typeface="Arial" pitchFamily="34" charset="0"/>
                <a:cs typeface="Arial" pitchFamily="34" charset="0"/>
              </a:rPr>
              <a:t>Система </a:t>
            </a:r>
            <a:r>
              <a:rPr lang="en-US" dirty="0" smtClean="0">
                <a:solidFill>
                  <a:schemeClr val="bg1"/>
                </a:solidFill>
                <a:latin typeface="Arial" pitchFamily="34" charset="0"/>
                <a:cs typeface="Arial" pitchFamily="34" charset="0"/>
              </a:rPr>
              <a:t>A</a:t>
            </a:r>
            <a:r>
              <a:rPr lang="ru-RU" dirty="0" smtClean="0">
                <a:solidFill>
                  <a:schemeClr val="bg1"/>
                </a:solidFill>
                <a:latin typeface="Arial" pitchFamily="34" charset="0"/>
                <a:cs typeface="Arial" pitchFamily="34" charset="0"/>
              </a:rPr>
              <a:t> </a:t>
            </a:r>
            <a:r>
              <a:rPr lang="ru-RU" dirty="0">
                <a:solidFill>
                  <a:schemeClr val="bg1"/>
                </a:solidFill>
                <a:latin typeface="Arial" pitchFamily="34" charset="0"/>
                <a:cs typeface="Arial" pitchFamily="34" charset="0"/>
              </a:rPr>
              <a:t>відображається </a:t>
            </a:r>
            <a:r>
              <a:rPr lang="ru-RU" b="1" i="1" dirty="0">
                <a:solidFill>
                  <a:schemeClr val="bg1"/>
                </a:solidFill>
                <a:latin typeface="Arial" pitchFamily="34" charset="0"/>
                <a:cs typeface="Arial" pitchFamily="34" charset="0"/>
              </a:rPr>
              <a:t>гомоморфно</a:t>
            </a:r>
            <a:r>
              <a:rPr lang="ru-RU" dirty="0">
                <a:solidFill>
                  <a:schemeClr val="bg1"/>
                </a:solidFill>
                <a:latin typeface="Arial" pitchFamily="34" charset="0"/>
                <a:cs typeface="Arial" pitchFamily="34" charset="0"/>
              </a:rPr>
              <a:t> в систему </a:t>
            </a:r>
            <a:r>
              <a:rPr lang="en-US" dirty="0" smtClean="0">
                <a:solidFill>
                  <a:schemeClr val="bg1"/>
                </a:solidFill>
                <a:latin typeface="Arial" pitchFamily="34" charset="0"/>
                <a:cs typeface="Arial" pitchFamily="34" charset="0"/>
              </a:rPr>
              <a:t>B</a:t>
            </a:r>
            <a:r>
              <a:rPr lang="ru-RU" dirty="0" smtClean="0">
                <a:solidFill>
                  <a:schemeClr val="bg1"/>
                </a:solidFill>
                <a:latin typeface="Arial" pitchFamily="34" charset="0"/>
                <a:cs typeface="Arial" pitchFamily="34" charset="0"/>
              </a:rPr>
              <a:t>, </a:t>
            </a:r>
            <a:r>
              <a:rPr lang="ru-RU" dirty="0">
                <a:solidFill>
                  <a:schemeClr val="bg1"/>
                </a:solidFill>
                <a:latin typeface="Arial" pitchFamily="34" charset="0"/>
                <a:cs typeface="Arial" pitchFamily="34" charset="0"/>
              </a:rPr>
              <a:t>якщо кож­ному елементу та кожному відношенню (зв'язку) між елементами </a:t>
            </a:r>
            <a:r>
              <a:rPr lang="en-US" dirty="0" smtClean="0">
                <a:solidFill>
                  <a:schemeClr val="bg1"/>
                </a:solidFill>
                <a:latin typeface="Arial" pitchFamily="34" charset="0"/>
                <a:cs typeface="Arial" pitchFamily="34" charset="0"/>
              </a:rPr>
              <a:t>A</a:t>
            </a:r>
            <a:r>
              <a:rPr lang="ru-RU" baseline="-25000" dirty="0" smtClean="0">
                <a:solidFill>
                  <a:schemeClr val="bg1"/>
                </a:solidFill>
                <a:latin typeface="Arial" pitchFamily="34" charset="0"/>
                <a:cs typeface="Arial" pitchFamily="34" charset="0"/>
              </a:rPr>
              <a:t> </a:t>
            </a:r>
            <a:r>
              <a:rPr lang="ru-RU" dirty="0">
                <a:solidFill>
                  <a:schemeClr val="bg1"/>
                </a:solidFill>
                <a:latin typeface="Arial" pitchFamily="34" charset="0"/>
                <a:cs typeface="Arial" pitchFamily="34" charset="0"/>
              </a:rPr>
              <a:t>відповідає один і лише один елемент та відношення (зв'язок) систе­ми </a:t>
            </a:r>
            <a:r>
              <a:rPr lang="en-US" dirty="0" smtClean="0">
                <a:solidFill>
                  <a:schemeClr val="bg1"/>
                </a:solidFill>
                <a:latin typeface="Arial" pitchFamily="34" charset="0"/>
                <a:cs typeface="Arial" pitchFamily="34" charset="0"/>
              </a:rPr>
              <a:t>B</a:t>
            </a:r>
            <a:r>
              <a:rPr lang="ru-RU" dirty="0" smtClean="0">
                <a:solidFill>
                  <a:schemeClr val="bg1"/>
                </a:solidFill>
                <a:latin typeface="Arial" pitchFamily="34" charset="0"/>
                <a:cs typeface="Arial" pitchFamily="34" charset="0"/>
              </a:rPr>
              <a:t>, </a:t>
            </a:r>
            <a:r>
              <a:rPr lang="ru-RU" dirty="0">
                <a:solidFill>
                  <a:schemeClr val="bg1"/>
                </a:solidFill>
                <a:latin typeface="Arial" pitchFamily="34" charset="0"/>
                <a:cs typeface="Arial" pitchFamily="34" charset="0"/>
              </a:rPr>
              <a:t>але обернене твердження неправильне. Отже, </a:t>
            </a:r>
            <a:r>
              <a:rPr lang="en-US" dirty="0" smtClean="0">
                <a:solidFill>
                  <a:schemeClr val="bg1"/>
                </a:solidFill>
                <a:latin typeface="Arial" pitchFamily="34" charset="0"/>
                <a:cs typeface="Arial" pitchFamily="34" charset="0"/>
              </a:rPr>
              <a:t>B</a:t>
            </a:r>
            <a:r>
              <a:rPr lang="ru-RU" dirty="0" smtClean="0">
                <a:solidFill>
                  <a:schemeClr val="bg1"/>
                </a:solidFill>
                <a:latin typeface="Arial" pitchFamily="34" charset="0"/>
                <a:cs typeface="Arial" pitchFamily="34" charset="0"/>
              </a:rPr>
              <a:t> </a:t>
            </a:r>
            <a:r>
              <a:rPr lang="ru-RU" dirty="0">
                <a:solidFill>
                  <a:schemeClr val="bg1"/>
                </a:solidFill>
                <a:latin typeface="Arial" pitchFamily="34" charset="0"/>
                <a:cs typeface="Arial" pitchFamily="34" charset="0"/>
              </a:rPr>
              <a:t>є гомоморфним образом системи </a:t>
            </a:r>
            <a:r>
              <a:rPr lang="en-US" dirty="0" smtClean="0">
                <a:solidFill>
                  <a:schemeClr val="bg1"/>
                </a:solidFill>
                <a:latin typeface="Arial" pitchFamily="34" charset="0"/>
                <a:cs typeface="Arial" pitchFamily="34" charset="0"/>
              </a:rPr>
              <a:t>A</a:t>
            </a:r>
            <a:r>
              <a:rPr lang="ru-RU" dirty="0" smtClean="0">
                <a:solidFill>
                  <a:schemeClr val="bg1"/>
                </a:solidFill>
                <a:latin typeface="Arial" pitchFamily="34" charset="0"/>
                <a:cs typeface="Arial" pitchFamily="34" charset="0"/>
              </a:rPr>
              <a:t>, </a:t>
            </a:r>
            <a:r>
              <a:rPr lang="ru-RU" dirty="0">
                <a:solidFill>
                  <a:schemeClr val="bg1"/>
                </a:solidFill>
                <a:latin typeface="Arial" pitchFamily="34" charset="0"/>
                <a:cs typeface="Arial" pitchFamily="34" charset="0"/>
              </a:rPr>
              <a:t>яка називається прообразом</a:t>
            </a:r>
            <a:r>
              <a:rPr lang="ru-RU" dirty="0" smtClean="0">
                <a:solidFill>
                  <a:schemeClr val="bg1"/>
                </a:solidFill>
                <a:latin typeface="Arial" pitchFamily="34" charset="0"/>
                <a:cs typeface="Arial" pitchFamily="34" charset="0"/>
              </a:rPr>
              <a:t>.</a:t>
            </a:r>
            <a:endParaRPr lang="en-US" dirty="0" smtClean="0">
              <a:solidFill>
                <a:schemeClr val="bg1"/>
              </a:solidFill>
              <a:latin typeface="Arial" pitchFamily="34" charset="0"/>
              <a:cs typeface="Arial" pitchFamily="34" charset="0"/>
            </a:endParaRPr>
          </a:p>
          <a:p>
            <a:r>
              <a:rPr lang="ru-RU" dirty="0">
                <a:solidFill>
                  <a:schemeClr val="bg1"/>
                </a:solidFill>
                <a:latin typeface="Arial" pitchFamily="34" charset="0"/>
                <a:cs typeface="Arial" pitchFamily="34" charset="0"/>
              </a:rPr>
              <a:t>Нехай система А </a:t>
            </a:r>
            <a:r>
              <a:rPr lang="ru-RU" dirty="0" smtClean="0">
                <a:solidFill>
                  <a:schemeClr val="bg1"/>
                </a:solidFill>
                <a:latin typeface="Arial" pitchFamily="34" charset="0"/>
                <a:cs typeface="Arial" pitchFamily="34" charset="0"/>
              </a:rPr>
              <a:t>- </a:t>
            </a:r>
            <a:r>
              <a:rPr lang="ru-RU" dirty="0">
                <a:solidFill>
                  <a:schemeClr val="bg1"/>
                </a:solidFill>
                <a:latin typeface="Arial" pitchFamily="34" charset="0"/>
                <a:cs typeface="Arial" pitchFamily="34" charset="0"/>
              </a:rPr>
              <a:t>оригінал. Для цієї системи побудуємо модель В. Система А має розмірність n, а </a:t>
            </a:r>
            <a:r>
              <a:rPr lang="ru-RU" dirty="0" smtClean="0">
                <a:solidFill>
                  <a:schemeClr val="bg1"/>
                </a:solidFill>
                <a:latin typeface="Arial" pitchFamily="34" charset="0"/>
                <a:cs typeface="Arial" pitchFamily="34" charset="0"/>
              </a:rPr>
              <a:t>В - </a:t>
            </a:r>
            <a:r>
              <a:rPr lang="ru-RU" dirty="0">
                <a:solidFill>
                  <a:schemeClr val="bg1"/>
                </a:solidFill>
                <a:latin typeface="Arial" pitchFamily="34" charset="0"/>
                <a:cs typeface="Arial" pitchFamily="34" charset="0"/>
              </a:rPr>
              <a:t>розмірність m &lt; n. Якщо при цьому кожному стану А відповідає один цілком визначений стан B, але не кожному стану B відповідає один стан А, то систему В називають гомоморфною моделлю системи А.</a:t>
            </a:r>
          </a:p>
          <a:p>
            <a:endParaRPr lang="ru-RU" dirty="0">
              <a:solidFill>
                <a:schemeClr val="bg1"/>
              </a:solidFill>
              <a:latin typeface="Arial" pitchFamily="34" charset="0"/>
              <a:cs typeface="Arial" pitchFamily="34" charset="0"/>
            </a:endParaRPr>
          </a:p>
          <a:p>
            <a:endParaRPr lang="ru-RU"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25</a:t>
            </a:fld>
            <a:endParaRPr lang="ru-RU" dirty="0"/>
          </a:p>
        </p:txBody>
      </p:sp>
    </p:spTree>
    <p:extLst>
      <p:ext uri="{BB962C8B-B14F-4D97-AF65-F5344CB8AC3E}">
        <p14:creationId xmlns:p14="http://schemas.microsoft.com/office/powerpoint/2010/main" val="2683178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Інформаційні системи</a:t>
            </a:r>
            <a:endParaRPr lang="ru-RU" dirty="0"/>
          </a:p>
        </p:txBody>
      </p:sp>
      <p:sp>
        <p:nvSpPr>
          <p:cNvPr id="3" name="Объект 2"/>
          <p:cNvSpPr>
            <a:spLocks noGrp="1"/>
          </p:cNvSpPr>
          <p:nvPr>
            <p:ph idx="1"/>
          </p:nvPr>
        </p:nvSpPr>
        <p:spPr/>
        <p:txBody>
          <a:bodyPr/>
          <a:lstStyle/>
          <a:p>
            <a:r>
              <a:rPr lang="uk-UA" dirty="0" smtClean="0">
                <a:solidFill>
                  <a:schemeClr val="bg1"/>
                </a:solidFill>
                <a:latin typeface="Arial" pitchFamily="34" charset="0"/>
                <a:cs typeface="Arial" pitchFamily="34" charset="0"/>
              </a:rPr>
              <a:t>Інформаційна </a:t>
            </a:r>
            <a:r>
              <a:rPr lang="uk-UA" dirty="0">
                <a:solidFill>
                  <a:schemeClr val="bg1"/>
                </a:solidFill>
                <a:latin typeface="Arial" pitchFamily="34" charset="0"/>
                <a:cs typeface="Arial" pitchFamily="34" charset="0"/>
              </a:rPr>
              <a:t>система (ІС) — система обробки інформації спільно з відповідними організаційними ресурсами (людськими, технічними, фінансовими тощо), яка забезпечує та розповсюджує </a:t>
            </a:r>
            <a:r>
              <a:rPr lang="uk-UA" dirty="0" smtClean="0">
                <a:solidFill>
                  <a:schemeClr val="bg1"/>
                </a:solidFill>
                <a:latin typeface="Arial" pitchFamily="34" charset="0"/>
                <a:cs typeface="Arial" pitchFamily="34" charset="0"/>
              </a:rPr>
              <a:t>інформацію. </a:t>
            </a:r>
            <a:r>
              <a:rPr lang="uk-UA" dirty="0">
                <a:solidFill>
                  <a:schemeClr val="bg1"/>
                </a:solidFill>
                <a:latin typeface="Arial" pitchFamily="34" charset="0"/>
                <a:cs typeface="Arial" pitchFamily="34" charset="0"/>
              </a:rPr>
              <a:t>ІС призначена для своєчасного забезпечення належних людей належною </a:t>
            </a:r>
            <a:r>
              <a:rPr lang="uk-UA" dirty="0" smtClean="0">
                <a:solidFill>
                  <a:schemeClr val="bg1"/>
                </a:solidFill>
                <a:latin typeface="Arial" pitchFamily="34" charset="0"/>
                <a:cs typeface="Arial" pitchFamily="34" charset="0"/>
              </a:rPr>
              <a:t>інформацією, </a:t>
            </a:r>
            <a:r>
              <a:rPr lang="uk-UA" dirty="0">
                <a:solidFill>
                  <a:schemeClr val="bg1"/>
                </a:solidFill>
                <a:latin typeface="Arial" pitchFamily="34" charset="0"/>
                <a:cs typeface="Arial" pitchFamily="34" charset="0"/>
              </a:rPr>
              <a:t>тобто для задоволення конкретних інформаційних потреб у рамках певної предметної галузі, при цьому результатом функціонування інформаційних систем є інформаційна продукція - документи, інформаційні масиви, бази даних та інформаційні послуги</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26</a:t>
            </a:fld>
            <a:endParaRPr lang="ru-RU" dirty="0"/>
          </a:p>
        </p:txBody>
      </p:sp>
    </p:spTree>
    <p:extLst>
      <p:ext uri="{BB962C8B-B14F-4D97-AF65-F5344CB8AC3E}">
        <p14:creationId xmlns:p14="http://schemas.microsoft.com/office/powerpoint/2010/main" val="39462852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0" dirty="0" smtClean="0">
                <a:solidFill>
                  <a:schemeClr val="bg1"/>
                </a:solidFill>
                <a:latin typeface="Arial" pitchFamily="34" charset="0"/>
                <a:cs typeface="Arial" pitchFamily="34" charset="0"/>
              </a:rPr>
              <a:t>Класифікація за </a:t>
            </a:r>
            <a:r>
              <a:rPr lang="ru-RU" b="0" dirty="0">
                <a:solidFill>
                  <a:schemeClr val="bg1"/>
                </a:solidFill>
                <a:latin typeface="Arial" pitchFamily="34" charset="0"/>
                <a:cs typeface="Arial" pitchFamily="34" charset="0"/>
              </a:rPr>
              <a:t>принципом </a:t>
            </a:r>
            <a:r>
              <a:rPr lang="ru-RU" b="0" dirty="0" smtClean="0">
                <a:solidFill>
                  <a:schemeClr val="bg1"/>
                </a:solidFill>
                <a:latin typeface="Arial" pitchFamily="34" charset="0"/>
                <a:cs typeface="Arial" pitchFamily="34" charset="0"/>
              </a:rPr>
              <a:t>функціоналністю</a:t>
            </a:r>
            <a:endParaRPr lang="ru-RU" b="0" dirty="0">
              <a:solidFill>
                <a:schemeClr val="bg1"/>
              </a:solidFill>
              <a:latin typeface="Arial" pitchFamily="34" charset="0"/>
              <a:cs typeface="Arial" pitchFamily="34" charset="0"/>
            </a:endParaRPr>
          </a:p>
        </p:txBody>
      </p:sp>
      <p:sp>
        <p:nvSpPr>
          <p:cNvPr id="3" name="Объект 2"/>
          <p:cNvSpPr>
            <a:spLocks noGrp="1"/>
          </p:cNvSpPr>
          <p:nvPr>
            <p:ph idx="1"/>
          </p:nvPr>
        </p:nvSpPr>
        <p:spPr/>
        <p:txBody>
          <a:bodyPr>
            <a:normAutofit fontScale="70000" lnSpcReduction="20000"/>
          </a:bodyPr>
          <a:lstStyle/>
          <a:p>
            <a:r>
              <a:rPr lang="ru-RU" dirty="0">
                <a:solidFill>
                  <a:schemeClr val="bg1"/>
                </a:solidFill>
                <a:latin typeface="Arial" pitchFamily="34" charset="0"/>
                <a:cs typeface="Arial" pitchFamily="34" charset="0"/>
              </a:rPr>
              <a:t>За принципом </a:t>
            </a:r>
            <a:r>
              <a:rPr lang="ru-RU" dirty="0" err="1">
                <a:solidFill>
                  <a:schemeClr val="bg1"/>
                </a:solidFill>
                <a:latin typeface="Arial" pitchFamily="34" charset="0"/>
                <a:cs typeface="Arial" pitchFamily="34" charset="0"/>
              </a:rPr>
              <a:t>функціонування</a:t>
            </a:r>
            <a:r>
              <a:rPr lang="ru-RU" dirty="0">
                <a:solidFill>
                  <a:schemeClr val="bg1"/>
                </a:solidFill>
                <a:latin typeface="Arial" pitchFamily="34" charset="0"/>
                <a:cs typeface="Arial" pitchFamily="34" charset="0"/>
              </a:rPr>
              <a:t> </a:t>
            </a:r>
            <a:r>
              <a:rPr lang="ru-RU" dirty="0" err="1" smtClean="0">
                <a:solidFill>
                  <a:schemeClr val="bg1"/>
                </a:solidFill>
                <a:latin typeface="Arial" pitchFamily="34" charset="0"/>
                <a:cs typeface="Arial" pitchFamily="34" charset="0"/>
              </a:rPr>
              <a:t>системи</a:t>
            </a:r>
            <a:r>
              <a:rPr lang="ru-RU" dirty="0" smtClean="0">
                <a:solidFill>
                  <a:schemeClr val="bg1"/>
                </a:solidFill>
                <a:latin typeface="Arial" pitchFamily="34" charset="0"/>
                <a:cs typeface="Arial" pitchFamily="34" charset="0"/>
              </a:rPr>
              <a:t> </a:t>
            </a:r>
            <a:r>
              <a:rPr lang="ru-RU" dirty="0">
                <a:solidFill>
                  <a:schemeClr val="bg1"/>
                </a:solidFill>
                <a:latin typeface="Arial" pitchFamily="34" charset="0"/>
                <a:cs typeface="Arial" pitchFamily="34" charset="0"/>
              </a:rPr>
              <a:t>поділяються на</a:t>
            </a:r>
          </a:p>
          <a:p>
            <a:r>
              <a:rPr lang="ru-RU" b="1" i="1" dirty="0">
                <a:solidFill>
                  <a:schemeClr val="bg1"/>
                </a:solidFill>
                <a:latin typeface="Arial" pitchFamily="34" charset="0"/>
                <a:cs typeface="Arial" pitchFamily="34" charset="0"/>
              </a:rPr>
              <a:t>транзакційні (протоколюючі), системи підтримки прийняття рішень</a:t>
            </a:r>
            <a:r>
              <a:rPr lang="ru-RU" dirty="0">
                <a:solidFill>
                  <a:schemeClr val="bg1"/>
                </a:solidFill>
                <a:latin typeface="Arial" pitchFamily="34" charset="0"/>
                <a:cs typeface="Arial" pitchFamily="34" charset="0"/>
              </a:rPr>
              <a:t> </a:t>
            </a:r>
            <a:r>
              <a:rPr lang="ru-RU" dirty="0" smtClean="0">
                <a:solidFill>
                  <a:schemeClr val="bg1"/>
                </a:solidFill>
                <a:latin typeface="Arial" pitchFamily="34" charset="0"/>
                <a:cs typeface="Arial" pitchFamily="34" charset="0"/>
              </a:rPr>
              <a:t>та</a:t>
            </a:r>
            <a:r>
              <a:rPr lang="en-US" dirty="0" smtClean="0">
                <a:solidFill>
                  <a:schemeClr val="bg1"/>
                </a:solidFill>
                <a:latin typeface="Arial" pitchFamily="34" charset="0"/>
                <a:cs typeface="Arial" pitchFamily="34" charset="0"/>
              </a:rPr>
              <a:t> </a:t>
            </a:r>
            <a:r>
              <a:rPr lang="ru-RU" b="1" i="1" dirty="0" smtClean="0">
                <a:solidFill>
                  <a:schemeClr val="bg1"/>
                </a:solidFill>
                <a:latin typeface="Arial" pitchFamily="34" charset="0"/>
                <a:cs typeface="Arial" pitchFamily="34" charset="0"/>
              </a:rPr>
              <a:t>геоінформаційні </a:t>
            </a:r>
            <a:r>
              <a:rPr lang="ru-RU" b="1" i="1" dirty="0">
                <a:solidFill>
                  <a:schemeClr val="bg1"/>
                </a:solidFill>
                <a:latin typeface="Arial" pitchFamily="34" charset="0"/>
                <a:cs typeface="Arial" pitchFamily="34" charset="0"/>
              </a:rPr>
              <a:t>системи.</a:t>
            </a:r>
          </a:p>
          <a:p>
            <a:r>
              <a:rPr lang="ru-RU" b="1" i="1" dirty="0">
                <a:solidFill>
                  <a:schemeClr val="bg1"/>
                </a:solidFill>
                <a:latin typeface="Arial" pitchFamily="34" charset="0"/>
                <a:cs typeface="Arial" pitchFamily="34" charset="0"/>
              </a:rPr>
              <a:t>Системи</a:t>
            </a:r>
            <a:r>
              <a:rPr lang="ru-RU" dirty="0">
                <a:solidFill>
                  <a:schemeClr val="bg1"/>
                </a:solidFill>
                <a:latin typeface="Arial" pitchFamily="34" charset="0"/>
                <a:cs typeface="Arial" pitchFamily="34" charset="0"/>
              </a:rPr>
              <a:t> </a:t>
            </a:r>
            <a:r>
              <a:rPr lang="ru-RU" b="1" i="1" dirty="0">
                <a:solidFill>
                  <a:schemeClr val="bg1"/>
                </a:solidFill>
                <a:latin typeface="Arial" pitchFamily="34" charset="0"/>
                <a:cs typeface="Arial" pitchFamily="34" charset="0"/>
              </a:rPr>
              <a:t>транзакційного </a:t>
            </a:r>
            <a:r>
              <a:rPr lang="ru-RU" dirty="0">
                <a:solidFill>
                  <a:schemeClr val="bg1"/>
                </a:solidFill>
                <a:latin typeface="Arial" pitchFamily="34" charset="0"/>
                <a:cs typeface="Arial" pitchFamily="34" charset="0"/>
              </a:rPr>
              <a:t>типу виконують прості операції перетворення</a:t>
            </a:r>
          </a:p>
          <a:p>
            <a:r>
              <a:rPr lang="ru-RU" dirty="0">
                <a:solidFill>
                  <a:schemeClr val="bg1"/>
                </a:solidFill>
                <a:latin typeface="Arial" pitchFamily="34" charset="0"/>
                <a:cs typeface="Arial" pitchFamily="34" charset="0"/>
              </a:rPr>
              <a:t>зв’язків між елементами вхідної інформації з метою формування вихідної.</a:t>
            </a:r>
          </a:p>
          <a:p>
            <a:r>
              <a:rPr lang="ru-RU" dirty="0">
                <a:solidFill>
                  <a:schemeClr val="bg1"/>
                </a:solidFill>
                <a:latin typeface="Arial" pitchFamily="34" charset="0"/>
                <a:cs typeface="Arial" pitchFamily="34" charset="0"/>
              </a:rPr>
              <a:t>Вони фіксують одиничні моменти функціонування системи. При цьому</a:t>
            </a:r>
          </a:p>
          <a:p>
            <a:r>
              <a:rPr lang="ru-RU" dirty="0">
                <a:solidFill>
                  <a:schemeClr val="bg1"/>
                </a:solidFill>
                <a:latin typeface="Arial" pitchFamily="34" charset="0"/>
                <a:cs typeface="Arial" pitchFamily="34" charset="0"/>
              </a:rPr>
              <a:t>елементи вхідної та вихідної інформації співпадають.</a:t>
            </a:r>
          </a:p>
          <a:p>
            <a:r>
              <a:rPr lang="ru-RU" b="1" i="1" dirty="0">
                <a:solidFill>
                  <a:schemeClr val="bg1"/>
                </a:solidFill>
                <a:latin typeface="Arial" pitchFamily="34" charset="0"/>
                <a:cs typeface="Arial" pitchFamily="34" charset="0"/>
              </a:rPr>
              <a:t>Системи</a:t>
            </a:r>
            <a:r>
              <a:rPr lang="ru-RU" dirty="0">
                <a:solidFill>
                  <a:schemeClr val="bg1"/>
                </a:solidFill>
                <a:latin typeface="Arial" pitchFamily="34" charset="0"/>
                <a:cs typeface="Arial" pitchFamily="34" charset="0"/>
              </a:rPr>
              <a:t> </a:t>
            </a:r>
            <a:r>
              <a:rPr lang="ru-RU" b="1" i="1" dirty="0">
                <a:solidFill>
                  <a:schemeClr val="bg1"/>
                </a:solidFill>
                <a:latin typeface="Arial" pitchFamily="34" charset="0"/>
                <a:cs typeface="Arial" pitchFamily="34" charset="0"/>
              </a:rPr>
              <a:t>підтримки прийняття рішень</a:t>
            </a:r>
            <a:r>
              <a:rPr lang="ru-RU" dirty="0">
                <a:solidFill>
                  <a:schemeClr val="bg1"/>
                </a:solidFill>
                <a:latin typeface="Arial" pitchFamily="34" charset="0"/>
                <a:cs typeface="Arial" pitchFamily="34" charset="0"/>
              </a:rPr>
              <a:t> призначені для розв’язування</a:t>
            </a:r>
          </a:p>
          <a:p>
            <a:r>
              <a:rPr lang="ru-RU" dirty="0">
                <a:solidFill>
                  <a:schemeClr val="bg1"/>
                </a:solidFill>
                <a:latin typeface="Arial" pitchFamily="34" charset="0"/>
                <a:cs typeface="Arial" pitchFamily="34" charset="0"/>
              </a:rPr>
              <a:t>більш складніших задач пов’язаних із перетворенням структури вхідної</a:t>
            </a:r>
          </a:p>
          <a:p>
            <a:r>
              <a:rPr lang="ru-RU" dirty="0">
                <a:solidFill>
                  <a:schemeClr val="bg1"/>
                </a:solidFill>
                <a:latin typeface="Arial" pitchFamily="34" charset="0"/>
                <a:cs typeface="Arial" pitchFamily="34" charset="0"/>
              </a:rPr>
              <a:t>інформації на основі певних правил (знань) у вихідну інформацію, яка</a:t>
            </a:r>
          </a:p>
          <a:p>
            <a:r>
              <a:rPr lang="ru-RU" dirty="0">
                <a:solidFill>
                  <a:schemeClr val="bg1"/>
                </a:solidFill>
                <a:latin typeface="Arial" pitchFamily="34" charset="0"/>
                <a:cs typeface="Arial" pitchFamily="34" charset="0"/>
              </a:rPr>
              <a:t>відрізняється від вхідної не тільки зміненими зв’язками, але і самими</a:t>
            </a:r>
          </a:p>
          <a:p>
            <a:r>
              <a:rPr lang="ru-RU" dirty="0">
                <a:solidFill>
                  <a:schemeClr val="bg1"/>
                </a:solidFill>
                <a:latin typeface="Arial" pitchFamily="34" charset="0"/>
                <a:cs typeface="Arial" pitchFamily="34" charset="0"/>
              </a:rPr>
              <a:t>елементами. </a:t>
            </a:r>
          </a:p>
        </p:txBody>
      </p:sp>
      <p:sp>
        <p:nvSpPr>
          <p:cNvPr id="4" name="Номер слайда 3"/>
          <p:cNvSpPr>
            <a:spLocks noGrp="1"/>
          </p:cNvSpPr>
          <p:nvPr>
            <p:ph type="sldNum" sz="quarter" idx="12"/>
          </p:nvPr>
        </p:nvSpPr>
        <p:spPr/>
        <p:txBody>
          <a:bodyPr/>
          <a:lstStyle/>
          <a:p>
            <a:fld id="{B19B0651-EE4F-4900-A07F-96A6BFA9D0F0}" type="slidenum">
              <a:rPr lang="ru-RU" smtClean="0"/>
              <a:t>27</a:t>
            </a:fld>
            <a:endParaRPr lang="ru-RU" dirty="0"/>
          </a:p>
        </p:txBody>
      </p:sp>
    </p:spTree>
    <p:extLst>
      <p:ext uri="{BB962C8B-B14F-4D97-AF65-F5344CB8AC3E}">
        <p14:creationId xmlns:p14="http://schemas.microsoft.com/office/powerpoint/2010/main" val="32583130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itchFamily="34" charset="0"/>
                <a:cs typeface="Arial" pitchFamily="34" charset="0"/>
              </a:rPr>
              <a:t>КЛАСИФІКАЦІЯ ЗА </a:t>
            </a:r>
            <a:r>
              <a:rPr lang="uk-UA" b="0" dirty="0" smtClean="0">
                <a:solidFill>
                  <a:schemeClr val="bg1"/>
                </a:solidFill>
                <a:latin typeface="Arial" pitchFamily="34" charset="0"/>
                <a:cs typeface="Arial" pitchFamily="34" charset="0"/>
              </a:rPr>
              <a:t>ФУНКЦІОНАЛЬНІСТЮ</a:t>
            </a:r>
            <a:r>
              <a:rPr lang="uk-UA" sz="3100" b="0" dirty="0" smtClean="0">
                <a:solidFill>
                  <a:schemeClr val="bg1"/>
                </a:solidFill>
                <a:latin typeface="Arial" pitchFamily="34" charset="0"/>
                <a:cs typeface="Arial" pitchFamily="34" charset="0"/>
              </a:rPr>
              <a:t>(продовження)</a:t>
            </a:r>
            <a:endParaRPr lang="ru-RU" sz="3100" b="0" dirty="0"/>
          </a:p>
        </p:txBody>
      </p:sp>
      <p:sp>
        <p:nvSpPr>
          <p:cNvPr id="3" name="Объект 2"/>
          <p:cNvSpPr>
            <a:spLocks noGrp="1"/>
          </p:cNvSpPr>
          <p:nvPr>
            <p:ph idx="1"/>
          </p:nvPr>
        </p:nvSpPr>
        <p:spPr/>
        <p:txBody>
          <a:bodyPr>
            <a:normAutofit fontScale="85000" lnSpcReduction="10000"/>
          </a:bodyPr>
          <a:lstStyle/>
          <a:p>
            <a:r>
              <a:rPr lang="ru-RU" dirty="0">
                <a:solidFill>
                  <a:schemeClr val="bg1"/>
                </a:solidFill>
                <a:latin typeface="Arial" pitchFamily="34" charset="0"/>
                <a:cs typeface="Arial" pitchFamily="34" charset="0"/>
              </a:rPr>
              <a:t>Як правило такі системи мають елементи штучного інтелекту,</a:t>
            </a:r>
          </a:p>
          <a:p>
            <a:r>
              <a:rPr lang="ru-RU" dirty="0">
                <a:solidFill>
                  <a:schemeClr val="bg1"/>
                </a:solidFill>
                <a:latin typeface="Arial" pitchFamily="34" charset="0"/>
                <a:cs typeface="Arial" pitchFamily="34" charset="0"/>
              </a:rPr>
              <a:t>відрізняються наявністю великої кількості взаємопов’язаних </a:t>
            </a:r>
            <a:r>
              <a:rPr lang="ru-RU" dirty="0" smtClean="0">
                <a:solidFill>
                  <a:schemeClr val="bg1"/>
                </a:solidFill>
                <a:latin typeface="Arial" pitchFamily="34" charset="0"/>
                <a:cs typeface="Arial" pitchFamily="34" charset="0"/>
              </a:rPr>
              <a:t>алгоритмів функціонування</a:t>
            </a:r>
            <a:r>
              <a:rPr lang="ru-RU" dirty="0">
                <a:solidFill>
                  <a:schemeClr val="bg1"/>
                </a:solidFill>
                <a:latin typeface="Arial" pitchFamily="34" charset="0"/>
                <a:cs typeface="Arial" pitchFamily="34" charset="0"/>
              </a:rPr>
              <a:t>. Окремі з них мають властивості самоорганізації та </a:t>
            </a:r>
            <a:r>
              <a:rPr lang="ru-RU" dirty="0" smtClean="0">
                <a:solidFill>
                  <a:schemeClr val="bg1"/>
                </a:solidFill>
                <a:latin typeface="Arial" pitchFamily="34" charset="0"/>
                <a:cs typeface="Arial" pitchFamily="34" charset="0"/>
              </a:rPr>
              <a:t>розвитку алгоритмів </a:t>
            </a:r>
            <a:r>
              <a:rPr lang="ru-RU" dirty="0">
                <a:solidFill>
                  <a:schemeClr val="bg1"/>
                </a:solidFill>
                <a:latin typeface="Arial" pitchFamily="34" charset="0"/>
                <a:cs typeface="Arial" pitchFamily="34" charset="0"/>
              </a:rPr>
              <a:t>функціонування.</a:t>
            </a:r>
          </a:p>
          <a:p>
            <a:endParaRPr lang="ru-RU" b="1" i="1" dirty="0" smtClean="0">
              <a:solidFill>
                <a:schemeClr val="bg1"/>
              </a:solidFill>
              <a:latin typeface="Arial" pitchFamily="34" charset="0"/>
              <a:cs typeface="Arial" pitchFamily="34" charset="0"/>
            </a:endParaRPr>
          </a:p>
          <a:p>
            <a:r>
              <a:rPr lang="ru-RU" b="1" i="1" dirty="0" smtClean="0">
                <a:solidFill>
                  <a:schemeClr val="bg1"/>
                </a:solidFill>
                <a:latin typeface="Arial" pitchFamily="34" charset="0"/>
                <a:cs typeface="Arial" pitchFamily="34" charset="0"/>
              </a:rPr>
              <a:t>Геоінформаційні </a:t>
            </a:r>
            <a:r>
              <a:rPr lang="ru-RU" b="1" i="1" dirty="0">
                <a:solidFill>
                  <a:schemeClr val="bg1"/>
                </a:solidFill>
                <a:latin typeface="Arial" pitchFamily="34" charset="0"/>
                <a:cs typeface="Arial" pitchFamily="34" charset="0"/>
              </a:rPr>
              <a:t>системи</a:t>
            </a:r>
            <a:r>
              <a:rPr lang="ru-RU" dirty="0">
                <a:solidFill>
                  <a:schemeClr val="bg1"/>
                </a:solidFill>
                <a:latin typeface="Arial" pitchFamily="34" charset="0"/>
                <a:cs typeface="Arial" pitchFamily="34" charset="0"/>
              </a:rPr>
              <a:t> – це системи у яких управління </a:t>
            </a:r>
            <a:r>
              <a:rPr lang="ru-RU" dirty="0" smtClean="0">
                <a:solidFill>
                  <a:schemeClr val="bg1"/>
                </a:solidFill>
                <a:latin typeface="Arial" pitchFamily="34" charset="0"/>
                <a:cs typeface="Arial" pitchFamily="34" charset="0"/>
              </a:rPr>
              <a:t>процесами</a:t>
            </a:r>
            <a:r>
              <a:rPr lang="en-US" dirty="0" smtClean="0">
                <a:solidFill>
                  <a:schemeClr val="bg1"/>
                </a:solidFill>
                <a:latin typeface="Arial" pitchFamily="34" charset="0"/>
                <a:cs typeface="Arial" pitchFamily="34" charset="0"/>
              </a:rPr>
              <a:t> </a:t>
            </a:r>
            <a:r>
              <a:rPr lang="ru-RU" dirty="0" smtClean="0">
                <a:solidFill>
                  <a:schemeClr val="bg1"/>
                </a:solidFill>
                <a:latin typeface="Arial" pitchFamily="34" charset="0"/>
                <a:cs typeface="Arial" pitchFamily="34" charset="0"/>
              </a:rPr>
              <a:t>опрацювання </a:t>
            </a:r>
            <a:r>
              <a:rPr lang="ru-RU" dirty="0">
                <a:solidFill>
                  <a:schemeClr val="bg1"/>
                </a:solidFill>
                <a:latin typeface="Arial" pitchFamily="34" charset="0"/>
                <a:cs typeface="Arial" pitchFamily="34" charset="0"/>
              </a:rPr>
              <a:t>інформації здійснюється за допомогою </a:t>
            </a:r>
            <a:r>
              <a:rPr lang="ru-RU" dirty="0" err="1">
                <a:solidFill>
                  <a:schemeClr val="bg1"/>
                </a:solidFill>
                <a:latin typeface="Arial" pitchFamily="34" charset="0"/>
                <a:cs typeface="Arial" pitchFamily="34" charset="0"/>
              </a:rPr>
              <a:t>графічного</a:t>
            </a:r>
            <a:r>
              <a:rPr lang="ru-RU" dirty="0">
                <a:solidFill>
                  <a:schemeClr val="bg1"/>
                </a:solidFill>
                <a:latin typeface="Arial" pitchFamily="34" charset="0"/>
                <a:cs typeface="Arial" pitchFamily="34" charset="0"/>
              </a:rPr>
              <a:t> </a:t>
            </a:r>
            <a:r>
              <a:rPr lang="ru-RU" dirty="0" err="1" smtClean="0">
                <a:solidFill>
                  <a:schemeClr val="bg1"/>
                </a:solidFill>
                <a:latin typeface="Arial" pitchFamily="34" charset="0"/>
                <a:cs typeface="Arial" pitchFamily="34" charset="0"/>
              </a:rPr>
              <a:t>інтерфейсу</a:t>
            </a:r>
            <a:r>
              <a:rPr lang="ru-RU" dirty="0" smtClean="0">
                <a:solidFill>
                  <a:schemeClr val="bg1"/>
                </a:solidFill>
                <a:latin typeface="Arial" pitchFamily="34" charset="0"/>
                <a:cs typeface="Arial" pitchFamily="34" charset="0"/>
              </a:rPr>
              <a:t>, </a:t>
            </a:r>
            <a:r>
              <a:rPr lang="ru-RU" dirty="0" err="1" smtClean="0">
                <a:solidFill>
                  <a:schemeClr val="bg1"/>
                </a:solidFill>
                <a:latin typeface="Arial" pitchFamily="34" charset="0"/>
                <a:cs typeface="Arial" pitchFamily="34" charset="0"/>
              </a:rPr>
              <a:t>виконаного</a:t>
            </a:r>
            <a:r>
              <a:rPr lang="ru-RU" dirty="0" smtClean="0">
                <a:solidFill>
                  <a:schemeClr val="bg1"/>
                </a:solidFill>
                <a:latin typeface="Arial" pitchFamily="34" charset="0"/>
                <a:cs typeface="Arial" pitchFamily="34" charset="0"/>
              </a:rPr>
              <a:t> </a:t>
            </a:r>
            <a:r>
              <a:rPr lang="ru-RU" dirty="0">
                <a:solidFill>
                  <a:schemeClr val="bg1"/>
                </a:solidFill>
                <a:latin typeface="Arial" pitchFamily="34" charset="0"/>
                <a:cs typeface="Arial" pitchFamily="34" charset="0"/>
              </a:rPr>
              <a:t>на основі географічних, топографічних карт, планів. </a:t>
            </a:r>
            <a:endParaRPr lang="ru-RU" dirty="0" smtClean="0">
              <a:solidFill>
                <a:schemeClr val="bg1"/>
              </a:solidFill>
              <a:latin typeface="Arial" pitchFamily="34" charset="0"/>
              <a:cs typeface="Arial" pitchFamily="34" charset="0"/>
            </a:endParaRPr>
          </a:p>
          <a:p>
            <a:r>
              <a:rPr lang="ru-RU" dirty="0" smtClean="0">
                <a:solidFill>
                  <a:schemeClr val="bg1"/>
                </a:solidFill>
                <a:latin typeface="Arial" pitchFamily="34" charset="0"/>
                <a:cs typeface="Arial" pitchFamily="34" charset="0"/>
              </a:rPr>
              <a:t>Такі системи</a:t>
            </a:r>
            <a:r>
              <a:rPr lang="en-US" dirty="0" smtClean="0">
                <a:solidFill>
                  <a:schemeClr val="bg1"/>
                </a:solidFill>
                <a:latin typeface="Arial" pitchFamily="34" charset="0"/>
                <a:cs typeface="Arial" pitchFamily="34" charset="0"/>
              </a:rPr>
              <a:t> </a:t>
            </a:r>
            <a:r>
              <a:rPr lang="ru-RU" dirty="0" smtClean="0">
                <a:solidFill>
                  <a:schemeClr val="bg1"/>
                </a:solidFill>
                <a:latin typeface="Arial" pitchFamily="34" charset="0"/>
                <a:cs typeface="Arial" pitchFamily="34" charset="0"/>
              </a:rPr>
              <a:t>можуть </a:t>
            </a:r>
            <a:r>
              <a:rPr lang="ru-RU" dirty="0">
                <a:solidFill>
                  <a:schemeClr val="bg1"/>
                </a:solidFill>
                <a:latin typeface="Arial" pitchFamily="34" charset="0"/>
                <a:cs typeface="Arial" pitchFamily="34" charset="0"/>
              </a:rPr>
              <a:t>включати як елементи чисто систем транзакційного типу (</a:t>
            </a:r>
            <a:r>
              <a:rPr lang="ru-RU" dirty="0" smtClean="0">
                <a:solidFill>
                  <a:schemeClr val="bg1"/>
                </a:solidFill>
                <a:latin typeface="Arial" pitchFamily="34" charset="0"/>
                <a:cs typeface="Arial" pitchFamily="34" charset="0"/>
              </a:rPr>
              <a:t>транзакція</a:t>
            </a:r>
            <a:r>
              <a:rPr lang="en-US" dirty="0" smtClean="0">
                <a:solidFill>
                  <a:schemeClr val="bg1"/>
                </a:solidFill>
                <a:latin typeface="Arial" pitchFamily="34" charset="0"/>
                <a:cs typeface="Arial" pitchFamily="34" charset="0"/>
              </a:rPr>
              <a:t> </a:t>
            </a:r>
            <a:r>
              <a:rPr lang="ru-RU" dirty="0" smtClean="0">
                <a:solidFill>
                  <a:schemeClr val="bg1"/>
                </a:solidFill>
                <a:latin typeface="Arial" pitchFamily="34" charset="0"/>
                <a:cs typeface="Arial" pitchFamily="34" charset="0"/>
              </a:rPr>
              <a:t>посилається </a:t>
            </a:r>
            <a:r>
              <a:rPr lang="ru-RU" dirty="0">
                <a:solidFill>
                  <a:schemeClr val="bg1"/>
                </a:solidFill>
                <a:latin typeface="Arial" pitchFamily="34" charset="0"/>
                <a:cs typeface="Arial" pitchFamily="34" charset="0"/>
              </a:rPr>
              <a:t>вибором відповідного об’єкта на карті) так і елементи </a:t>
            </a:r>
            <a:r>
              <a:rPr lang="ru-RU" dirty="0" smtClean="0">
                <a:solidFill>
                  <a:schemeClr val="bg1"/>
                </a:solidFill>
                <a:latin typeface="Arial" pitchFamily="34" charset="0"/>
                <a:cs typeface="Arial" pitchFamily="34" charset="0"/>
              </a:rPr>
              <a:t>систем</a:t>
            </a:r>
            <a:r>
              <a:rPr lang="en-US" dirty="0" smtClean="0">
                <a:solidFill>
                  <a:schemeClr val="bg1"/>
                </a:solidFill>
                <a:latin typeface="Arial" pitchFamily="34" charset="0"/>
                <a:cs typeface="Arial" pitchFamily="34" charset="0"/>
              </a:rPr>
              <a:t> </a:t>
            </a:r>
            <a:r>
              <a:rPr lang="ru-RU" dirty="0" smtClean="0">
                <a:solidFill>
                  <a:schemeClr val="bg1"/>
                </a:solidFill>
                <a:latin typeface="Arial" pitchFamily="34" charset="0"/>
                <a:cs typeface="Arial" pitchFamily="34" charset="0"/>
              </a:rPr>
              <a:t>підтримки </a:t>
            </a:r>
            <a:r>
              <a:rPr lang="ru-RU" dirty="0">
                <a:solidFill>
                  <a:schemeClr val="bg1"/>
                </a:solidFill>
                <a:latin typeface="Arial" pitchFamily="34" charset="0"/>
                <a:cs typeface="Arial" pitchFamily="34" charset="0"/>
              </a:rPr>
              <a:t>прийняття рішень</a:t>
            </a: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28</a:t>
            </a:fld>
            <a:endParaRPr lang="ru-RU" dirty="0"/>
          </a:p>
        </p:txBody>
      </p:sp>
    </p:spTree>
    <p:extLst>
      <p:ext uri="{BB962C8B-B14F-4D97-AF65-F5344CB8AC3E}">
        <p14:creationId xmlns:p14="http://schemas.microsoft.com/office/powerpoint/2010/main" val="28045919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0" dirty="0" smtClean="0">
                <a:solidFill>
                  <a:schemeClr val="bg1"/>
                </a:solidFill>
                <a:latin typeface="Arial" pitchFamily="34" charset="0"/>
                <a:cs typeface="Arial" pitchFamily="34" charset="0"/>
              </a:rPr>
              <a:t>КЛАСИФІКАЦІЯ </a:t>
            </a:r>
            <a:r>
              <a:rPr lang="ru-RU" b="0" dirty="0" smtClean="0">
                <a:solidFill>
                  <a:schemeClr val="bg1"/>
                </a:solidFill>
                <a:latin typeface="Arial" pitchFamily="34" charset="0"/>
                <a:cs typeface="Arial" pitchFamily="34" charset="0"/>
              </a:rPr>
              <a:t>ЗА МАСШТАБНІСТЮ </a:t>
            </a:r>
            <a:endParaRPr lang="ru-RU" b="0" dirty="0"/>
          </a:p>
        </p:txBody>
      </p:sp>
      <p:sp>
        <p:nvSpPr>
          <p:cNvPr id="3" name="Объект 2"/>
          <p:cNvSpPr>
            <a:spLocks noGrp="1"/>
          </p:cNvSpPr>
          <p:nvPr>
            <p:ph idx="1"/>
          </p:nvPr>
        </p:nvSpPr>
        <p:spPr/>
        <p:txBody>
          <a:bodyPr>
            <a:normAutofit fontScale="92500" lnSpcReduction="10000"/>
          </a:bodyPr>
          <a:lstStyle/>
          <a:p>
            <a:r>
              <a:rPr lang="ru-RU" b="1" i="1" dirty="0" err="1" smtClean="0">
                <a:solidFill>
                  <a:schemeClr val="bg1"/>
                </a:solidFill>
                <a:latin typeface="Arial" pitchFamily="34" charset="0"/>
                <a:cs typeface="Arial" pitchFamily="34" charset="0"/>
              </a:rPr>
              <a:t>Одиничні</a:t>
            </a:r>
            <a:r>
              <a:rPr lang="ru-RU" b="1" i="1" dirty="0" smtClean="0">
                <a:solidFill>
                  <a:schemeClr val="bg1"/>
                </a:solidFill>
                <a:latin typeface="Arial" pitchFamily="34" charset="0"/>
                <a:cs typeface="Arial" pitchFamily="34" charset="0"/>
              </a:rPr>
              <a:t> </a:t>
            </a:r>
            <a:r>
              <a:rPr lang="ru-RU" b="1" i="1" dirty="0">
                <a:solidFill>
                  <a:schemeClr val="bg1"/>
                </a:solidFill>
                <a:latin typeface="Arial" pitchFamily="34" charset="0"/>
                <a:cs typeface="Arial" pitchFamily="34" charset="0"/>
              </a:rPr>
              <a:t>ІС </a:t>
            </a:r>
            <a:r>
              <a:rPr lang="ru-RU" dirty="0" smtClean="0">
                <a:solidFill>
                  <a:schemeClr val="bg1"/>
                </a:solidFill>
                <a:latin typeface="Arial" pitchFamily="34" charset="0"/>
                <a:cs typeface="Arial" pitchFamily="34" charset="0"/>
              </a:rPr>
              <a:t>реалізуються</a:t>
            </a:r>
            <a:r>
              <a:rPr lang="ru-RU" dirty="0">
                <a:solidFill>
                  <a:schemeClr val="bg1"/>
                </a:solidFill>
                <a:latin typeface="Arial" pitchFamily="34" charset="0"/>
                <a:cs typeface="Arial" pitchFamily="34" charset="0"/>
              </a:rPr>
              <a:t>, як правило, на автономному персональному комп'ютері без використання комп'ютерної мережі. Така система може містити декілька простих додатків із спільним інформаційним фондом. Подібні комплекси можуть бути створені за допомогою таких локальних систем управління базами даних як Clipper, FoxPro, Paradox, MS Access тощо. Наприклад, "ІС: Бухгалтерія", АРМ.</a:t>
            </a:r>
          </a:p>
          <a:p>
            <a:r>
              <a:rPr lang="ru-RU" b="1" i="1" dirty="0">
                <a:solidFill>
                  <a:schemeClr val="bg1"/>
                </a:solidFill>
                <a:latin typeface="Arial" pitchFamily="34" charset="0"/>
                <a:cs typeface="Arial" pitchFamily="34" charset="0"/>
              </a:rPr>
              <a:t>Групові ІС</a:t>
            </a:r>
            <a:r>
              <a:rPr lang="ru-RU" dirty="0">
                <a:solidFill>
                  <a:schemeClr val="bg1"/>
                </a:solidFill>
                <a:latin typeface="Arial" pitchFamily="34" charset="0"/>
                <a:cs typeface="Arial" pitchFamily="34" charset="0"/>
              </a:rPr>
              <a:t> орієнтовані на колективне використання інформації і найчастіше будуються на базі локальної обчислювальної мережі. При розробці таких додатків найчастіше використовуються сервери баз даних (SQL-сервери) для робочих груп. Серед найбільш відомих таких серверів є Oracle, InterBase, Sybase, тощо</a:t>
            </a:r>
            <a:r>
              <a:rPr lang="ru-RU" dirty="0" smtClean="0">
                <a:solidFill>
                  <a:schemeClr val="bg1"/>
                </a:solidFill>
                <a:latin typeface="Arial" pitchFamily="34" charset="0"/>
                <a:cs typeface="Arial" pitchFamily="34" charset="0"/>
              </a:rPr>
              <a:t>.</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29</a:t>
            </a:fld>
            <a:endParaRPr lang="ru-RU" dirty="0"/>
          </a:p>
        </p:txBody>
      </p:sp>
    </p:spTree>
    <p:extLst>
      <p:ext uri="{BB962C8B-B14F-4D97-AF65-F5344CB8AC3E}">
        <p14:creationId xmlns:p14="http://schemas.microsoft.com/office/powerpoint/2010/main" val="679759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Система</a:t>
            </a:r>
            <a:endParaRPr lang="ru-RU" dirty="0"/>
          </a:p>
        </p:txBody>
      </p:sp>
      <p:sp>
        <p:nvSpPr>
          <p:cNvPr id="3" name="Объект 2"/>
          <p:cNvSpPr>
            <a:spLocks noGrp="1"/>
          </p:cNvSpPr>
          <p:nvPr>
            <p:ph idx="1"/>
          </p:nvPr>
        </p:nvSpPr>
        <p:spPr/>
        <p:txBody>
          <a:bodyPr>
            <a:normAutofit fontScale="92500"/>
          </a:bodyPr>
          <a:lstStyle/>
          <a:p>
            <a:r>
              <a:rPr lang="ru-RU" dirty="0">
                <a:solidFill>
                  <a:schemeClr val="bg1"/>
                </a:solidFill>
                <a:latin typeface="Arial" pitchFamily="34" charset="0"/>
                <a:cs typeface="Arial" pitchFamily="34" charset="0"/>
              </a:rPr>
              <a:t>Інша група визначень включає цілісність як важливу </a:t>
            </a:r>
            <a:r>
              <a:rPr lang="ru-RU" dirty="0" smtClean="0">
                <a:solidFill>
                  <a:schemeClr val="bg1"/>
                </a:solidFill>
                <a:latin typeface="Arial" pitchFamily="34" charset="0"/>
                <a:cs typeface="Arial" pitchFamily="34" charset="0"/>
              </a:rPr>
              <a:t>властивість системи </a:t>
            </a:r>
            <a:r>
              <a:rPr lang="ru-RU" dirty="0">
                <a:solidFill>
                  <a:schemeClr val="bg1"/>
                </a:solidFill>
                <a:latin typeface="Arial" pitchFamily="34" charset="0"/>
                <a:cs typeface="Arial" pitchFamily="34" charset="0"/>
              </a:rPr>
              <a:t>(це поняття є властивим для складних систем). </a:t>
            </a:r>
            <a:r>
              <a:rPr lang="ru-RU" dirty="0" err="1" smtClean="0">
                <a:solidFill>
                  <a:schemeClr val="bg1"/>
                </a:solidFill>
                <a:latin typeface="Arial" pitchFamily="34" charset="0"/>
                <a:cs typeface="Arial" pitchFamily="34" charset="0"/>
              </a:rPr>
              <a:t>Якщо</a:t>
            </a:r>
            <a:r>
              <a:rPr lang="ru-RU" dirty="0" smtClean="0">
                <a:solidFill>
                  <a:schemeClr val="bg1"/>
                </a:solidFill>
                <a:latin typeface="Arial" pitchFamily="34" charset="0"/>
                <a:cs typeface="Arial" pitchFamily="34" charset="0"/>
              </a:rPr>
              <a:t> в результаті </a:t>
            </a:r>
            <a:r>
              <a:rPr lang="ru-RU" dirty="0">
                <a:solidFill>
                  <a:schemeClr val="bg1"/>
                </a:solidFill>
                <a:latin typeface="Arial" pitchFamily="34" charset="0"/>
                <a:cs typeface="Arial" pitchFamily="34" charset="0"/>
              </a:rPr>
              <a:t>детального вивчення системи знайдена властивість, яку не </a:t>
            </a:r>
            <a:r>
              <a:rPr lang="ru-RU" dirty="0" smtClean="0">
                <a:solidFill>
                  <a:schemeClr val="bg1"/>
                </a:solidFill>
                <a:latin typeface="Arial" pitchFamily="34" charset="0"/>
                <a:cs typeface="Arial" pitchFamily="34" charset="0"/>
              </a:rPr>
              <a:t>можна поставити </a:t>
            </a:r>
            <a:r>
              <a:rPr lang="ru-RU" dirty="0">
                <a:solidFill>
                  <a:schemeClr val="bg1"/>
                </a:solidFill>
                <a:latin typeface="Arial" pitchFamily="34" charset="0"/>
                <a:cs typeface="Arial" pitchFamily="34" charset="0"/>
              </a:rPr>
              <a:t>у відповідність ні одному з її елементів, то визначення </a:t>
            </a:r>
            <a:r>
              <a:rPr lang="ru-RU" dirty="0" smtClean="0">
                <a:solidFill>
                  <a:schemeClr val="bg1"/>
                </a:solidFill>
                <a:latin typeface="Arial" pitchFamily="34" charset="0"/>
                <a:cs typeface="Arial" pitchFamily="34" charset="0"/>
              </a:rPr>
              <a:t>першої групи </a:t>
            </a:r>
            <a:r>
              <a:rPr lang="ru-RU" dirty="0">
                <a:solidFill>
                  <a:schemeClr val="bg1"/>
                </a:solidFill>
                <a:latin typeface="Arial" pitchFamily="34" charset="0"/>
                <a:cs typeface="Arial" pitchFamily="34" charset="0"/>
              </a:rPr>
              <a:t>виявляється недійсним, і потрібно «довизначати» систему. </a:t>
            </a:r>
            <a:endParaRPr lang="ru-RU" dirty="0" smtClean="0">
              <a:solidFill>
                <a:schemeClr val="bg1"/>
              </a:solidFill>
              <a:latin typeface="Arial" pitchFamily="34" charset="0"/>
              <a:cs typeface="Arial" pitchFamily="34" charset="0"/>
            </a:endParaRPr>
          </a:p>
          <a:p>
            <a:r>
              <a:rPr lang="ru-RU" dirty="0" smtClean="0">
                <a:solidFill>
                  <a:schemeClr val="bg1"/>
                </a:solidFill>
                <a:latin typeface="Arial" pitchFamily="34" charset="0"/>
                <a:cs typeface="Arial" pitchFamily="34" charset="0"/>
              </a:rPr>
              <a:t>В цьому сенсі </a:t>
            </a:r>
            <a:r>
              <a:rPr lang="ru-RU" b="1" i="1" dirty="0">
                <a:solidFill>
                  <a:schemeClr val="bg1"/>
                </a:solidFill>
                <a:latin typeface="Arial" pitchFamily="34" charset="0"/>
                <a:cs typeface="Arial" pitchFamily="34" charset="0"/>
              </a:rPr>
              <a:t>система – це комплекс взаємопов'язаних </a:t>
            </a:r>
            <a:r>
              <a:rPr lang="ru-RU" b="1" i="1" dirty="0" smtClean="0">
                <a:solidFill>
                  <a:schemeClr val="bg1"/>
                </a:solidFill>
                <a:latin typeface="Arial" pitchFamily="34" charset="0"/>
                <a:cs typeface="Arial" pitchFamily="34" charset="0"/>
              </a:rPr>
              <a:t>елементів та взаємозв’язків </a:t>
            </a:r>
            <a:r>
              <a:rPr lang="ru-RU" b="1" i="1" dirty="0">
                <a:solidFill>
                  <a:schemeClr val="bg1"/>
                </a:solidFill>
                <a:latin typeface="Arial" pitchFamily="34" charset="0"/>
                <a:cs typeface="Arial" pitchFamily="34" charset="0"/>
              </a:rPr>
              <a:t>між ними, що утворюють цілісність, що є </a:t>
            </a:r>
            <a:r>
              <a:rPr lang="ru-RU" b="1" i="1" dirty="0" smtClean="0">
                <a:solidFill>
                  <a:schemeClr val="bg1"/>
                </a:solidFill>
                <a:latin typeface="Arial" pitchFamily="34" charset="0"/>
                <a:cs typeface="Arial" pitchFamily="34" charset="0"/>
              </a:rPr>
              <a:t>особливою єдністю </a:t>
            </a:r>
            <a:r>
              <a:rPr lang="ru-RU" b="1" i="1" dirty="0">
                <a:solidFill>
                  <a:schemeClr val="bg1"/>
                </a:solidFill>
                <a:latin typeface="Arial" pitchFamily="34" charset="0"/>
                <a:cs typeface="Arial" pitchFamily="34" charset="0"/>
              </a:rPr>
              <a:t>з середовищем та є елементом «надсистеми», і цій </a:t>
            </a:r>
            <a:r>
              <a:rPr lang="ru-RU" b="1" i="1" dirty="0" smtClean="0">
                <a:solidFill>
                  <a:schemeClr val="bg1"/>
                </a:solidFill>
                <a:latin typeface="Arial" pitchFamily="34" charset="0"/>
                <a:cs typeface="Arial" pitchFamily="34" charset="0"/>
              </a:rPr>
              <a:t>цілісності притаманні </a:t>
            </a:r>
            <a:r>
              <a:rPr lang="ru-RU" b="1" i="1" dirty="0">
                <a:solidFill>
                  <a:schemeClr val="bg1"/>
                </a:solidFill>
                <a:latin typeface="Arial" pitchFamily="34" charset="0"/>
                <a:cs typeface="Arial" pitchFamily="34" charset="0"/>
              </a:rPr>
              <a:t>властивості, мета цілі та функції не властиві </a:t>
            </a:r>
            <a:r>
              <a:rPr lang="ru-RU" b="1" i="1" dirty="0" smtClean="0">
                <a:solidFill>
                  <a:schemeClr val="bg1"/>
                </a:solidFill>
                <a:latin typeface="Arial" pitchFamily="34" charset="0"/>
                <a:cs typeface="Arial" pitchFamily="34" charset="0"/>
              </a:rPr>
              <a:t>окремим елементам</a:t>
            </a:r>
            <a:endParaRPr lang="ru-RU" b="1" i="1"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a:t>
            </a:fld>
            <a:endParaRPr lang="ru-RU" dirty="0"/>
          </a:p>
        </p:txBody>
      </p:sp>
    </p:spTree>
    <p:extLst>
      <p:ext uri="{BB962C8B-B14F-4D97-AF65-F5344CB8AC3E}">
        <p14:creationId xmlns:p14="http://schemas.microsoft.com/office/powerpoint/2010/main" val="30774793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КЛАСИФІКАЦІЯ </a:t>
            </a:r>
            <a:r>
              <a:rPr lang="ru-RU" b="0" dirty="0">
                <a:solidFill>
                  <a:schemeClr val="bg1"/>
                </a:solidFill>
                <a:latin typeface="Arial" pitchFamily="34" charset="0"/>
                <a:cs typeface="Arial" pitchFamily="34" charset="0"/>
              </a:rPr>
              <a:t>ЗА МАСШТАБНІСТЮ </a:t>
            </a:r>
            <a:endParaRPr lang="ru-RU" dirty="0"/>
          </a:p>
        </p:txBody>
      </p:sp>
      <p:sp>
        <p:nvSpPr>
          <p:cNvPr id="3" name="Объект 2"/>
          <p:cNvSpPr>
            <a:spLocks noGrp="1"/>
          </p:cNvSpPr>
          <p:nvPr>
            <p:ph idx="1"/>
          </p:nvPr>
        </p:nvSpPr>
        <p:spPr/>
        <p:txBody>
          <a:bodyPr/>
          <a:lstStyle/>
          <a:p>
            <a:r>
              <a:rPr lang="ru-RU" b="1" i="1" dirty="0">
                <a:solidFill>
                  <a:schemeClr val="bg1"/>
                </a:solidFill>
                <a:latin typeface="Arial" pitchFamily="34" charset="0"/>
                <a:cs typeface="Arial" pitchFamily="34" charset="0"/>
              </a:rPr>
              <a:t>Корпоративні ІС</a:t>
            </a:r>
            <a:r>
              <a:rPr lang="ru-RU" dirty="0">
                <a:solidFill>
                  <a:schemeClr val="bg1"/>
                </a:solidFill>
                <a:latin typeface="Arial" pitchFamily="34" charset="0"/>
                <a:cs typeface="Arial" pitchFamily="34" charset="0"/>
              </a:rPr>
              <a:t> призначені для великих компаній і можуть підтримувати територіально віддалені вузли і мережі. Як правило, вони мають ієрархічну клієнт-серверну структуру зі спеціалізацією серверів. При розробці таких систем можуть використовуватись ті ж сервери баз даних, що й при розробці групових ІС. Для корпоративних систем найбільш поширеними є сервери Oracle, DB2, Microsoft SQL Server.</a:t>
            </a:r>
          </a:p>
          <a:p>
            <a:r>
              <a:rPr lang="ru-RU" b="1" i="1" dirty="0">
                <a:solidFill>
                  <a:schemeClr val="bg1"/>
                </a:solidFill>
                <a:latin typeface="Arial" pitchFamily="34" charset="0"/>
                <a:cs typeface="Arial" pitchFamily="34" charset="0"/>
              </a:rPr>
              <a:t>Глобальні ІС </a:t>
            </a:r>
            <a:r>
              <a:rPr lang="ru-RU" dirty="0">
                <a:solidFill>
                  <a:schemeClr val="bg1"/>
                </a:solidFill>
                <a:latin typeface="Arial" pitchFamily="34" charset="0"/>
                <a:cs typeface="Arial" pitchFamily="34" charset="0"/>
              </a:rPr>
              <a:t>охоплюють територію держави чи континенту. Прикладом такої інформаційної системи є глобальна мережа Інтернет</a:t>
            </a:r>
          </a:p>
          <a:p>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30</a:t>
            </a:fld>
            <a:endParaRPr lang="ru-RU" dirty="0"/>
          </a:p>
        </p:txBody>
      </p:sp>
    </p:spTree>
    <p:extLst>
      <p:ext uri="{BB962C8B-B14F-4D97-AF65-F5344CB8AC3E}">
        <p14:creationId xmlns:p14="http://schemas.microsoft.com/office/powerpoint/2010/main" val="34818451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Класифікація </a:t>
            </a:r>
            <a:r>
              <a:rPr lang="uk-UA" b="0" dirty="0" smtClean="0">
                <a:solidFill>
                  <a:schemeClr val="bg1"/>
                </a:solidFill>
                <a:latin typeface="Arial" pitchFamily="34" charset="0"/>
                <a:cs typeface="Arial" pitchFamily="34" charset="0"/>
              </a:rPr>
              <a:t>за сферою </a:t>
            </a:r>
            <a:r>
              <a:rPr lang="uk-UA" b="0" dirty="0">
                <a:solidFill>
                  <a:schemeClr val="bg1"/>
                </a:solidFill>
                <a:latin typeface="Arial" pitchFamily="34" charset="0"/>
                <a:cs typeface="Arial" pitchFamily="34" charset="0"/>
              </a:rPr>
              <a:t>застосування.</a:t>
            </a:r>
            <a:endParaRPr lang="ru-RU" b="0" dirty="0"/>
          </a:p>
        </p:txBody>
      </p:sp>
      <p:sp>
        <p:nvSpPr>
          <p:cNvPr id="3" name="Объект 2"/>
          <p:cNvSpPr>
            <a:spLocks noGrp="1"/>
          </p:cNvSpPr>
          <p:nvPr>
            <p:ph idx="1"/>
          </p:nvPr>
        </p:nvSpPr>
        <p:spPr/>
        <p:txBody>
          <a:bodyPr>
            <a:normAutofit/>
          </a:bodyPr>
          <a:lstStyle/>
          <a:p>
            <a:r>
              <a:rPr lang="uk-UA" dirty="0" smtClean="0">
                <a:solidFill>
                  <a:schemeClr val="bg1"/>
                </a:solidFill>
                <a:latin typeface="Arial" pitchFamily="34" charset="0"/>
                <a:cs typeface="Arial" pitchFamily="34" charset="0"/>
              </a:rPr>
              <a:t>Різноманітність сфер і форм застосування сучасних інформаційних технологій породжує різноманітність способів їх класифікації.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Оскільки </a:t>
            </a:r>
            <a:r>
              <a:rPr lang="uk-UA" dirty="0" smtClean="0">
                <a:solidFill>
                  <a:schemeClr val="bg1"/>
                </a:solidFill>
                <a:latin typeface="Arial" pitchFamily="34" charset="0"/>
                <a:cs typeface="Arial" pitchFamily="34" charset="0"/>
              </a:rPr>
              <a:t>ІС створюються задоволення інформаційних потреб у межах конкретної предметної області, то кожної предметної області (сфері застосування) відповідає свій тип ІС. Перелічувати всі ці типи немає сенсу, оскільки кількість предметних областей велика, але можна зазначити як приклад такі типи ІС:</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31</a:t>
            </a:fld>
            <a:endParaRPr lang="ru-RU" dirty="0"/>
          </a:p>
        </p:txBody>
      </p:sp>
    </p:spTree>
    <p:extLst>
      <p:ext uri="{BB962C8B-B14F-4D97-AF65-F5344CB8AC3E}">
        <p14:creationId xmlns:p14="http://schemas.microsoft.com/office/powerpoint/2010/main" val="16395097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76672"/>
            <a:ext cx="8229600" cy="1143000"/>
          </a:xfrm>
        </p:spPr>
        <p:txBody>
          <a:bodyPr>
            <a:normAutofit fontScale="90000"/>
          </a:bodyPr>
          <a:lstStyle/>
          <a:p>
            <a:pPr algn="ctr"/>
            <a:r>
              <a:rPr lang="uk-UA" b="0" dirty="0">
                <a:solidFill>
                  <a:schemeClr val="bg1"/>
                </a:solidFill>
                <a:latin typeface="Arial" pitchFamily="34" charset="0"/>
                <a:cs typeface="Arial" pitchFamily="34" charset="0"/>
              </a:rPr>
              <a:t>КЛАСИФІКАЦІЯ </a:t>
            </a:r>
            <a:r>
              <a:rPr lang="uk-UA" b="0" dirty="0" smtClean="0">
                <a:solidFill>
                  <a:schemeClr val="bg1"/>
                </a:solidFill>
                <a:latin typeface="Arial" pitchFamily="34" charset="0"/>
                <a:cs typeface="Arial" pitchFamily="34" charset="0"/>
              </a:rPr>
              <a:t>ЗА СФЕРОЮ ЗАСТОСУВАННЯ</a:t>
            </a:r>
            <a:endParaRPr lang="ru-RU" dirty="0">
              <a:solidFill>
                <a:schemeClr val="bg1"/>
              </a:solidFill>
            </a:endParaRPr>
          </a:p>
        </p:txBody>
      </p:sp>
      <p:sp>
        <p:nvSpPr>
          <p:cNvPr id="3" name="Объект 2"/>
          <p:cNvSpPr>
            <a:spLocks noGrp="1"/>
          </p:cNvSpPr>
          <p:nvPr>
            <p:ph idx="1"/>
          </p:nvPr>
        </p:nvSpPr>
        <p:spPr/>
        <p:txBody>
          <a:bodyPr>
            <a:normAutofit fontScale="92500" lnSpcReduction="10000"/>
          </a:bodyPr>
          <a:lstStyle/>
          <a:p>
            <a:r>
              <a:rPr lang="uk-UA" b="1" i="1" dirty="0">
                <a:solidFill>
                  <a:schemeClr val="bg1"/>
                </a:solidFill>
                <a:latin typeface="Arial" pitchFamily="34" charset="0"/>
                <a:cs typeface="Arial" pitchFamily="34" charset="0"/>
              </a:rPr>
              <a:t>Виробничі системи. </a:t>
            </a:r>
            <a:endParaRPr lang="uk-UA" b="1" i="1" dirty="0" smtClean="0">
              <a:solidFill>
                <a:schemeClr val="bg1"/>
              </a:solidFill>
              <a:latin typeface="Arial" pitchFamily="34" charset="0"/>
              <a:cs typeface="Arial" pitchFamily="34" charset="0"/>
            </a:endParaRPr>
          </a:p>
          <a:p>
            <a:r>
              <a:rPr lang="uk-UA" b="1" i="1" dirty="0" smtClean="0">
                <a:solidFill>
                  <a:schemeClr val="bg1"/>
                </a:solidFill>
                <a:latin typeface="Arial" pitchFamily="34" charset="0"/>
                <a:cs typeface="Arial" pitchFamily="34" charset="0"/>
              </a:rPr>
              <a:t>Системи </a:t>
            </a:r>
            <a:r>
              <a:rPr lang="uk-UA" b="1" i="1" dirty="0">
                <a:solidFill>
                  <a:schemeClr val="bg1"/>
                </a:solidFill>
                <a:latin typeface="Arial" pitchFamily="34" charset="0"/>
                <a:cs typeface="Arial" pitchFamily="34" charset="0"/>
              </a:rPr>
              <a:t>маркетингу. </a:t>
            </a:r>
            <a:endParaRPr lang="uk-UA" b="1" i="1" dirty="0" smtClean="0">
              <a:solidFill>
                <a:schemeClr val="bg1"/>
              </a:solidFill>
              <a:latin typeface="Arial" pitchFamily="34" charset="0"/>
              <a:cs typeface="Arial" pitchFamily="34" charset="0"/>
            </a:endParaRPr>
          </a:p>
          <a:p>
            <a:r>
              <a:rPr lang="uk-UA" b="1" i="1" dirty="0" smtClean="0">
                <a:solidFill>
                  <a:schemeClr val="bg1"/>
                </a:solidFill>
                <a:latin typeface="Arial" pitchFamily="34" charset="0"/>
                <a:cs typeface="Arial" pitchFamily="34" charset="0"/>
              </a:rPr>
              <a:t>Фінансові </a:t>
            </a:r>
            <a:r>
              <a:rPr lang="uk-UA" b="1" i="1" dirty="0">
                <a:solidFill>
                  <a:schemeClr val="bg1"/>
                </a:solidFill>
                <a:latin typeface="Arial" pitchFamily="34" charset="0"/>
                <a:cs typeface="Arial" pitchFamily="34" charset="0"/>
              </a:rPr>
              <a:t>та облікові системи. </a:t>
            </a:r>
            <a:endParaRPr lang="uk-UA" b="1" i="1" dirty="0" smtClean="0">
              <a:solidFill>
                <a:schemeClr val="bg1"/>
              </a:solidFill>
              <a:latin typeface="Arial" pitchFamily="34" charset="0"/>
              <a:cs typeface="Arial" pitchFamily="34" charset="0"/>
            </a:endParaRPr>
          </a:p>
          <a:p>
            <a:r>
              <a:rPr lang="uk-UA" b="1" i="1" dirty="0" smtClean="0">
                <a:solidFill>
                  <a:schemeClr val="bg1"/>
                </a:solidFill>
                <a:latin typeface="Arial" pitchFamily="34" charset="0"/>
                <a:cs typeface="Arial" pitchFamily="34" charset="0"/>
              </a:rPr>
              <a:t>Системи </a:t>
            </a:r>
            <a:r>
              <a:rPr lang="uk-UA" b="1" i="1" dirty="0">
                <a:solidFill>
                  <a:schemeClr val="bg1"/>
                </a:solidFill>
                <a:latin typeface="Arial" pitchFamily="34" charset="0"/>
                <a:cs typeface="Arial" pitchFamily="34" charset="0"/>
              </a:rPr>
              <a:t>кадрів</a:t>
            </a:r>
            <a:r>
              <a:rPr lang="uk-UA" dirty="0">
                <a:solidFill>
                  <a:schemeClr val="bg1"/>
                </a:solidFill>
                <a:latin typeface="Arial" pitchFamily="34" charset="0"/>
                <a:cs typeface="Arial" pitchFamily="34" charset="0"/>
              </a:rPr>
              <a:t>.</a:t>
            </a:r>
            <a:endParaRPr lang="ru-RU" dirty="0">
              <a:solidFill>
                <a:schemeClr val="bg1"/>
              </a:solidFill>
              <a:latin typeface="Arial" pitchFamily="34" charset="0"/>
              <a:cs typeface="Arial" pitchFamily="34" charset="0"/>
            </a:endParaRPr>
          </a:p>
          <a:p>
            <a:r>
              <a:rPr lang="uk-UA" b="1" i="1" dirty="0" smtClean="0">
                <a:solidFill>
                  <a:schemeClr val="bg1"/>
                </a:solidFill>
                <a:latin typeface="Arial" pitchFamily="34" charset="0"/>
                <a:cs typeface="Arial" pitchFamily="34" charset="0"/>
              </a:rPr>
              <a:t>Економічна ІС</a:t>
            </a:r>
            <a:r>
              <a:rPr lang="uk-UA" dirty="0" smtClean="0">
                <a:solidFill>
                  <a:schemeClr val="bg1"/>
                </a:solidFill>
                <a:latin typeface="Arial" pitchFamily="34" charset="0"/>
                <a:cs typeface="Arial" pitchFamily="34" charset="0"/>
              </a:rPr>
              <a:t> - </a:t>
            </a:r>
            <a:r>
              <a:rPr lang="uk-UA" dirty="0">
                <a:solidFill>
                  <a:schemeClr val="bg1"/>
                </a:solidFill>
                <a:latin typeface="Arial" pitchFamily="34" charset="0"/>
                <a:cs typeface="Arial" pitchFamily="34" charset="0"/>
              </a:rPr>
              <a:t>інформаційна система, призначена до виконання функцій управління для підприємства.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 </a:t>
            </a:r>
            <a:r>
              <a:rPr lang="uk-UA" b="1" i="1" dirty="0">
                <a:solidFill>
                  <a:schemeClr val="bg1"/>
                </a:solidFill>
                <a:latin typeface="Arial" pitchFamily="34" charset="0"/>
                <a:cs typeface="Arial" pitchFamily="34" charset="0"/>
              </a:rPr>
              <a:t>Медична</a:t>
            </a:r>
            <a:r>
              <a:rPr lang="uk-UA" dirty="0">
                <a:solidFill>
                  <a:schemeClr val="bg1"/>
                </a:solidFill>
                <a:latin typeface="Arial" pitchFamily="34" charset="0"/>
                <a:cs typeface="Arial" pitchFamily="34" charset="0"/>
              </a:rPr>
              <a:t> </a:t>
            </a:r>
            <a:r>
              <a:rPr lang="uk-UA" b="1" i="1" dirty="0">
                <a:solidFill>
                  <a:schemeClr val="bg1"/>
                </a:solidFill>
                <a:latin typeface="Arial" pitchFamily="34" charset="0"/>
                <a:cs typeface="Arial" pitchFamily="34" charset="0"/>
              </a:rPr>
              <a:t>ІС</a:t>
            </a:r>
            <a:r>
              <a:rPr lang="uk-UA" dirty="0">
                <a:solidFill>
                  <a:schemeClr val="bg1"/>
                </a:solidFill>
                <a:latin typeface="Arial" pitchFamily="34" charset="0"/>
                <a:cs typeface="Arial" pitchFamily="34" charset="0"/>
              </a:rPr>
              <a:t> </a:t>
            </a:r>
            <a:r>
              <a:rPr lang="uk-UA" dirty="0" smtClean="0">
                <a:solidFill>
                  <a:schemeClr val="bg1"/>
                </a:solidFill>
                <a:latin typeface="Arial" pitchFamily="34" charset="0"/>
                <a:cs typeface="Arial" pitchFamily="34" charset="0"/>
              </a:rPr>
              <a:t>– </a:t>
            </a:r>
            <a:r>
              <a:rPr lang="uk-UA" dirty="0">
                <a:solidFill>
                  <a:schemeClr val="bg1"/>
                </a:solidFill>
                <a:latin typeface="Arial" pitchFamily="34" charset="0"/>
                <a:cs typeface="Arial" pitchFamily="34" charset="0"/>
              </a:rPr>
              <a:t>інформаційна система, призначена для використання у лікувальному чи лікувально-профілактичному закладі.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 </a:t>
            </a:r>
            <a:r>
              <a:rPr lang="uk-UA" b="1" i="1" dirty="0">
                <a:solidFill>
                  <a:schemeClr val="bg1"/>
                </a:solidFill>
                <a:latin typeface="Arial" pitchFamily="34" charset="0"/>
                <a:cs typeface="Arial" pitchFamily="34" charset="0"/>
              </a:rPr>
              <a:t>Географічна</a:t>
            </a:r>
            <a:r>
              <a:rPr lang="uk-UA" dirty="0">
                <a:solidFill>
                  <a:schemeClr val="bg1"/>
                </a:solidFill>
                <a:latin typeface="Arial" pitchFamily="34" charset="0"/>
                <a:cs typeface="Arial" pitchFamily="34" charset="0"/>
              </a:rPr>
              <a:t> </a:t>
            </a:r>
            <a:r>
              <a:rPr lang="uk-UA" b="1" i="1" dirty="0">
                <a:solidFill>
                  <a:schemeClr val="bg1"/>
                </a:solidFill>
                <a:latin typeface="Arial" pitchFamily="34" charset="0"/>
                <a:cs typeface="Arial" pitchFamily="34" charset="0"/>
              </a:rPr>
              <a:t>ІС</a:t>
            </a:r>
            <a:r>
              <a:rPr lang="uk-UA" dirty="0">
                <a:solidFill>
                  <a:schemeClr val="bg1"/>
                </a:solidFill>
                <a:latin typeface="Arial" pitchFamily="34" charset="0"/>
                <a:cs typeface="Arial" pitchFamily="34" charset="0"/>
              </a:rPr>
              <a:t> </a:t>
            </a:r>
            <a:r>
              <a:rPr lang="uk-UA" dirty="0" smtClean="0">
                <a:solidFill>
                  <a:schemeClr val="bg1"/>
                </a:solidFill>
                <a:latin typeface="Arial" pitchFamily="34" charset="0"/>
                <a:cs typeface="Arial" pitchFamily="34" charset="0"/>
              </a:rPr>
              <a:t>система - </a:t>
            </a:r>
            <a:r>
              <a:rPr lang="uk-UA" dirty="0">
                <a:solidFill>
                  <a:schemeClr val="bg1"/>
                </a:solidFill>
                <a:latin typeface="Arial" pitchFamily="34" charset="0"/>
                <a:cs typeface="Arial" pitchFamily="34" charset="0"/>
              </a:rPr>
              <a:t>інформаційна система, що забезпечує збирання, зберігання, обробку, доступ, відображення та розповсюдження просторово-координованих даних (просторових даних).</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32</a:t>
            </a:fld>
            <a:endParaRPr lang="ru-RU" dirty="0"/>
          </a:p>
        </p:txBody>
      </p:sp>
    </p:spTree>
    <p:extLst>
      <p:ext uri="{BB962C8B-B14F-4D97-AF65-F5344CB8AC3E}">
        <p14:creationId xmlns:p14="http://schemas.microsoft.com/office/powerpoint/2010/main" val="42839189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0" dirty="0" smtClean="0">
                <a:solidFill>
                  <a:schemeClr val="bg1"/>
                </a:solidFill>
              </a:rPr>
              <a:t>Види </a:t>
            </a:r>
            <a:r>
              <a:rPr lang="uk-UA" b="0" dirty="0">
                <a:solidFill>
                  <a:schemeClr val="bg1"/>
                </a:solidFill>
              </a:rPr>
              <a:t>забезпечення ІС:</a:t>
            </a:r>
            <a:endParaRPr lang="ru-RU" b="0" dirty="0">
              <a:solidFill>
                <a:schemeClr val="bg1"/>
              </a:solidFill>
            </a:endParaRPr>
          </a:p>
        </p:txBody>
      </p:sp>
      <p:sp>
        <p:nvSpPr>
          <p:cNvPr id="3" name="Объект 2"/>
          <p:cNvSpPr>
            <a:spLocks noGrp="1"/>
          </p:cNvSpPr>
          <p:nvPr>
            <p:ph idx="1"/>
          </p:nvPr>
        </p:nvSpPr>
        <p:spPr/>
        <p:txBody>
          <a:bodyPr>
            <a:normAutofit fontScale="85000" lnSpcReduction="20000"/>
          </a:bodyPr>
          <a:lstStyle/>
          <a:p>
            <a:r>
              <a:rPr lang="uk-UA" dirty="0">
                <a:solidFill>
                  <a:schemeClr val="bg1"/>
                </a:solidFill>
                <a:latin typeface="Arial" pitchFamily="34" charset="0"/>
                <a:cs typeface="Arial" pitchFamily="34" charset="0"/>
              </a:rPr>
              <a:t>Можна виділити такі види забезпечення ІС </a:t>
            </a:r>
            <a:r>
              <a:rPr lang="uk-UA" dirty="0" smtClean="0">
                <a:solidFill>
                  <a:schemeClr val="bg1"/>
                </a:solidFill>
                <a:latin typeface="Arial" pitchFamily="34" charset="0"/>
                <a:cs typeface="Arial" pitchFamily="34" charset="0"/>
              </a:rPr>
              <a:t> інформаційне</a:t>
            </a:r>
            <a:r>
              <a:rPr lang="uk-UA" dirty="0">
                <a:solidFill>
                  <a:schemeClr val="bg1"/>
                </a:solidFill>
                <a:latin typeface="Arial" pitchFamily="34" charset="0"/>
                <a:cs typeface="Arial" pitchFamily="34" charset="0"/>
              </a:rPr>
              <a:t>; </a:t>
            </a:r>
            <a:r>
              <a:rPr lang="uk-UA" dirty="0" smtClean="0">
                <a:solidFill>
                  <a:schemeClr val="bg1"/>
                </a:solidFill>
                <a:latin typeface="Arial" pitchFamily="34" charset="0"/>
                <a:cs typeface="Arial" pitchFamily="34" charset="0"/>
              </a:rPr>
              <a:t>математичне; лінгвістичне</a:t>
            </a:r>
            <a:r>
              <a:rPr lang="uk-UA" dirty="0">
                <a:solidFill>
                  <a:schemeClr val="bg1"/>
                </a:solidFill>
                <a:latin typeface="Arial" pitchFamily="34" charset="0"/>
                <a:cs typeface="Arial" pitchFamily="34" charset="0"/>
              </a:rPr>
              <a:t>; програмне; технічне, організаційне; нормативно–правове</a:t>
            </a:r>
            <a:r>
              <a:rPr lang="uk-UA" dirty="0" smtClean="0">
                <a:solidFill>
                  <a:schemeClr val="bg1"/>
                </a:solidFill>
                <a:latin typeface="Arial" pitchFamily="34" charset="0"/>
                <a:cs typeface="Arial" pitchFamily="34" charset="0"/>
              </a:rPr>
              <a:t>; забезпечення </a:t>
            </a:r>
            <a:r>
              <a:rPr lang="uk-UA" dirty="0">
                <a:solidFill>
                  <a:schemeClr val="bg1"/>
                </a:solidFill>
                <a:latin typeface="Arial" pitchFamily="34" charset="0"/>
                <a:cs typeface="Arial" pitchFamily="34" charset="0"/>
              </a:rPr>
              <a:t>безпеки даних та інформаціїї. </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1. Інформаційне забезпечення – це сукупність форм документів,</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нормативної бази та реалізованих рішень щодо обсягу, розміщення та </a:t>
            </a:r>
            <a:r>
              <a:rPr lang="uk-UA" dirty="0" smtClean="0">
                <a:solidFill>
                  <a:schemeClr val="bg1"/>
                </a:solidFill>
                <a:latin typeface="Arial" pitchFamily="34" charset="0"/>
                <a:cs typeface="Arial" pitchFamily="34" charset="0"/>
              </a:rPr>
              <a:t>форм організації </a:t>
            </a:r>
            <a:r>
              <a:rPr lang="uk-UA" dirty="0">
                <a:solidFill>
                  <a:schemeClr val="bg1"/>
                </a:solidFill>
                <a:latin typeface="Arial" pitchFamily="34" charset="0"/>
                <a:cs typeface="Arial" pitchFamily="34" charset="0"/>
              </a:rPr>
              <a:t>інформації, яка циркулює у конкретній ІС.</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2. Математичне забезпечення – це сукупність математичних моделей </a:t>
            </a:r>
            <a:r>
              <a:rPr lang="uk-UA" dirty="0" smtClean="0">
                <a:solidFill>
                  <a:schemeClr val="bg1"/>
                </a:solidFill>
                <a:latin typeface="Arial" pitchFamily="34" charset="0"/>
                <a:cs typeface="Arial" pitchFamily="34" charset="0"/>
              </a:rPr>
              <a:t>та алгоритмів </a:t>
            </a:r>
            <a:r>
              <a:rPr lang="uk-UA" dirty="0">
                <a:solidFill>
                  <a:schemeClr val="bg1"/>
                </a:solidFill>
                <a:latin typeface="Arial" pitchFamily="34" charset="0"/>
                <a:cs typeface="Arial" pitchFamily="34" charset="0"/>
              </a:rPr>
              <a:t>для вирішення питань обробки інформації із </a:t>
            </a:r>
            <a:r>
              <a:rPr lang="uk-UA" dirty="0" smtClean="0">
                <a:solidFill>
                  <a:schemeClr val="bg1"/>
                </a:solidFill>
                <a:latin typeface="Arial" pitchFamily="34" charset="0"/>
                <a:cs typeface="Arial" pitchFamily="34" charset="0"/>
              </a:rPr>
              <a:t>застосуванням вибраної </a:t>
            </a:r>
            <a:r>
              <a:rPr lang="uk-UA" dirty="0">
                <a:solidFill>
                  <a:schemeClr val="bg1"/>
                </a:solidFill>
                <a:latin typeface="Arial" pitchFamily="34" charset="0"/>
                <a:cs typeface="Arial" pitchFamily="34" charset="0"/>
              </a:rPr>
              <a:t>ІТ, а також комплекс засобів і методів, які дають змогу </a:t>
            </a:r>
            <a:r>
              <a:rPr lang="uk-UA" dirty="0" smtClean="0">
                <a:solidFill>
                  <a:schemeClr val="bg1"/>
                </a:solidFill>
                <a:latin typeface="Arial" pitchFamily="34" charset="0"/>
                <a:cs typeface="Arial" pitchFamily="34" charset="0"/>
              </a:rPr>
              <a:t>будувати математичні </a:t>
            </a:r>
            <a:r>
              <a:rPr lang="uk-UA" dirty="0">
                <a:solidFill>
                  <a:schemeClr val="bg1"/>
                </a:solidFill>
                <a:latin typeface="Arial" pitchFamily="34" charset="0"/>
                <a:cs typeface="Arial" pitchFamily="34" charset="0"/>
              </a:rPr>
              <a:t>моделі для конкретних задач. Розрізняють загальне </a:t>
            </a:r>
            <a:r>
              <a:rPr lang="uk-UA" dirty="0" smtClean="0">
                <a:solidFill>
                  <a:schemeClr val="bg1"/>
                </a:solidFill>
                <a:latin typeface="Arial" pitchFamily="34" charset="0"/>
                <a:cs typeface="Arial" pitchFamily="34" charset="0"/>
              </a:rPr>
              <a:t>математичне забезпечення </a:t>
            </a:r>
            <a:r>
              <a:rPr lang="uk-UA" dirty="0">
                <a:solidFill>
                  <a:schemeClr val="bg1"/>
                </a:solidFill>
                <a:latin typeface="Arial" pitchFamily="34" charset="0"/>
                <a:cs typeface="Arial" pitchFamily="34" charset="0"/>
              </a:rPr>
              <a:t>(для організації обчислювального процесу на </a:t>
            </a:r>
            <a:r>
              <a:rPr lang="uk-UA" dirty="0" smtClean="0">
                <a:solidFill>
                  <a:schemeClr val="bg1"/>
                </a:solidFill>
                <a:latin typeface="Arial" pitchFamily="34" charset="0"/>
                <a:cs typeface="Arial" pitchFamily="34" charset="0"/>
              </a:rPr>
              <a:t>заданому комп’ютері</a:t>
            </a:r>
            <a:r>
              <a:rPr lang="uk-UA" dirty="0">
                <a:solidFill>
                  <a:schemeClr val="bg1"/>
                </a:solidFill>
                <a:latin typeface="Arial" pitchFamily="34" charset="0"/>
                <a:cs typeface="Arial" pitchFamily="34" charset="0"/>
              </a:rPr>
              <a:t>) і спеціальне математичне забезпечення (для вирішення </a:t>
            </a:r>
            <a:r>
              <a:rPr lang="uk-UA" dirty="0" smtClean="0">
                <a:solidFill>
                  <a:schemeClr val="bg1"/>
                </a:solidFill>
                <a:latin typeface="Arial" pitchFamily="34" charset="0"/>
                <a:cs typeface="Arial" pitchFamily="34" charset="0"/>
              </a:rPr>
              <a:t>конкретних завдань</a:t>
            </a:r>
            <a:r>
              <a:rPr lang="uk-UA" dirty="0">
                <a:solidFill>
                  <a:schemeClr val="bg1"/>
                </a:solidFill>
                <a:latin typeface="Arial" pitchFamily="34" charset="0"/>
                <a:cs typeface="Arial" pitchFamily="34" charset="0"/>
              </a:rPr>
              <a:t>).</a:t>
            </a:r>
            <a:endParaRPr lang="ru-RU" dirty="0">
              <a:solidFill>
                <a:schemeClr val="bg1"/>
              </a:solidFill>
              <a:latin typeface="Arial" pitchFamily="34" charset="0"/>
              <a:cs typeface="Arial" pitchFamily="34" charset="0"/>
            </a:endParaRPr>
          </a:p>
          <a:p>
            <a:endParaRPr lang="ru-RU" dirty="0">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33</a:t>
            </a:fld>
            <a:endParaRPr lang="ru-RU" dirty="0"/>
          </a:p>
        </p:txBody>
      </p:sp>
    </p:spTree>
    <p:extLst>
      <p:ext uri="{BB962C8B-B14F-4D97-AF65-F5344CB8AC3E}">
        <p14:creationId xmlns:p14="http://schemas.microsoft.com/office/powerpoint/2010/main" val="2380065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Види забезпечення ІС:</a:t>
            </a:r>
            <a:endParaRPr lang="ru-RU" dirty="0">
              <a:solidFill>
                <a:schemeClr val="bg1"/>
              </a:solidFill>
            </a:endParaRPr>
          </a:p>
        </p:txBody>
      </p:sp>
      <p:sp>
        <p:nvSpPr>
          <p:cNvPr id="3" name="Объект 2"/>
          <p:cNvSpPr>
            <a:spLocks noGrp="1"/>
          </p:cNvSpPr>
          <p:nvPr>
            <p:ph idx="1"/>
          </p:nvPr>
        </p:nvSpPr>
        <p:spPr/>
        <p:txBody>
          <a:bodyPr>
            <a:normAutofit lnSpcReduction="10000"/>
          </a:bodyPr>
          <a:lstStyle/>
          <a:p>
            <a:r>
              <a:rPr lang="uk-UA" dirty="0">
                <a:solidFill>
                  <a:schemeClr val="bg1"/>
                </a:solidFill>
                <a:latin typeface="Arial" pitchFamily="34" charset="0"/>
                <a:cs typeface="Arial" pitchFamily="34" charset="0"/>
              </a:rPr>
              <a:t>3. Лінгвістичне забезпечення – сукупність мовних засобів проектування,</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моделювання, програмування та взаємодії користувачів із системою (в тому</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числі й мови введення–виведення). До мовних засобів відносяться</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безпосередньо мови та їх термінологія.</a:t>
            </a:r>
            <a:endParaRPr lang="ru-RU" dirty="0">
              <a:solidFill>
                <a:schemeClr val="bg1"/>
              </a:solidFill>
              <a:latin typeface="Arial" pitchFamily="34" charset="0"/>
              <a:cs typeface="Arial" pitchFamily="34" charset="0"/>
            </a:endParaRPr>
          </a:p>
          <a:p>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4. Програмне </a:t>
            </a:r>
            <a:r>
              <a:rPr lang="uk-UA" dirty="0" smtClean="0">
                <a:solidFill>
                  <a:schemeClr val="bg1"/>
                </a:solidFill>
                <a:latin typeface="Arial" pitchFamily="34" charset="0"/>
                <a:cs typeface="Arial" pitchFamily="34" charset="0"/>
              </a:rPr>
              <a:t>забезпечення – це набір комп'ютерних програм, процедур, пов'язаної з ними документації та даних. Воно складається з операційної системи, мов програмування та різних прикладних програм.</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34</a:t>
            </a:fld>
            <a:endParaRPr lang="ru-RU" dirty="0"/>
          </a:p>
        </p:txBody>
      </p:sp>
    </p:spTree>
    <p:extLst>
      <p:ext uri="{BB962C8B-B14F-4D97-AF65-F5344CB8AC3E}">
        <p14:creationId xmlns:p14="http://schemas.microsoft.com/office/powerpoint/2010/main" val="29749580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Паралельні обчислення</a:t>
            </a:r>
            <a:endParaRPr lang="ru-RU"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Паралельні обчислення - спосіб комп'ютерних обчислень, при організації якого програми розробляють як набір взаємодіючих обчислювальних процесів, що працюють паралельно.</a:t>
            </a:r>
            <a:endParaRPr lang="en-US"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Методи паралельного програмування дозволяють розподілити роботу програми кількома процесорами у межах одного комп'ютера. </a:t>
            </a: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35</a:t>
            </a:fld>
            <a:endParaRPr lang="ru-RU" dirty="0"/>
          </a:p>
        </p:txBody>
      </p:sp>
    </p:spTree>
    <p:extLst>
      <p:ext uri="{BB962C8B-B14F-4D97-AF65-F5344CB8AC3E}">
        <p14:creationId xmlns:p14="http://schemas.microsoft.com/office/powerpoint/2010/main" val="11461788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0" dirty="0" smtClean="0">
                <a:solidFill>
                  <a:schemeClr val="bg1"/>
                </a:solidFill>
                <a:latin typeface="Arial" panose="020B0604020202020204" pitchFamily="34" charset="0"/>
                <a:cs typeface="Arial" panose="020B0604020202020204" pitchFamily="34" charset="0"/>
              </a:rPr>
              <a:t>Классифікація обчислюваьних </a:t>
            </a:r>
            <a:r>
              <a:rPr lang="ru-RU" b="0" dirty="0">
                <a:solidFill>
                  <a:schemeClr val="bg1"/>
                </a:solidFill>
                <a:latin typeface="Arial" panose="020B0604020202020204" pitchFamily="34" charset="0"/>
                <a:cs typeface="Arial" panose="020B0604020202020204" pitchFamily="34" charset="0"/>
              </a:rPr>
              <a:t>систем </a:t>
            </a:r>
            <a:r>
              <a:rPr lang="ru-RU" b="0" dirty="0" smtClean="0">
                <a:solidFill>
                  <a:schemeClr val="bg1"/>
                </a:solidFill>
                <a:latin typeface="Arial" panose="020B0604020202020204" pitchFamily="34" charset="0"/>
                <a:cs typeface="Arial" panose="020B0604020202020204" pitchFamily="34" charset="0"/>
              </a:rPr>
              <a:t>Флінна</a:t>
            </a:r>
            <a:endParaRPr lang="uk-UA"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Виділяються чотири класи обчислювальних систем відповідно до двох вимірів - характеристик систем: </a:t>
            </a:r>
            <a:endParaRPr lang="uk-UA" dirty="0" smtClean="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потік </a:t>
            </a:r>
            <a:r>
              <a:rPr lang="uk-UA" b="1" i="1" dirty="0">
                <a:solidFill>
                  <a:schemeClr val="bg1"/>
                </a:solidFill>
                <a:latin typeface="Arial" panose="020B0604020202020204" pitchFamily="34" charset="0"/>
                <a:cs typeface="Arial" panose="020B0604020202020204" pitchFamily="34" charset="0"/>
              </a:rPr>
              <a:t>команд</a:t>
            </a:r>
            <a:r>
              <a:rPr lang="uk-UA" dirty="0">
                <a:solidFill>
                  <a:schemeClr val="bg1"/>
                </a:solidFill>
                <a:latin typeface="Arial" panose="020B0604020202020204" pitchFamily="34" charset="0"/>
                <a:cs typeface="Arial" panose="020B0604020202020204" pitchFamily="34" charset="0"/>
              </a:rPr>
              <a:t>, які дана архітектура здатна виконати в одиницю часу (</a:t>
            </a:r>
            <a:r>
              <a:rPr lang="uk-UA" dirty="0" smtClean="0">
                <a:solidFill>
                  <a:schemeClr val="bg1"/>
                </a:solidFill>
                <a:latin typeface="Arial" panose="020B0604020202020204" pitchFamily="34" charset="0"/>
                <a:cs typeface="Arial" panose="020B0604020202020204" pitchFamily="34" charset="0"/>
              </a:rPr>
              <a:t>одиночний</a:t>
            </a:r>
            <a:r>
              <a:rPr lang="uk-UA" dirty="0" smtClean="0">
                <a:solidFill>
                  <a:srgbClr val="FF0000"/>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чи множинний); </a:t>
            </a:r>
            <a:endParaRPr lang="uk-UA" dirty="0" smtClean="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та </a:t>
            </a:r>
            <a:r>
              <a:rPr lang="uk-UA" dirty="0">
                <a:solidFill>
                  <a:schemeClr val="bg1"/>
                </a:solidFill>
                <a:latin typeface="Arial" panose="020B0604020202020204" pitchFamily="34" charset="0"/>
                <a:cs typeface="Arial" panose="020B0604020202020204" pitchFamily="34" charset="0"/>
              </a:rPr>
              <a:t>потік </a:t>
            </a:r>
            <a:r>
              <a:rPr lang="uk-UA" b="1" i="1" dirty="0">
                <a:solidFill>
                  <a:schemeClr val="bg1"/>
                </a:solidFill>
                <a:latin typeface="Arial" panose="020B0604020202020204" pitchFamily="34" charset="0"/>
                <a:cs typeface="Arial" panose="020B0604020202020204" pitchFamily="34" charset="0"/>
              </a:rPr>
              <a:t>даних</a:t>
            </a:r>
            <a:r>
              <a:rPr lang="uk-UA" dirty="0">
                <a:solidFill>
                  <a:schemeClr val="bg1"/>
                </a:solidFill>
                <a:latin typeface="Arial" panose="020B0604020202020204" pitchFamily="34" charset="0"/>
                <a:cs typeface="Arial" panose="020B0604020202020204" pitchFamily="34" charset="0"/>
              </a:rPr>
              <a:t>, які можуть бути оброблені в одиницю часу (</a:t>
            </a:r>
            <a:r>
              <a:rPr lang="uk-UA" dirty="0" smtClean="0">
                <a:solidFill>
                  <a:schemeClr val="bg1"/>
                </a:solidFill>
                <a:latin typeface="Arial" panose="020B0604020202020204" pitchFamily="34" charset="0"/>
                <a:cs typeface="Arial" panose="020B0604020202020204" pitchFamily="34" charset="0"/>
              </a:rPr>
              <a:t>одиночний </a:t>
            </a:r>
            <a:r>
              <a:rPr lang="uk-UA" dirty="0">
                <a:solidFill>
                  <a:schemeClr val="bg1"/>
                </a:solidFill>
                <a:latin typeface="Arial" panose="020B0604020202020204" pitchFamily="34" charset="0"/>
                <a:cs typeface="Arial" panose="020B0604020202020204" pitchFamily="34" charset="0"/>
              </a:rPr>
              <a:t>або множинний).</a:t>
            </a:r>
          </a:p>
        </p:txBody>
      </p:sp>
      <p:sp>
        <p:nvSpPr>
          <p:cNvPr id="4" name="Номер слайда 3"/>
          <p:cNvSpPr>
            <a:spLocks noGrp="1"/>
          </p:cNvSpPr>
          <p:nvPr>
            <p:ph type="sldNum" sz="quarter" idx="12"/>
          </p:nvPr>
        </p:nvSpPr>
        <p:spPr/>
        <p:txBody>
          <a:bodyPr/>
          <a:lstStyle/>
          <a:p>
            <a:fld id="{B19B0651-EE4F-4900-A07F-96A6BFA9D0F0}" type="slidenum">
              <a:rPr lang="ru-RU" smtClean="0"/>
              <a:t>36</a:t>
            </a:fld>
            <a:endParaRPr lang="ru-RU" dirty="0"/>
          </a:p>
        </p:txBody>
      </p:sp>
    </p:spTree>
    <p:extLst>
      <p:ext uri="{BB962C8B-B14F-4D97-AF65-F5344CB8AC3E}">
        <p14:creationId xmlns:p14="http://schemas.microsoft.com/office/powerpoint/2010/main" val="22504775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432048"/>
          </a:xfrm>
        </p:spPr>
        <p:txBody>
          <a:bodyPr>
            <a:noAutofit/>
          </a:bodyPr>
          <a:lstStyle/>
          <a:p>
            <a:pPr algn="ctr"/>
            <a:r>
              <a:rPr lang="ru-RU" sz="3200" b="0" dirty="0" smtClean="0">
                <a:solidFill>
                  <a:schemeClr val="bg1"/>
                </a:solidFill>
                <a:latin typeface="Arial" panose="020B0604020202020204" pitchFamily="34" charset="0"/>
                <a:cs typeface="Arial" panose="020B0604020202020204" pitchFamily="34" charset="0"/>
              </a:rPr>
              <a:t>Класифікація Флінна</a:t>
            </a:r>
            <a:endParaRPr lang="uk-UA" sz="3200"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37</a:t>
            </a:fld>
            <a:endParaRPr lang="ru-RU" dirty="0"/>
          </a:p>
        </p:txBody>
      </p:sp>
      <p:pic>
        <p:nvPicPr>
          <p:cNvPr id="2070" name="Picture 2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628800"/>
            <a:ext cx="2066667" cy="1228572"/>
          </a:xfrm>
          <a:prstGeom prst="rect">
            <a:avLst/>
          </a:prstGeom>
          <a:noFill/>
          <a:extLst>
            <a:ext uri="{909E8E84-426E-40DD-AFC4-6F175D3DCCD1}">
              <a14:hiddenFill xmlns:a14="http://schemas.microsoft.com/office/drawing/2010/main">
                <a:solidFill>
                  <a:srgbClr val="FFFFFF"/>
                </a:solidFill>
              </a14:hiddenFill>
            </a:ext>
          </a:extLst>
        </p:spPr>
      </p:pic>
      <p:sp>
        <p:nvSpPr>
          <p:cNvPr id="28" name="Прямоугольник 27"/>
          <p:cNvSpPr/>
          <p:nvPr/>
        </p:nvSpPr>
        <p:spPr>
          <a:xfrm>
            <a:off x="2627784" y="1484784"/>
            <a:ext cx="6120680" cy="2031325"/>
          </a:xfrm>
          <a:prstGeom prst="rect">
            <a:avLst/>
          </a:prstGeom>
        </p:spPr>
        <p:txBody>
          <a:bodyPr wrap="square">
            <a:spAutoFit/>
          </a:bodyPr>
          <a:lstStyle/>
          <a:p>
            <a:r>
              <a:rPr lang="ru-RU" b="1" dirty="0">
                <a:solidFill>
                  <a:schemeClr val="bg1"/>
                </a:solidFill>
              </a:rPr>
              <a:t>SISD</a:t>
            </a:r>
            <a:r>
              <a:rPr lang="ru-RU" dirty="0">
                <a:solidFill>
                  <a:schemeClr val="bg1"/>
                </a:solidFill>
              </a:rPr>
              <a:t> (single instruction stream / single data stream) - </a:t>
            </a:r>
            <a:r>
              <a:rPr lang="uk-UA" dirty="0" smtClean="0">
                <a:solidFill>
                  <a:schemeClr val="bg1"/>
                </a:solidFill>
              </a:rPr>
              <a:t>одиночний </a:t>
            </a:r>
            <a:r>
              <a:rPr lang="uk-UA" dirty="0">
                <a:solidFill>
                  <a:schemeClr val="bg1"/>
                </a:solidFill>
              </a:rPr>
              <a:t>потік команд та одиночний потік даних. До цього класу належать, перш за все, класичні послідовні машини, чи інакше, машини </a:t>
            </a:r>
            <a:r>
              <a:rPr lang="uk-UA" dirty="0" err="1">
                <a:solidFill>
                  <a:schemeClr val="bg1"/>
                </a:solidFill>
              </a:rPr>
              <a:t>фон-нейманівського</a:t>
            </a:r>
            <a:r>
              <a:rPr lang="uk-UA" dirty="0">
                <a:solidFill>
                  <a:schemeClr val="bg1"/>
                </a:solidFill>
              </a:rPr>
              <a:t> типу. У таких машинах є лише один потік команд, всі команди обробляються послідовно одна за одною і кожна команда ініціює операцію з одним потоком даних.</a:t>
            </a:r>
            <a:endParaRPr lang="ru-RU" dirty="0">
              <a:solidFill>
                <a:schemeClr val="bg1"/>
              </a:solidFill>
            </a:endParaRPr>
          </a:p>
        </p:txBody>
      </p:sp>
      <p:pic>
        <p:nvPicPr>
          <p:cNvPr id="2071" name="Picture 23" descr="1-1-sim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499" y="4581128"/>
            <a:ext cx="2057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Прямоугольник 28"/>
          <p:cNvSpPr/>
          <p:nvPr/>
        </p:nvSpPr>
        <p:spPr>
          <a:xfrm>
            <a:off x="2771800" y="4075618"/>
            <a:ext cx="5472608" cy="2031325"/>
          </a:xfrm>
          <a:prstGeom prst="rect">
            <a:avLst/>
          </a:prstGeom>
        </p:spPr>
        <p:txBody>
          <a:bodyPr wrap="square">
            <a:spAutoFit/>
          </a:bodyPr>
          <a:lstStyle/>
          <a:p>
            <a:r>
              <a:rPr lang="ru-RU" b="1" dirty="0">
                <a:solidFill>
                  <a:schemeClr val="bg1"/>
                </a:solidFill>
              </a:rPr>
              <a:t>SIMD</a:t>
            </a:r>
            <a:r>
              <a:rPr lang="ru-RU" dirty="0">
                <a:solidFill>
                  <a:schemeClr val="bg1"/>
                </a:solidFill>
              </a:rPr>
              <a:t> (single instruction stream / multiple data stream) - </a:t>
            </a:r>
            <a:r>
              <a:rPr lang="uk-UA" dirty="0" smtClean="0">
                <a:solidFill>
                  <a:schemeClr val="bg1"/>
                </a:solidFill>
              </a:rPr>
              <a:t>одиночний </a:t>
            </a:r>
            <a:r>
              <a:rPr lang="uk-UA" dirty="0">
                <a:solidFill>
                  <a:schemeClr val="bg1"/>
                </a:solidFill>
              </a:rPr>
              <a:t>потік команд та множинний потік даних. В подібних </a:t>
            </a:r>
            <a:r>
              <a:rPr lang="uk-UA" dirty="0" err="1">
                <a:solidFill>
                  <a:schemeClr val="bg1"/>
                </a:solidFill>
              </a:rPr>
              <a:t>архітектурах</a:t>
            </a:r>
            <a:r>
              <a:rPr lang="uk-UA" dirty="0">
                <a:solidFill>
                  <a:schemeClr val="bg1"/>
                </a:solidFill>
              </a:rPr>
              <a:t> зберігається один потік команд, що включає, на відміну від попереднього класу, векторні команди. Це дозволяє виконувати одну арифметичну операцію відразу над багатьма даними елементами вектора.</a:t>
            </a:r>
            <a:endParaRPr lang="ru-RU" dirty="0">
              <a:solidFill>
                <a:schemeClr val="bg1"/>
              </a:solidFill>
            </a:endParaRPr>
          </a:p>
        </p:txBody>
      </p:sp>
    </p:spTree>
    <p:extLst>
      <p:ext uri="{BB962C8B-B14F-4D97-AF65-F5344CB8AC3E}">
        <p14:creationId xmlns:p14="http://schemas.microsoft.com/office/powerpoint/2010/main" val="23178331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Класифікація Флінна</a:t>
            </a:r>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38</a:t>
            </a:fld>
            <a:endParaRPr lang="ru-RU" dirty="0"/>
          </a:p>
        </p:txBody>
      </p:sp>
      <p:pic>
        <p:nvPicPr>
          <p:cNvPr id="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556792"/>
            <a:ext cx="2066667" cy="1228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descr="1-1-mim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4128611"/>
            <a:ext cx="2057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p:cNvSpPr/>
          <p:nvPr/>
        </p:nvSpPr>
        <p:spPr>
          <a:xfrm>
            <a:off x="2987824" y="1484784"/>
            <a:ext cx="5184576" cy="1754326"/>
          </a:xfrm>
          <a:prstGeom prst="rect">
            <a:avLst/>
          </a:prstGeom>
        </p:spPr>
        <p:txBody>
          <a:bodyPr wrap="square">
            <a:spAutoFit/>
          </a:bodyPr>
          <a:lstStyle/>
          <a:p>
            <a:r>
              <a:rPr lang="ru-RU" b="1" dirty="0">
                <a:solidFill>
                  <a:schemeClr val="bg1"/>
                </a:solidFill>
              </a:rPr>
              <a:t>MISD</a:t>
            </a:r>
            <a:r>
              <a:rPr lang="ru-RU" dirty="0">
                <a:solidFill>
                  <a:schemeClr val="bg1"/>
                </a:solidFill>
              </a:rPr>
              <a:t> (multiple instruction stream / single data stream) - </a:t>
            </a:r>
            <a:r>
              <a:rPr lang="uk-UA" dirty="0" smtClean="0">
                <a:solidFill>
                  <a:schemeClr val="bg1"/>
                </a:solidFill>
              </a:rPr>
              <a:t>множинний </a:t>
            </a:r>
            <a:r>
              <a:rPr lang="uk-UA" dirty="0">
                <a:solidFill>
                  <a:schemeClr val="bg1"/>
                </a:solidFill>
              </a:rPr>
              <a:t>потік команд та одиночний потік даних. Визначення має на увазі наявність в архітектурі багатьох процесорів, що обробляють один і той же потік даних. Вважається, що поки що цей клас порожній</a:t>
            </a:r>
            <a:r>
              <a:rPr lang="uk-UA" dirty="0"/>
              <a:t>.</a:t>
            </a:r>
            <a:endParaRPr lang="ru-RU" dirty="0">
              <a:solidFill>
                <a:schemeClr val="bg1"/>
              </a:solidFill>
            </a:endParaRPr>
          </a:p>
        </p:txBody>
      </p:sp>
      <p:sp>
        <p:nvSpPr>
          <p:cNvPr id="8" name="Прямоугольник 7"/>
          <p:cNvSpPr/>
          <p:nvPr/>
        </p:nvSpPr>
        <p:spPr>
          <a:xfrm>
            <a:off x="2843808" y="4005064"/>
            <a:ext cx="5040560" cy="2031325"/>
          </a:xfrm>
          <a:prstGeom prst="rect">
            <a:avLst/>
          </a:prstGeom>
        </p:spPr>
        <p:txBody>
          <a:bodyPr wrap="square">
            <a:spAutoFit/>
          </a:bodyPr>
          <a:lstStyle/>
          <a:p>
            <a:r>
              <a:rPr lang="ru-RU" b="1" dirty="0">
                <a:solidFill>
                  <a:schemeClr val="bg1"/>
                </a:solidFill>
              </a:rPr>
              <a:t>MIMD</a:t>
            </a:r>
            <a:r>
              <a:rPr lang="ru-RU" dirty="0">
                <a:solidFill>
                  <a:schemeClr val="bg1"/>
                </a:solidFill>
              </a:rPr>
              <a:t> (multiple instruction stream / multiple data stream) - </a:t>
            </a:r>
            <a:r>
              <a:rPr lang="uk-UA" dirty="0" smtClean="0">
                <a:solidFill>
                  <a:schemeClr val="bg1"/>
                </a:solidFill>
              </a:rPr>
              <a:t>множинний </a:t>
            </a:r>
            <a:r>
              <a:rPr lang="uk-UA" dirty="0">
                <a:solidFill>
                  <a:schemeClr val="bg1"/>
                </a:solidFill>
              </a:rPr>
              <a:t>потік команд та множинний потік даних. Цей клас передбачає, що у обчислювальної системі є кілька пристроїв обробки команд, об'єднаних у єдиний комплекс і </a:t>
            </a:r>
            <a:r>
              <a:rPr lang="uk-UA" dirty="0" smtClean="0">
                <a:solidFill>
                  <a:schemeClr val="bg1"/>
                </a:solidFill>
              </a:rPr>
              <a:t>кожний працює  </a:t>
            </a:r>
            <a:r>
              <a:rPr lang="uk-UA" dirty="0">
                <a:solidFill>
                  <a:schemeClr val="bg1"/>
                </a:solidFill>
              </a:rPr>
              <a:t>зі своїм потоком команд і даних.</a:t>
            </a:r>
            <a:endParaRPr lang="ru-RU" dirty="0">
              <a:solidFill>
                <a:schemeClr val="bg1"/>
              </a:solidFill>
            </a:endParaRPr>
          </a:p>
        </p:txBody>
      </p:sp>
    </p:spTree>
    <p:extLst>
      <p:ext uri="{BB962C8B-B14F-4D97-AF65-F5344CB8AC3E}">
        <p14:creationId xmlns:p14="http://schemas.microsoft.com/office/powerpoint/2010/main" val="3134890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0" dirty="0">
                <a:solidFill>
                  <a:schemeClr val="bg1"/>
                </a:solidFill>
                <a:latin typeface="Arial" pitchFamily="34" charset="0"/>
                <a:cs typeface="Arial" pitchFamily="34" charset="0"/>
              </a:rPr>
              <a:t>Властивості систем</a:t>
            </a:r>
            <a:br>
              <a:rPr lang="ru-RU" b="0" dirty="0">
                <a:solidFill>
                  <a:schemeClr val="bg1"/>
                </a:solidFill>
                <a:latin typeface="Arial" pitchFamily="34" charset="0"/>
                <a:cs typeface="Arial" pitchFamily="34" charset="0"/>
              </a:rPr>
            </a:br>
            <a:endParaRPr lang="ru-RU" b="0" dirty="0">
              <a:solidFill>
                <a:schemeClr val="bg1"/>
              </a:solidFill>
              <a:latin typeface="Arial" pitchFamily="34" charset="0"/>
              <a:cs typeface="Arial" pitchFamily="34" charset="0"/>
            </a:endParaRPr>
          </a:p>
        </p:txBody>
      </p:sp>
      <p:sp>
        <p:nvSpPr>
          <p:cNvPr id="3" name="Объект 2"/>
          <p:cNvSpPr>
            <a:spLocks noGrp="1"/>
          </p:cNvSpPr>
          <p:nvPr>
            <p:ph idx="1"/>
          </p:nvPr>
        </p:nvSpPr>
        <p:spPr/>
        <p:txBody>
          <a:bodyPr>
            <a:normAutofit fontScale="85000" lnSpcReduction="10000"/>
          </a:bodyPr>
          <a:lstStyle/>
          <a:p>
            <a:r>
              <a:rPr lang="ru-RU" b="1" i="1" dirty="0">
                <a:solidFill>
                  <a:schemeClr val="bg1"/>
                </a:solidFill>
                <a:latin typeface="Arial" pitchFamily="34" charset="0"/>
                <a:cs typeface="Arial" pitchFamily="34" charset="0"/>
              </a:rPr>
              <a:t>Емерджентність</a:t>
            </a:r>
            <a:r>
              <a:rPr lang="ru-RU" dirty="0">
                <a:solidFill>
                  <a:schemeClr val="bg1"/>
                </a:solidFill>
                <a:latin typeface="Arial" pitchFamily="34" charset="0"/>
                <a:cs typeface="Arial" pitchFamily="34" charset="0"/>
              </a:rPr>
              <a:t> (англ.</a:t>
            </a:r>
            <a:r>
              <a:rPr lang="ru-RU" i="1" dirty="0">
                <a:solidFill>
                  <a:schemeClr val="bg1"/>
                </a:solidFill>
                <a:latin typeface="Arial" pitchFamily="34" charset="0"/>
                <a:cs typeface="Arial" pitchFamily="34" charset="0"/>
              </a:rPr>
              <a:t>emergence</a:t>
            </a:r>
            <a:r>
              <a:rPr lang="ru-RU" dirty="0">
                <a:solidFill>
                  <a:schemeClr val="bg1"/>
                </a:solidFill>
                <a:latin typeface="Arial" pitchFamily="34" charset="0"/>
                <a:cs typeface="Arial" pitchFamily="34" charset="0"/>
              </a:rPr>
              <a:t> — виникнення, поява нового)  в теорії систем — наявність в будь-якої системи особливих властивостей, не властивих її підсистемам і блокам, а також сумі елементів, не пов'язаних системоутворюючими зв'язками; неможливість об'єднання властивостей системи до суми її компонентів. Синонім — «системний </a:t>
            </a:r>
            <a:r>
              <a:rPr lang="ru-RU" dirty="0" err="1">
                <a:solidFill>
                  <a:schemeClr val="bg1"/>
                </a:solidFill>
                <a:latin typeface="Arial" pitchFamily="34" charset="0"/>
                <a:cs typeface="Arial" pitchFamily="34" charset="0"/>
              </a:rPr>
              <a:t>ефект</a:t>
            </a:r>
            <a:r>
              <a:rPr lang="ru-RU" dirty="0" smtClean="0">
                <a:solidFill>
                  <a:schemeClr val="bg1"/>
                </a:solidFill>
                <a:latin typeface="Arial" pitchFamily="34" charset="0"/>
                <a:cs typeface="Arial" pitchFamily="34" charset="0"/>
              </a:rPr>
              <a:t>».</a:t>
            </a:r>
            <a:endParaRPr lang="en-US" dirty="0" smtClean="0">
              <a:solidFill>
                <a:schemeClr val="bg1"/>
              </a:solidFill>
              <a:latin typeface="Arial" pitchFamily="34" charset="0"/>
              <a:cs typeface="Arial" pitchFamily="34" charset="0"/>
            </a:endParaRPr>
          </a:p>
          <a:p>
            <a:r>
              <a:rPr lang="uk-UA" b="1" i="1" dirty="0" smtClean="0">
                <a:solidFill>
                  <a:schemeClr val="bg1"/>
                </a:solidFill>
              </a:rPr>
              <a:t>М</a:t>
            </a:r>
            <a:r>
              <a:rPr lang="ru-RU" b="1" i="1" dirty="0" err="1" smtClean="0">
                <a:solidFill>
                  <a:schemeClr val="bg1"/>
                </a:solidFill>
              </a:rPr>
              <a:t>урахи</a:t>
            </a:r>
            <a:r>
              <a:rPr lang="ru-RU" b="1" i="1" dirty="0">
                <a:solidFill>
                  <a:schemeClr val="bg1"/>
                </a:solidFill>
              </a:rPr>
              <a:t>, </a:t>
            </a:r>
            <a:r>
              <a:rPr lang="ru-RU" b="1" i="1" dirty="0" err="1">
                <a:solidFill>
                  <a:schemeClr val="bg1"/>
                </a:solidFill>
              </a:rPr>
              <a:t>бджоли</a:t>
            </a:r>
            <a:r>
              <a:rPr lang="ru-RU" b="1" i="1" dirty="0">
                <a:solidFill>
                  <a:schemeClr val="bg1"/>
                </a:solidFill>
              </a:rPr>
              <a:t>, </a:t>
            </a:r>
            <a:r>
              <a:rPr lang="ru-RU" b="1" i="1" dirty="0" err="1" smtClean="0">
                <a:solidFill>
                  <a:schemeClr val="bg1"/>
                </a:solidFill>
              </a:rPr>
              <a:t>терміти</a:t>
            </a:r>
            <a:r>
              <a:rPr lang="ru-RU" b="1" i="1" dirty="0" smtClean="0">
                <a:solidFill>
                  <a:schemeClr val="bg1"/>
                </a:solidFill>
              </a:rPr>
              <a:t>. </a:t>
            </a:r>
            <a:r>
              <a:rPr lang="ru-RU" b="1" i="1" dirty="0" err="1">
                <a:solidFill>
                  <a:schemeClr val="bg1"/>
                </a:solidFill>
                <a:latin typeface="Arial" pitchFamily="34" charset="0"/>
                <a:cs typeface="Arial" pitchFamily="34" charset="0"/>
              </a:rPr>
              <a:t>Сніжинки</a:t>
            </a:r>
            <a:endParaRPr lang="ru-RU" b="1" i="1" dirty="0" smtClean="0">
              <a:solidFill>
                <a:schemeClr val="bg1"/>
              </a:solidFill>
              <a:latin typeface="Arial" pitchFamily="34" charset="0"/>
              <a:cs typeface="Arial" pitchFamily="34" charset="0"/>
            </a:endParaRPr>
          </a:p>
          <a:p>
            <a:r>
              <a:rPr lang="ru-RU" b="1" i="1" dirty="0">
                <a:solidFill>
                  <a:schemeClr val="bg1"/>
                </a:solidFill>
                <a:latin typeface="Arial" pitchFamily="34" charset="0"/>
                <a:cs typeface="Arial" pitchFamily="34" charset="0"/>
              </a:rPr>
              <a:t>Адитивність.</a:t>
            </a:r>
            <a:r>
              <a:rPr lang="ru-RU" i="1" dirty="0">
                <a:solidFill>
                  <a:schemeClr val="bg1"/>
                </a:solidFill>
                <a:latin typeface="Arial" pitchFamily="34" charset="0"/>
                <a:cs typeface="Arial" pitchFamily="34" charset="0"/>
              </a:rPr>
              <a:t> У деяких системах кожна зі змінних може розглядатися незалежно від інших, і відхилення системи загалом є фізичною сумою відхилень її окремих елементів (наприклад, якщо поведінка системи описується сепарабельною функцією змінних, або ж система є лінійною). Якщо наявна така властивість, то аналіз системи і випрацю-вання необхідних керувань значно полегшується. Для складних систем ця властивість є </a:t>
            </a:r>
            <a:r>
              <a:rPr lang="ru-RU" i="1" dirty="0" smtClean="0">
                <a:solidFill>
                  <a:schemeClr val="bg1"/>
                </a:solidFill>
                <a:latin typeface="Arial" pitchFamily="34" charset="0"/>
                <a:cs typeface="Arial" pitchFamily="34" charset="0"/>
              </a:rPr>
              <a:t>нехарактерною.</a:t>
            </a:r>
            <a:endParaRPr lang="ru-RU" dirty="0">
              <a:solidFill>
                <a:schemeClr val="bg1"/>
              </a:solidFill>
              <a:latin typeface="Arial" pitchFamily="34" charset="0"/>
              <a:cs typeface="Arial" pitchFamily="34" charset="0"/>
            </a:endParaRPr>
          </a:p>
          <a:p>
            <a:endParaRPr lang="ru-RU" dirty="0">
              <a:solidFill>
                <a:schemeClr val="bg1"/>
              </a:solidFill>
              <a:latin typeface="Arial" pitchFamily="34" charset="0"/>
              <a:cs typeface="Arial" pitchFamily="34" charset="0"/>
            </a:endParaRPr>
          </a:p>
          <a:p>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4</a:t>
            </a:fld>
            <a:endParaRPr lang="ru-RU" dirty="0"/>
          </a:p>
        </p:txBody>
      </p:sp>
    </p:spTree>
    <p:extLst>
      <p:ext uri="{BB962C8B-B14F-4D97-AF65-F5344CB8AC3E}">
        <p14:creationId xmlns:p14="http://schemas.microsoft.com/office/powerpoint/2010/main" val="3974094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itchFamily="34" charset="0"/>
                <a:cs typeface="Arial" pitchFamily="34" charset="0"/>
              </a:rPr>
              <a:t>Еквіфінальність</a:t>
            </a:r>
          </a:p>
        </p:txBody>
      </p:sp>
      <p:sp>
        <p:nvSpPr>
          <p:cNvPr id="3" name="Объект 2"/>
          <p:cNvSpPr>
            <a:spLocks noGrp="1"/>
          </p:cNvSpPr>
          <p:nvPr>
            <p:ph idx="1"/>
          </p:nvPr>
        </p:nvSpPr>
        <p:spPr/>
        <p:txBody>
          <a:bodyPr>
            <a:normAutofit lnSpcReduction="10000"/>
          </a:bodyPr>
          <a:lstStyle/>
          <a:p>
            <a:r>
              <a:rPr lang="ru-RU" b="1" i="1" dirty="0">
                <a:solidFill>
                  <a:schemeClr val="bg1"/>
                </a:solidFill>
                <a:latin typeface="Arial" pitchFamily="34" charset="0"/>
                <a:cs typeface="Arial" pitchFamily="34" charset="0"/>
              </a:rPr>
              <a:t>Еквіфінальність</a:t>
            </a:r>
            <a:r>
              <a:rPr lang="ru-RU" dirty="0">
                <a:solidFill>
                  <a:schemeClr val="bg1"/>
                </a:solidFill>
                <a:latin typeface="Arial" pitchFamily="34" charset="0"/>
                <a:cs typeface="Arial" pitchFamily="34" charset="0"/>
              </a:rPr>
              <a:t> - одне з найменш вивчених властивостей системи, що характеризує граничні можливості систем певного класу складності. </a:t>
            </a:r>
            <a:r>
              <a:rPr lang="ru-RU" dirty="0" smtClean="0">
                <a:solidFill>
                  <a:schemeClr val="bg1"/>
                </a:solidFill>
                <a:latin typeface="Arial" pitchFamily="34" charset="0"/>
                <a:cs typeface="Arial" pitchFamily="34" charset="0"/>
              </a:rPr>
              <a:t>у </a:t>
            </a:r>
            <a:r>
              <a:rPr lang="ru-RU" dirty="0">
                <a:solidFill>
                  <a:schemeClr val="bg1"/>
                </a:solidFill>
                <a:latin typeface="Arial" pitchFamily="34" charset="0"/>
                <a:cs typeface="Arial" pitchFamily="34" charset="0"/>
              </a:rPr>
              <a:t>введенні цього поняття виникає починаючи з деякого рівня складності систем. </a:t>
            </a:r>
            <a:endParaRPr lang="ru-RU" dirty="0" smtClean="0">
              <a:solidFill>
                <a:schemeClr val="bg1"/>
              </a:solidFill>
              <a:latin typeface="Arial" pitchFamily="34" charset="0"/>
              <a:cs typeface="Arial" pitchFamily="34" charset="0"/>
            </a:endParaRPr>
          </a:p>
          <a:p>
            <a:r>
              <a:rPr lang="ru-RU" b="1" i="1" dirty="0" smtClean="0">
                <a:solidFill>
                  <a:schemeClr val="bg1"/>
                </a:solidFill>
                <a:latin typeface="Arial" pitchFamily="34" charset="0"/>
                <a:cs typeface="Arial" pitchFamily="34" charset="0"/>
              </a:rPr>
              <a:t>Еквіфінальність</a:t>
            </a:r>
            <a:r>
              <a:rPr lang="ru-RU" dirty="0" smtClean="0">
                <a:solidFill>
                  <a:schemeClr val="bg1"/>
                </a:solidFill>
                <a:latin typeface="Arial" pitchFamily="34" charset="0"/>
                <a:cs typeface="Arial" pitchFamily="34" charset="0"/>
              </a:rPr>
              <a:t> </a:t>
            </a:r>
            <a:r>
              <a:rPr lang="ru-RU" dirty="0">
                <a:solidFill>
                  <a:schemeClr val="bg1"/>
                </a:solidFill>
                <a:latin typeface="Arial" pitchFamily="34" charset="0"/>
                <a:cs typeface="Arial" pitchFamily="34" charset="0"/>
              </a:rPr>
              <a:t>- внутрішня готовність системи до досягнення якогось граничного стану, не залежного від зовнішніх умов. Ідея еквіфінальності полягає у вивченні параметрів, що визначають певний граничний рівень організації</a:t>
            </a:r>
            <a:r>
              <a:rPr lang="ru-RU" dirty="0" smtClean="0">
                <a:solidFill>
                  <a:schemeClr val="bg1"/>
                </a:solidFill>
                <a:latin typeface="Arial" pitchFamily="34" charset="0"/>
                <a:cs typeface="Arial" pitchFamily="34" charset="0"/>
              </a:rPr>
              <a:t>. Система, </a:t>
            </a:r>
            <a:r>
              <a:rPr lang="ru-RU" dirty="0">
                <a:solidFill>
                  <a:schemeClr val="bg1"/>
                </a:solidFill>
                <a:latin typeface="Arial" pitchFamily="34" charset="0"/>
                <a:cs typeface="Arial" pitchFamily="34" charset="0"/>
              </a:rPr>
              <a:t>будучи цілісним утворенням, завжди прагне відтворювати себе</a:t>
            </a:r>
            <a:r>
              <a:rPr lang="ru-RU" dirty="0" smtClean="0">
                <a:solidFill>
                  <a:schemeClr val="bg1"/>
                </a:solidFill>
                <a:latin typeface="Arial" pitchFamily="34" charset="0"/>
                <a:cs typeface="Arial" pitchFamily="34" charset="0"/>
              </a:rPr>
              <a:t>, відновлювати </a:t>
            </a:r>
            <a:r>
              <a:rPr lang="ru-RU" dirty="0">
                <a:solidFill>
                  <a:schemeClr val="bg1"/>
                </a:solidFill>
                <a:latin typeface="Arial" pitchFamily="34" charset="0"/>
                <a:cs typeface="Arial" pitchFamily="34" charset="0"/>
              </a:rPr>
              <a:t>втрачену рівновагу, долати опір, зокрема </a:t>
            </a:r>
            <a:r>
              <a:rPr lang="ru-RU" dirty="0" smtClean="0">
                <a:solidFill>
                  <a:schemeClr val="bg1"/>
                </a:solidFill>
                <a:latin typeface="Arial" pitchFamily="34" charset="0"/>
                <a:cs typeface="Arial" pitchFamily="34" charset="0"/>
              </a:rPr>
              <a:t>зовнішнього середовища</a:t>
            </a:r>
            <a:r>
              <a:rPr lang="ru-RU" dirty="0">
                <a:solidFill>
                  <a:schemeClr val="bg1"/>
                </a:solidFill>
                <a:latin typeface="Arial" pitchFamily="34" charset="0"/>
                <a:cs typeface="Arial" pitchFamily="34" charset="0"/>
              </a:rPr>
              <a:t>. </a:t>
            </a:r>
            <a:endParaRPr lang="ru-RU" dirty="0">
              <a:solidFill>
                <a:srgbClr val="FF0000"/>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5</a:t>
            </a:fld>
            <a:endParaRPr lang="ru-RU" dirty="0"/>
          </a:p>
        </p:txBody>
      </p:sp>
    </p:spTree>
    <p:extLst>
      <p:ext uri="{BB962C8B-B14F-4D97-AF65-F5344CB8AC3E}">
        <p14:creationId xmlns:p14="http://schemas.microsoft.com/office/powerpoint/2010/main" val="697555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smtClean="0">
                <a:solidFill>
                  <a:schemeClr val="bg1"/>
                </a:solidFill>
                <a:latin typeface="Arial" pitchFamily="34" charset="0"/>
                <a:cs typeface="Arial" pitchFamily="34" charset="0"/>
              </a:rPr>
              <a:t>Відкриті системи</a:t>
            </a:r>
            <a:endParaRPr lang="ru-RU" b="0" dirty="0">
              <a:solidFill>
                <a:schemeClr val="bg1"/>
              </a:solidFill>
              <a:latin typeface="Arial" pitchFamily="34" charset="0"/>
              <a:cs typeface="Arial" pitchFamily="34" charset="0"/>
            </a:endParaRPr>
          </a:p>
        </p:txBody>
      </p:sp>
      <p:sp>
        <p:nvSpPr>
          <p:cNvPr id="3" name="Объект 2"/>
          <p:cNvSpPr>
            <a:spLocks noGrp="1"/>
          </p:cNvSpPr>
          <p:nvPr>
            <p:ph idx="1"/>
          </p:nvPr>
        </p:nvSpPr>
        <p:spPr/>
        <p:txBody>
          <a:bodyPr>
            <a:normAutofit fontScale="92500" lnSpcReduction="20000"/>
          </a:bodyPr>
          <a:lstStyle/>
          <a:p>
            <a:r>
              <a:rPr lang="ru-RU" u="sng" dirty="0">
                <a:solidFill>
                  <a:schemeClr val="bg1"/>
                </a:solidFill>
                <a:latin typeface="Arial" pitchFamily="34" charset="0"/>
                <a:cs typeface="Arial" pitchFamily="34" charset="0"/>
              </a:rPr>
              <a:t>За </a:t>
            </a:r>
            <a:r>
              <a:rPr lang="ru-RU" u="sng" dirty="0" err="1">
                <a:solidFill>
                  <a:schemeClr val="bg1"/>
                </a:solidFill>
                <a:latin typeface="Arial" pitchFamily="34" charset="0"/>
                <a:cs typeface="Arial" pitchFamily="34" charset="0"/>
              </a:rPr>
              <a:t>взаємодією</a:t>
            </a:r>
            <a:r>
              <a:rPr lang="ru-RU" u="sng" dirty="0">
                <a:solidFill>
                  <a:schemeClr val="bg1"/>
                </a:solidFill>
                <a:latin typeface="Arial" pitchFamily="34" charset="0"/>
                <a:cs typeface="Arial" pitchFamily="34" charset="0"/>
              </a:rPr>
              <a:t> </a:t>
            </a:r>
            <a:r>
              <a:rPr lang="ru-RU" u="sng" dirty="0" err="1">
                <a:solidFill>
                  <a:schemeClr val="bg1"/>
                </a:solidFill>
                <a:latin typeface="Arial" pitchFamily="34" charset="0"/>
                <a:cs typeface="Arial" pitchFamily="34" charset="0"/>
              </a:rPr>
              <a:t>із</a:t>
            </a:r>
            <a:r>
              <a:rPr lang="ru-RU" u="sng" dirty="0">
                <a:solidFill>
                  <a:schemeClr val="bg1"/>
                </a:solidFill>
                <a:latin typeface="Arial" pitchFamily="34" charset="0"/>
                <a:cs typeface="Arial" pitchFamily="34" charset="0"/>
              </a:rPr>
              <a:t> </a:t>
            </a:r>
            <a:r>
              <a:rPr lang="ru-RU" u="sng" dirty="0" err="1">
                <a:solidFill>
                  <a:schemeClr val="bg1"/>
                </a:solidFill>
                <a:latin typeface="Arial" pitchFamily="34" charset="0"/>
                <a:cs typeface="Arial" pitchFamily="34" charset="0"/>
              </a:rPr>
              <a:t>зовнішнім</a:t>
            </a:r>
            <a:r>
              <a:rPr lang="ru-RU" u="sng" dirty="0">
                <a:solidFill>
                  <a:schemeClr val="bg1"/>
                </a:solidFill>
                <a:latin typeface="Arial" pitchFamily="34" charset="0"/>
                <a:cs typeface="Arial" pitchFamily="34" charset="0"/>
              </a:rPr>
              <a:t> </a:t>
            </a:r>
            <a:r>
              <a:rPr lang="ru-RU" u="sng" dirty="0" err="1">
                <a:solidFill>
                  <a:schemeClr val="bg1"/>
                </a:solidFill>
                <a:latin typeface="Arial" pitchFamily="34" charset="0"/>
                <a:cs typeface="Arial" pitchFamily="34" charset="0"/>
              </a:rPr>
              <a:t>середовищем</a:t>
            </a:r>
            <a:r>
              <a:rPr lang="ru-RU" dirty="0">
                <a:solidFill>
                  <a:schemeClr val="bg1"/>
                </a:solidFill>
                <a:latin typeface="Arial" pitchFamily="34" charset="0"/>
                <a:cs typeface="Arial" pitchFamily="34" charset="0"/>
              </a:rPr>
              <a:t> </a:t>
            </a:r>
            <a:r>
              <a:rPr lang="ru-RU" dirty="0" err="1">
                <a:solidFill>
                  <a:schemeClr val="bg1"/>
                </a:solidFill>
                <a:latin typeface="Arial" pitchFamily="34" charset="0"/>
                <a:cs typeface="Arial" pitchFamily="34" charset="0"/>
              </a:rPr>
              <a:t>розрізняють</a:t>
            </a:r>
            <a:r>
              <a:rPr lang="ru-RU" dirty="0">
                <a:solidFill>
                  <a:schemeClr val="bg1"/>
                </a:solidFill>
                <a:latin typeface="Arial" pitchFamily="34" charset="0"/>
                <a:cs typeface="Arial" pitchFamily="34" charset="0"/>
              </a:rPr>
              <a:t> </a:t>
            </a:r>
            <a:r>
              <a:rPr lang="ru-RU" b="1" dirty="0" err="1">
                <a:solidFill>
                  <a:schemeClr val="bg1"/>
                </a:solidFill>
                <a:latin typeface="Arial" pitchFamily="34" charset="0"/>
                <a:cs typeface="Arial" pitchFamily="34" charset="0"/>
              </a:rPr>
              <a:t>закриті</a:t>
            </a:r>
            <a:r>
              <a:rPr lang="en-US" b="1" dirty="0">
                <a:solidFill>
                  <a:schemeClr val="bg1"/>
                </a:solidFill>
                <a:latin typeface="Arial" pitchFamily="34" charset="0"/>
                <a:cs typeface="Arial" pitchFamily="34" charset="0"/>
              </a:rPr>
              <a:t> (</a:t>
            </a:r>
            <a:r>
              <a:rPr lang="ru-RU" b="1" dirty="0" err="1">
                <a:solidFill>
                  <a:schemeClr val="bg1"/>
                </a:solidFill>
                <a:latin typeface="Arial" pitchFamily="34" charset="0"/>
                <a:cs typeface="Arial" pitchFamily="34" charset="0"/>
              </a:rPr>
              <a:t>замкнені</a:t>
            </a:r>
            <a:r>
              <a:rPr lang="en-US" b="1" dirty="0">
                <a:solidFill>
                  <a:schemeClr val="bg1"/>
                </a:solidFill>
                <a:latin typeface="Arial" pitchFamily="34" charset="0"/>
                <a:cs typeface="Arial" pitchFamily="34" charset="0"/>
              </a:rPr>
              <a:t>, </a:t>
            </a:r>
            <a:r>
              <a:rPr lang="ru-RU" b="1" dirty="0" err="1">
                <a:solidFill>
                  <a:schemeClr val="bg1"/>
                </a:solidFill>
                <a:latin typeface="Arial" pitchFamily="34" charset="0"/>
                <a:cs typeface="Arial" pitchFamily="34" charset="0"/>
              </a:rPr>
              <a:t>автономні</a:t>
            </a:r>
            <a:r>
              <a:rPr lang="en-US" b="1" dirty="0">
                <a:solidFill>
                  <a:schemeClr val="bg1"/>
                </a:solidFill>
                <a:latin typeface="Arial" pitchFamily="34" charset="0"/>
                <a:cs typeface="Arial" pitchFamily="34" charset="0"/>
              </a:rPr>
              <a:t>) </a:t>
            </a:r>
            <a:r>
              <a:rPr lang="ru-RU" dirty="0">
                <a:solidFill>
                  <a:schemeClr val="bg1"/>
                </a:solidFill>
                <a:latin typeface="Arial" pitchFamily="34" charset="0"/>
                <a:cs typeface="Arial" pitchFamily="34" charset="0"/>
              </a:rPr>
              <a:t>та </a:t>
            </a:r>
            <a:r>
              <a:rPr lang="ru-RU" b="1" dirty="0" err="1">
                <a:solidFill>
                  <a:schemeClr val="bg1"/>
                </a:solidFill>
                <a:latin typeface="Arial" pitchFamily="34" charset="0"/>
                <a:cs typeface="Arial" pitchFamily="34" charset="0"/>
              </a:rPr>
              <a:t>відкриті</a:t>
            </a:r>
            <a:r>
              <a:rPr lang="ru-RU" dirty="0">
                <a:solidFill>
                  <a:schemeClr val="bg1"/>
                </a:solidFill>
                <a:latin typeface="Arial" pitchFamily="34" charset="0"/>
                <a:cs typeface="Arial" pitchFamily="34" charset="0"/>
              </a:rPr>
              <a:t> </a:t>
            </a:r>
            <a:r>
              <a:rPr lang="ru-RU" dirty="0" err="1">
                <a:solidFill>
                  <a:schemeClr val="bg1"/>
                </a:solidFill>
                <a:latin typeface="Arial" pitchFamily="34" charset="0"/>
                <a:cs typeface="Arial" pitchFamily="34" charset="0"/>
              </a:rPr>
              <a:t>системи</a:t>
            </a:r>
            <a:r>
              <a:rPr lang="en-US" dirty="0">
                <a:solidFill>
                  <a:schemeClr val="bg1"/>
                </a:solidFill>
                <a:latin typeface="Arial" pitchFamily="34" charset="0"/>
                <a:cs typeface="Arial" pitchFamily="34" charset="0"/>
              </a:rPr>
              <a:t>.</a:t>
            </a:r>
            <a:endParaRPr lang="en-US" b="1" dirty="0" smtClean="0">
              <a:solidFill>
                <a:schemeClr val="bg1"/>
              </a:solidFill>
              <a:latin typeface="Arial" pitchFamily="34" charset="0"/>
              <a:cs typeface="Arial" pitchFamily="34" charset="0"/>
            </a:endParaRPr>
          </a:p>
          <a:p>
            <a:r>
              <a:rPr lang="ru-RU" b="1" dirty="0" err="1" smtClean="0">
                <a:solidFill>
                  <a:schemeClr val="bg1"/>
                </a:solidFill>
                <a:latin typeface="Arial" pitchFamily="34" charset="0"/>
                <a:cs typeface="Arial" pitchFamily="34" charset="0"/>
              </a:rPr>
              <a:t>Відкрита</a:t>
            </a:r>
            <a:r>
              <a:rPr lang="ru-RU" b="1" dirty="0" smtClean="0">
                <a:solidFill>
                  <a:schemeClr val="bg1"/>
                </a:solidFill>
                <a:latin typeface="Arial" pitchFamily="34" charset="0"/>
                <a:cs typeface="Arial" pitchFamily="34" charset="0"/>
              </a:rPr>
              <a:t> </a:t>
            </a:r>
            <a:r>
              <a:rPr lang="ru-RU" b="1" dirty="0">
                <a:solidFill>
                  <a:schemeClr val="bg1"/>
                </a:solidFill>
                <a:latin typeface="Arial" pitchFamily="34" charset="0"/>
                <a:cs typeface="Arial" pitchFamily="34" charset="0"/>
              </a:rPr>
              <a:t>система</a:t>
            </a:r>
            <a:r>
              <a:rPr lang="ru-RU" dirty="0">
                <a:solidFill>
                  <a:schemeClr val="bg1"/>
                </a:solidFill>
                <a:latin typeface="Arial" pitchFamily="34" charset="0"/>
                <a:cs typeface="Arial" pitchFamily="34" charset="0"/>
              </a:rPr>
              <a:t> в процесі своєї діяльності обмінюється із зовнішнім середовищем енергією, інформацією, речовиною, матеріалами через межі системи. Ця система має властивість тією чи іншою мірою пристосуватись до змін у зовнішньому середовищі і повинна це робити, щоб продовжувати своє існування та дію. За певних умов відкриті системи можуть досягати рівноважних станів, незмінних у часі, і в цих станах склад системи залишається незмінним, незважаючи на неперервну взаємодію з зовнішнім середовищем (стан динамічної рівноваги). Відкриті системи можуть зберігати високий рівень організованості та розвиватися в бік збільшення порядку та </a:t>
            </a:r>
            <a:r>
              <a:rPr lang="ru-RU" dirty="0" smtClean="0">
                <a:solidFill>
                  <a:schemeClr val="bg1"/>
                </a:solidFill>
                <a:latin typeface="Arial" pitchFamily="34" charset="0"/>
                <a:cs typeface="Arial" pitchFamily="34" charset="0"/>
              </a:rPr>
              <a:t>складності явища</a:t>
            </a:r>
            <a:r>
              <a:rPr lang="ru-RU" dirty="0">
                <a:solidFill>
                  <a:schemeClr val="bg1"/>
                </a:solidFill>
                <a:latin typeface="Arial" pitchFamily="34" charset="0"/>
                <a:cs typeface="Arial" pitchFamily="34" charset="0"/>
              </a:rPr>
              <a:t>.</a:t>
            </a:r>
          </a:p>
          <a:p>
            <a:r>
              <a:rPr lang="ru-RU" dirty="0">
                <a:solidFill>
                  <a:schemeClr val="bg1"/>
                </a:solidFill>
                <a:latin typeface="Arial" pitchFamily="34" charset="0"/>
                <a:cs typeface="Arial" pitchFamily="34" charset="0"/>
              </a:rPr>
              <a:t> </a:t>
            </a: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6</a:t>
            </a:fld>
            <a:endParaRPr lang="ru-RU" dirty="0"/>
          </a:p>
        </p:txBody>
      </p:sp>
    </p:spTree>
    <p:extLst>
      <p:ext uri="{BB962C8B-B14F-4D97-AF65-F5344CB8AC3E}">
        <p14:creationId xmlns:p14="http://schemas.microsoft.com/office/powerpoint/2010/main" val="1534508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itchFamily="34" charset="0"/>
                <a:cs typeface="Arial" pitchFamily="34" charset="0"/>
              </a:rPr>
              <a:t>Відкриті системи</a:t>
            </a:r>
            <a:endParaRPr lang="ru-RU" dirty="0"/>
          </a:p>
        </p:txBody>
      </p:sp>
      <p:sp>
        <p:nvSpPr>
          <p:cNvPr id="3" name="Объект 2"/>
          <p:cNvSpPr>
            <a:spLocks noGrp="1"/>
          </p:cNvSpPr>
          <p:nvPr>
            <p:ph idx="1"/>
          </p:nvPr>
        </p:nvSpPr>
        <p:spPr/>
        <p:txBody>
          <a:bodyPr/>
          <a:lstStyle/>
          <a:p>
            <a:r>
              <a:rPr lang="ru-RU" dirty="0">
                <a:solidFill>
                  <a:schemeClr val="bg1"/>
                </a:solidFill>
                <a:latin typeface="Arial" pitchFamily="34" charset="0"/>
                <a:cs typeface="Arial" pitchFamily="34" charset="0"/>
              </a:rPr>
              <a:t>Безумовно, значна більшість систем, особливо економічних, є відкритими, наприклад країна, суспільство, людина, фірма, організація. Навіть для монастира необхідно, щоб час від часу до нього приходили люди, надходили продукти, підтримувалися зв`язки з церквою, що заснувала його</a:t>
            </a:r>
          </a:p>
          <a:p>
            <a:r>
              <a:rPr lang="ru-RU" dirty="0">
                <a:solidFill>
                  <a:schemeClr val="bg1"/>
                </a:solidFill>
                <a:latin typeface="Arial" pitchFamily="34" charset="0"/>
                <a:cs typeface="Arial" pitchFamily="34" charset="0"/>
              </a:rPr>
              <a:t>Поділ систем на відкриті і замкнені суто теоретичний, тому що абсолютно закритих систем практично не існує. Та або інша система може бути замкнена в тому сенсі, що вона не буде мати взаємодій із якоюсь частиною навколишнього середо</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7</a:t>
            </a:fld>
            <a:endParaRPr lang="ru-RU" dirty="0"/>
          </a:p>
        </p:txBody>
      </p:sp>
    </p:spTree>
    <p:extLst>
      <p:ext uri="{BB962C8B-B14F-4D97-AF65-F5344CB8AC3E}">
        <p14:creationId xmlns:p14="http://schemas.microsoft.com/office/powerpoint/2010/main" val="301839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itchFamily="34" charset="0"/>
                <a:cs typeface="Arial" pitchFamily="34" charset="0"/>
              </a:rPr>
              <a:t>Замкнені системи</a:t>
            </a:r>
          </a:p>
        </p:txBody>
      </p:sp>
      <p:sp>
        <p:nvSpPr>
          <p:cNvPr id="3" name="Объект 2"/>
          <p:cNvSpPr>
            <a:spLocks noGrp="1"/>
          </p:cNvSpPr>
          <p:nvPr>
            <p:ph idx="1"/>
          </p:nvPr>
        </p:nvSpPr>
        <p:spPr/>
        <p:txBody>
          <a:bodyPr>
            <a:normAutofit lnSpcReduction="10000"/>
          </a:bodyPr>
          <a:lstStyle/>
          <a:p>
            <a:r>
              <a:rPr lang="ru-RU" b="1" dirty="0" err="1" smtClean="0">
                <a:solidFill>
                  <a:schemeClr val="bg1"/>
                </a:solidFill>
                <a:latin typeface="Arial" pitchFamily="34" charset="0"/>
                <a:cs typeface="Arial" pitchFamily="34" charset="0"/>
              </a:rPr>
              <a:t>Закрита</a:t>
            </a:r>
            <a:r>
              <a:rPr lang="ru-RU" b="1" dirty="0" smtClean="0">
                <a:solidFill>
                  <a:schemeClr val="bg1"/>
                </a:solidFill>
                <a:latin typeface="Arial" pitchFamily="34" charset="0"/>
                <a:cs typeface="Arial" pitchFamily="34" charset="0"/>
              </a:rPr>
              <a:t> </a:t>
            </a:r>
            <a:r>
              <a:rPr lang="ru-RU" b="1" dirty="0">
                <a:solidFill>
                  <a:schemeClr val="bg1"/>
                </a:solidFill>
                <a:latin typeface="Arial" pitchFamily="34" charset="0"/>
                <a:cs typeface="Arial" pitchFamily="34" charset="0"/>
              </a:rPr>
              <a:t>система</a:t>
            </a:r>
            <a:r>
              <a:rPr lang="ru-RU" dirty="0">
                <a:solidFill>
                  <a:schemeClr val="bg1"/>
                </a:solidFill>
                <a:latin typeface="Arial" pitchFamily="34" charset="0"/>
                <a:cs typeface="Arial" pitchFamily="34" charset="0"/>
              </a:rPr>
              <a:t> характеризується високим ступенем незалежності від оточуючого середовища. Наприклад, годинник. Доки в ньому існує джерело енергії, доти система не залежить від середовища. </a:t>
            </a:r>
          </a:p>
          <a:p>
            <a:r>
              <a:rPr lang="ru-RU" dirty="0">
                <a:solidFill>
                  <a:schemeClr val="bg1"/>
                </a:solidFill>
                <a:latin typeface="Arial" pitchFamily="34" charset="0"/>
                <a:cs typeface="Arial" pitchFamily="34" charset="0"/>
              </a:rPr>
              <a:t>Замкнені системи підпорядковані </a:t>
            </a:r>
            <a:r>
              <a:rPr lang="ru-RU" i="1" dirty="0">
                <a:solidFill>
                  <a:schemeClr val="bg1"/>
                </a:solidFill>
                <a:latin typeface="Arial" pitchFamily="34" charset="0"/>
                <a:cs typeface="Arial" pitchFamily="34" charset="0"/>
              </a:rPr>
              <a:t>закону збільшення ентропії</a:t>
            </a:r>
            <a:r>
              <a:rPr lang="ru-RU" dirty="0">
                <a:solidFill>
                  <a:schemeClr val="bg1"/>
                </a:solidFill>
                <a:latin typeface="Arial" pitchFamily="34" charset="0"/>
                <a:cs typeface="Arial" pitchFamily="34" charset="0"/>
              </a:rPr>
              <a:t>. </a:t>
            </a:r>
            <a:r>
              <a:rPr lang="ru-RU" i="1" dirty="0">
                <a:solidFill>
                  <a:schemeClr val="bg1"/>
                </a:solidFill>
                <a:latin typeface="Arial" pitchFamily="34" charset="0"/>
                <a:cs typeface="Arial" pitchFamily="34" charset="0"/>
              </a:rPr>
              <a:t>Ентропія</a:t>
            </a:r>
            <a:r>
              <a:rPr lang="ru-RU" dirty="0">
                <a:solidFill>
                  <a:schemeClr val="bg1"/>
                </a:solidFill>
                <a:latin typeface="Arial" pitchFamily="34" charset="0"/>
                <a:cs typeface="Arial" pitchFamily="34" charset="0"/>
              </a:rPr>
              <a:t> – це міра безладу, невпорядкованості системи. Всі процеси у замкнених системах відбуваються так, що невпорядкованість, дифузність, хаотичність системи тільки збільшується. Наприклад, тепло завжди передається від більш нагрітих тіл до менш нагрітих і розподіл температури у системі вирівнюється.</a:t>
            </a:r>
          </a:p>
        </p:txBody>
      </p:sp>
      <p:sp>
        <p:nvSpPr>
          <p:cNvPr id="4" name="Номер слайда 3"/>
          <p:cNvSpPr>
            <a:spLocks noGrp="1"/>
          </p:cNvSpPr>
          <p:nvPr>
            <p:ph type="sldNum" sz="quarter" idx="12"/>
          </p:nvPr>
        </p:nvSpPr>
        <p:spPr/>
        <p:txBody>
          <a:bodyPr/>
          <a:lstStyle/>
          <a:p>
            <a:fld id="{B19B0651-EE4F-4900-A07F-96A6BFA9D0F0}" type="slidenum">
              <a:rPr lang="ru-RU" smtClean="0"/>
              <a:t>8</a:t>
            </a:fld>
            <a:endParaRPr lang="ru-RU" dirty="0"/>
          </a:p>
        </p:txBody>
      </p:sp>
    </p:spTree>
    <p:extLst>
      <p:ext uri="{BB962C8B-B14F-4D97-AF65-F5344CB8AC3E}">
        <p14:creationId xmlns:p14="http://schemas.microsoft.com/office/powerpoint/2010/main" val="3260491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0" dirty="0" smtClean="0">
                <a:solidFill>
                  <a:schemeClr val="bg1"/>
                </a:solidFill>
                <a:latin typeface="Arial" pitchFamily="34" charset="0"/>
                <a:cs typeface="Arial" pitchFamily="34" charset="0"/>
              </a:rPr>
              <a:t>Класифікації систем</a:t>
            </a:r>
            <a:endParaRPr lang="ru-RU" b="0" dirty="0">
              <a:solidFill>
                <a:schemeClr val="bg1"/>
              </a:solidFill>
              <a:latin typeface="Arial" pitchFamily="34" charset="0"/>
              <a:cs typeface="Arial" pitchFamily="34" charset="0"/>
            </a:endParaRPr>
          </a:p>
        </p:txBody>
      </p:sp>
      <p:sp>
        <p:nvSpPr>
          <p:cNvPr id="3" name="Объект 2"/>
          <p:cNvSpPr>
            <a:spLocks noGrp="1"/>
          </p:cNvSpPr>
          <p:nvPr>
            <p:ph idx="1"/>
          </p:nvPr>
        </p:nvSpPr>
        <p:spPr/>
        <p:txBody>
          <a:bodyPr/>
          <a:lstStyle/>
          <a:p>
            <a:pPr algn="ctr"/>
            <a:r>
              <a:rPr lang="ru-RU" b="1" i="1" dirty="0">
                <a:solidFill>
                  <a:schemeClr val="bg1"/>
                </a:solidFill>
                <a:latin typeface="Arial" pitchFamily="34" charset="0"/>
                <a:cs typeface="Arial" pitchFamily="34" charset="0"/>
              </a:rPr>
              <a:t>За природою </a:t>
            </a:r>
            <a:r>
              <a:rPr lang="ru-RU" b="1" i="1" dirty="0" smtClean="0">
                <a:solidFill>
                  <a:schemeClr val="bg1"/>
                </a:solidFill>
                <a:latin typeface="Arial" pitchFamily="34" charset="0"/>
                <a:cs typeface="Arial" pitchFamily="34" charset="0"/>
              </a:rPr>
              <a:t>елементів</a:t>
            </a:r>
          </a:p>
          <a:p>
            <a:pPr algn="ctr"/>
            <a:r>
              <a:rPr lang="ru-RU" dirty="0" smtClean="0">
                <a:solidFill>
                  <a:schemeClr val="bg1"/>
                </a:solidFill>
                <a:latin typeface="Arial" pitchFamily="34" charset="0"/>
                <a:cs typeface="Arial" pitchFamily="34" charset="0"/>
              </a:rPr>
              <a:t>Матеріальні. Абстрактні </a:t>
            </a:r>
            <a:r>
              <a:rPr lang="ru-RU" dirty="0">
                <a:solidFill>
                  <a:schemeClr val="bg1"/>
                </a:solidFill>
                <a:latin typeface="Arial" pitchFamily="34" charset="0"/>
                <a:cs typeface="Arial" pitchFamily="34" charset="0"/>
              </a:rPr>
              <a:t>(ідеальні</a:t>
            </a:r>
            <a:r>
              <a:rPr lang="ru-RU" dirty="0" smtClean="0">
                <a:solidFill>
                  <a:schemeClr val="bg1"/>
                </a:solidFill>
                <a:latin typeface="Arial" pitchFamily="34" charset="0"/>
                <a:cs typeface="Arial" pitchFamily="34" charset="0"/>
              </a:rPr>
              <a:t>)</a:t>
            </a:r>
          </a:p>
          <a:p>
            <a:pPr algn="ctr"/>
            <a:endParaRPr lang="ru-RU" b="1" i="1" dirty="0" smtClean="0">
              <a:solidFill>
                <a:schemeClr val="bg1"/>
              </a:solidFill>
              <a:latin typeface="Arial" pitchFamily="34" charset="0"/>
              <a:cs typeface="Arial" pitchFamily="34" charset="0"/>
            </a:endParaRPr>
          </a:p>
          <a:p>
            <a:pPr algn="ctr"/>
            <a:r>
              <a:rPr lang="ru-RU" b="1" i="1" dirty="0" smtClean="0">
                <a:solidFill>
                  <a:schemeClr val="bg1"/>
                </a:solidFill>
                <a:latin typeface="Arial" pitchFamily="34" charset="0"/>
                <a:cs typeface="Arial" pitchFamily="34" charset="0"/>
              </a:rPr>
              <a:t>За походженням</a:t>
            </a:r>
          </a:p>
          <a:p>
            <a:pPr algn="ctr"/>
            <a:r>
              <a:rPr lang="ru-RU" dirty="0" smtClean="0">
                <a:solidFill>
                  <a:schemeClr val="bg1"/>
                </a:solidFill>
                <a:latin typeface="Arial" pitchFamily="34" charset="0"/>
                <a:cs typeface="Arial" pitchFamily="34" charset="0"/>
              </a:rPr>
              <a:t>Природні. Штучні. Змішані</a:t>
            </a:r>
          </a:p>
          <a:p>
            <a:pPr algn="ctr"/>
            <a:endParaRPr lang="ru-RU" b="1" i="1" dirty="0" smtClean="0">
              <a:solidFill>
                <a:schemeClr val="bg1"/>
              </a:solidFill>
              <a:latin typeface="Arial" pitchFamily="34" charset="0"/>
              <a:cs typeface="Arial" pitchFamily="34" charset="0"/>
            </a:endParaRPr>
          </a:p>
          <a:p>
            <a:pPr algn="ctr"/>
            <a:r>
              <a:rPr lang="ru-RU" b="1" i="1" dirty="0" smtClean="0">
                <a:solidFill>
                  <a:schemeClr val="bg1"/>
                </a:solidFill>
                <a:latin typeface="Arial" pitchFamily="34" charset="0"/>
                <a:cs typeface="Arial" pitchFamily="34" charset="0"/>
              </a:rPr>
              <a:t>За </a:t>
            </a:r>
            <a:r>
              <a:rPr lang="ru-RU" b="1" i="1" dirty="0">
                <a:solidFill>
                  <a:schemeClr val="bg1"/>
                </a:solidFill>
                <a:latin typeface="Arial" pitchFamily="34" charset="0"/>
                <a:cs typeface="Arial" pitchFamily="34" charset="0"/>
              </a:rPr>
              <a:t>взаємодією із зовнішнім середовищем</a:t>
            </a:r>
            <a:endParaRPr lang="ru-RU" b="1" i="1" dirty="0" smtClean="0">
              <a:solidFill>
                <a:schemeClr val="bg1"/>
              </a:solidFill>
              <a:latin typeface="Arial" pitchFamily="34" charset="0"/>
              <a:cs typeface="Arial" pitchFamily="34" charset="0"/>
            </a:endParaRPr>
          </a:p>
          <a:p>
            <a:pPr algn="ctr"/>
            <a:r>
              <a:rPr lang="ru-RU" dirty="0" smtClean="0">
                <a:solidFill>
                  <a:schemeClr val="bg1"/>
                </a:solidFill>
                <a:latin typeface="Arial" pitchFamily="34" charset="0"/>
                <a:cs typeface="Arial" pitchFamily="34" charset="0"/>
              </a:rPr>
              <a:t>Відкриті. </a:t>
            </a:r>
            <a:r>
              <a:rPr lang="ru-RU" dirty="0">
                <a:solidFill>
                  <a:schemeClr val="bg1"/>
                </a:solidFill>
                <a:latin typeface="Arial" pitchFamily="34" charset="0"/>
                <a:cs typeface="Arial" pitchFamily="34" charset="0"/>
              </a:rPr>
              <a:t>Закриті</a:t>
            </a:r>
          </a:p>
        </p:txBody>
      </p:sp>
      <p:sp>
        <p:nvSpPr>
          <p:cNvPr id="4" name="Номер слайда 3"/>
          <p:cNvSpPr>
            <a:spLocks noGrp="1"/>
          </p:cNvSpPr>
          <p:nvPr>
            <p:ph type="sldNum" sz="quarter" idx="12"/>
          </p:nvPr>
        </p:nvSpPr>
        <p:spPr/>
        <p:txBody>
          <a:bodyPr/>
          <a:lstStyle/>
          <a:p>
            <a:fld id="{B19B0651-EE4F-4900-A07F-96A6BFA9D0F0}" type="slidenum">
              <a:rPr lang="ru-RU" smtClean="0"/>
              <a:t>9</a:t>
            </a:fld>
            <a:endParaRPr lang="ru-RU" dirty="0"/>
          </a:p>
        </p:txBody>
      </p:sp>
    </p:spTree>
    <p:extLst>
      <p:ext uri="{BB962C8B-B14F-4D97-AF65-F5344CB8AC3E}">
        <p14:creationId xmlns:p14="http://schemas.microsoft.com/office/powerpoint/2010/main" val="4067733619"/>
      </p:ext>
    </p:extLst>
  </p:cSld>
  <p:clrMapOvr>
    <a:masterClrMapping/>
  </p:clrMapOvr>
</p:sld>
</file>

<file path=ppt/theme/theme1.xml><?xml version="1.0" encoding="utf-8"?>
<a:theme xmlns:a="http://schemas.openxmlformats.org/drawingml/2006/main" name="Паркет">
  <a:themeElements>
    <a:clrScheme name="Другая 1">
      <a:dk1>
        <a:sysClr val="windowText" lastClr="000000"/>
      </a:dk1>
      <a:lt1>
        <a:sysClr val="window" lastClr="FFFFFF"/>
      </a:lt1>
      <a:dk2>
        <a:srgbClr val="00B0F0"/>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4430</TotalTime>
  <Words>2907</Words>
  <Application>Microsoft Office PowerPoint</Application>
  <PresentationFormat>Экран (4:3)</PresentationFormat>
  <Paragraphs>210</Paragraphs>
  <Slides>38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38</vt:i4>
      </vt:variant>
    </vt:vector>
  </HeadingPairs>
  <TitlesOfParts>
    <vt:vector size="39" baseType="lpstr">
      <vt:lpstr>Паркет</vt:lpstr>
      <vt:lpstr>СИСТЕМНИЙ АНАЛІЗ</vt:lpstr>
      <vt:lpstr>Система</vt:lpstr>
      <vt:lpstr>Система</vt:lpstr>
      <vt:lpstr>Властивості систем </vt:lpstr>
      <vt:lpstr>Еквіфінальність</vt:lpstr>
      <vt:lpstr>Відкриті системи</vt:lpstr>
      <vt:lpstr>Відкриті системи</vt:lpstr>
      <vt:lpstr>Замкнені системи</vt:lpstr>
      <vt:lpstr>Класифікації систем</vt:lpstr>
      <vt:lpstr>Класифікації систем</vt:lpstr>
      <vt:lpstr>Прості  системи</vt:lpstr>
      <vt:lpstr>Складні системи</vt:lpstr>
      <vt:lpstr>ВЕЛИКІ СИСТЕМИ</vt:lpstr>
      <vt:lpstr>Складна система</vt:lpstr>
      <vt:lpstr>Склад і структура систем </vt:lpstr>
      <vt:lpstr>СТРУКТУРА</vt:lpstr>
      <vt:lpstr>СТРУКТУРА</vt:lpstr>
      <vt:lpstr>Моделі типу чорної та білої скриньки</vt:lpstr>
      <vt:lpstr> Моделі систем </vt:lpstr>
      <vt:lpstr>Концептуальна модель </vt:lpstr>
      <vt:lpstr>Концептуальна модель</vt:lpstr>
      <vt:lpstr>Математична модель</vt:lpstr>
      <vt:lpstr>Комп'ютерна модель</vt:lpstr>
      <vt:lpstr>   Зв'язок між системою та моделлю.</vt:lpstr>
      <vt:lpstr>Гомоморфізм</vt:lpstr>
      <vt:lpstr>Інформаційні системи</vt:lpstr>
      <vt:lpstr>Класифікація за принципом функціоналністю</vt:lpstr>
      <vt:lpstr>КЛАСИФІКАЦІЯ ЗА ФУНКЦІОНАЛЬНІСТЮ(продовження)</vt:lpstr>
      <vt:lpstr>КЛАСИФІКАЦІЯ ЗА МАСШТАБНІСТЮ </vt:lpstr>
      <vt:lpstr>КЛАСИФІКАЦІЯ ЗА МАСШТАБНІСТЮ </vt:lpstr>
      <vt:lpstr>Класифікація за сферою застосування.</vt:lpstr>
      <vt:lpstr>КЛАСИФІКАЦІЯ ЗА СФЕРОЮ ЗАСТОСУВАННЯ</vt:lpstr>
      <vt:lpstr>Види забезпечення ІС:</vt:lpstr>
      <vt:lpstr>Види забезпечення ІС:</vt:lpstr>
      <vt:lpstr>Паралельні обчислення</vt:lpstr>
      <vt:lpstr>Классифікація обчислюваьних систем Флінна</vt:lpstr>
      <vt:lpstr>Класифікація Флінна</vt:lpstr>
      <vt:lpstr>Класифікація Флінна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Теория конфликтов </dc:title>
  <dc:creator>Валерий И. Заяц</dc:creator>
  <cp:lastModifiedBy>user</cp:lastModifiedBy>
  <cp:revision>357</cp:revision>
  <dcterms:created xsi:type="dcterms:W3CDTF">2018-09-10T07:12:08Z</dcterms:created>
  <dcterms:modified xsi:type="dcterms:W3CDTF">2024-07-04T06:01:15Z</dcterms:modified>
</cp:coreProperties>
</file>