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91" r:id="rId3"/>
    <p:sldId id="340" r:id="rId4"/>
    <p:sldId id="357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58" r:id="rId13"/>
    <p:sldId id="348" r:id="rId14"/>
    <p:sldId id="349" r:id="rId15"/>
    <p:sldId id="350" r:id="rId16"/>
    <p:sldId id="351" r:id="rId17"/>
    <p:sldId id="352" r:id="rId18"/>
    <p:sldId id="353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59" r:id="rId28"/>
    <p:sldId id="354" r:id="rId29"/>
    <p:sldId id="370" r:id="rId30"/>
    <p:sldId id="371" r:id="rId31"/>
    <p:sldId id="379" r:id="rId32"/>
    <p:sldId id="361" r:id="rId33"/>
    <p:sldId id="382" r:id="rId34"/>
    <p:sldId id="383" r:id="rId35"/>
    <p:sldId id="384" r:id="rId36"/>
    <p:sldId id="385" r:id="rId37"/>
    <p:sldId id="386" r:id="rId38"/>
    <p:sldId id="380" r:id="rId39"/>
    <p:sldId id="381" r:id="rId40"/>
    <p:sldId id="355" r:id="rId41"/>
    <p:sldId id="356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4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D86597B-3280-442C-ADCC-ED31D503F5A8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98705FC-664E-4169-9D83-3CBB87F95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DA172-7D5A-4D8B-90EF-2EAAFDF3D2C1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57295-F0E2-49F4-95DA-4859BA5C2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B8A6A-B607-4320-9AE6-6C89497FFA2A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EB145-0BB4-4245-9F72-8F77A89A3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85ABE-F039-4488-BC39-F5E6E6FD00A9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E95BD-5F02-4284-965D-903A4DDBB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EACBD-6F38-4D00-AE32-00C6B617AD0C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495CB-05E4-49E6-B814-93A987C21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15563-0587-48E5-AA84-875B50111613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F8173-A9AA-471D-B8A8-D9FA013D5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2DD0-49B8-4E90-8E13-5A8AEA34EC39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C58E6-63A2-4ABD-9FFD-05621E3F1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A0F77-E74E-4F6B-84E7-F23949C778FB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8590-FD90-450D-9A4F-55FE5F742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FF950-99B5-4827-A5D4-BC25BE59A045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1C2F-8AA8-41D1-A07C-0A2F3F886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E1BB2-61C6-45D8-92D4-954B543BF001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FFEAC-13ED-48EA-83CD-B87BF147D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38459-B2A2-439C-BC29-6BBB808956BB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4B4B3-DBE1-48D1-A514-24C046394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740C1-AA40-45C2-988F-E9E981030C0D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288D6-FB62-4CCD-AD56-C64D70664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96CF45-6ACD-4393-A83B-D74A86BF4EB6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108092-C91A-49E7-AD54-51BC89230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1844675"/>
            <a:ext cx="91440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uk-UA" sz="4000" b="1">
                <a:latin typeface="Cambria" pitchFamily="18" charset="0"/>
                <a:cs typeface="Times New Roman" pitchFamily="18" charset="0"/>
              </a:rPr>
              <a:t>ЦІНОУТВОРЕННЯ ТА ЦІНОВА ПОЛІТИКА В УПРАВЛІНСЬКОМУ ОБЛІКУ</a:t>
            </a:r>
          </a:p>
          <a:p>
            <a:pPr algn="ctr" eaLnBrk="0" hangingPunct="0"/>
            <a:endParaRPr lang="uk-UA" sz="4000" b="1">
              <a:latin typeface="Cambria" pitchFamily="18" charset="0"/>
              <a:cs typeface="Times New Roman" pitchFamily="18" charset="0"/>
            </a:endParaRPr>
          </a:p>
          <a:p>
            <a:pPr algn="ctr" eaLnBrk="0" hangingPunct="0"/>
            <a:r>
              <a:rPr lang="uk-UA" sz="4000" b="1">
                <a:latin typeface="Cambria" pitchFamily="18" charset="0"/>
                <a:cs typeface="Times New Roman" pitchFamily="18" charset="0"/>
              </a:rPr>
              <a:t>Тема 1. </a:t>
            </a:r>
            <a:r>
              <a:rPr lang="uk-UA" sz="4000" b="1">
                <a:latin typeface="Cambria" pitchFamily="18" charset="0"/>
              </a:rPr>
              <a:t>Сутність, функції та види цін</a:t>
            </a:r>
            <a:endParaRPr lang="uk-UA" sz="4000" b="1"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b="1" dirty="0">
                <a:latin typeface="Cambria" pitchFamily="18" charset="0"/>
              </a:rPr>
              <a:t>Задачі ціноутворення:</a:t>
            </a:r>
            <a:endParaRPr lang="ru-RU" sz="4000" dirty="0">
              <a:latin typeface="Cambria" pitchFamily="18" charset="0"/>
            </a:endParaRPr>
          </a:p>
          <a:p>
            <a:pPr marL="447675" indent="-361950">
              <a:defRPr/>
            </a:pPr>
            <a:r>
              <a:rPr lang="uk-UA" sz="4000" dirty="0">
                <a:latin typeface="Cambria" pitchFamily="18" charset="0"/>
              </a:rPr>
              <a:t>– встановлення ціни, що задовольняє покупця при оцінці корисності товару;</a:t>
            </a:r>
            <a:endParaRPr lang="ru-RU" sz="4000" dirty="0">
              <a:latin typeface="Cambria" pitchFamily="18" charset="0"/>
            </a:endParaRPr>
          </a:p>
          <a:p>
            <a:pPr marL="447675" indent="-361950">
              <a:defRPr/>
            </a:pPr>
            <a:r>
              <a:rPr lang="uk-UA" sz="4000" dirty="0">
                <a:latin typeface="Cambria" pitchFamily="18" charset="0"/>
              </a:rPr>
              <a:t>– встановлення ціни, що дає можливість покрити витрати виробництва і обігу;</a:t>
            </a:r>
            <a:endParaRPr lang="ru-RU" sz="4000" dirty="0">
              <a:latin typeface="Cambria" pitchFamily="18" charset="0"/>
            </a:endParaRPr>
          </a:p>
          <a:p>
            <a:pPr marL="447675" indent="-361950">
              <a:defRPr/>
            </a:pPr>
            <a:r>
              <a:rPr lang="uk-UA" sz="4000" dirty="0">
                <a:latin typeface="Cambria" pitchFamily="18" charset="0"/>
              </a:rPr>
              <a:t>– облік регулюючого впливу держави; </a:t>
            </a:r>
            <a:endParaRPr lang="ru-RU" sz="4000" dirty="0">
              <a:latin typeface="Cambria" pitchFamily="18" charset="0"/>
            </a:endParaRPr>
          </a:p>
          <a:p>
            <a:pPr marL="447675" indent="-361950">
              <a:defRPr/>
            </a:pPr>
            <a:r>
              <a:rPr lang="uk-UA" sz="4000" dirty="0">
                <a:latin typeface="Cambria" pitchFamily="18" charset="0"/>
              </a:rPr>
              <a:t>– установлення цін, що забезпечують рівноправність кожного учасника руху товарів.</a:t>
            </a:r>
            <a:endParaRPr lang="ru-RU" sz="4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0" y="3048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Ціноутворення необхідно погоджувати з цілями і завданнями маркетингу і з товарною політикою підприємства.</a:t>
            </a:r>
            <a:endParaRPr lang="ru-RU" sz="4000">
              <a:latin typeface="Cambria" pitchFamily="18" charset="0"/>
            </a:endParaRPr>
          </a:p>
          <a:p>
            <a:pPr algn="ctr"/>
            <a:endParaRPr lang="uk-UA" sz="4000" b="1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Цінова політика</a:t>
            </a:r>
            <a:r>
              <a:rPr lang="uk-UA" sz="4000" i="1">
                <a:latin typeface="Cambria" pitchFamily="18" charset="0"/>
              </a:rPr>
              <a:t> </a:t>
            </a:r>
            <a:r>
              <a:rPr lang="uk-UA" sz="4000">
                <a:latin typeface="Cambria" pitchFamily="18" charset="0"/>
              </a:rPr>
              <a:t>– сукупність дій в області ціноутворення, реалізація яких забезпечує стійке фінансове становище підприємства й ефективне досягнення мети підприємства.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0" y="2459038"/>
            <a:ext cx="9144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 eaLnBrk="0" hangingPunct="0"/>
            <a:r>
              <a:rPr lang="uk-UA" sz="6000" b="1">
                <a:latin typeface="Cambria" pitchFamily="18" charset="0"/>
              </a:rPr>
              <a:t>1.2 Розподіл цін за категоріями. Види цін</a:t>
            </a:r>
            <a:endParaRPr lang="ru-RU" sz="6000" b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Прямоугольник 1"/>
          <p:cNvSpPr>
            <a:spLocks noChangeArrowheads="1"/>
          </p:cNvSpPr>
          <p:nvPr/>
        </p:nvSpPr>
        <p:spPr bwMode="auto">
          <a:xfrm>
            <a:off x="0" y="182563"/>
            <a:ext cx="9144000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b="1" dirty="0">
                <a:latin typeface="Cambria" pitchFamily="18" charset="0"/>
              </a:rPr>
              <a:t>1. За характером обігу, який обслуговується:</a:t>
            </a:r>
            <a:endParaRPr lang="ru-RU" sz="4000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2800" b="1" dirty="0">
                <a:latin typeface="Cambria" pitchFamily="18" charset="0"/>
              </a:rPr>
              <a:t>Оптові ціни</a:t>
            </a:r>
            <a:r>
              <a:rPr lang="uk-UA" sz="2800" dirty="0">
                <a:latin typeface="Cambria" pitchFamily="18" charset="0"/>
              </a:rPr>
              <a:t> – </a:t>
            </a:r>
            <a:r>
              <a:rPr lang="uk-UA" sz="2800" dirty="0" err="1">
                <a:latin typeface="Cambria" pitchFamily="18" charset="0"/>
              </a:rPr>
              <a:t>ціни</a:t>
            </a:r>
            <a:r>
              <a:rPr lang="uk-UA" sz="2800" dirty="0">
                <a:latin typeface="Cambria" pitchFamily="18" charset="0"/>
              </a:rPr>
              <a:t>, по яких підприємства реалізують зроблену продукцію іншим підприємствам або посередницьким організаціям.</a:t>
            </a:r>
            <a:endParaRPr lang="ru-RU" sz="2800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2800" b="1" dirty="0">
                <a:latin typeface="Cambria" pitchFamily="18" charset="0"/>
              </a:rPr>
              <a:t>Роздрібні ціни</a:t>
            </a:r>
            <a:r>
              <a:rPr lang="uk-UA" sz="2800" dirty="0">
                <a:latin typeface="Cambria" pitchFamily="18" charset="0"/>
              </a:rPr>
              <a:t> – </a:t>
            </a:r>
            <a:r>
              <a:rPr lang="uk-UA" sz="2800" dirty="0" err="1">
                <a:latin typeface="Cambria" pitchFamily="18" charset="0"/>
              </a:rPr>
              <a:t>ціни</a:t>
            </a:r>
            <a:r>
              <a:rPr lang="uk-UA" sz="2800" dirty="0">
                <a:latin typeface="Cambria" pitchFamily="18" charset="0"/>
              </a:rPr>
              <a:t>, по яких торговельні організації реалізують продукцію населенню.</a:t>
            </a:r>
            <a:endParaRPr lang="ru-RU" sz="2800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2800" b="1" dirty="0">
                <a:latin typeface="Cambria" pitchFamily="18" charset="0"/>
              </a:rPr>
              <a:t>Закупівельні ціни</a:t>
            </a:r>
            <a:r>
              <a:rPr lang="uk-UA" sz="2800" dirty="0">
                <a:latin typeface="Cambria" pitchFamily="18" charset="0"/>
              </a:rPr>
              <a:t> – </a:t>
            </a:r>
            <a:r>
              <a:rPr lang="uk-UA" sz="2800" dirty="0" err="1">
                <a:latin typeface="Cambria" pitchFamily="18" charset="0"/>
              </a:rPr>
              <a:t>ціни</a:t>
            </a:r>
            <a:r>
              <a:rPr lang="uk-UA" sz="2800" dirty="0">
                <a:latin typeface="Cambria" pitchFamily="18" charset="0"/>
              </a:rPr>
              <a:t>, по яких сільськогосподарські виробники реалізують свою продукцію державі, фірмам для наступної переробки.</a:t>
            </a:r>
            <a:endParaRPr lang="ru-RU" sz="2800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2800" b="1" dirty="0">
                <a:latin typeface="Cambria" pitchFamily="18" charset="0"/>
              </a:rPr>
              <a:t>Ціни й тарифи на послуги населенню</a:t>
            </a:r>
            <a:r>
              <a:rPr lang="uk-UA" sz="2800" dirty="0">
                <a:latin typeface="Cambria" pitchFamily="18" charset="0"/>
              </a:rPr>
              <a:t> – особливий вид роздрібної ціни (побутові послуги, охорона здоров’я).</a:t>
            </a:r>
            <a:endParaRPr lang="ru-RU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b="1" dirty="0">
                <a:latin typeface="Cambria" pitchFamily="18" charset="0"/>
              </a:rPr>
              <a:t>2. За ступенем регулювання:</a:t>
            </a:r>
            <a:endParaRPr lang="ru-RU" sz="4000" dirty="0">
              <a:latin typeface="Cambria" pitchFamily="18" charset="0"/>
            </a:endParaRPr>
          </a:p>
          <a:p>
            <a:pPr marL="542925" indent="-361950">
              <a:defRPr/>
            </a:pPr>
            <a:endParaRPr lang="uk-UA" sz="3600" b="1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3600" b="1" dirty="0">
                <a:latin typeface="Cambria" pitchFamily="18" charset="0"/>
              </a:rPr>
              <a:t>Вільні ціни </a:t>
            </a:r>
            <a:r>
              <a:rPr lang="uk-UA" sz="3600" dirty="0">
                <a:latin typeface="Cambria" pitchFamily="18" charset="0"/>
              </a:rPr>
              <a:t>– </a:t>
            </a:r>
            <a:r>
              <a:rPr lang="uk-UA" sz="3600" dirty="0" err="1">
                <a:latin typeface="Cambria" pitchFamily="18" charset="0"/>
              </a:rPr>
              <a:t>ціни</a:t>
            </a:r>
            <a:r>
              <a:rPr lang="uk-UA" sz="3600" dirty="0">
                <a:latin typeface="Cambria" pitchFamily="18" charset="0"/>
              </a:rPr>
              <a:t>, що встановлюються виробниками продукції на основі попиту та пропозиції відповідно до кон’юнктури ринку.</a:t>
            </a:r>
            <a:endParaRPr lang="ru-RU" sz="3600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3600" b="1" dirty="0">
                <a:latin typeface="Cambria" pitchFamily="18" charset="0"/>
              </a:rPr>
              <a:t>Фіксовані ціни</a:t>
            </a:r>
            <a:r>
              <a:rPr lang="uk-UA" sz="3600" dirty="0">
                <a:latin typeface="Cambria" pitchFamily="18" charset="0"/>
              </a:rPr>
              <a:t> – </a:t>
            </a:r>
            <a:r>
              <a:rPr lang="uk-UA" sz="3600" dirty="0" err="1">
                <a:latin typeface="Cambria" pitchFamily="18" charset="0"/>
              </a:rPr>
              <a:t>ціни</a:t>
            </a:r>
            <a:r>
              <a:rPr lang="uk-UA" sz="3600" dirty="0">
                <a:latin typeface="Cambria" pitchFamily="18" charset="0"/>
              </a:rPr>
              <a:t>, встановлювані на певному рівні.</a:t>
            </a:r>
            <a:endParaRPr lang="ru-RU" sz="3600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3600" b="1" dirty="0">
                <a:latin typeface="Cambria" pitchFamily="18" charset="0"/>
              </a:rPr>
              <a:t>Регульовані ціни</a:t>
            </a:r>
            <a:r>
              <a:rPr lang="uk-UA" sz="3600" dirty="0">
                <a:latin typeface="Cambria" pitchFamily="18" charset="0"/>
              </a:rPr>
              <a:t> – </a:t>
            </a:r>
            <a:r>
              <a:rPr lang="uk-UA" sz="3600" dirty="0" err="1">
                <a:latin typeface="Cambria" pitchFamily="18" charset="0"/>
              </a:rPr>
              <a:t>ціни</a:t>
            </a:r>
            <a:r>
              <a:rPr lang="uk-UA" sz="3600" dirty="0">
                <a:latin typeface="Cambria" pitchFamily="18" charset="0"/>
              </a:rPr>
              <a:t>, встановлювані відповідними органами керування, як правило, на продукти товари й тарифи підвищеного соціального призначення.</a:t>
            </a:r>
            <a:endParaRPr lang="ru-RU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Прямоугольник 1"/>
          <p:cNvSpPr>
            <a:spLocks noChangeArrowheads="1"/>
          </p:cNvSpPr>
          <p:nvPr/>
        </p:nvSpPr>
        <p:spPr bwMode="auto">
          <a:xfrm>
            <a:off x="0" y="612775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b="1" dirty="0">
                <a:latin typeface="Cambria" pitchFamily="18" charset="0"/>
              </a:rPr>
              <a:t>3. За способом встановлення:</a:t>
            </a:r>
            <a:endParaRPr lang="ru-RU" sz="4000" dirty="0">
              <a:latin typeface="Cambria" pitchFamily="18" charset="0"/>
            </a:endParaRPr>
          </a:p>
          <a:p>
            <a:pPr marL="540000" indent="-360000">
              <a:defRPr/>
            </a:pPr>
            <a:endParaRPr lang="uk-UA" sz="3200" b="1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3600" b="1" dirty="0">
                <a:latin typeface="Cambria" pitchFamily="18" charset="0"/>
              </a:rPr>
              <a:t>Тверді ціни</a:t>
            </a:r>
            <a:r>
              <a:rPr lang="uk-UA" sz="3600" dirty="0">
                <a:latin typeface="Cambria" pitchFamily="18" charset="0"/>
              </a:rPr>
              <a:t> встановлюють договори й не змінюються протягом усього терміну поставки продукції за даним контрактом.</a:t>
            </a:r>
            <a:endParaRPr lang="ru-RU" sz="3600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3600" b="1" dirty="0">
                <a:latin typeface="Cambria" pitchFamily="18" charset="0"/>
              </a:rPr>
              <a:t>Поточні ціни</a:t>
            </a:r>
            <a:r>
              <a:rPr lang="uk-UA" sz="3600" dirty="0">
                <a:latin typeface="Cambria" pitchFamily="18" charset="0"/>
              </a:rPr>
              <a:t> – по них здійснюється поставка продукції в даний період часу. Вони можуть мінятися в рамках одного контракту й відображають стан ринку.</a:t>
            </a:r>
            <a:endParaRPr lang="ru-RU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358775"/>
            <a:r>
              <a:rPr lang="uk-UA" sz="3400" b="1">
                <a:latin typeface="Cambria" pitchFamily="18" charset="0"/>
              </a:rPr>
              <a:t>Рухлива ціна</a:t>
            </a:r>
            <a:r>
              <a:rPr lang="uk-UA" sz="3400">
                <a:latin typeface="Cambria" pitchFamily="18" charset="0"/>
              </a:rPr>
              <a:t> – ціна, зафіксована в договорі із застереженням про те, що вона може коректуватися надалі, якщо до моменту виконання договору ринкова ціна зміниться.</a:t>
            </a:r>
            <a:endParaRPr lang="ru-RU" sz="3400">
              <a:latin typeface="Cambria" pitchFamily="18" charset="0"/>
            </a:endParaRPr>
          </a:p>
          <a:p>
            <a:pPr marL="539750" indent="-358775"/>
            <a:r>
              <a:rPr lang="uk-UA" sz="3400" b="1">
                <a:latin typeface="Cambria" pitchFamily="18" charset="0"/>
              </a:rPr>
              <a:t>Змінна ціна</a:t>
            </a:r>
            <a:r>
              <a:rPr lang="uk-UA" sz="3400">
                <a:latin typeface="Cambria" pitchFamily="18" charset="0"/>
              </a:rPr>
              <a:t> встановлюється на вироби, що вимагають тривалого строку виготовлення. Обчислюється в момент виконання договору шляхом перегляду первісної договірної ціни з урахуванням змін у витратах виробництва за період часу, необхідний для виготовлення продукції.</a:t>
            </a:r>
            <a:endParaRPr lang="ru-RU" sz="34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b="1" dirty="0">
                <a:latin typeface="Cambria" pitchFamily="18" charset="0"/>
              </a:rPr>
              <a:t>4. За способом одержання інформації про рівень ціни:</a:t>
            </a:r>
            <a:endParaRPr lang="ru-RU" sz="4000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3600" b="1" dirty="0">
                <a:latin typeface="Cambria" pitchFamily="18" charset="0"/>
              </a:rPr>
              <a:t>Довідкові ціни</a:t>
            </a:r>
            <a:r>
              <a:rPr lang="uk-UA" sz="3600" dirty="0">
                <a:latin typeface="Cambria" pitchFamily="18" charset="0"/>
              </a:rPr>
              <a:t> публікуються в каталогах, прейскурантах, економічних журналах, довідниках, використовуються як орієнтовна інформація при встановленні ціни на аналогічну продукцію.</a:t>
            </a:r>
            <a:endParaRPr lang="ru-RU" sz="3600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3600" b="1" dirty="0">
                <a:latin typeface="Cambria" pitchFamily="18" charset="0"/>
              </a:rPr>
              <a:t>Прейскурантні ціни</a:t>
            </a:r>
            <a:r>
              <a:rPr lang="uk-UA" sz="3600" dirty="0">
                <a:latin typeface="Cambria" pitchFamily="18" charset="0"/>
              </a:rPr>
              <a:t> – вид довідкових цін, які публікуються у прейскурантах фірм-продавців.</a:t>
            </a:r>
            <a:r>
              <a:rPr lang="uk-UA" sz="3600" b="1" dirty="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358775"/>
            <a:r>
              <a:rPr lang="uk-UA" sz="4000" b="1">
                <a:latin typeface="Cambria" pitchFamily="18" charset="0"/>
              </a:rPr>
              <a:t>Розрахункова ціна</a:t>
            </a:r>
            <a:r>
              <a:rPr lang="uk-UA" sz="4000">
                <a:latin typeface="Cambria" pitchFamily="18" charset="0"/>
              </a:rPr>
              <a:t> використовується в договорах, контрактах на нестандартне встаткування, вироблене по індивідуальних замовленнях, розраховується й обґрунтовується постачальником для кожного конкретного замовлення.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b="1" dirty="0">
                <a:latin typeface="Cambria" pitchFamily="18" charset="0"/>
              </a:rPr>
              <a:t>5. Залежно від виду ринку:</a:t>
            </a:r>
            <a:endParaRPr lang="ru-RU" sz="4000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4000" b="1" dirty="0">
                <a:latin typeface="Cambria" pitchFamily="18" charset="0"/>
              </a:rPr>
              <a:t>Аукціонні ціни</a:t>
            </a:r>
            <a:r>
              <a:rPr lang="uk-UA" sz="4000" dirty="0">
                <a:latin typeface="Cambria" pitchFamily="18" charset="0"/>
              </a:rPr>
              <a:t> – </a:t>
            </a:r>
            <a:r>
              <a:rPr lang="uk-UA" sz="4000" dirty="0" err="1">
                <a:latin typeface="Cambria" pitchFamily="18" charset="0"/>
              </a:rPr>
              <a:t>ціни</a:t>
            </a:r>
            <a:r>
              <a:rPr lang="uk-UA" sz="4000" dirty="0">
                <a:latin typeface="Cambria" pitchFamily="18" charset="0"/>
              </a:rPr>
              <a:t> публічного продажу по максимально запропонованому рівні на попередньо оглянуту покупцем партію товарів, установлюються в результаті зміни співвідношення між попитом та пропозицією.</a:t>
            </a:r>
            <a:endParaRPr lang="ru-RU" sz="4000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4000" b="1" dirty="0">
                <a:latin typeface="Cambria" pitchFamily="18" charset="0"/>
              </a:rPr>
              <a:t>Біржові котирування</a:t>
            </a:r>
            <a:r>
              <a:rPr lang="uk-UA" sz="4000" dirty="0">
                <a:latin typeface="Cambria" pitchFamily="18" charset="0"/>
              </a:rPr>
              <a:t> – ціни стандартизованого однорідного товару, реалізованого через біржу.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0" y="2459038"/>
            <a:ext cx="9144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 eaLnBrk="0" hangingPunct="0"/>
            <a:r>
              <a:rPr lang="uk-UA" sz="6000" b="1">
                <a:latin typeface="Cambria" pitchFamily="18" charset="0"/>
              </a:rPr>
              <a:t>1.1 Сутність і функції ціни</a:t>
            </a:r>
            <a:endParaRPr lang="ru-RU" sz="6000" b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358775"/>
            <a:r>
              <a:rPr lang="uk-UA" sz="4000" b="1">
                <a:latin typeface="Cambria" pitchFamily="18" charset="0"/>
              </a:rPr>
              <a:t>Ціни торгів</a:t>
            </a:r>
            <a:r>
              <a:rPr lang="uk-UA" sz="4000">
                <a:latin typeface="Cambria" pitchFamily="18" charset="0"/>
              </a:rPr>
              <a:t> – ціни особливої форми спеціалізованої торгівлі, заснованої на видачі замовлень на поставку товарів або одержання підрядів на виробництво певних робіт із заздалегідь оголошеного в спеціальному документі умовам.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Прямоугольник 1"/>
          <p:cNvSpPr>
            <a:spLocks noChangeArrowheads="1"/>
          </p:cNvSpPr>
          <p:nvPr/>
        </p:nvSpPr>
        <p:spPr bwMode="auto">
          <a:xfrm>
            <a:off x="0" y="612775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b="1" dirty="0">
                <a:latin typeface="Cambria" pitchFamily="18" charset="0"/>
              </a:rPr>
              <a:t>6. </a:t>
            </a:r>
            <a:r>
              <a:rPr lang="uk-UA" sz="4000" b="1" dirty="0" err="1">
                <a:latin typeface="Cambria" pitchFamily="18" charset="0"/>
              </a:rPr>
              <a:t>Внутрішньофірмові</a:t>
            </a:r>
            <a:r>
              <a:rPr lang="uk-UA" sz="4000" b="1" dirty="0">
                <a:latin typeface="Cambria" pitchFamily="18" charset="0"/>
              </a:rPr>
              <a:t> ціни:</a:t>
            </a:r>
          </a:p>
          <a:p>
            <a:pPr algn="ctr">
              <a:defRPr/>
            </a:pPr>
            <a:endParaRPr lang="ru-RU" sz="4000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4000" b="1" dirty="0">
                <a:latin typeface="Cambria" pitchFamily="18" charset="0"/>
              </a:rPr>
              <a:t>Трансфертні</a:t>
            </a:r>
            <a:r>
              <a:rPr lang="uk-UA" sz="4000" dirty="0">
                <a:latin typeface="Cambria" pitchFamily="18" charset="0"/>
              </a:rPr>
              <a:t> – передавальні ціни, звичайно нижче оптово-роздрібних. Ці ціни існують всередині транснаціональних компаній при передачі продукту (деталей) з одного дочірнього підприємства іншому.</a:t>
            </a:r>
            <a:endParaRPr lang="ru-RU" sz="4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Прямоугольник 1"/>
          <p:cNvSpPr>
            <a:spLocks noChangeArrowheads="1"/>
          </p:cNvSpPr>
          <p:nvPr/>
        </p:nvSpPr>
        <p:spPr bwMode="auto">
          <a:xfrm>
            <a:off x="0" y="366713"/>
            <a:ext cx="91440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b="1" dirty="0">
                <a:latin typeface="Cambria" pitchFamily="18" charset="0"/>
              </a:rPr>
              <a:t>7. За умовами поставки й продажу:</a:t>
            </a:r>
            <a:endParaRPr lang="ru-RU" sz="4000" dirty="0">
              <a:latin typeface="Cambria" pitchFamily="18" charset="0"/>
            </a:endParaRPr>
          </a:p>
          <a:p>
            <a:pPr marL="540000" indent="-180000">
              <a:defRPr/>
            </a:pPr>
            <a:endParaRPr lang="uk-UA" sz="3200" b="1" dirty="0">
              <a:latin typeface="Cambria" pitchFamily="18" charset="0"/>
            </a:endParaRPr>
          </a:p>
          <a:p>
            <a:pPr marL="540000" indent="-180000">
              <a:defRPr/>
            </a:pPr>
            <a:r>
              <a:rPr lang="uk-UA" sz="3200" b="1" dirty="0">
                <a:latin typeface="Cambria" pitchFamily="18" charset="0"/>
              </a:rPr>
              <a:t>Ціна-Нетто</a:t>
            </a:r>
            <a:r>
              <a:rPr lang="uk-UA" sz="3200" dirty="0">
                <a:latin typeface="Cambria" pitchFamily="18" charset="0"/>
              </a:rPr>
              <a:t> – ціна на місці купівлі-продажу</a:t>
            </a:r>
            <a:endParaRPr lang="ru-RU" sz="3200" dirty="0">
              <a:latin typeface="Cambria" pitchFamily="18" charset="0"/>
            </a:endParaRPr>
          </a:p>
          <a:p>
            <a:pPr marL="540000" indent="-180000">
              <a:defRPr/>
            </a:pPr>
            <a:r>
              <a:rPr lang="uk-UA" sz="3200" b="1" dirty="0">
                <a:latin typeface="Cambria" pitchFamily="18" charset="0"/>
              </a:rPr>
              <a:t>Ціна-Брутто</a:t>
            </a:r>
            <a:r>
              <a:rPr lang="uk-UA" sz="3200" dirty="0">
                <a:latin typeface="Cambria" pitchFamily="18" charset="0"/>
              </a:rPr>
              <a:t> – визначається з урахуванням умов купівлі-продажу.</a:t>
            </a:r>
            <a:endParaRPr lang="ru-RU" sz="3200" dirty="0">
              <a:latin typeface="Cambria" pitchFamily="18" charset="0"/>
            </a:endParaRPr>
          </a:p>
          <a:p>
            <a:pPr marL="540000" indent="-180000">
              <a:defRPr/>
            </a:pPr>
            <a:r>
              <a:rPr lang="uk-UA" sz="3200" b="1" dirty="0">
                <a:latin typeface="Cambria" pitchFamily="18" charset="0"/>
              </a:rPr>
              <a:t>«Франко»</a:t>
            </a:r>
            <a:r>
              <a:rPr lang="uk-UA" sz="3200" dirty="0">
                <a:latin typeface="Cambria" pitchFamily="18" charset="0"/>
              </a:rPr>
              <a:t> – даний термін означає, до якого пункту на шляху просування товару від продавця до покупця постачальник відшкодовує транспортні видатки.</a:t>
            </a:r>
            <a:endParaRPr lang="ru-RU" sz="3200" dirty="0">
              <a:latin typeface="Cambria" pitchFamily="18" charset="0"/>
            </a:endParaRPr>
          </a:p>
          <a:p>
            <a:pPr marL="540000" indent="-180000">
              <a:defRPr/>
            </a:pPr>
            <a:r>
              <a:rPr lang="uk-UA" sz="3200" b="1" dirty="0">
                <a:latin typeface="Cambria" pitchFamily="18" charset="0"/>
              </a:rPr>
              <a:t>Світові</a:t>
            </a:r>
            <a:r>
              <a:rPr lang="uk-UA" sz="3200" dirty="0">
                <a:latin typeface="Cambria" pitchFamily="18" charset="0"/>
              </a:rPr>
              <a:t> – визначаються за фірмою-лідером або використовуються середні арифметичні ціни декількох фірм.</a:t>
            </a:r>
            <a:endParaRPr lang="ru-RU" sz="3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8. В залежності від часу:</a:t>
            </a:r>
            <a:endParaRPr lang="uk-UA" sz="4000">
              <a:latin typeface="Cambria" pitchFamily="18" charset="0"/>
            </a:endParaRPr>
          </a:p>
          <a:p>
            <a:endParaRPr lang="uk-UA" sz="4000" b="1">
              <a:latin typeface="Cambria" pitchFamily="18" charset="0"/>
            </a:endParaRPr>
          </a:p>
          <a:p>
            <a:r>
              <a:rPr lang="uk-UA" sz="4000" b="1">
                <a:latin typeface="Cambria" pitchFamily="18" charset="0"/>
              </a:rPr>
              <a:t>Очікувані ціни</a:t>
            </a:r>
            <a:r>
              <a:rPr lang="uk-UA" sz="4000">
                <a:latin typeface="Cambria" pitchFamily="18" charset="0"/>
              </a:rPr>
              <a:t> – ціни, які очікують в залежності від економічних обставин в суспільстві.</a:t>
            </a:r>
          </a:p>
          <a:p>
            <a:r>
              <a:rPr lang="uk-UA" sz="4000" b="1">
                <a:latin typeface="Cambria" pitchFamily="18" charset="0"/>
              </a:rPr>
              <a:t>Планові ціни</a:t>
            </a:r>
            <a:r>
              <a:rPr lang="uk-UA" sz="4000">
                <a:latin typeface="Cambria" pitchFamily="18" charset="0"/>
              </a:rPr>
              <a:t> – ціни, які економічно обґрунтовуються на основі планування обсягу випуску те реалізації продукції, товарів, послуг з урахуванням планування видатків виробництва.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358775"/>
            <a:r>
              <a:rPr lang="uk-UA" sz="4000" b="1">
                <a:latin typeface="Cambria" pitchFamily="18" charset="0"/>
              </a:rPr>
              <a:t>Прогнозовані ціни</a:t>
            </a:r>
            <a:r>
              <a:rPr lang="uk-UA" sz="4000">
                <a:latin typeface="Cambria" pitchFamily="18" charset="0"/>
              </a:rPr>
              <a:t> – ціни, які розраховуються на основі економічного прогнозування.</a:t>
            </a:r>
          </a:p>
          <a:p>
            <a:pPr marL="539750" indent="-358775"/>
            <a:r>
              <a:rPr lang="uk-UA" sz="4000" b="1">
                <a:latin typeface="Cambria" pitchFamily="18" charset="0"/>
              </a:rPr>
              <a:t>Стратегічні ціни</a:t>
            </a:r>
            <a:r>
              <a:rPr lang="uk-UA" sz="4000">
                <a:latin typeface="Cambria" pitchFamily="18" charset="0"/>
              </a:rPr>
              <a:t> – ціни, які розробляються на основі економічної стратегії підприємства, фірми.</a:t>
            </a:r>
          </a:p>
          <a:p>
            <a:pPr marL="539750" indent="-358775"/>
            <a:r>
              <a:rPr lang="uk-UA" sz="4000" b="1">
                <a:latin typeface="Cambria" pitchFamily="18" charset="0"/>
              </a:rPr>
              <a:t>Базові ціни </a:t>
            </a:r>
            <a:r>
              <a:rPr lang="uk-UA" sz="4000">
                <a:latin typeface="Cambria" pitchFamily="18" charset="0"/>
              </a:rPr>
              <a:t>– ціни, щодо яких будуть вноситися поправки. Базовими можуть виступати: розрахункові, довідкові, прейскурантні ціни.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69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358775"/>
            <a:r>
              <a:rPr lang="uk-UA" sz="3900" b="1">
                <a:latin typeface="Cambria" pitchFamily="18" charset="0"/>
              </a:rPr>
              <a:t>Чинна (номінальна) ціна</a:t>
            </a:r>
            <a:r>
              <a:rPr lang="uk-UA" sz="3900">
                <a:latin typeface="Cambria" pitchFamily="18" charset="0"/>
              </a:rPr>
              <a:t> – ціна на сьогоднішній день з урахуванням поточного курсу валют.</a:t>
            </a:r>
          </a:p>
          <a:p>
            <a:pPr marL="539750" indent="-358775"/>
            <a:r>
              <a:rPr lang="uk-UA" sz="3900" b="1">
                <a:latin typeface="Cambria" pitchFamily="18" charset="0"/>
              </a:rPr>
              <a:t>Реальна (порівняна) ціна</a:t>
            </a:r>
            <a:r>
              <a:rPr lang="uk-UA" sz="3900">
                <a:latin typeface="Cambria" pitchFamily="18" charset="0"/>
              </a:rPr>
              <a:t> – ціна, розрахована щодо сукупного показника цін – CPI (індексу споживчих цін). </a:t>
            </a:r>
          </a:p>
          <a:p>
            <a:pPr marL="539750" indent="-358775"/>
            <a:r>
              <a:rPr lang="uk-UA" sz="3900" b="1">
                <a:latin typeface="Cambria" pitchFamily="18" charset="0"/>
              </a:rPr>
              <a:t>Національні (внутрішні) ціни</a:t>
            </a:r>
            <a:r>
              <a:rPr lang="uk-UA" sz="3900">
                <a:latin typeface="Cambria" pitchFamily="18" charset="0"/>
              </a:rPr>
              <a:t> – обслуговують національну економіку, зважаючи на особливості галузей національного господарства.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358775"/>
            <a:r>
              <a:rPr lang="uk-UA" sz="4000" b="1">
                <a:latin typeface="Cambria" pitchFamily="18" charset="0"/>
              </a:rPr>
              <a:t>Демпінгові ціни</a:t>
            </a:r>
            <a:r>
              <a:rPr lang="uk-UA" sz="4000">
                <a:latin typeface="Cambria" pitchFamily="18" charset="0"/>
              </a:rPr>
              <a:t> – ціни, які знижені по відношенню до рівня цін на ринку на який входить фірма. В багатьох країнах світу існують спеціальні антидемпінгові законодавства.</a:t>
            </a:r>
            <a:endParaRPr lang="uk-UA" sz="48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0" y="292100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 eaLnBrk="0" hangingPunct="0"/>
            <a:r>
              <a:rPr lang="uk-UA" sz="6000" b="1">
                <a:latin typeface="Cambria" pitchFamily="18" charset="0"/>
              </a:rPr>
              <a:t>1.3 Склад ціни</a:t>
            </a:r>
            <a:endParaRPr lang="ru-RU" sz="6000" b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0" y="5534025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uk-UA" sz="4000" b="1">
                <a:latin typeface="Cambria" pitchFamily="18" charset="0"/>
              </a:rPr>
              <a:t>Схема формування ціни в ринкових умовах</a:t>
            </a:r>
            <a:endParaRPr lang="uk-UA" sz="4800" b="1">
              <a:latin typeface="Cambr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5" y="571500"/>
          <a:ext cx="8858250" cy="4156075"/>
        </p:xfrm>
        <a:graphic>
          <a:graphicData uri="http://schemas.openxmlformats.org/drawingml/2006/table">
            <a:tbl>
              <a:tblPr/>
              <a:tblGrid>
                <a:gridCol w="1643063"/>
                <a:gridCol w="1357312"/>
                <a:gridCol w="1438275"/>
                <a:gridCol w="1547813"/>
                <a:gridCol w="1285875"/>
                <a:gridCol w="1585912"/>
              </a:tblGrid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Повна собівартість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Прибуток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77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Оптова ціна підприємства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Транспортні витрати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Надбавка посередника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Податок з обороту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77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Оптова ціна промисловості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Надбавка торговельної організації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Роздрібна ціна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723" name="AutoShape 4"/>
          <p:cNvSpPr>
            <a:spLocks/>
          </p:cNvSpPr>
          <p:nvPr/>
        </p:nvSpPr>
        <p:spPr bwMode="auto">
          <a:xfrm rot="-5400000">
            <a:off x="3621088" y="-950912"/>
            <a:ext cx="330200" cy="7143750"/>
          </a:xfrm>
          <a:prstGeom prst="leftBrace">
            <a:avLst>
              <a:gd name="adj1" fmla="val 127804"/>
              <a:gd name="adj2" fmla="val 50000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4" name="AutoShape 3"/>
          <p:cNvSpPr>
            <a:spLocks/>
          </p:cNvSpPr>
          <p:nvPr/>
        </p:nvSpPr>
        <p:spPr bwMode="auto">
          <a:xfrm rot="-5400000">
            <a:off x="1519238" y="-90487"/>
            <a:ext cx="247650" cy="2857500"/>
          </a:xfrm>
          <a:prstGeom prst="leftBrace">
            <a:avLst>
              <a:gd name="adj1" fmla="val 67788"/>
              <a:gd name="adj2" fmla="val 50000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5" name="AutoShape 2"/>
          <p:cNvSpPr>
            <a:spLocks/>
          </p:cNvSpPr>
          <p:nvPr/>
        </p:nvSpPr>
        <p:spPr bwMode="auto">
          <a:xfrm rot="-5400000">
            <a:off x="4407695" y="-521494"/>
            <a:ext cx="328612" cy="8715375"/>
          </a:xfrm>
          <a:prstGeom prst="leftBrace">
            <a:avLst>
              <a:gd name="adj1" fmla="val 158517"/>
              <a:gd name="adj2" fmla="val 50000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Алгоритм формування ціни</a:t>
            </a:r>
            <a:endParaRPr lang="ru-RU" sz="4000">
              <a:latin typeface="Cambria" pitchFamily="18" charset="0"/>
            </a:endParaRP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Продаж без посередників (інвестиційні товари):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 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P</a:t>
            </a:r>
            <a:r>
              <a:rPr lang="uk-UA" sz="4000" b="1" baseline="-25000">
                <a:latin typeface="Cambria" pitchFamily="18" charset="0"/>
              </a:rPr>
              <a:t>опт</a:t>
            </a:r>
            <a:r>
              <a:rPr lang="uk-UA" sz="4000" b="1">
                <a:latin typeface="Cambria" pitchFamily="18" charset="0"/>
              </a:rPr>
              <a:t> = С</a:t>
            </a:r>
            <a:r>
              <a:rPr lang="uk-UA" sz="4000" b="1" baseline="-25000">
                <a:latin typeface="Cambria" pitchFamily="18" charset="0"/>
              </a:rPr>
              <a:t>П</a:t>
            </a:r>
            <a:r>
              <a:rPr lang="uk-UA" sz="4000" b="1">
                <a:latin typeface="Cambria" pitchFamily="18" charset="0"/>
              </a:rPr>
              <a:t> + П + ПДВ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 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Продаж з урахуванням посередників (інвестиційні товари):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 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P</a:t>
            </a:r>
            <a:r>
              <a:rPr lang="uk-UA" sz="4000" b="1" baseline="-25000">
                <a:latin typeface="Cambria" pitchFamily="18" charset="0"/>
              </a:rPr>
              <a:t>опт</a:t>
            </a:r>
            <a:r>
              <a:rPr lang="uk-UA" sz="4000" b="1">
                <a:latin typeface="Cambria" pitchFamily="18" charset="0"/>
              </a:rPr>
              <a:t> = С</a:t>
            </a:r>
            <a:r>
              <a:rPr lang="uk-UA" sz="4000" b="1" baseline="-25000">
                <a:latin typeface="Cambria" pitchFamily="18" charset="0"/>
              </a:rPr>
              <a:t>П</a:t>
            </a:r>
            <a:r>
              <a:rPr lang="uk-UA" sz="4000" b="1">
                <a:latin typeface="Cambria" pitchFamily="18" charset="0"/>
              </a:rPr>
              <a:t> + П + ПДВ + Н</a:t>
            </a:r>
            <a:r>
              <a:rPr lang="uk-UA" sz="4000" b="1" baseline="-25000">
                <a:latin typeface="Cambria" pitchFamily="18" charset="0"/>
              </a:rPr>
              <a:t>зб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Ціна</a:t>
            </a:r>
            <a:r>
              <a:rPr lang="uk-UA" sz="4000" i="1">
                <a:latin typeface="Cambria" pitchFamily="18" charset="0"/>
              </a:rPr>
              <a:t> </a:t>
            </a:r>
            <a:r>
              <a:rPr lang="uk-UA" sz="4000">
                <a:latin typeface="Cambria" pitchFamily="18" charset="0"/>
              </a:rPr>
              <a:t>– це грошове вираження вартості товару, що зазнає впливу всіх умов відтворювального процесу, який лежить в основі виробництва, розподілу, обміну і споживання.</a:t>
            </a:r>
            <a:endParaRPr lang="ru-RU" sz="4000">
              <a:latin typeface="Cambria" pitchFamily="18" charset="0"/>
            </a:endParaRP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Ціни, які використовуються в ринковій економіці виконують </a:t>
            </a:r>
          </a:p>
          <a:p>
            <a:pPr algn="ctr"/>
            <a:r>
              <a:rPr lang="uk-UA" sz="4000" b="1">
                <a:latin typeface="Cambria" pitchFamily="18" charset="0"/>
              </a:rPr>
              <a:t>три основні функції</a:t>
            </a:r>
            <a:r>
              <a:rPr lang="uk-UA" sz="4000">
                <a:latin typeface="Cambria" pitchFamily="18" charset="0"/>
              </a:rPr>
              <a:t>: обліково-вимірювальну, розподільчу і стимулюючу.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Імпортна ціна (інвестиційні товари):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 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P</a:t>
            </a:r>
            <a:r>
              <a:rPr lang="uk-UA" sz="4000" b="1" baseline="-25000">
                <a:latin typeface="Cambria" pitchFamily="18" charset="0"/>
              </a:rPr>
              <a:t>імп</a:t>
            </a:r>
            <a:r>
              <a:rPr lang="uk-UA" sz="4000" b="1">
                <a:latin typeface="Cambria" pitchFamily="18" charset="0"/>
              </a:rPr>
              <a:t> = P</a:t>
            </a:r>
            <a:r>
              <a:rPr lang="uk-UA" sz="4000" b="1" baseline="-25000">
                <a:latin typeface="Cambria" pitchFamily="18" charset="0"/>
              </a:rPr>
              <a:t>контр</a:t>
            </a:r>
            <a:r>
              <a:rPr lang="uk-UA" sz="4000" b="1">
                <a:latin typeface="Cambria" pitchFamily="18" charset="0"/>
              </a:rPr>
              <a:t> + Н</a:t>
            </a:r>
            <a:r>
              <a:rPr lang="uk-UA" sz="4000" b="1" baseline="-25000">
                <a:latin typeface="Cambria" pitchFamily="18" charset="0"/>
              </a:rPr>
              <a:t>імп</a:t>
            </a:r>
            <a:r>
              <a:rPr lang="uk-UA" sz="4000" b="1">
                <a:latin typeface="Cambria" pitchFamily="18" charset="0"/>
              </a:rPr>
              <a:t> + Н</a:t>
            </a:r>
            <a:r>
              <a:rPr lang="uk-UA" sz="4000" b="1" baseline="-25000">
                <a:latin typeface="Cambria" pitchFamily="18" charset="0"/>
              </a:rPr>
              <a:t>зто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 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Відпускна ціна (споживчі товари):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 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P</a:t>
            </a:r>
            <a:r>
              <a:rPr lang="uk-UA" sz="4000" b="1" baseline="-25000">
                <a:latin typeface="Cambria" pitchFamily="18" charset="0"/>
              </a:rPr>
              <a:t>відп</a:t>
            </a:r>
            <a:r>
              <a:rPr lang="uk-UA" sz="4000" b="1">
                <a:latin typeface="Cambria" pitchFamily="18" charset="0"/>
              </a:rPr>
              <a:t> = С</a:t>
            </a:r>
            <a:r>
              <a:rPr lang="uk-UA" sz="4000" b="1" baseline="-25000">
                <a:latin typeface="Cambria" pitchFamily="18" charset="0"/>
              </a:rPr>
              <a:t>П</a:t>
            </a:r>
            <a:r>
              <a:rPr lang="uk-UA" sz="4000" b="1">
                <a:latin typeface="Cambria" pitchFamily="18" charset="0"/>
              </a:rPr>
              <a:t> + П + ПДВ + Акц + Н</a:t>
            </a:r>
            <a:r>
              <a:rPr lang="uk-UA" sz="4000" b="1" baseline="-25000">
                <a:latin typeface="Cambria" pitchFamily="18" charset="0"/>
              </a:rPr>
              <a:t>зб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 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Роздрібна ціна (споживчі товари):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 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P</a:t>
            </a:r>
            <a:r>
              <a:rPr lang="uk-UA" sz="4000" b="1" baseline="-25000">
                <a:latin typeface="Cambria" pitchFamily="18" charset="0"/>
              </a:rPr>
              <a:t>відп</a:t>
            </a:r>
            <a:r>
              <a:rPr lang="uk-UA" sz="4000" b="1">
                <a:latin typeface="Cambria" pitchFamily="18" charset="0"/>
              </a:rPr>
              <a:t> = С</a:t>
            </a:r>
            <a:r>
              <a:rPr lang="uk-UA" sz="4000" b="1" baseline="-25000">
                <a:latin typeface="Cambria" pitchFamily="18" charset="0"/>
              </a:rPr>
              <a:t>П</a:t>
            </a:r>
            <a:r>
              <a:rPr lang="uk-UA" sz="4000" b="1">
                <a:latin typeface="Cambria" pitchFamily="18" charset="0"/>
              </a:rPr>
              <a:t> + П + ПДВ + Акц + Н</a:t>
            </a:r>
            <a:r>
              <a:rPr lang="uk-UA" sz="4000" b="1" baseline="-25000">
                <a:latin typeface="Cambria" pitchFamily="18" charset="0"/>
              </a:rPr>
              <a:t>зб</a:t>
            </a:r>
            <a:r>
              <a:rPr lang="uk-UA" sz="4000" b="1">
                <a:latin typeface="Cambria" pitchFamily="18" charset="0"/>
              </a:rPr>
              <a:t> + Н</a:t>
            </a:r>
            <a:r>
              <a:rPr lang="uk-UA" sz="4000" b="1" baseline="-25000">
                <a:latin typeface="Cambria" pitchFamily="18" charset="0"/>
              </a:rPr>
              <a:t>торг</a:t>
            </a:r>
            <a:endParaRPr lang="uk-UA" sz="48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 b="1">
                <a:latin typeface="Cambria" pitchFamily="18" charset="0"/>
              </a:rPr>
              <a:t>P</a:t>
            </a:r>
            <a:r>
              <a:rPr lang="uk-UA" sz="3600" b="1" baseline="-25000">
                <a:latin typeface="Cambria" pitchFamily="18" charset="0"/>
              </a:rPr>
              <a:t>опт</a:t>
            </a:r>
            <a:r>
              <a:rPr lang="uk-UA" sz="3600">
                <a:latin typeface="Cambria" pitchFamily="18" charset="0"/>
              </a:rPr>
              <a:t> – оптова ціна</a:t>
            </a:r>
            <a:endParaRPr lang="ru-RU" sz="3600">
              <a:latin typeface="Cambria" pitchFamily="18" charset="0"/>
            </a:endParaRPr>
          </a:p>
          <a:p>
            <a:r>
              <a:rPr lang="uk-UA" sz="3600" b="1">
                <a:latin typeface="Cambria" pitchFamily="18" charset="0"/>
              </a:rPr>
              <a:t>P</a:t>
            </a:r>
            <a:r>
              <a:rPr lang="uk-UA" sz="3600" b="1" baseline="-25000">
                <a:latin typeface="Cambria" pitchFamily="18" charset="0"/>
              </a:rPr>
              <a:t>імп</a:t>
            </a:r>
            <a:r>
              <a:rPr lang="uk-UA" sz="3600">
                <a:latin typeface="Cambria" pitchFamily="18" charset="0"/>
              </a:rPr>
              <a:t> – імпортна ціна</a:t>
            </a:r>
            <a:endParaRPr lang="ru-RU" sz="3600">
              <a:latin typeface="Cambria" pitchFamily="18" charset="0"/>
            </a:endParaRPr>
          </a:p>
          <a:p>
            <a:r>
              <a:rPr lang="uk-UA" sz="3600" b="1">
                <a:latin typeface="Cambria" pitchFamily="18" charset="0"/>
              </a:rPr>
              <a:t>P</a:t>
            </a:r>
            <a:r>
              <a:rPr lang="uk-UA" sz="3600" b="1" baseline="-25000">
                <a:latin typeface="Cambria" pitchFamily="18" charset="0"/>
              </a:rPr>
              <a:t>відп</a:t>
            </a:r>
            <a:r>
              <a:rPr lang="uk-UA" sz="3600">
                <a:latin typeface="Cambria" pitchFamily="18" charset="0"/>
              </a:rPr>
              <a:t> – відпускна ціна</a:t>
            </a:r>
            <a:endParaRPr lang="ru-RU" sz="3600">
              <a:latin typeface="Cambria" pitchFamily="18" charset="0"/>
            </a:endParaRPr>
          </a:p>
          <a:p>
            <a:r>
              <a:rPr lang="uk-UA" sz="3600" b="1">
                <a:latin typeface="Cambria" pitchFamily="18" charset="0"/>
              </a:rPr>
              <a:t>С</a:t>
            </a:r>
            <a:r>
              <a:rPr lang="uk-UA" sz="3600" b="1" baseline="-25000">
                <a:latin typeface="Cambria" pitchFamily="18" charset="0"/>
              </a:rPr>
              <a:t>П</a:t>
            </a:r>
            <a:r>
              <a:rPr lang="uk-UA" sz="3600">
                <a:latin typeface="Cambria" pitchFamily="18" charset="0"/>
              </a:rPr>
              <a:t> – повна собівартість</a:t>
            </a:r>
            <a:endParaRPr lang="ru-RU" sz="3600">
              <a:latin typeface="Cambria" pitchFamily="18" charset="0"/>
            </a:endParaRPr>
          </a:p>
          <a:p>
            <a:r>
              <a:rPr lang="uk-UA" sz="3600" b="1">
                <a:latin typeface="Cambria" pitchFamily="18" charset="0"/>
              </a:rPr>
              <a:t>П</a:t>
            </a:r>
            <a:r>
              <a:rPr lang="uk-UA" sz="3600">
                <a:latin typeface="Cambria" pitchFamily="18" charset="0"/>
              </a:rPr>
              <a:t> – прибуток</a:t>
            </a:r>
            <a:endParaRPr lang="ru-RU" sz="3600">
              <a:latin typeface="Cambria" pitchFamily="18" charset="0"/>
            </a:endParaRPr>
          </a:p>
          <a:p>
            <a:r>
              <a:rPr lang="uk-UA" sz="3600" b="1">
                <a:latin typeface="Cambria" pitchFamily="18" charset="0"/>
              </a:rPr>
              <a:t>ПДВ</a:t>
            </a:r>
            <a:r>
              <a:rPr lang="uk-UA" sz="3600">
                <a:latin typeface="Cambria" pitchFamily="18" charset="0"/>
              </a:rPr>
              <a:t> – податок на додану вартість</a:t>
            </a:r>
            <a:endParaRPr lang="ru-RU" sz="3600">
              <a:latin typeface="Cambria" pitchFamily="18" charset="0"/>
            </a:endParaRPr>
          </a:p>
          <a:p>
            <a:r>
              <a:rPr lang="uk-UA" sz="3600" b="1">
                <a:latin typeface="Cambria" pitchFamily="18" charset="0"/>
              </a:rPr>
              <a:t>Н</a:t>
            </a:r>
            <a:r>
              <a:rPr lang="uk-UA" sz="3600" b="1" baseline="-25000">
                <a:latin typeface="Cambria" pitchFamily="18" charset="0"/>
              </a:rPr>
              <a:t>зб</a:t>
            </a:r>
            <a:r>
              <a:rPr lang="uk-UA" sz="3600">
                <a:latin typeface="Cambria" pitchFamily="18" charset="0"/>
              </a:rPr>
              <a:t> – надбавка збутової організації</a:t>
            </a:r>
            <a:endParaRPr lang="ru-RU" sz="3600">
              <a:latin typeface="Cambria" pitchFamily="18" charset="0"/>
            </a:endParaRPr>
          </a:p>
          <a:p>
            <a:r>
              <a:rPr lang="uk-UA" sz="3600" b="1">
                <a:latin typeface="Cambria" pitchFamily="18" charset="0"/>
              </a:rPr>
              <a:t>Н</a:t>
            </a:r>
            <a:r>
              <a:rPr lang="uk-UA" sz="3600" b="1" baseline="-25000">
                <a:latin typeface="Cambria" pitchFamily="18" charset="0"/>
              </a:rPr>
              <a:t>імп</a:t>
            </a:r>
            <a:r>
              <a:rPr lang="uk-UA" sz="3600">
                <a:latin typeface="Cambria" pitchFamily="18" charset="0"/>
              </a:rPr>
              <a:t> – надбавка імпортера</a:t>
            </a:r>
            <a:endParaRPr lang="ru-RU" sz="3600">
              <a:latin typeface="Cambria" pitchFamily="18" charset="0"/>
            </a:endParaRPr>
          </a:p>
          <a:p>
            <a:r>
              <a:rPr lang="uk-UA" sz="3600" b="1">
                <a:latin typeface="Cambria" pitchFamily="18" charset="0"/>
              </a:rPr>
              <a:t>Н</a:t>
            </a:r>
            <a:r>
              <a:rPr lang="uk-UA" sz="3600" b="1" baseline="-25000">
                <a:latin typeface="Cambria" pitchFamily="18" charset="0"/>
              </a:rPr>
              <a:t>зто</a:t>
            </a:r>
            <a:r>
              <a:rPr lang="uk-UA" sz="3600">
                <a:latin typeface="Cambria" pitchFamily="18" charset="0"/>
              </a:rPr>
              <a:t> – надбавка зовнішньоторговельної організації</a:t>
            </a:r>
            <a:endParaRPr lang="ru-RU" sz="3600">
              <a:latin typeface="Cambria" pitchFamily="18" charset="0"/>
            </a:endParaRPr>
          </a:p>
          <a:p>
            <a:r>
              <a:rPr lang="uk-UA" sz="3600" b="1">
                <a:latin typeface="Cambria" pitchFamily="18" charset="0"/>
              </a:rPr>
              <a:t>Н</a:t>
            </a:r>
            <a:r>
              <a:rPr lang="uk-UA" sz="3600" b="1" baseline="-25000">
                <a:latin typeface="Cambria" pitchFamily="18" charset="0"/>
              </a:rPr>
              <a:t>торг</a:t>
            </a:r>
            <a:r>
              <a:rPr lang="uk-UA" sz="3600">
                <a:latin typeface="Cambria" pitchFamily="18" charset="0"/>
              </a:rPr>
              <a:t> – надбавка торговельної організації</a:t>
            </a:r>
            <a:endParaRPr lang="ru-RU" sz="3600">
              <a:latin typeface="Cambria" pitchFamily="18" charset="0"/>
            </a:endParaRPr>
          </a:p>
          <a:p>
            <a:r>
              <a:rPr lang="uk-UA" sz="3600" b="1">
                <a:latin typeface="Cambria" pitchFamily="18" charset="0"/>
              </a:rPr>
              <a:t>Акц</a:t>
            </a:r>
            <a:r>
              <a:rPr lang="uk-UA" sz="3600">
                <a:latin typeface="Cambria" pitchFamily="18" charset="0"/>
              </a:rPr>
              <a:t> – акциз</a:t>
            </a:r>
            <a:endParaRPr lang="uk-UA" sz="44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1"/>
          <p:cNvSpPr>
            <a:spLocks noChangeArrowheads="1"/>
          </p:cNvSpPr>
          <p:nvPr/>
        </p:nvSpPr>
        <p:spPr bwMode="auto">
          <a:xfrm>
            <a:off x="0" y="2459038"/>
            <a:ext cx="9144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 eaLnBrk="0" hangingPunct="0"/>
            <a:r>
              <a:rPr lang="uk-UA" sz="6000" b="1">
                <a:latin typeface="Cambria" pitchFamily="18" charset="0"/>
              </a:rPr>
              <a:t>1.4 Види витрат. Прибуток</a:t>
            </a:r>
            <a:endParaRPr lang="ru-RU" sz="6000" b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ольник 1"/>
          <p:cNvSpPr>
            <a:spLocks noChangeArrowheads="1"/>
          </p:cNvSpPr>
          <p:nvPr/>
        </p:nvSpPr>
        <p:spPr bwMode="auto">
          <a:xfrm>
            <a:off x="0" y="444500"/>
            <a:ext cx="9144000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Валові витрати</a:t>
            </a:r>
            <a:r>
              <a:rPr lang="uk-UA" sz="4000">
                <a:latin typeface="Cambria" pitchFamily="18" charset="0"/>
              </a:rPr>
              <a:t> (</a:t>
            </a:r>
            <a:r>
              <a:rPr lang="uk-UA" sz="4000" b="1">
                <a:latin typeface="Cambria" pitchFamily="18" charset="0"/>
              </a:rPr>
              <a:t>TC</a:t>
            </a:r>
            <a:r>
              <a:rPr lang="uk-UA" sz="4000">
                <a:latin typeface="Cambria" pitchFamily="18" charset="0"/>
              </a:rPr>
              <a:t>) на виробництво якого-небудь товару складаються із двох компонентів: </a:t>
            </a:r>
            <a:r>
              <a:rPr lang="uk-UA" sz="4000" b="1">
                <a:latin typeface="Cambria" pitchFamily="18" charset="0"/>
              </a:rPr>
              <a:t>фіксованих</a:t>
            </a:r>
            <a:r>
              <a:rPr lang="uk-UA" sz="4000">
                <a:latin typeface="Cambria" pitchFamily="18" charset="0"/>
              </a:rPr>
              <a:t> (</a:t>
            </a:r>
            <a:r>
              <a:rPr lang="uk-UA" sz="4000" b="1">
                <a:latin typeface="Cambria" pitchFamily="18" charset="0"/>
              </a:rPr>
              <a:t>FC</a:t>
            </a:r>
            <a:r>
              <a:rPr lang="uk-UA" sz="4000">
                <a:latin typeface="Cambria" pitchFamily="18" charset="0"/>
              </a:rPr>
              <a:t>), які фірма несе незалежно від обсягу випуску продукції, і </a:t>
            </a:r>
            <a:r>
              <a:rPr lang="uk-UA" sz="4000" b="1">
                <a:latin typeface="Cambria" pitchFamily="18" charset="0"/>
              </a:rPr>
              <a:t>змінних</a:t>
            </a:r>
            <a:r>
              <a:rPr lang="uk-UA" sz="4000">
                <a:latin typeface="Cambria" pitchFamily="18" charset="0"/>
              </a:rPr>
              <a:t> (</a:t>
            </a:r>
            <a:r>
              <a:rPr lang="uk-UA" sz="4000" b="1">
                <a:latin typeface="Cambria" pitchFamily="18" charset="0"/>
              </a:rPr>
              <a:t>VC</a:t>
            </a:r>
            <a:r>
              <a:rPr lang="uk-UA" sz="4000">
                <a:latin typeface="Cambria" pitchFamily="18" charset="0"/>
              </a:rPr>
              <a:t>), які змінюються разом з обсягом випуску продукції. </a:t>
            </a:r>
            <a:endParaRPr lang="ru-RU" sz="4000">
              <a:latin typeface="Cambria" pitchFamily="18" charset="0"/>
            </a:endParaRPr>
          </a:p>
        </p:txBody>
      </p:sp>
      <p:sp>
        <p:nvSpPr>
          <p:cNvPr id="34819" name="Rectangle 1"/>
          <p:cNvSpPr>
            <a:spLocks noChangeArrowheads="1"/>
          </p:cNvSpPr>
          <p:nvPr/>
        </p:nvSpPr>
        <p:spPr bwMode="auto">
          <a:xfrm>
            <a:off x="0" y="5230813"/>
            <a:ext cx="9144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uk-UA" sz="4400" b="1">
                <a:latin typeface="Cambria" pitchFamily="18" charset="0"/>
              </a:rPr>
              <a:t>TC = FC + VC</a:t>
            </a:r>
            <a:endParaRPr lang="uk-UA" sz="54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1"/>
          <p:cNvGrpSpPr>
            <a:grpSpLocks/>
          </p:cNvGrpSpPr>
          <p:nvPr/>
        </p:nvGrpSpPr>
        <p:grpSpPr bwMode="auto">
          <a:xfrm>
            <a:off x="142875" y="142875"/>
            <a:ext cx="8858250" cy="5429250"/>
            <a:chOff x="2356" y="1439"/>
            <a:chExt cx="6639" cy="3924"/>
          </a:xfrm>
        </p:grpSpPr>
        <p:sp>
          <p:nvSpPr>
            <p:cNvPr id="35844" name="Text Box 2"/>
            <p:cNvSpPr txBox="1">
              <a:spLocks noChangeArrowheads="1"/>
            </p:cNvSpPr>
            <p:nvPr/>
          </p:nvSpPr>
          <p:spPr bwMode="auto">
            <a:xfrm>
              <a:off x="8010" y="2575"/>
              <a:ext cx="862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4000" b="1">
                  <a:latin typeface="Calibri" pitchFamily="34" charset="0"/>
                </a:rPr>
                <a:t>VC</a:t>
              </a:r>
              <a:endParaRPr lang="ru-RU" sz="4000" b="1"/>
            </a:p>
          </p:txBody>
        </p:sp>
        <p:sp>
          <p:nvSpPr>
            <p:cNvPr id="35845" name="Text Box 3"/>
            <p:cNvSpPr txBox="1">
              <a:spLocks noChangeArrowheads="1"/>
            </p:cNvSpPr>
            <p:nvPr/>
          </p:nvSpPr>
          <p:spPr bwMode="auto">
            <a:xfrm>
              <a:off x="7569" y="4847"/>
              <a:ext cx="1426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4000" b="1">
                  <a:latin typeface="Calibri" pitchFamily="34" charset="0"/>
                </a:rPr>
                <a:t>В</a:t>
              </a:r>
              <a:r>
                <a:rPr lang="uk-UA" sz="4000" b="1">
                  <a:latin typeface="Calibri" pitchFamily="34" charset="0"/>
                </a:rPr>
                <a:t>и</a:t>
              </a:r>
              <a:r>
                <a:rPr lang="ru-RU" sz="4000" b="1">
                  <a:latin typeface="Calibri" pitchFamily="34" charset="0"/>
                </a:rPr>
                <a:t>пуск</a:t>
              </a:r>
              <a:endParaRPr lang="ru-RU" sz="4000" b="1"/>
            </a:p>
          </p:txBody>
        </p:sp>
        <p:sp>
          <p:nvSpPr>
            <p:cNvPr id="35846" name="Text Box 4"/>
            <p:cNvSpPr txBox="1">
              <a:spLocks noChangeArrowheads="1"/>
            </p:cNvSpPr>
            <p:nvPr/>
          </p:nvSpPr>
          <p:spPr bwMode="auto">
            <a:xfrm>
              <a:off x="8014" y="1483"/>
              <a:ext cx="861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4000" b="1">
                  <a:latin typeface="Calibri" pitchFamily="34" charset="0"/>
                </a:rPr>
                <a:t>TC</a:t>
              </a:r>
              <a:endParaRPr lang="ru-RU" sz="4000" b="1"/>
            </a:p>
          </p:txBody>
        </p:sp>
        <p:sp>
          <p:nvSpPr>
            <p:cNvPr id="35847" name="Text Box 5"/>
            <p:cNvSpPr txBox="1">
              <a:spLocks noChangeArrowheads="1"/>
            </p:cNvSpPr>
            <p:nvPr/>
          </p:nvSpPr>
          <p:spPr bwMode="auto">
            <a:xfrm>
              <a:off x="8085" y="4130"/>
              <a:ext cx="86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4000" b="1">
                  <a:latin typeface="Calibri" pitchFamily="34" charset="0"/>
                </a:rPr>
                <a:t>FC</a:t>
              </a:r>
              <a:endParaRPr lang="ru-RU" sz="4000" b="1"/>
            </a:p>
          </p:txBody>
        </p:sp>
        <p:sp>
          <p:nvSpPr>
            <p:cNvPr id="35848" name="Text Box 6"/>
            <p:cNvSpPr txBox="1">
              <a:spLocks noChangeArrowheads="1"/>
            </p:cNvSpPr>
            <p:nvPr/>
          </p:nvSpPr>
          <p:spPr bwMode="auto">
            <a:xfrm>
              <a:off x="2356" y="1439"/>
              <a:ext cx="1616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4000" b="1">
                  <a:latin typeface="Calibri" pitchFamily="34" charset="0"/>
                </a:rPr>
                <a:t>Витрати</a:t>
              </a:r>
              <a:endParaRPr lang="ru-RU" sz="4000" b="1"/>
            </a:p>
          </p:txBody>
        </p:sp>
        <p:sp>
          <p:nvSpPr>
            <p:cNvPr id="35849" name="Line 7"/>
            <p:cNvSpPr>
              <a:spLocks noChangeShapeType="1"/>
            </p:cNvSpPr>
            <p:nvPr/>
          </p:nvSpPr>
          <p:spPr bwMode="auto">
            <a:xfrm>
              <a:off x="2359" y="1497"/>
              <a:ext cx="0" cy="3863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0" name="Line 8"/>
            <p:cNvSpPr>
              <a:spLocks noChangeShapeType="1"/>
            </p:cNvSpPr>
            <p:nvPr/>
          </p:nvSpPr>
          <p:spPr bwMode="auto">
            <a:xfrm>
              <a:off x="2357" y="5363"/>
              <a:ext cx="6584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1" name="Line 9"/>
            <p:cNvSpPr>
              <a:spLocks noChangeShapeType="1"/>
            </p:cNvSpPr>
            <p:nvPr/>
          </p:nvSpPr>
          <p:spPr bwMode="auto">
            <a:xfrm>
              <a:off x="2356" y="4337"/>
              <a:ext cx="5799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2" name="Freeform 10"/>
            <p:cNvSpPr>
              <a:spLocks/>
            </p:cNvSpPr>
            <p:nvPr/>
          </p:nvSpPr>
          <p:spPr bwMode="auto">
            <a:xfrm>
              <a:off x="2356" y="2596"/>
              <a:ext cx="5797" cy="2764"/>
            </a:xfrm>
            <a:custGeom>
              <a:avLst/>
              <a:gdLst>
                <a:gd name="T0" fmla="*/ 0 w 4569"/>
                <a:gd name="T1" fmla="*/ 20800 h 2416"/>
                <a:gd name="T2" fmla="*/ 54511 w 4569"/>
                <a:gd name="T3" fmla="*/ 13261 h 2416"/>
                <a:gd name="T4" fmla="*/ 153757 w 4569"/>
                <a:gd name="T5" fmla="*/ 6553 h 2416"/>
                <a:gd name="T6" fmla="*/ 206024 w 4569"/>
                <a:gd name="T7" fmla="*/ 0 h 24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69"/>
                <a:gd name="T13" fmla="*/ 0 h 2416"/>
                <a:gd name="T14" fmla="*/ 4569 w 4569"/>
                <a:gd name="T15" fmla="*/ 2416 h 24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69" h="2416">
                  <a:moveTo>
                    <a:pt x="0" y="2416"/>
                  </a:moveTo>
                  <a:cubicBezTo>
                    <a:pt x="202" y="2270"/>
                    <a:pt x="641" y="1815"/>
                    <a:pt x="1209" y="1539"/>
                  </a:cubicBezTo>
                  <a:cubicBezTo>
                    <a:pt x="1777" y="1263"/>
                    <a:pt x="2850" y="1017"/>
                    <a:pt x="3410" y="761"/>
                  </a:cubicBezTo>
                  <a:cubicBezTo>
                    <a:pt x="3970" y="505"/>
                    <a:pt x="4328" y="159"/>
                    <a:pt x="4569" y="0"/>
                  </a:cubicBezTo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3" name="Freeform 11"/>
            <p:cNvSpPr>
              <a:spLocks/>
            </p:cNvSpPr>
            <p:nvPr/>
          </p:nvSpPr>
          <p:spPr bwMode="auto">
            <a:xfrm>
              <a:off x="2358" y="1579"/>
              <a:ext cx="5797" cy="2764"/>
            </a:xfrm>
            <a:custGeom>
              <a:avLst/>
              <a:gdLst>
                <a:gd name="T0" fmla="*/ 0 w 4569"/>
                <a:gd name="T1" fmla="*/ 20800 h 2416"/>
                <a:gd name="T2" fmla="*/ 54511 w 4569"/>
                <a:gd name="T3" fmla="*/ 13261 h 2416"/>
                <a:gd name="T4" fmla="*/ 153757 w 4569"/>
                <a:gd name="T5" fmla="*/ 6553 h 2416"/>
                <a:gd name="T6" fmla="*/ 206024 w 4569"/>
                <a:gd name="T7" fmla="*/ 0 h 24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69"/>
                <a:gd name="T13" fmla="*/ 0 h 2416"/>
                <a:gd name="T14" fmla="*/ 4569 w 4569"/>
                <a:gd name="T15" fmla="*/ 2416 h 24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69" h="2416">
                  <a:moveTo>
                    <a:pt x="0" y="2416"/>
                  </a:moveTo>
                  <a:cubicBezTo>
                    <a:pt x="202" y="2270"/>
                    <a:pt x="641" y="1815"/>
                    <a:pt x="1209" y="1539"/>
                  </a:cubicBezTo>
                  <a:cubicBezTo>
                    <a:pt x="1777" y="1263"/>
                    <a:pt x="2850" y="1017"/>
                    <a:pt x="3410" y="761"/>
                  </a:cubicBezTo>
                  <a:cubicBezTo>
                    <a:pt x="3970" y="505"/>
                    <a:pt x="4328" y="159"/>
                    <a:pt x="4569" y="0"/>
                  </a:cubicBezTo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843" name="Прямоугольник 13"/>
          <p:cNvSpPr>
            <a:spLocks noChangeArrowheads="1"/>
          </p:cNvSpPr>
          <p:nvPr/>
        </p:nvSpPr>
        <p:spPr bwMode="auto">
          <a:xfrm>
            <a:off x="0" y="56578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b="1">
                <a:latin typeface="Cambria" pitchFamily="18" charset="0"/>
              </a:rPr>
              <a:t>Постійні, змінні та загальні </a:t>
            </a:r>
          </a:p>
          <a:p>
            <a:pPr algn="ctr"/>
            <a:r>
              <a:rPr lang="uk-UA" sz="3600" b="1">
                <a:latin typeface="Cambria" pitchFamily="18" charset="0"/>
              </a:rPr>
              <a:t>витрати виробництва</a:t>
            </a:r>
            <a:endParaRPr lang="ru-RU" sz="3600" b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b="1">
                <a:latin typeface="Cambria" pitchFamily="18" charset="0"/>
              </a:rPr>
              <a:t>Граничні витрати</a:t>
            </a:r>
            <a:r>
              <a:rPr lang="uk-UA" sz="3600">
                <a:latin typeface="Cambria" pitchFamily="18" charset="0"/>
              </a:rPr>
              <a:t> (</a:t>
            </a:r>
            <a:r>
              <a:rPr lang="uk-UA" sz="3600" b="1">
                <a:latin typeface="Cambria" pitchFamily="18" charset="0"/>
              </a:rPr>
              <a:t>MC</a:t>
            </a:r>
            <a:r>
              <a:rPr lang="uk-UA" sz="3600">
                <a:latin typeface="Cambria" pitchFamily="18" charset="0"/>
              </a:rPr>
              <a:t>) – приріст витрат у результаті виробництва однієї додаткової одиниці продукції.</a:t>
            </a:r>
          </a:p>
          <a:p>
            <a:pPr algn="ctr"/>
            <a:endParaRPr lang="uk-UA" sz="2000">
              <a:latin typeface="Cambria" pitchFamily="18" charset="0"/>
            </a:endParaRPr>
          </a:p>
          <a:p>
            <a:pPr algn="ctr"/>
            <a:r>
              <a:rPr lang="uk-UA" sz="3600">
                <a:latin typeface="Cambria" pitchFamily="18" charset="0"/>
              </a:rPr>
              <a:t>Оскільки постійні витрати не змінюються зі зміною обсягу випуску продукції фірми, граничні витрати визначаються зміною лише змінних витрат у результаті випуску додаткової одиниці продукції.</a:t>
            </a:r>
            <a:endParaRPr lang="en-US" sz="3600">
              <a:latin typeface="Cambr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714750" y="5072063"/>
          <a:ext cx="1214438" cy="1428750"/>
        </p:xfrm>
        <a:graphic>
          <a:graphicData uri="http://schemas.openxmlformats.org/drawingml/2006/table">
            <a:tbl>
              <a:tblPr/>
              <a:tblGrid>
                <a:gridCol w="1214438"/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∆</a:t>
                      </a: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TC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Δ</a:t>
                      </a: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Q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71" name="Прямоугольник 5"/>
          <p:cNvSpPr>
            <a:spLocks noChangeArrowheads="1"/>
          </p:cNvSpPr>
          <p:nvPr/>
        </p:nvSpPr>
        <p:spPr bwMode="auto">
          <a:xfrm>
            <a:off x="2286000" y="5357813"/>
            <a:ext cx="14446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4400" b="1">
                <a:latin typeface="Cambria" pitchFamily="18" charset="0"/>
              </a:rPr>
              <a:t>M</a:t>
            </a:r>
            <a:r>
              <a:rPr lang="en-US" sz="4400" b="1">
                <a:latin typeface="Cambria" pitchFamily="18" charset="0"/>
              </a:rPr>
              <a:t>C</a:t>
            </a:r>
            <a:r>
              <a:rPr lang="uk-UA" sz="4400" b="1">
                <a:latin typeface="Cambria" pitchFamily="18" charset="0"/>
              </a:rPr>
              <a:t> =</a:t>
            </a:r>
            <a:endParaRPr lang="ru-RU" sz="4400" b="1">
              <a:latin typeface="Cambria" pitchFamily="18" charset="0"/>
            </a:endParaRPr>
          </a:p>
        </p:txBody>
      </p:sp>
      <p:sp>
        <p:nvSpPr>
          <p:cNvPr id="36872" name="Прямоугольник 5"/>
          <p:cNvSpPr>
            <a:spLocks noChangeArrowheads="1"/>
          </p:cNvSpPr>
          <p:nvPr/>
        </p:nvSpPr>
        <p:spPr bwMode="auto">
          <a:xfrm>
            <a:off x="4911725" y="5357813"/>
            <a:ext cx="5175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4400" b="1">
                <a:latin typeface="Cambria" pitchFamily="18" charset="0"/>
              </a:rPr>
              <a:t>=</a:t>
            </a:r>
            <a:endParaRPr lang="ru-RU" sz="4400" b="1">
              <a:latin typeface="Cambria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429250" y="5072063"/>
          <a:ext cx="1214438" cy="1428750"/>
        </p:xfrm>
        <a:graphic>
          <a:graphicData uri="http://schemas.openxmlformats.org/drawingml/2006/table">
            <a:tbl>
              <a:tblPr/>
              <a:tblGrid>
                <a:gridCol w="1214438"/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∆</a:t>
                      </a: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VC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Δ</a:t>
                      </a: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Q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0" y="0"/>
            <a:ext cx="91440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uk-UA" sz="3600" b="1">
                <a:latin typeface="Cambria" pitchFamily="18" charset="0"/>
                <a:cs typeface="Times New Roman" pitchFamily="18" charset="0"/>
              </a:rPr>
              <a:t>Середні витрати</a:t>
            </a:r>
            <a:r>
              <a:rPr lang="uk-UA" sz="3600">
                <a:latin typeface="Cambria" pitchFamily="18" charset="0"/>
                <a:cs typeface="Times New Roman" pitchFamily="18" charset="0"/>
              </a:rPr>
              <a:t> </a:t>
            </a:r>
            <a:r>
              <a:rPr lang="uk-UA" sz="3600">
                <a:latin typeface="Cambria" pitchFamily="18" charset="0"/>
              </a:rPr>
              <a:t>– </a:t>
            </a:r>
            <a:r>
              <a:rPr lang="uk-UA" sz="3600">
                <a:latin typeface="Cambria" pitchFamily="18" charset="0"/>
                <a:cs typeface="Times New Roman" pitchFamily="18" charset="0"/>
              </a:rPr>
              <a:t>витрати на одиницю випуску продукції: </a:t>
            </a:r>
            <a:endParaRPr lang="ru-RU" sz="3600">
              <a:latin typeface="Cambria" pitchFamily="18" charset="0"/>
            </a:endParaRPr>
          </a:p>
          <a:p>
            <a:pPr algn="ctr" eaLnBrk="0" hangingPunct="0"/>
            <a:r>
              <a:rPr lang="uk-UA" sz="3600">
                <a:latin typeface="Cambria" pitchFamily="18" charset="0"/>
                <a:cs typeface="Times New Roman" pitchFamily="18" charset="0"/>
              </a:rPr>
              <a:t>а) середні постійні витрати</a:t>
            </a:r>
            <a:endParaRPr lang="ru-RU" sz="3600">
              <a:latin typeface="Cambria" pitchFamily="18" charset="0"/>
            </a:endParaRPr>
          </a:p>
          <a:p>
            <a:pPr eaLnBrk="0" hangingPunct="0"/>
            <a:endParaRPr lang="en-US" sz="2800">
              <a:latin typeface="Cambria" pitchFamily="18" charset="0"/>
              <a:cs typeface="Times New Roman" pitchFamily="18" charset="0"/>
            </a:endParaRPr>
          </a:p>
          <a:p>
            <a:pPr eaLnBrk="0" hangingPunct="0"/>
            <a:endParaRPr lang="uk-UA" sz="2800">
              <a:latin typeface="Cambria" pitchFamily="18" charset="0"/>
              <a:cs typeface="Times New Roman" pitchFamily="18" charset="0"/>
            </a:endParaRPr>
          </a:p>
          <a:p>
            <a:pPr eaLnBrk="0" hangingPunct="0"/>
            <a:endParaRPr lang="en-US" sz="2800">
              <a:latin typeface="Cambria" pitchFamily="18" charset="0"/>
              <a:cs typeface="Times New Roman" pitchFamily="18" charset="0"/>
            </a:endParaRPr>
          </a:p>
          <a:p>
            <a:pPr algn="ctr" eaLnBrk="0" hangingPunct="0"/>
            <a:r>
              <a:rPr lang="uk-UA" sz="3600">
                <a:latin typeface="Cambria" pitchFamily="18" charset="0"/>
                <a:cs typeface="Times New Roman" pitchFamily="18" charset="0"/>
              </a:rPr>
              <a:t>б) середні змінні витрати</a:t>
            </a:r>
            <a:endParaRPr lang="ru-RU" sz="3600">
              <a:latin typeface="Cambria" pitchFamily="18" charset="0"/>
            </a:endParaRPr>
          </a:p>
          <a:p>
            <a:pPr algn="just" eaLnBrk="0" hangingPunct="0"/>
            <a:endParaRPr lang="en-US" sz="2800">
              <a:latin typeface="Cambria" pitchFamily="18" charset="0"/>
              <a:cs typeface="Times New Roman" pitchFamily="18" charset="0"/>
            </a:endParaRPr>
          </a:p>
          <a:p>
            <a:pPr algn="just" eaLnBrk="0" hangingPunct="0"/>
            <a:endParaRPr lang="en-US" sz="2800">
              <a:latin typeface="Cambria" pitchFamily="18" charset="0"/>
              <a:cs typeface="Times New Roman" pitchFamily="18" charset="0"/>
            </a:endParaRPr>
          </a:p>
          <a:p>
            <a:pPr algn="just" eaLnBrk="0" hangingPunct="0"/>
            <a:endParaRPr lang="en-US" sz="2800">
              <a:latin typeface="Cambria" pitchFamily="18" charset="0"/>
              <a:cs typeface="Times New Roman" pitchFamily="18" charset="0"/>
            </a:endParaRPr>
          </a:p>
          <a:p>
            <a:pPr algn="ctr" eaLnBrk="0" hangingPunct="0"/>
            <a:r>
              <a:rPr lang="uk-UA" sz="3600">
                <a:latin typeface="Cambria" pitchFamily="18" charset="0"/>
                <a:cs typeface="Times New Roman" pitchFamily="18" charset="0"/>
              </a:rPr>
              <a:t>в) середні загальні витрати</a:t>
            </a:r>
            <a:endParaRPr lang="uk-UA" sz="3600">
              <a:latin typeface="Cambr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857750" y="3500438"/>
          <a:ext cx="1214438" cy="1428750"/>
        </p:xfrm>
        <a:graphic>
          <a:graphicData uri="http://schemas.openxmlformats.org/drawingml/2006/table">
            <a:tbl>
              <a:tblPr/>
              <a:tblGrid>
                <a:gridCol w="1214446"/>
              </a:tblGrid>
              <a:tr h="71438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VC</a:t>
                      </a:r>
                      <a:endParaRPr lang="ru-RU" sz="4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Arial" pitchFamily="34" charset="0"/>
                        </a:rPr>
                        <a:t>Q</a:t>
                      </a:r>
                      <a:endParaRPr lang="ru-RU" sz="4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7895" name="Прямоугольник 5"/>
          <p:cNvSpPr>
            <a:spLocks noChangeArrowheads="1"/>
          </p:cNvSpPr>
          <p:nvPr/>
        </p:nvSpPr>
        <p:spPr bwMode="auto">
          <a:xfrm>
            <a:off x="3214688" y="3786188"/>
            <a:ext cx="16335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latin typeface="Cambria" pitchFamily="18" charset="0"/>
              </a:rPr>
              <a:t>AVC</a:t>
            </a:r>
            <a:r>
              <a:rPr lang="uk-UA" sz="4400" b="1">
                <a:latin typeface="Cambria" pitchFamily="18" charset="0"/>
              </a:rPr>
              <a:t> =</a:t>
            </a:r>
            <a:endParaRPr lang="ru-RU" sz="4400" b="1">
              <a:latin typeface="Cambri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57750" y="1643063"/>
          <a:ext cx="1214438" cy="1428750"/>
        </p:xfrm>
        <a:graphic>
          <a:graphicData uri="http://schemas.openxmlformats.org/drawingml/2006/table">
            <a:tbl>
              <a:tblPr/>
              <a:tblGrid>
                <a:gridCol w="1214446"/>
              </a:tblGrid>
              <a:tr h="71438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FC</a:t>
                      </a:r>
                      <a:endParaRPr lang="ru-RU" sz="4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Arial" pitchFamily="34" charset="0"/>
                        </a:rPr>
                        <a:t>Q</a:t>
                      </a:r>
                      <a:endParaRPr lang="ru-RU" sz="4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7900" name="Прямоугольник 5"/>
          <p:cNvSpPr>
            <a:spLocks noChangeArrowheads="1"/>
          </p:cNvSpPr>
          <p:nvPr/>
        </p:nvSpPr>
        <p:spPr bwMode="auto">
          <a:xfrm>
            <a:off x="3214688" y="1928813"/>
            <a:ext cx="16335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latin typeface="Cambria" pitchFamily="18" charset="0"/>
              </a:rPr>
              <a:t>AFC</a:t>
            </a:r>
            <a:r>
              <a:rPr lang="uk-UA" sz="4400" b="1">
                <a:latin typeface="Cambria" pitchFamily="18" charset="0"/>
              </a:rPr>
              <a:t> =</a:t>
            </a:r>
            <a:endParaRPr lang="ru-RU" sz="4400" b="1">
              <a:latin typeface="Cambria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143250" y="5357813"/>
          <a:ext cx="1214438" cy="1428750"/>
        </p:xfrm>
        <a:graphic>
          <a:graphicData uri="http://schemas.openxmlformats.org/drawingml/2006/table">
            <a:tbl>
              <a:tblPr/>
              <a:tblGrid>
                <a:gridCol w="1214446"/>
              </a:tblGrid>
              <a:tr h="71438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TC</a:t>
                      </a:r>
                      <a:endParaRPr lang="ru-RU" sz="4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Arial" pitchFamily="34" charset="0"/>
                        </a:rPr>
                        <a:t>Q</a:t>
                      </a:r>
                      <a:endParaRPr lang="ru-RU" sz="4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7905" name="Прямоугольник 5"/>
          <p:cNvSpPr>
            <a:spLocks noChangeArrowheads="1"/>
          </p:cNvSpPr>
          <p:nvPr/>
        </p:nvSpPr>
        <p:spPr bwMode="auto">
          <a:xfrm>
            <a:off x="1714500" y="5643563"/>
            <a:ext cx="15081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latin typeface="Cambria" pitchFamily="18" charset="0"/>
              </a:rPr>
              <a:t>ATC</a:t>
            </a:r>
            <a:r>
              <a:rPr lang="uk-UA" sz="4400" b="1">
                <a:latin typeface="Cambria" pitchFamily="18" charset="0"/>
              </a:rPr>
              <a:t>=</a:t>
            </a:r>
            <a:endParaRPr lang="ru-RU" sz="4400" b="1">
              <a:latin typeface="Cambria" pitchFamily="18" charset="0"/>
            </a:endParaRPr>
          </a:p>
        </p:txBody>
      </p:sp>
      <p:sp>
        <p:nvSpPr>
          <p:cNvPr id="37906" name="Прямоугольник 5"/>
          <p:cNvSpPr>
            <a:spLocks noChangeArrowheads="1"/>
          </p:cNvSpPr>
          <p:nvPr/>
        </p:nvSpPr>
        <p:spPr bwMode="auto">
          <a:xfrm>
            <a:off x="4340225" y="5643563"/>
            <a:ext cx="32083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4400" b="1">
                <a:latin typeface="Cambria" pitchFamily="18" charset="0"/>
              </a:rPr>
              <a:t>=</a:t>
            </a:r>
            <a:r>
              <a:rPr lang="en-US" sz="4400" b="1">
                <a:latin typeface="Cambria" pitchFamily="18" charset="0"/>
              </a:rPr>
              <a:t> AFC + AVC</a:t>
            </a:r>
            <a:endParaRPr lang="ru-RU" sz="4400" b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14"/>
          <p:cNvGrpSpPr>
            <a:grpSpLocks/>
          </p:cNvGrpSpPr>
          <p:nvPr/>
        </p:nvGrpSpPr>
        <p:grpSpPr bwMode="auto">
          <a:xfrm>
            <a:off x="141288" y="168275"/>
            <a:ext cx="8859837" cy="5403850"/>
            <a:chOff x="3942" y="5185"/>
            <a:chExt cx="5819" cy="4877"/>
          </a:xfrm>
        </p:grpSpPr>
        <p:sp>
          <p:nvSpPr>
            <p:cNvPr id="38918" name="Text Box 15"/>
            <p:cNvSpPr txBox="1">
              <a:spLocks noChangeArrowheads="1"/>
            </p:cNvSpPr>
            <p:nvPr/>
          </p:nvSpPr>
          <p:spPr bwMode="auto">
            <a:xfrm>
              <a:off x="7920" y="6862"/>
              <a:ext cx="749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4000" b="1">
                  <a:latin typeface="Calibri" pitchFamily="34" charset="0"/>
                </a:rPr>
                <a:t>AVC</a:t>
              </a:r>
              <a:endParaRPr lang="ru-RU" sz="6000" b="1"/>
            </a:p>
          </p:txBody>
        </p:sp>
        <p:sp>
          <p:nvSpPr>
            <p:cNvPr id="38919" name="Freeform 16"/>
            <p:cNvSpPr>
              <a:spLocks/>
            </p:cNvSpPr>
            <p:nvPr/>
          </p:nvSpPr>
          <p:spPr bwMode="auto">
            <a:xfrm>
              <a:off x="4515" y="5775"/>
              <a:ext cx="4388" cy="941"/>
            </a:xfrm>
            <a:custGeom>
              <a:avLst/>
              <a:gdLst>
                <a:gd name="T0" fmla="*/ 0 w 5101"/>
                <a:gd name="T1" fmla="*/ 0 h 670"/>
                <a:gd name="T2" fmla="*/ 71 w 5101"/>
                <a:gd name="T3" fmla="*/ 75527 h 670"/>
                <a:gd name="T4" fmla="*/ 131 w 5101"/>
                <a:gd name="T5" fmla="*/ 127046 h 670"/>
                <a:gd name="T6" fmla="*/ 205 w 5101"/>
                <a:gd name="T7" fmla="*/ 151297 h 670"/>
                <a:gd name="T8" fmla="*/ 278 w 5101"/>
                <a:gd name="T9" fmla="*/ 140955 h 670"/>
                <a:gd name="T10" fmla="*/ 358 w 5101"/>
                <a:gd name="T11" fmla="*/ 92823 h 670"/>
                <a:gd name="T12" fmla="*/ 458 w 5101"/>
                <a:gd name="T13" fmla="*/ 3409 h 6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01"/>
                <a:gd name="T22" fmla="*/ 0 h 670"/>
                <a:gd name="T23" fmla="*/ 5101 w 5101"/>
                <a:gd name="T24" fmla="*/ 670 h 67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01" h="670">
                  <a:moveTo>
                    <a:pt x="0" y="0"/>
                  </a:moveTo>
                  <a:cubicBezTo>
                    <a:pt x="269" y="119"/>
                    <a:pt x="538" y="238"/>
                    <a:pt x="781" y="330"/>
                  </a:cubicBezTo>
                  <a:cubicBezTo>
                    <a:pt x="1024" y="422"/>
                    <a:pt x="1206" y="500"/>
                    <a:pt x="1456" y="555"/>
                  </a:cubicBezTo>
                  <a:cubicBezTo>
                    <a:pt x="1706" y="610"/>
                    <a:pt x="2009" y="650"/>
                    <a:pt x="2281" y="660"/>
                  </a:cubicBezTo>
                  <a:cubicBezTo>
                    <a:pt x="2553" y="670"/>
                    <a:pt x="2804" y="657"/>
                    <a:pt x="3089" y="615"/>
                  </a:cubicBezTo>
                  <a:cubicBezTo>
                    <a:pt x="3374" y="573"/>
                    <a:pt x="3656" y="505"/>
                    <a:pt x="3991" y="405"/>
                  </a:cubicBezTo>
                  <a:cubicBezTo>
                    <a:pt x="4326" y="305"/>
                    <a:pt x="4713" y="160"/>
                    <a:pt x="5101" y="15"/>
                  </a:cubicBezTo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0" name="Text Box 17"/>
            <p:cNvSpPr txBox="1">
              <a:spLocks noChangeArrowheads="1"/>
            </p:cNvSpPr>
            <p:nvPr/>
          </p:nvSpPr>
          <p:spPr bwMode="auto">
            <a:xfrm>
              <a:off x="6271" y="5288"/>
              <a:ext cx="675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4000" b="1">
                  <a:latin typeface="Calibri" pitchFamily="34" charset="0"/>
                </a:rPr>
                <a:t>MC</a:t>
              </a:r>
              <a:endParaRPr lang="ru-RU" sz="6000" b="1"/>
            </a:p>
          </p:txBody>
        </p:sp>
        <p:sp>
          <p:nvSpPr>
            <p:cNvPr id="38921" name="Text Box 18"/>
            <p:cNvSpPr txBox="1">
              <a:spLocks noChangeArrowheads="1"/>
            </p:cNvSpPr>
            <p:nvPr/>
          </p:nvSpPr>
          <p:spPr bwMode="auto">
            <a:xfrm>
              <a:off x="7920" y="5484"/>
              <a:ext cx="749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4000" b="1">
                  <a:latin typeface="Calibri" pitchFamily="34" charset="0"/>
                </a:rPr>
                <a:t>ATC</a:t>
              </a:r>
              <a:endParaRPr lang="ru-RU" sz="6000" b="1"/>
            </a:p>
          </p:txBody>
        </p:sp>
        <p:sp>
          <p:nvSpPr>
            <p:cNvPr id="38922" name="Text Box 19"/>
            <p:cNvSpPr txBox="1">
              <a:spLocks noChangeArrowheads="1"/>
            </p:cNvSpPr>
            <p:nvPr/>
          </p:nvSpPr>
          <p:spPr bwMode="auto">
            <a:xfrm>
              <a:off x="3992" y="5195"/>
              <a:ext cx="144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uk-UA" sz="4000" b="1">
                  <a:latin typeface="Calibri" pitchFamily="34" charset="0"/>
                </a:rPr>
                <a:t>Витрати</a:t>
              </a:r>
              <a:endParaRPr lang="ru-RU" sz="6000" b="1"/>
            </a:p>
          </p:txBody>
        </p:sp>
        <p:sp>
          <p:nvSpPr>
            <p:cNvPr id="38923" name="Text Box 20"/>
            <p:cNvSpPr txBox="1">
              <a:spLocks noChangeArrowheads="1"/>
            </p:cNvSpPr>
            <p:nvPr/>
          </p:nvSpPr>
          <p:spPr bwMode="auto">
            <a:xfrm>
              <a:off x="8502" y="9546"/>
              <a:ext cx="1259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Aft>
                  <a:spcPts val="1000"/>
                </a:spcAft>
              </a:pPr>
              <a:r>
                <a:rPr lang="uk-UA" sz="4000" b="1">
                  <a:latin typeface="Calibri" pitchFamily="34" charset="0"/>
                </a:rPr>
                <a:t>Випуск</a:t>
              </a:r>
              <a:endParaRPr lang="ru-RU" sz="6000" b="1"/>
            </a:p>
          </p:txBody>
        </p:sp>
        <p:sp>
          <p:nvSpPr>
            <p:cNvPr id="38924" name="Freeform 21"/>
            <p:cNvSpPr>
              <a:spLocks/>
            </p:cNvSpPr>
            <p:nvPr/>
          </p:nvSpPr>
          <p:spPr bwMode="auto">
            <a:xfrm>
              <a:off x="4521" y="7232"/>
              <a:ext cx="4380" cy="568"/>
            </a:xfrm>
            <a:custGeom>
              <a:avLst/>
              <a:gdLst>
                <a:gd name="T0" fmla="*/ 0 w 4380"/>
                <a:gd name="T1" fmla="*/ 0 h 568"/>
                <a:gd name="T2" fmla="*/ 671 w 4380"/>
                <a:gd name="T3" fmla="*/ 292 h 568"/>
                <a:gd name="T4" fmla="*/ 1250 w 4380"/>
                <a:gd name="T5" fmla="*/ 491 h 568"/>
                <a:gd name="T6" fmla="*/ 1704 w 4380"/>
                <a:gd name="T7" fmla="*/ 568 h 568"/>
                <a:gd name="T8" fmla="*/ 2109 w 4380"/>
                <a:gd name="T9" fmla="*/ 538 h 568"/>
                <a:gd name="T10" fmla="*/ 2694 w 4380"/>
                <a:gd name="T11" fmla="*/ 448 h 568"/>
                <a:gd name="T12" fmla="*/ 3429 w 4380"/>
                <a:gd name="T13" fmla="*/ 298 h 568"/>
                <a:gd name="T14" fmla="*/ 4380 w 4380"/>
                <a:gd name="T15" fmla="*/ 13 h 5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380"/>
                <a:gd name="T25" fmla="*/ 0 h 568"/>
                <a:gd name="T26" fmla="*/ 4380 w 4380"/>
                <a:gd name="T27" fmla="*/ 568 h 56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380" h="568">
                  <a:moveTo>
                    <a:pt x="0" y="0"/>
                  </a:moveTo>
                  <a:cubicBezTo>
                    <a:pt x="231" y="105"/>
                    <a:pt x="462" y="211"/>
                    <a:pt x="671" y="292"/>
                  </a:cubicBezTo>
                  <a:cubicBezTo>
                    <a:pt x="879" y="374"/>
                    <a:pt x="1078" y="445"/>
                    <a:pt x="1250" y="491"/>
                  </a:cubicBezTo>
                  <a:lnTo>
                    <a:pt x="1704" y="568"/>
                  </a:lnTo>
                  <a:lnTo>
                    <a:pt x="2109" y="538"/>
                  </a:lnTo>
                  <a:cubicBezTo>
                    <a:pt x="2274" y="518"/>
                    <a:pt x="2474" y="488"/>
                    <a:pt x="2694" y="448"/>
                  </a:cubicBezTo>
                  <a:cubicBezTo>
                    <a:pt x="2914" y="408"/>
                    <a:pt x="3148" y="370"/>
                    <a:pt x="3429" y="298"/>
                  </a:cubicBezTo>
                  <a:cubicBezTo>
                    <a:pt x="3710" y="226"/>
                    <a:pt x="4182" y="72"/>
                    <a:pt x="4380" y="13"/>
                  </a:cubicBezTo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5" name="Freeform 22"/>
            <p:cNvSpPr>
              <a:spLocks/>
            </p:cNvSpPr>
            <p:nvPr/>
          </p:nvSpPr>
          <p:spPr bwMode="auto">
            <a:xfrm>
              <a:off x="4539" y="5185"/>
              <a:ext cx="2595" cy="3697"/>
            </a:xfrm>
            <a:custGeom>
              <a:avLst/>
              <a:gdLst>
                <a:gd name="T0" fmla="*/ 0 w 2595"/>
                <a:gd name="T1" fmla="*/ 2060 h 3697"/>
                <a:gd name="T2" fmla="*/ 1306 w 2595"/>
                <a:gd name="T3" fmla="*/ 3354 h 3697"/>
                <a:gd name="T4" fmla="*/ 2595 w 2595"/>
                <a:gd name="T5" fmla="*/ 0 h 3697"/>
                <a:gd name="T6" fmla="*/ 0 60000 65536"/>
                <a:gd name="T7" fmla="*/ 0 60000 65536"/>
                <a:gd name="T8" fmla="*/ 0 60000 65536"/>
                <a:gd name="T9" fmla="*/ 0 w 2595"/>
                <a:gd name="T10" fmla="*/ 0 h 3697"/>
                <a:gd name="T11" fmla="*/ 2595 w 2595"/>
                <a:gd name="T12" fmla="*/ 3697 h 36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95" h="3697">
                  <a:moveTo>
                    <a:pt x="0" y="2060"/>
                  </a:moveTo>
                  <a:cubicBezTo>
                    <a:pt x="218" y="2273"/>
                    <a:pt x="874" y="3697"/>
                    <a:pt x="1306" y="3354"/>
                  </a:cubicBezTo>
                  <a:cubicBezTo>
                    <a:pt x="1738" y="3011"/>
                    <a:pt x="2165" y="1417"/>
                    <a:pt x="2595" y="0"/>
                  </a:cubicBezTo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38926" name="AutoShape 23"/>
            <p:cNvCxnSpPr>
              <a:cxnSpLocks noChangeShapeType="1"/>
            </p:cNvCxnSpPr>
            <p:nvPr/>
          </p:nvCxnSpPr>
          <p:spPr bwMode="auto">
            <a:xfrm rot="5400000" flipH="1" flipV="1">
              <a:off x="1505" y="7623"/>
              <a:ext cx="4876" cy="1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8927" name="AutoShape 24"/>
            <p:cNvCxnSpPr>
              <a:cxnSpLocks noChangeShapeType="1"/>
            </p:cNvCxnSpPr>
            <p:nvPr/>
          </p:nvCxnSpPr>
          <p:spPr bwMode="auto">
            <a:xfrm>
              <a:off x="3943" y="10061"/>
              <a:ext cx="5708" cy="0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8928" name="Freeform 25"/>
            <p:cNvSpPr>
              <a:spLocks/>
            </p:cNvSpPr>
            <p:nvPr/>
          </p:nvSpPr>
          <p:spPr bwMode="auto">
            <a:xfrm>
              <a:off x="4521" y="8022"/>
              <a:ext cx="4380" cy="1220"/>
            </a:xfrm>
            <a:custGeom>
              <a:avLst/>
              <a:gdLst>
                <a:gd name="T0" fmla="*/ 0 w 3887"/>
                <a:gd name="T1" fmla="*/ 0 h 1380"/>
                <a:gd name="T2" fmla="*/ 3133 w 3887"/>
                <a:gd name="T3" fmla="*/ 63 h 1380"/>
                <a:gd name="T4" fmla="*/ 7106 w 3887"/>
                <a:gd name="T5" fmla="*/ 112 h 1380"/>
                <a:gd name="T6" fmla="*/ 12378 w 3887"/>
                <a:gd name="T7" fmla="*/ 152 h 1380"/>
                <a:gd name="T8" fmla="*/ 19758 w 3887"/>
                <a:gd name="T9" fmla="*/ 176 h 1380"/>
                <a:gd name="T10" fmla="*/ 26265 w 3887"/>
                <a:gd name="T11" fmla="*/ 192 h 1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87"/>
                <a:gd name="T19" fmla="*/ 0 h 1380"/>
                <a:gd name="T20" fmla="*/ 3887 w 3887"/>
                <a:gd name="T21" fmla="*/ 1380 h 13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87" h="1380">
                  <a:moveTo>
                    <a:pt x="0" y="0"/>
                  </a:moveTo>
                  <a:cubicBezTo>
                    <a:pt x="75" y="75"/>
                    <a:pt x="288" y="317"/>
                    <a:pt x="463" y="451"/>
                  </a:cubicBezTo>
                  <a:cubicBezTo>
                    <a:pt x="638" y="585"/>
                    <a:pt x="824" y="699"/>
                    <a:pt x="1052" y="805"/>
                  </a:cubicBezTo>
                  <a:cubicBezTo>
                    <a:pt x="1280" y="911"/>
                    <a:pt x="1520" y="1012"/>
                    <a:pt x="1832" y="1089"/>
                  </a:cubicBezTo>
                  <a:cubicBezTo>
                    <a:pt x="2144" y="1166"/>
                    <a:pt x="2582" y="1220"/>
                    <a:pt x="2924" y="1268"/>
                  </a:cubicBezTo>
                  <a:cubicBezTo>
                    <a:pt x="3266" y="1316"/>
                    <a:pt x="3576" y="1348"/>
                    <a:pt x="3887" y="1380"/>
                  </a:cubicBezTo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9" name="Text Box 26"/>
            <p:cNvSpPr txBox="1">
              <a:spLocks noChangeArrowheads="1"/>
            </p:cNvSpPr>
            <p:nvPr/>
          </p:nvSpPr>
          <p:spPr bwMode="auto">
            <a:xfrm>
              <a:off x="7920" y="8624"/>
              <a:ext cx="749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4000" b="1">
                  <a:latin typeface="Calibri" pitchFamily="34" charset="0"/>
                </a:rPr>
                <a:t>AFC</a:t>
              </a:r>
              <a:endParaRPr lang="ru-RU" sz="6000" b="1"/>
            </a:p>
          </p:txBody>
        </p:sp>
      </p:grpSp>
      <p:cxnSp>
        <p:nvCxnSpPr>
          <p:cNvPr id="30" name="Прямая со стрелкой 29"/>
          <p:cNvCxnSpPr/>
          <p:nvPr/>
        </p:nvCxnSpPr>
        <p:spPr>
          <a:xfrm rot="16200000" flipH="1">
            <a:off x="4206082" y="1794669"/>
            <a:ext cx="74612" cy="57150"/>
          </a:xfrm>
          <a:prstGeom prst="straightConnector1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3634581" y="3009107"/>
            <a:ext cx="74613" cy="57150"/>
          </a:xfrm>
          <a:prstGeom prst="straightConnector1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7" name="Прямоугольник 32"/>
          <p:cNvSpPr>
            <a:spLocks noChangeArrowheads="1"/>
          </p:cNvSpPr>
          <p:nvPr/>
        </p:nvSpPr>
        <p:spPr bwMode="auto">
          <a:xfrm>
            <a:off x="0" y="5534025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Короткострокові граничні і середні витрати виробництва</a:t>
            </a:r>
            <a:endParaRPr lang="ru-RU" sz="4000" b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uk-UA" sz="4000">
                <a:latin typeface="Cambria" pitchFamily="18" charset="0"/>
              </a:rPr>
              <a:t>Нав’язані витрати включають явні витрати, зроблені фірмою, але не обмежуються тільки ними. </a:t>
            </a:r>
          </a:p>
          <a:p>
            <a:pPr algn="ctr" eaLnBrk="0" hangingPunct="0"/>
            <a:endParaRPr lang="uk-UA" sz="4000" b="1">
              <a:latin typeface="Cambria" pitchFamily="18" charset="0"/>
            </a:endParaRPr>
          </a:p>
          <a:p>
            <a:pPr algn="ctr" eaLnBrk="0" hangingPunct="0"/>
            <a:r>
              <a:rPr lang="uk-UA" sz="4000" b="1">
                <a:latin typeface="Cambria" pitchFamily="18" charset="0"/>
              </a:rPr>
              <a:t>Явні (зовнішні) витрати</a:t>
            </a:r>
            <a:r>
              <a:rPr lang="uk-UA" sz="4000">
                <a:latin typeface="Cambria" pitchFamily="18" charset="0"/>
              </a:rPr>
              <a:t> – це фактичні витрати у вигляді грошових виплат. До них відносяться заробітна плата робітників та службовців, витрати на сировину та матеріали, орендна плата за нерухомість. </a:t>
            </a:r>
            <a:endParaRPr lang="uk-UA" sz="48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uk-UA" sz="3600" b="1">
                <a:latin typeface="Cambria" pitchFamily="18" charset="0"/>
              </a:rPr>
              <a:t>Внутрішні витрати</a:t>
            </a:r>
            <a:r>
              <a:rPr lang="uk-UA" sz="3600">
                <a:latin typeface="Cambria" pitchFamily="18" charset="0"/>
              </a:rPr>
              <a:t> – це витрати на власний і самостійно використовуваний ресурс. Тому вони є неоплачуваними та не приймаються в розрахунок бухгалтерами. Наприклад, власник магазина роздрібної торгівлі управляє магазином сам і не виплачує собі зарплатню. Хоча ніяких грошових операцій не проводиться, його торгівля вимагає нав’язаних витрат, тому що власник міг би одержувати зарплатню десь в іншім місці (у цьому випадку витрати внутрішні). </a:t>
            </a:r>
            <a:endParaRPr lang="uk-UA" sz="44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Обліково-вимірювальна</a:t>
            </a:r>
            <a:r>
              <a:rPr lang="uk-UA" sz="4000">
                <a:latin typeface="Cambria" pitchFamily="18" charset="0"/>
              </a:rPr>
              <a:t> функція</a:t>
            </a:r>
            <a:r>
              <a:rPr lang="uk-UA" sz="4000" i="1">
                <a:latin typeface="Cambria" pitchFamily="18" charset="0"/>
              </a:rPr>
              <a:t> </a:t>
            </a:r>
            <a:r>
              <a:rPr lang="uk-UA" sz="4000">
                <a:latin typeface="Cambria" pitchFamily="18" charset="0"/>
              </a:rPr>
              <a:t>ціни полягає в тому, що вона є способом обліку і вимірювання витрат суспільної праці на виробництво окремих видів продукції або послуг. 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Розподільча</a:t>
            </a:r>
            <a:r>
              <a:rPr lang="uk-UA" sz="4000">
                <a:latin typeface="Cambria" pitchFamily="18" charset="0"/>
              </a:rPr>
              <a:t> функція</a:t>
            </a:r>
            <a:r>
              <a:rPr lang="uk-UA" sz="4000" i="1">
                <a:latin typeface="Cambria" pitchFamily="18" charset="0"/>
              </a:rPr>
              <a:t> </a:t>
            </a:r>
            <a:r>
              <a:rPr lang="uk-UA" sz="4000">
                <a:latin typeface="Cambria" pitchFamily="18" charset="0"/>
              </a:rPr>
              <a:t>зводиться до того, що за допомогою цін відбувається перерозподіл частини доходів суб’єктів господарювання і населення.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711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700">
                <a:latin typeface="Cambria" pitchFamily="18" charset="0"/>
              </a:rPr>
              <a:t>Мінімальна плата, необхідна, щоб удержати підприємницький талант власника магазина в рамках даного підприємства, називається </a:t>
            </a:r>
            <a:r>
              <a:rPr lang="uk-UA" sz="3700" b="1">
                <a:latin typeface="Cambria" pitchFamily="18" charset="0"/>
              </a:rPr>
              <a:t>нормальним прибутком</a:t>
            </a:r>
            <a:r>
              <a:rPr lang="uk-UA" sz="3700">
                <a:latin typeface="Cambria" pitchFamily="18" charset="0"/>
              </a:rPr>
              <a:t> і є елементом внутрішніх витрат. Якщо ця мінімальна, або нормальна винагорода не забезпечується, підприємець переорієнтує свої зусилля з даного напрямку діяльності на інший, або відмовиться від ролі підприємця заради одержання зарплати. </a:t>
            </a:r>
            <a:endParaRPr lang="ru-RU" sz="37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Прямоугольник 1"/>
          <p:cNvSpPr>
            <a:spLocks noChangeArrowheads="1"/>
          </p:cNvSpPr>
          <p:nvPr/>
        </p:nvSpPr>
        <p:spPr bwMode="auto">
          <a:xfrm>
            <a:off x="0" y="3048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Таким чином, </a:t>
            </a:r>
            <a:r>
              <a:rPr lang="uk-UA" sz="4000" b="1">
                <a:latin typeface="Cambria" pitchFamily="18" charset="0"/>
              </a:rPr>
              <a:t>альтернативні (або нав’язані) витрати </a:t>
            </a:r>
            <a:r>
              <a:rPr lang="uk-UA" sz="4000">
                <a:latin typeface="Cambria" pitchFamily="18" charset="0"/>
              </a:rPr>
              <a:t>включають всі платежі – </a:t>
            </a:r>
            <a:r>
              <a:rPr lang="uk-UA" sz="4000" b="1">
                <a:latin typeface="Cambria" pitchFamily="18" charset="0"/>
              </a:rPr>
              <a:t>зовнішні і внутрішні</a:t>
            </a:r>
            <a:r>
              <a:rPr lang="uk-UA" sz="4000">
                <a:latin typeface="Cambria" pitchFamily="18" charset="0"/>
              </a:rPr>
              <a:t>, включаючи в останні й </a:t>
            </a:r>
            <a:r>
              <a:rPr lang="uk-UA" sz="4000" b="1">
                <a:latin typeface="Cambria" pitchFamily="18" charset="0"/>
              </a:rPr>
              <a:t>нормальний прибуток</a:t>
            </a:r>
            <a:r>
              <a:rPr lang="uk-UA" sz="4000">
                <a:latin typeface="Cambria" pitchFamily="18" charset="0"/>
              </a:rPr>
              <a:t>, – необхідні для того, щоб залучити й удержати ресурси в межах даного напрямку діяльності.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Економічний прибуток = Загальний виторг – нав’язані витрати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0" y="612775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Стимулююча</a:t>
            </a:r>
            <a:r>
              <a:rPr lang="uk-UA" sz="4000">
                <a:latin typeface="Cambria" pitchFamily="18" charset="0"/>
              </a:rPr>
              <a:t> функція</a:t>
            </a:r>
            <a:r>
              <a:rPr lang="uk-UA" sz="4000" i="1">
                <a:latin typeface="Cambria" pitchFamily="18" charset="0"/>
              </a:rPr>
              <a:t> </a:t>
            </a:r>
            <a:r>
              <a:rPr lang="uk-UA" sz="4000">
                <a:latin typeface="Cambria" pitchFamily="18" charset="0"/>
              </a:rPr>
              <a:t>цін використовується для мотивації підвищення ефективності господарювання, забезпечення необхідної прибутковості кожному нормально працюючому виробникові, посередникові і безпосередньо продавцеві товарів виробничого і споживчого призначення.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0" y="3048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Сутністю ціни</a:t>
            </a:r>
            <a:r>
              <a:rPr lang="uk-UA" sz="4000" i="1">
                <a:latin typeface="Cambria" pitchFamily="18" charset="0"/>
              </a:rPr>
              <a:t> </a:t>
            </a:r>
            <a:r>
              <a:rPr lang="uk-UA" sz="4000">
                <a:latin typeface="Cambria" pitchFamily="18" charset="0"/>
              </a:rPr>
              <a:t>є забезпечення виторгу від продажу товарів. Значення ціни – в тому, що вона є чинником для встановлення зв’язків між підприємством і споживачем.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В теоріях ціноутворення основним моментом є проблема економічного змісту ціни і факторів, що визначають її рівень.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b="1">
                <a:latin typeface="Cambria" pitchFamily="18" charset="0"/>
              </a:rPr>
              <a:t>Марксистська школа</a:t>
            </a:r>
            <a:r>
              <a:rPr lang="uk-UA" sz="3200">
                <a:latin typeface="Cambria" pitchFamily="18" charset="0"/>
              </a:rPr>
              <a:t> стверджує, що: «Ціна є грошовою назвою упредметненої в товарі праці, показник величини вартості товару». </a:t>
            </a:r>
            <a:r>
              <a:rPr lang="uk-UA" sz="3200" b="1">
                <a:latin typeface="Cambria" pitchFamily="18" charset="0"/>
              </a:rPr>
              <a:t>Суб’єктивістська школа</a:t>
            </a:r>
            <a:r>
              <a:rPr lang="uk-UA" sz="3200" i="1">
                <a:latin typeface="Cambria" pitchFamily="18" charset="0"/>
              </a:rPr>
              <a:t> </a:t>
            </a:r>
            <a:r>
              <a:rPr lang="uk-UA" sz="3200">
                <a:latin typeface="Cambria" pitchFamily="18" charset="0"/>
              </a:rPr>
              <a:t>(основоположник Бем-Баверк) вважає, що «Ціна є із самого початку і до кінця продуктом суб’єктивних визначень вартості» і що «у центрі усього навчання варто поставити ту думку, що ціна цілком є продуктом суб’єктивних оцінок матеріальних благ учасниками обміну». Логічне завершення обидві теорії одержали в теорії маркетингу, де не заперечується вплив на ціну витрат виробництва, однак визнається сильний вплив попиту та пропозиції. </a:t>
            </a:r>
            <a:endParaRPr lang="ru-RU" sz="32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b="1" dirty="0">
                <a:latin typeface="Cambria" pitchFamily="18" charset="0"/>
              </a:rPr>
              <a:t>Теорія ціни</a:t>
            </a:r>
            <a:r>
              <a:rPr lang="uk-UA" sz="4000" i="1" dirty="0">
                <a:latin typeface="Cambria" pitchFamily="18" charset="0"/>
              </a:rPr>
              <a:t> </a:t>
            </a:r>
            <a:r>
              <a:rPr lang="uk-UA" sz="4000" dirty="0">
                <a:latin typeface="Cambria" pitchFamily="18" charset="0"/>
              </a:rPr>
              <a:t>в її сучасному вигляді містить у собі такі види аналізу:</a:t>
            </a:r>
            <a:endParaRPr lang="ru-RU" sz="4000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4000" dirty="0">
                <a:latin typeface="Cambria" pitchFamily="18" charset="0"/>
              </a:rPr>
              <a:t>– аналіз змісту ціни;</a:t>
            </a:r>
            <a:endParaRPr lang="ru-RU" sz="4000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4000" dirty="0">
                <a:latin typeface="Cambria" pitchFamily="18" charset="0"/>
              </a:rPr>
              <a:t>– аналіз факторів, що впливають на ціну з боку пропозиції;</a:t>
            </a:r>
            <a:endParaRPr lang="ru-RU" sz="4000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4000" dirty="0">
                <a:latin typeface="Cambria" pitchFamily="18" charset="0"/>
              </a:rPr>
              <a:t>– аналіз факторів, що впливають на ціну з боку попиту;</a:t>
            </a:r>
            <a:endParaRPr lang="ru-RU" sz="4000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4000" dirty="0">
                <a:latin typeface="Cambria" pitchFamily="18" charset="0"/>
              </a:rPr>
              <a:t>– аналіз факторів і умов, що визначають взаємовідносини між економічними суб’єктами, характер конкуренції між ними.</a:t>
            </a:r>
            <a:endParaRPr lang="ru-RU" sz="4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Прямоугольник 1"/>
          <p:cNvSpPr>
            <a:spLocks noChangeArrowheads="1"/>
          </p:cNvSpPr>
          <p:nvPr/>
        </p:nvSpPr>
        <p:spPr bwMode="auto">
          <a:xfrm>
            <a:off x="0" y="3048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dirty="0">
                <a:latin typeface="Cambria" pitchFamily="18" charset="0"/>
              </a:rPr>
              <a:t>Для визначення вихідної ціни на який-небудь товар необхідно пройти такі </a:t>
            </a:r>
            <a:r>
              <a:rPr lang="uk-UA" sz="4000">
                <a:latin typeface="Cambria" pitchFamily="18" charset="0"/>
              </a:rPr>
              <a:t>етапи:</a:t>
            </a:r>
          </a:p>
          <a:p>
            <a:pPr algn="ctr">
              <a:defRPr/>
            </a:pPr>
            <a:endParaRPr lang="ru-RU" sz="4000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4000" dirty="0">
                <a:latin typeface="Cambria" pitchFamily="18" charset="0"/>
              </a:rPr>
              <a:t>– постановка завдань ціноутворення;</a:t>
            </a:r>
            <a:endParaRPr lang="ru-RU" sz="4000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4000" dirty="0">
                <a:latin typeface="Cambria" pitchFamily="18" charset="0"/>
              </a:rPr>
              <a:t>– визначення попиту;</a:t>
            </a:r>
            <a:endParaRPr lang="ru-RU" sz="4000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4000" dirty="0">
                <a:latin typeface="Cambria" pitchFamily="18" charset="0"/>
              </a:rPr>
              <a:t>– визначення витрат;</a:t>
            </a:r>
            <a:endParaRPr lang="ru-RU" sz="4000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4000" dirty="0">
                <a:latin typeface="Cambria" pitchFamily="18" charset="0"/>
              </a:rPr>
              <a:t>– аналіз цін конкурентів;</a:t>
            </a:r>
            <a:endParaRPr lang="ru-RU" sz="4000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4000" dirty="0">
                <a:latin typeface="Cambria" pitchFamily="18" charset="0"/>
              </a:rPr>
              <a:t>– вибір методу ціноутворення;</a:t>
            </a:r>
            <a:endParaRPr lang="ru-RU" sz="4000" dirty="0">
              <a:latin typeface="Cambria" pitchFamily="18" charset="0"/>
            </a:endParaRPr>
          </a:p>
          <a:p>
            <a:pPr marL="542925" indent="-361950">
              <a:defRPr/>
            </a:pPr>
            <a:r>
              <a:rPr lang="uk-UA" sz="4000" dirty="0">
                <a:latin typeface="Cambria" pitchFamily="18" charset="0"/>
              </a:rPr>
              <a:t>– встановлення остаточної ціни.</a:t>
            </a:r>
            <a:endParaRPr lang="ru-RU" sz="4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1615</Words>
  <Application>Microsoft Office PowerPoint</Application>
  <PresentationFormat>Экран (4:3)</PresentationFormat>
  <Paragraphs>181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6" baseType="lpstr">
      <vt:lpstr>Arial</vt:lpstr>
      <vt:lpstr>Calibri</vt:lpstr>
      <vt:lpstr>Cambria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Феофанов Л.К.</dc:creator>
  <cp:lastModifiedBy>Феофанов Л. К.</cp:lastModifiedBy>
  <cp:revision>66</cp:revision>
  <dcterms:created xsi:type="dcterms:W3CDTF">2020-02-14T08:16:41Z</dcterms:created>
  <dcterms:modified xsi:type="dcterms:W3CDTF">2021-09-26T15:10:18Z</dcterms:modified>
</cp:coreProperties>
</file>