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Основи комунікації у сфері обслуговування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Практикум </a:t>
            </a:r>
            <a:r>
              <a:rPr lang="uk-UA" dirty="0" smtClean="0"/>
              <a:t>з </a:t>
            </a:r>
            <a:r>
              <a:rPr lang="uk-UA" dirty="0" smtClean="0"/>
              <a:t>професійних </a:t>
            </a:r>
            <a:r>
              <a:rPr lang="uk-UA" dirty="0" smtClean="0"/>
              <a:t>комунікацій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921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Вправа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Мій</a:t>
            </a:r>
            <a:r>
              <a:rPr lang="ru-RU" dirty="0"/>
              <a:t> образ»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Мета: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/>
              <a:t>особливості</a:t>
            </a:r>
            <a:r>
              <a:rPr lang="ru-RU" dirty="0"/>
              <a:t> кожного.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доброзичливу</a:t>
            </a:r>
            <a:r>
              <a:rPr lang="ru-RU" dirty="0"/>
              <a:t> атмосферу.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Хід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: Тренер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намалювати</a:t>
            </a:r>
            <a:r>
              <a:rPr lang="ru-RU" dirty="0" smtClean="0"/>
              <a:t> </a:t>
            </a:r>
            <a:r>
              <a:rPr lang="ru-RU" dirty="0" err="1"/>
              <a:t>власний</a:t>
            </a:r>
            <a:r>
              <a:rPr lang="ru-RU" dirty="0"/>
              <a:t> образ (ним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певний</a:t>
            </a:r>
            <a:r>
              <a:rPr lang="ru-RU" dirty="0"/>
              <a:t> символ, предмет </a:t>
            </a:r>
            <a:r>
              <a:rPr lang="ru-RU" dirty="0" smtClean="0"/>
              <a:t>- будь-</a:t>
            </a:r>
            <a:r>
              <a:rPr lang="ru-RU" dirty="0" err="1" smtClean="0"/>
              <a:t>що</a:t>
            </a:r>
            <a:r>
              <a:rPr lang="ru-RU" dirty="0"/>
              <a:t>). На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відводиться</a:t>
            </a:r>
            <a:r>
              <a:rPr lang="ru-RU" dirty="0"/>
              <a:t> 5 </a:t>
            </a:r>
            <a:r>
              <a:rPr lang="ru-RU" dirty="0" err="1"/>
              <a:t>хв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того як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виконають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smtClean="0"/>
              <a:t>тренер </a:t>
            </a:r>
            <a:r>
              <a:rPr lang="ru-RU" dirty="0" err="1"/>
              <a:t>пропонує</a:t>
            </a:r>
            <a:r>
              <a:rPr lang="ru-RU" dirty="0"/>
              <a:t> кожному по </a:t>
            </a:r>
            <a:r>
              <a:rPr lang="ru-RU" dirty="0" err="1"/>
              <a:t>черзі</a:t>
            </a:r>
            <a:r>
              <a:rPr lang="ru-RU" dirty="0"/>
              <a:t> </a:t>
            </a:r>
            <a:r>
              <a:rPr lang="ru-RU" dirty="0" err="1" smtClean="0"/>
              <a:t>представити</a:t>
            </a:r>
            <a:r>
              <a:rPr lang="ru-RU" dirty="0" smtClean="0"/>
              <a:t> </a:t>
            </a:r>
            <a:r>
              <a:rPr lang="ru-RU" dirty="0" err="1"/>
              <a:t>власний</a:t>
            </a:r>
            <a:r>
              <a:rPr lang="ru-RU" dirty="0"/>
              <a:t> образ. </a:t>
            </a:r>
          </a:p>
        </p:txBody>
      </p:sp>
    </p:spTree>
    <p:extLst>
      <p:ext uri="{BB962C8B-B14F-4D97-AF65-F5344CB8AC3E}">
        <p14:creationId xmlns:p14="http://schemas.microsoft.com/office/powerpoint/2010/main" val="743587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Вправа</a:t>
            </a:r>
            <a:r>
              <a:rPr lang="ru-RU" dirty="0"/>
              <a:t> «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Мета: </a:t>
            </a:r>
            <a:r>
              <a:rPr lang="ru-RU" dirty="0" err="1"/>
              <a:t>навчити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і </a:t>
            </a:r>
            <a:r>
              <a:rPr lang="ru-RU" dirty="0" err="1"/>
              <a:t>ставити</a:t>
            </a:r>
            <a:r>
              <a:rPr lang="ru-RU" dirty="0"/>
              <a:t> мету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 smtClean="0"/>
              <a:t>майбутньої</a:t>
            </a:r>
            <a:r>
              <a:rPr lang="ru-RU" dirty="0" smtClean="0"/>
              <a:t> </a:t>
            </a:r>
            <a:r>
              <a:rPr lang="ru-RU" dirty="0" err="1" smtClean="0"/>
              <a:t>професії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err="1" smtClean="0"/>
              <a:t>Хід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: </a:t>
            </a:r>
            <a:r>
              <a:rPr lang="ru-RU" dirty="0"/>
              <a:t>Т</a:t>
            </a:r>
            <a:r>
              <a:rPr lang="ru-RU" dirty="0" smtClean="0"/>
              <a:t>ренер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учасникам</a:t>
            </a:r>
            <a:r>
              <a:rPr lang="ru-RU" dirty="0"/>
              <a:t> </a:t>
            </a:r>
            <a:r>
              <a:rPr lang="ru-RU" dirty="0" err="1"/>
              <a:t>висловити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 smtClean="0"/>
              <a:t>особисті</a:t>
            </a:r>
            <a:r>
              <a:rPr lang="ru-RU" dirty="0" smtClean="0"/>
              <a:t>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/>
              <a:t>майбутньої</a:t>
            </a:r>
            <a:r>
              <a:rPr lang="ru-RU" dirty="0"/>
              <a:t> </a:t>
            </a:r>
            <a:r>
              <a:rPr lang="ru-RU" dirty="0" err="1"/>
              <a:t>професії</a:t>
            </a:r>
            <a:r>
              <a:rPr lang="ru-RU" dirty="0" smtClean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2–3 </a:t>
            </a:r>
            <a:r>
              <a:rPr lang="ru-RU" dirty="0" err="1" smtClean="0"/>
              <a:t>речення</a:t>
            </a:r>
            <a:r>
              <a:rPr lang="ru-RU" dirty="0" smtClean="0"/>
              <a:t> </a:t>
            </a:r>
            <a:r>
              <a:rPr lang="ru-RU" dirty="0" err="1" smtClean="0"/>
              <a:t>записані</a:t>
            </a:r>
            <a:r>
              <a:rPr lang="ru-RU" dirty="0" smtClean="0"/>
              <a:t> на невеликих </a:t>
            </a:r>
            <a:r>
              <a:rPr lang="ru-RU" dirty="0" err="1" smtClean="0"/>
              <a:t>аркушах</a:t>
            </a:r>
            <a:r>
              <a:rPr lang="ru-RU" dirty="0" smtClean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 smtClean="0"/>
              <a:t>записують</a:t>
            </a:r>
            <a:r>
              <a:rPr lang="ru-RU" dirty="0" smtClean="0"/>
              <a:t>, </a:t>
            </a:r>
            <a:r>
              <a:rPr lang="ru-RU" dirty="0"/>
              <a:t>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 smtClean="0"/>
              <a:t>зачитують</a:t>
            </a:r>
            <a:r>
              <a:rPr lang="ru-RU" dirty="0" smtClean="0"/>
              <a:t> </a:t>
            </a:r>
            <a:r>
              <a:rPr lang="ru-RU" dirty="0"/>
              <a:t>по </a:t>
            </a:r>
            <a:r>
              <a:rPr lang="ru-RU" dirty="0" err="1"/>
              <a:t>черзі</a:t>
            </a:r>
            <a:r>
              <a:rPr lang="ru-RU" dirty="0"/>
              <a:t> (по колу). </a:t>
            </a:r>
            <a:r>
              <a:rPr lang="ru-RU" dirty="0" err="1"/>
              <a:t>Після</a:t>
            </a:r>
            <a:r>
              <a:rPr lang="ru-RU" dirty="0"/>
              <a:t> того як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озвучені</a:t>
            </a:r>
            <a:r>
              <a:rPr lang="ru-RU" dirty="0"/>
              <a:t>, </a:t>
            </a:r>
            <a:r>
              <a:rPr lang="ru-RU" dirty="0" smtClean="0"/>
              <a:t>тренер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прикріпити</a:t>
            </a:r>
            <a:r>
              <a:rPr lang="ru-RU" dirty="0"/>
              <a:t> </a:t>
            </a:r>
            <a:r>
              <a:rPr lang="ru-RU" dirty="0" err="1"/>
              <a:t>аркуші</a:t>
            </a:r>
            <a:r>
              <a:rPr lang="ru-RU" dirty="0"/>
              <a:t> на плакат «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 smtClean="0"/>
              <a:t>» і </a:t>
            </a:r>
            <a:r>
              <a:rPr lang="ru-RU" dirty="0" err="1" smtClean="0"/>
              <a:t>відповісти</a:t>
            </a:r>
            <a:r>
              <a:rPr lang="ru-RU" dirty="0" smtClean="0"/>
              <a:t> на </a:t>
            </a:r>
            <a:r>
              <a:rPr lang="ru-RU" dirty="0" err="1" smtClean="0"/>
              <a:t>запитання</a:t>
            </a:r>
            <a:r>
              <a:rPr lang="ru-RU" dirty="0" smtClean="0"/>
              <a:t>: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зауважити</a:t>
            </a:r>
            <a:r>
              <a:rPr lang="ru-RU" dirty="0"/>
              <a:t>, </a:t>
            </a:r>
            <a:r>
              <a:rPr lang="ru-RU" dirty="0" err="1"/>
              <a:t>дивлячись</a:t>
            </a:r>
            <a:r>
              <a:rPr lang="ru-RU" dirty="0"/>
              <a:t> на плакат «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 smtClean="0"/>
              <a:t>очіку</a:t>
            </a:r>
            <a:r>
              <a:rPr lang="ru-RU" dirty="0" smtClean="0"/>
              <a:t> </a:t>
            </a:r>
            <a:r>
              <a:rPr lang="ru-RU" dirty="0" err="1"/>
              <a:t>вання</a:t>
            </a:r>
            <a:r>
              <a:rPr lang="ru-RU" dirty="0"/>
              <a:t>»?</a:t>
            </a:r>
          </a:p>
        </p:txBody>
      </p:sp>
    </p:spTree>
    <p:extLst>
      <p:ext uri="{BB962C8B-B14F-4D97-AF65-F5344CB8AC3E}">
        <p14:creationId xmlns:p14="http://schemas.microsoft.com/office/powerpoint/2010/main" val="1709241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Вправа</a:t>
            </a:r>
            <a:r>
              <a:rPr lang="ru-RU" dirty="0"/>
              <a:t> «Сонечко»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Мета: </a:t>
            </a:r>
            <a:r>
              <a:rPr lang="ru-RU" dirty="0" err="1"/>
              <a:t>підвести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до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 smtClean="0"/>
              <a:t>вироблення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правил,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будується</a:t>
            </a:r>
            <a:r>
              <a:rPr lang="ru-RU" dirty="0"/>
              <a:t> </a:t>
            </a:r>
            <a:r>
              <a:rPr lang="ru-RU" dirty="0" err="1"/>
              <a:t>взаємодія</a:t>
            </a:r>
            <a:r>
              <a:rPr lang="ru-RU" dirty="0"/>
              <a:t> людей у </a:t>
            </a:r>
            <a:r>
              <a:rPr lang="ru-RU" dirty="0" err="1"/>
              <a:t>групі</a:t>
            </a:r>
            <a:r>
              <a:rPr lang="ru-RU" dirty="0"/>
              <a:t>, </a:t>
            </a:r>
            <a:r>
              <a:rPr lang="ru-RU" dirty="0" err="1"/>
              <a:t>прийняти</a:t>
            </a:r>
            <a:r>
              <a:rPr lang="ru-RU" dirty="0"/>
              <a:t> правила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Хід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/>
              <a:t>: Т</a:t>
            </a:r>
            <a:r>
              <a:rPr lang="ru-RU" dirty="0" smtClean="0"/>
              <a:t>ренер </a:t>
            </a:r>
            <a:r>
              <a:rPr lang="ru-RU" dirty="0" err="1" smtClean="0"/>
              <a:t>пропонує</a:t>
            </a:r>
            <a:r>
              <a:rPr lang="ru-RU" dirty="0" smtClean="0"/>
              <a:t> кожному </a:t>
            </a:r>
            <a:r>
              <a:rPr lang="ru-RU" dirty="0" err="1" smtClean="0"/>
              <a:t>продумати</a:t>
            </a:r>
            <a:r>
              <a:rPr lang="ru-RU" dirty="0" smtClean="0"/>
              <a:t> </a:t>
            </a:r>
            <a:r>
              <a:rPr lang="ru-RU" dirty="0"/>
              <a:t>одну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умов </a:t>
            </a:r>
            <a:r>
              <a:rPr lang="ru-RU" dirty="0" err="1" smtClean="0"/>
              <a:t>співпраці</a:t>
            </a:r>
            <a:r>
              <a:rPr lang="ru-RU" dirty="0" smtClean="0"/>
              <a:t>,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для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групі</a:t>
            </a:r>
            <a:r>
              <a:rPr lang="ru-RU" dirty="0"/>
              <a:t>.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2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Потім</a:t>
            </a:r>
            <a:r>
              <a:rPr lang="ru-RU" dirty="0"/>
              <a:t> т</a:t>
            </a:r>
            <a:r>
              <a:rPr lang="ru-RU" dirty="0" smtClean="0"/>
              <a:t>ренер </a:t>
            </a:r>
            <a:r>
              <a:rPr lang="ru-RU" dirty="0" err="1"/>
              <a:t>об’єднує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у </a:t>
            </a:r>
            <a:r>
              <a:rPr lang="ru-RU" dirty="0" err="1" smtClean="0"/>
              <a:t>підгрупи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/>
              <a:t>на великому </a:t>
            </a:r>
            <a:r>
              <a:rPr lang="ru-RU" dirty="0" err="1"/>
              <a:t>аркуші</a:t>
            </a:r>
            <a:r>
              <a:rPr lang="ru-RU" dirty="0"/>
              <a:t> </a:t>
            </a:r>
            <a:r>
              <a:rPr lang="ru-RU" dirty="0" err="1"/>
              <a:t>намалювати</a:t>
            </a:r>
            <a:r>
              <a:rPr lang="ru-RU" dirty="0"/>
              <a:t> </a:t>
            </a:r>
            <a:r>
              <a:rPr lang="ru-RU" dirty="0" err="1"/>
              <a:t>сонечко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/>
              <a:t>променів</a:t>
            </a:r>
            <a:r>
              <a:rPr lang="ru-RU" dirty="0"/>
              <a:t> </a:t>
            </a:r>
            <a:r>
              <a:rPr lang="ru-RU" dirty="0" err="1" smtClean="0"/>
              <a:t>прописати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731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/>
              <a:t>Игровое упражнение «Философский вопрос»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00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4500" dirty="0" smtClean="0"/>
          </a:p>
          <a:p>
            <a:pPr marL="0" indent="0">
              <a:buNone/>
            </a:pPr>
            <a:endParaRPr lang="ru-RU" sz="4500" dirty="0" smtClean="0"/>
          </a:p>
          <a:p>
            <a:pPr marL="0" indent="0">
              <a:buNone/>
            </a:pPr>
            <a:r>
              <a:rPr lang="ru-RU" sz="6400" dirty="0" smtClean="0"/>
              <a:t>Цель</a:t>
            </a:r>
            <a:r>
              <a:rPr lang="ru-RU" sz="6400" dirty="0"/>
              <a:t>: учить превращать мысль в лабиринт, чтобы скорее выйти на отгадки загадок. </a:t>
            </a:r>
          </a:p>
          <a:p>
            <a:pPr marL="0" indent="0">
              <a:buNone/>
            </a:pPr>
            <a:r>
              <a:rPr lang="ru-RU" sz="6400" dirty="0"/>
              <a:t>Условия игры: </a:t>
            </a:r>
            <a:r>
              <a:rPr lang="ru-RU" sz="6400" dirty="0" smtClean="0"/>
              <a:t>студенты </a:t>
            </a:r>
            <a:r>
              <a:rPr lang="ru-RU" sz="6400" dirty="0"/>
              <a:t>делятся на группы – «тройки». Каждая группа получает вопрос, на который необходимо  сформулировать ответ. Когда группа озвучивает свой ответ, ведущий и другие группы – тройки выступают «оппонентами», то есть своими провокационными вопросами заставляют выступающих искать новые аргументы к своему ответу.</a:t>
            </a:r>
          </a:p>
          <a:p>
            <a:pPr marL="0" indent="0">
              <a:buNone/>
            </a:pPr>
            <a:r>
              <a:rPr lang="ru-RU" sz="6400" dirty="0" smtClean="0"/>
              <a:t>Вопросы</a:t>
            </a:r>
            <a:r>
              <a:rPr lang="ru-RU" sz="6400" dirty="0"/>
              <a:t>:</a:t>
            </a:r>
          </a:p>
          <a:p>
            <a:pPr marL="0" lvl="0" indent="0">
              <a:buNone/>
            </a:pPr>
            <a:r>
              <a:rPr lang="ru-RU" sz="9600" dirty="0"/>
              <a:t>Что более эффективно: львы под предводительством барана или бараны под управлением льва?</a:t>
            </a:r>
          </a:p>
          <a:p>
            <a:pPr marL="0" lvl="0" indent="0">
              <a:buNone/>
            </a:pPr>
            <a:r>
              <a:rPr lang="ru-RU" sz="9600" dirty="0"/>
              <a:t>Можно ли хорошо делать плохое дело?</a:t>
            </a:r>
          </a:p>
          <a:p>
            <a:pPr marL="0" lvl="0" indent="0">
              <a:buNone/>
            </a:pPr>
            <a:r>
              <a:rPr lang="ru-RU" sz="9600" dirty="0"/>
              <a:t>Как нам смотреть на свои неудачи, если  это ….удачи Судьбы?</a:t>
            </a:r>
          </a:p>
          <a:p>
            <a:pPr marL="0" lvl="0" indent="0">
              <a:buNone/>
            </a:pPr>
            <a:r>
              <a:rPr lang="ru-RU" sz="9600" dirty="0"/>
              <a:t>Дорога – это то, что отделяет нас от цели, или то, что к ней приближает?</a:t>
            </a:r>
          </a:p>
          <a:p>
            <a:pPr marL="0" lvl="0" indent="0">
              <a:buNone/>
            </a:pPr>
            <a:r>
              <a:rPr lang="ru-RU" sz="9600" dirty="0"/>
              <a:t>Если людоед ест ложкой и вилкой – это прогресс?</a:t>
            </a:r>
          </a:p>
          <a:p>
            <a:pPr marL="0" lvl="0" indent="0">
              <a:buNone/>
            </a:pPr>
            <a:r>
              <a:rPr lang="ru-RU" sz="9600" dirty="0"/>
              <a:t>Является ли недостатком то, что у добра нет пятен, нет сходства с плутовством или что оно не способно на зло?</a:t>
            </a:r>
          </a:p>
          <a:p>
            <a:pPr marL="0" lvl="0" indent="0">
              <a:buNone/>
            </a:pPr>
            <a:r>
              <a:rPr lang="ru-RU" sz="9600" dirty="0"/>
              <a:t>Если кофе проливают на одежду, то, что: кофе или грязь?</a:t>
            </a:r>
          </a:p>
          <a:p>
            <a:pPr marL="0" indent="0">
              <a:buNone/>
            </a:pPr>
            <a:r>
              <a:rPr lang="ru-RU" sz="7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52726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«Оценка уровня общительности»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/>
              <a:t>Вашему вниманию предлагается несколько простых вопросов. Отвечайте быстро, однозначно: "да", "нет", "иногда".</a:t>
            </a:r>
          </a:p>
          <a:p>
            <a:r>
              <a:rPr lang="ru-RU" sz="1200" dirty="0" smtClean="0"/>
              <a:t>вам </a:t>
            </a:r>
            <a:r>
              <a:rPr lang="ru-RU" sz="1200" dirty="0"/>
              <a:t>предстоит ординарная или деловая встреча. Выбивает ли Вас ее ожидание из колеи?</a:t>
            </a:r>
          </a:p>
          <a:p>
            <a:r>
              <a:rPr lang="ru-RU" sz="1200" dirty="0"/>
              <a:t>Вызывает ли у вас смятение и неудовольствие поручение выступить с докладом, сообщением, информацией на каком-либо совещании, собрании или тому подобном мероприятии?</a:t>
            </a:r>
          </a:p>
          <a:p>
            <a:r>
              <a:rPr lang="ru-RU" sz="1200" dirty="0"/>
              <a:t>Не откладываете ли Вы визит к врачу до последнего момента?</a:t>
            </a:r>
          </a:p>
          <a:p>
            <a:r>
              <a:rPr lang="ru-RU" sz="1200" dirty="0"/>
              <a:t>Вам предлагают выехать в командировку в город, где Вы никогда не бывали. Приложите ли Вы максимум усилий, чтобы избежать этой командировки?</a:t>
            </a:r>
          </a:p>
          <a:p>
            <a:r>
              <a:rPr lang="ru-RU" sz="1200" dirty="0"/>
              <a:t>Любите ли Вы делиться своими переживаниями с кем бы то ни было?</a:t>
            </a:r>
          </a:p>
          <a:p>
            <a:r>
              <a:rPr lang="ru-RU" sz="1200" dirty="0"/>
              <a:t>Раздражаетесь ли Вы, если незнакомый человек на улице обратится к Вам с просьбой (показать дорогу, назвать время, ответить на какой-то вопрос)?.</a:t>
            </a:r>
          </a:p>
          <a:p>
            <a:r>
              <a:rPr lang="ru-RU" sz="1200" dirty="0"/>
              <a:t>Верите ли Вы, что существует проблема «отцов и детей» и что людям разных поколений трудно понимать друг друга?</a:t>
            </a:r>
          </a:p>
          <a:p>
            <a:r>
              <a:rPr lang="ru-RU" sz="1200" dirty="0"/>
              <a:t>Постесняетесь ли Вы напомнить знакомому, что он забыл Вам вернуть деньги, которые занял несколько месяцев назад?</a:t>
            </a:r>
          </a:p>
          <a:p>
            <a:r>
              <a:rPr lang="ru-RU" sz="1200" dirty="0"/>
              <a:t>В ресторане либо в столовой Вам подали явно недоброкачественное блюдо. Промолчите ли Вы, лишь рассерженно отодвинув тарелку?</a:t>
            </a:r>
          </a:p>
          <a:p>
            <a:r>
              <a:rPr lang="ru-RU" sz="1200" dirty="0"/>
              <a:t>Оказавшись один на один с незнакомым человеком, Вы не вступите с ним в беседу и будете тяготиться, если первым заговорит он. Так ли это?</a:t>
            </a:r>
          </a:p>
          <a:p>
            <a:r>
              <a:rPr lang="ru-RU" sz="1200" dirty="0"/>
              <a:t>Вас приводит в ужас любая длинная очередь, где бы она ни была (в магазине, библиотеке, кассе кинотеатра). Предпочитаете ли Вы отказаться от своего намерения или встанете в хвост и будет томиться в ожидании?</a:t>
            </a:r>
          </a:p>
          <a:p>
            <a:r>
              <a:rPr lang="ru-RU" sz="1200" dirty="0"/>
              <a:t>Боитесь ли Вы участвовать в какой-либо комиссии по рассмотрению конфликтных ситуаций?</a:t>
            </a:r>
          </a:p>
          <a:p>
            <a:r>
              <a:rPr lang="ru-RU" sz="1200" dirty="0"/>
              <a:t>У Вас есть собственные сугубо индивидуальные критерии оценки произведений литературы, искусства, культуры, и никаких чужих мнений на этот счет Вы не приемлете. Это так?</a:t>
            </a:r>
          </a:p>
          <a:p>
            <a:r>
              <a:rPr lang="ru-RU" sz="1200" dirty="0"/>
              <a:t>Услышав где-либо в кулуарах высказывание явно ошибочной точки зрения по хорошо известному Вам вопросу, предпочитаете ли Вы промолчать и не вступать в спор?</a:t>
            </a:r>
          </a:p>
          <a:p>
            <a:r>
              <a:rPr lang="ru-RU" sz="1200" dirty="0"/>
              <a:t>Вызывает ли у Вас досаду чья-либо просьба помочь разобраться в том или ином служебном вопросе или учебной теме?</a:t>
            </a:r>
          </a:p>
          <a:p>
            <a:r>
              <a:rPr lang="ru-RU" sz="1200" dirty="0"/>
              <a:t>Охотнее ли Вы излагаете свою точку зрения (мнение, оценку) в письменной форме, чем в устной?</a:t>
            </a:r>
          </a:p>
          <a:p>
            <a:pPr marL="0" indent="0">
              <a:buNone/>
            </a:pP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442742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Обработка 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100" dirty="0"/>
              <a:t>Да» - 2 очка, «иногда» - 1 очко, «нет» - 0 </a:t>
            </a:r>
            <a:endParaRPr lang="ru-RU" sz="1100" dirty="0" smtClean="0"/>
          </a:p>
          <a:p>
            <a:pPr marL="0" indent="0">
              <a:buNone/>
            </a:pPr>
            <a:r>
              <a:rPr lang="ru-RU" sz="1100" b="1" dirty="0" smtClean="0"/>
              <a:t>30 </a:t>
            </a:r>
            <a:r>
              <a:rPr lang="ru-RU" sz="1100" b="1" dirty="0"/>
              <a:t>- 32 очка</a:t>
            </a:r>
            <a:r>
              <a:rPr lang="ru-RU" sz="1100" dirty="0"/>
              <a:t> - Вы явно некоммуникабельны, и это ваша беда, так как страдаете от этого больше Вы сами. Но и близким Вам людям нелегко. На Вас трудно положиться в деле, которое требует групповых усилий. Старайтесь быть общительнее, контролируйте себя</a:t>
            </a:r>
            <a:r>
              <a:rPr lang="ru-RU" sz="1100" dirty="0" smtClean="0"/>
              <a:t>.</a:t>
            </a:r>
          </a:p>
          <a:p>
            <a:pPr marL="0" indent="0">
              <a:buNone/>
            </a:pPr>
            <a:r>
              <a:rPr lang="ru-RU" sz="1100" b="1" dirty="0" smtClean="0"/>
              <a:t>25 </a:t>
            </a:r>
            <a:r>
              <a:rPr lang="ru-RU" sz="1100" b="1" dirty="0"/>
              <a:t>- 29 очков</a:t>
            </a:r>
            <a:r>
              <a:rPr lang="ru-RU" sz="1100" dirty="0"/>
              <a:t> - Вы замкнуты, неразговорчивы, предпочитаете одиночество, поэтому у Вас мало друзей. Новая работа и необходимость новых контактов если и не ввергают Вас в панику, то надолго выводит из равновесия. Вы знаете эту особенность своего характера и бываете недовольны собой. Но не ограничивайтесь только таким недовольством - в вашей власти переломить эти особенности характера. Разве не бывает, что при какой-либо сильной увлеченности Вы приобретаете вдруг полную коммуникабельность? Стоит только встряхнуться</a:t>
            </a:r>
            <a:r>
              <a:rPr lang="ru-RU" sz="1100" dirty="0" smtClean="0"/>
              <a:t>.</a:t>
            </a:r>
          </a:p>
          <a:p>
            <a:pPr marL="0" indent="0">
              <a:buNone/>
            </a:pPr>
            <a:r>
              <a:rPr lang="ru-RU" sz="1100" b="1" dirty="0" smtClean="0"/>
              <a:t>19 </a:t>
            </a:r>
            <a:r>
              <a:rPr lang="ru-RU" sz="1100" b="1" dirty="0"/>
              <a:t>- 24 очков</a:t>
            </a:r>
            <a:r>
              <a:rPr lang="ru-RU" sz="1100" dirty="0"/>
              <a:t> - Вы в известной степени общительны и в незнакомой обстановке чувствуете себя вполне уверенно. Новые проблемы Вас не пугают. И все же с новыми людьми сходитесь с оглядкой, в спорах и диспутах участвуете неохотно. В ваших высказываниях порой слишком много сарказма, без всякого на то основания. Эти недостатки исправимы</a:t>
            </a:r>
            <a:r>
              <a:rPr lang="ru-RU" sz="1100" dirty="0" smtClean="0"/>
              <a:t>.</a:t>
            </a:r>
          </a:p>
          <a:p>
            <a:pPr marL="0" indent="0">
              <a:buNone/>
            </a:pPr>
            <a:r>
              <a:rPr lang="ru-RU" sz="1100" b="1" dirty="0" smtClean="0"/>
              <a:t>14 </a:t>
            </a:r>
            <a:r>
              <a:rPr lang="ru-RU" sz="1100" b="1" dirty="0"/>
              <a:t>- 18 очков</a:t>
            </a:r>
            <a:r>
              <a:rPr lang="ru-RU" sz="1100" dirty="0"/>
              <a:t> - у Вас нормальная коммуникабельность. Вы любознательны, охотно слушаете интересного собеседника, достаточно терпеливы в общении с другими, отстаиваете свою точку зрения без вспыльчивости. Без неприятных переживаний идете на встречу с новыми людьми. В то же время не любите шумных компаний; экстравагантные выходки и многословие вызывают у Вас </a:t>
            </a:r>
            <a:r>
              <a:rPr lang="ru-RU" sz="1100" dirty="0" smtClean="0"/>
              <a:t>раздражение</a:t>
            </a:r>
          </a:p>
          <a:p>
            <a:pPr marL="0" indent="0">
              <a:buNone/>
            </a:pPr>
            <a:r>
              <a:rPr lang="ru-RU" sz="1100" dirty="0" smtClean="0"/>
              <a:t>.</a:t>
            </a:r>
            <a:r>
              <a:rPr lang="ru-RU" sz="1100" b="1" dirty="0"/>
              <a:t>9 - 13 очков</a:t>
            </a:r>
            <a:r>
              <a:rPr lang="ru-RU" sz="1100" dirty="0"/>
              <a:t> - Вы весьма общительны (порой, быть может, даже сверх меры), любопытны, разговорчивы, любите высказываться по разным вопросам, что, бывает, вызывает раздражение окружающих. Охотно знакомитесь с новыми людьми. Любите бывать в центре внимания, никому не отказываете в просьбах, хотя не всегда можете их выполнить. Бывает, вспылите, но быстро отходите. Чего Вам не достает, так это усидчивости, терпения и отваги при столкновении с серьезными проблемами. При желании, однако, Вы можете себя заставить не </a:t>
            </a:r>
            <a:r>
              <a:rPr lang="ru-RU" sz="1100" dirty="0" smtClean="0"/>
              <a:t>отступать</a:t>
            </a:r>
          </a:p>
          <a:p>
            <a:pPr marL="0" indent="0">
              <a:buNone/>
            </a:pPr>
            <a:r>
              <a:rPr lang="ru-RU" sz="1100" dirty="0" smtClean="0"/>
              <a:t>.</a:t>
            </a:r>
            <a:r>
              <a:rPr lang="ru-RU" sz="1100" b="1" dirty="0"/>
              <a:t>4 - 8 очков</a:t>
            </a:r>
            <a:r>
              <a:rPr lang="ru-RU" sz="1100" dirty="0"/>
              <a:t> - Вы, должно быть, «рубаха-парень». Общительность бьет из Вас ключом. Вы всегда в курсе всех дел. Вы любите принимать участие во всех дискуссиях, хотя серьезные темы могут вызвать у вас мигрень и даже хандру. Охотно берете слово по любому вопросу, даже если имеете о нем поверхностное представление. Всюду чувствуете себя в своей тарелке. Беретесь за любое дело, хотя не всегда можете успешно довести его до конца. По этой самой причине руководители и коллеги относятся к Вам с некоторой опаской и сомнениями. Задумайтесь над этими </a:t>
            </a:r>
            <a:r>
              <a:rPr lang="ru-RU" sz="1100" dirty="0" smtClean="0"/>
              <a:t>фактами</a:t>
            </a:r>
          </a:p>
          <a:p>
            <a:pPr marL="0" indent="0">
              <a:buNone/>
            </a:pPr>
            <a:r>
              <a:rPr lang="ru-RU" sz="1100" dirty="0" smtClean="0"/>
              <a:t>.</a:t>
            </a:r>
            <a:r>
              <a:rPr lang="ru-RU" sz="1100" b="1" dirty="0"/>
              <a:t>3 очка и менее</a:t>
            </a:r>
            <a:r>
              <a:rPr lang="ru-RU" sz="1100" dirty="0"/>
              <a:t> - Ваша коммуникабельность носит болезненный характер. Вы говорливы, многословны, вмешиваетесь в дела, которые не имеют к Вам никакого отношения. Беретесь судить о проблемах, в которых совершенно не компетентны. Вольно или невольно Вы часто бываете причиной разного рода конфликтов в Вашем окружении. Вспыльчивы, обидчивы, нередко бываете необъективны. Серьезная работа не для Вас. Людям - и на работе, и дома, и вообще повсюду - трудно с Вами. Да, Вам надо поработать над собой и своим характером! Прежде всего воспитывайте в себе терпеливость и сдержанность, уважительно относитесь к людям, наконец, подумайте о своем здоровье - такой стиль жизни не проходит бесследно.</a:t>
            </a:r>
            <a:br>
              <a:rPr lang="ru-RU" sz="1100" dirty="0"/>
            </a:b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10357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97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40</TotalTime>
  <Words>813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Основи комунікації у сфері обслуговування</vt:lpstr>
      <vt:lpstr>Вправа  «Мій образ» </vt:lpstr>
      <vt:lpstr>Вправа «Наші очікування»</vt:lpstr>
      <vt:lpstr>Вправа «Сонечко»</vt:lpstr>
      <vt:lpstr>Игровое упражнение «Философский вопрос» </vt:lpstr>
      <vt:lpstr>«Оценка уровня общительности» </vt:lpstr>
      <vt:lpstr>Обработка результатов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комунікації у сфері обслуговування</dc:title>
  <dc:creator>Наташа</dc:creator>
  <cp:lastModifiedBy>Наташа</cp:lastModifiedBy>
  <cp:revision>6</cp:revision>
  <dcterms:created xsi:type="dcterms:W3CDTF">2020-02-24T18:42:59Z</dcterms:created>
  <dcterms:modified xsi:type="dcterms:W3CDTF">2020-02-24T19:35:35Z</dcterms:modified>
</cp:coreProperties>
</file>