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30" r:id="rId3"/>
    <p:sldId id="306" r:id="rId4"/>
    <p:sldId id="344" r:id="rId5"/>
    <p:sldId id="339" r:id="rId6"/>
    <p:sldId id="338" r:id="rId7"/>
    <p:sldId id="345" r:id="rId8"/>
    <p:sldId id="325" r:id="rId9"/>
    <p:sldId id="321" r:id="rId1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24" autoAdjust="0"/>
  </p:normalViewPr>
  <p:slideViewPr>
    <p:cSldViewPr>
      <p:cViewPr varScale="1">
        <p:scale>
          <a:sx n="76" d="100"/>
          <a:sy n="76" d="100"/>
        </p:scale>
        <p:origin x="648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12.03.2024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‹№›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12.03.2024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12.03.2024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12.03.2024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12.03.2024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12.03.2024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12.03.2024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142984"/>
            <a:ext cx="9423358" cy="230197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Соціологія девіантної та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делінквентної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поведінки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ПСИХОАНАЛІТИЧНА ТЕОРІЯ ДЕВІАЦІЇ ЗІГМУНДА ФРОЙДА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076" name="Прямокутник 7"/>
          <p:cNvSpPr>
            <a:spLocks noChangeArrowheads="1"/>
          </p:cNvSpPr>
          <p:nvPr/>
        </p:nvSpPr>
        <p:spPr bwMode="auto">
          <a:xfrm>
            <a:off x="407988" y="4868863"/>
            <a:ext cx="821531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Заняття підготовлене</a:t>
            </a:r>
          </a:p>
          <a:p>
            <a:pPr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кандидатом соціологічних наук,  доцентом кафедри соціології ЗНУ, членом Соціологічної асоціації України</a:t>
            </a:r>
          </a:p>
          <a:p>
            <a:pPr eaLnBrk="1" hangingPunct="1">
              <a:lnSpc>
                <a:spcPct val="150000"/>
              </a:lnSpc>
            </a:pPr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КУЛИК МАРІЯ АНАТОЛІЇВНА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1880" y="980728"/>
            <a:ext cx="6275624" cy="1125484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800" b="1" i="1" dirty="0" err="1">
                <a:latin typeface="Times New Roman" pitchFamily="18" charset="0"/>
                <a:cs typeface="Times New Roman" pitchFamily="18" charset="0"/>
              </a:rPr>
              <a:t>Зігмунд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err="1">
                <a:latin typeface="Times New Roman" pitchFamily="18" charset="0"/>
                <a:cs typeface="Times New Roman" pitchFamily="18" charset="0"/>
              </a:rPr>
              <a:t>Фройд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800" i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1381092" y="1785926"/>
            <a:ext cx="455134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(1856 –1939)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Австрійський невролог, психіатр, засновник психоаналізу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клінічного методу лікування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психопатологій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за допомогою діалогу між пацієнтом та психоаналітиком.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upload.wikimedia.org/wikipedia/commons/3/36/Sig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9533" y="0"/>
            <a:ext cx="504246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82401" y="569446"/>
            <a:ext cx="7772400" cy="1277968"/>
          </a:xfrm>
        </p:spPr>
        <p:txBody>
          <a:bodyPr rtlCol="0">
            <a:noAutofit/>
          </a:bodyPr>
          <a:lstStyle/>
          <a:p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СТРУКТУРА ОСОБИСТОСТІ за З. </a:t>
            </a:r>
            <a:r>
              <a:rPr lang="uk-UA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Фройдом</a:t>
            </a:r>
            <a:endParaRPr lang="en-US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7175" name="Picture 7" descr="Pin by 8ucket -&quot;Bucket&quot; on Psychoanalytics | Social work exam, Freud  psychology, Freud theo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50" y="2214554"/>
            <a:ext cx="4706320" cy="359468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667372" y="235743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None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відповідності до теорії З.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Фройда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THE ID </a:t>
            </a: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(Воно)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примітивна та інстинктивна частина особистості, що включає сексуальні та агресивні інстинкти та витіснені потреби.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THE SUPER-EGO</a:t>
            </a: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(</a:t>
            </a:r>
            <a:r>
              <a:rPr lang="uk-UA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Над-Я</a:t>
            </a: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)</a:t>
            </a: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оперує нормами та правилами, які особистість взяла для себе з соціального оточення (включає Совість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Его-Ідеал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THE EGO </a:t>
            </a: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(Я)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реалістична частина особистості, яка відповідає за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здіснення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конструктивного діалогу між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Super-Ego</a:t>
            </a:r>
            <a:endParaRPr lang="uk-UA" alt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62114" y="-142878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310314" y="1357298"/>
            <a:ext cx="4429156" cy="2706728"/>
          </a:xfrm>
        </p:spPr>
        <p:txBody>
          <a:bodyPr rtlCol="0">
            <a:noAutofit/>
          </a:bodyPr>
          <a:lstStyle/>
          <a:p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Базуючись на теорії психоаналізу</a:t>
            </a:r>
            <a:r>
              <a:rPr lang="en-US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, </a:t>
            </a:r>
            <a:r>
              <a:rPr lang="uk-UA" sz="28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Зійгмунд</a:t>
            </a:r>
            <a:r>
              <a:rPr 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uk-UA" sz="28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Фройд</a:t>
            </a:r>
            <a:r>
              <a:rPr 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uk-UA" sz="28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розвинул</a:t>
            </a:r>
            <a:r>
              <a:rPr 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терапевтичний метод, </a:t>
            </a:r>
            <a:r>
              <a:rPr 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який використовує </a:t>
            </a: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вільні асоціації пацієнта.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39938" name="Picture 2" descr="Плекання душі: Світові концепції психотерапії та їхні творці - новини ZIK.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12" y="1214422"/>
            <a:ext cx="5419725" cy="3790950"/>
          </a:xfrm>
          <a:prstGeom prst="rect">
            <a:avLst/>
          </a:prstGeom>
          <a:noFill/>
        </p:spPr>
      </p:pic>
      <p:pic>
        <p:nvPicPr>
          <p:cNvPr id="8" name="Picture 12" descr="Sigmund Freud Books - Biography and List of Works - Author of 'The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4628" y="4071942"/>
            <a:ext cx="1531635" cy="244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Biareview.com - The Books of Psychoanalysi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68" y="4000504"/>
            <a:ext cx="1785950" cy="25186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82401" y="569446"/>
            <a:ext cx="7772400" cy="127796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Структура </a:t>
            </a:r>
            <a:r>
              <a:rPr lang="uk-UA" sz="32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безсвідомого</a:t>
            </a:r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 за </a:t>
            </a:r>
            <a:r>
              <a:rPr lang="uk-UA" sz="32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Зігмудом</a:t>
            </a:r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32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Фройдом</a:t>
            </a:r>
            <a:endParaRPr lang="ru-RU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9223" name="Picture 7" descr="Архетипы - Каталог Курса - Аматор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3058" y="3357562"/>
            <a:ext cx="6311705" cy="300037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952596" y="2071678"/>
            <a:ext cx="2357454" cy="13573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2"/>
                </a:solidFill>
              </a:rPr>
              <a:t>ІД</a:t>
            </a:r>
          </a:p>
          <a:p>
            <a:pPr algn="ctr"/>
            <a:r>
              <a:rPr lang="uk-UA" i="1" dirty="0" err="1">
                <a:solidFill>
                  <a:schemeClr val="accent2"/>
                </a:solidFill>
              </a:rPr>
              <a:t>безсвідоме</a:t>
            </a:r>
            <a:endParaRPr lang="en-GB" i="1" dirty="0">
              <a:solidFill>
                <a:schemeClr val="accent2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24166" y="3786190"/>
            <a:ext cx="2357454" cy="135732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Інстинкт </a:t>
            </a:r>
            <a:r>
              <a:rPr lang="uk-UA" b="1" dirty="0" err="1">
                <a:solidFill>
                  <a:schemeClr val="bg1"/>
                </a:solidFill>
              </a:rPr>
              <a:t>Мортідо</a:t>
            </a:r>
            <a:r>
              <a:rPr lang="uk-UA" b="1" dirty="0">
                <a:solidFill>
                  <a:schemeClr val="bg1"/>
                </a:solidFill>
              </a:rPr>
              <a:t> (Смерті)</a:t>
            </a:r>
          </a:p>
          <a:p>
            <a:pPr algn="ctr"/>
            <a:r>
              <a:rPr lang="uk-UA" i="1" dirty="0">
                <a:solidFill>
                  <a:schemeClr val="bg1"/>
                </a:solidFill>
              </a:rPr>
              <a:t>Інстинкт руйнації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2398" y="3786190"/>
            <a:ext cx="2357454" cy="135732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Інстинкт Лібідо (Життя)</a:t>
            </a:r>
          </a:p>
          <a:p>
            <a:pPr algn="ctr"/>
            <a:r>
              <a:rPr lang="uk-UA" i="1" dirty="0">
                <a:solidFill>
                  <a:schemeClr val="bg1"/>
                </a:solidFill>
              </a:rPr>
              <a:t>Сексуальний інстинкт, самозбереження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1381092" y="3286124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952860" y="3357562"/>
            <a:ext cx="847732" cy="347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238348" y="571480"/>
            <a:ext cx="7772400" cy="127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alt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Психоаналіз</a:t>
            </a:r>
            <a:r>
              <a:rPr lang="en-US" alt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: </a:t>
            </a:r>
            <a:r>
              <a:rPr lang="uk-UA" altLang="uk-UA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іллюстрація</a:t>
            </a:r>
            <a:r>
              <a:rPr lang="uk-UA" alt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</a:t>
            </a:r>
            <a:r>
              <a:rPr lang="uk-UA" altLang="uk-UA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внутрішньоособистісного</a:t>
            </a:r>
            <a:r>
              <a:rPr lang="uk-UA" alt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діалогу </a:t>
            </a:r>
          </a:p>
          <a:p>
            <a:pPr algn="ctr"/>
            <a:r>
              <a:rPr lang="uk-UA" alt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(між підструктурами особистості)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8199" name="Picture 7" descr="Id, Ego &amp; Superego (Journal Entry) – TheSeedSowerz Communica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84" y="2500306"/>
            <a:ext cx="3181350" cy="2886076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881026" y="2643182"/>
            <a:ext cx="2357454" cy="13573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ІД</a:t>
            </a:r>
          </a:p>
          <a:p>
            <a:pPr algn="ctr"/>
            <a:r>
              <a:rPr lang="uk-UA" i="1" dirty="0">
                <a:solidFill>
                  <a:schemeClr val="bg1"/>
                </a:solidFill>
              </a:rPr>
              <a:t>“Я хочу з</a:t>
            </a:r>
            <a:r>
              <a:rPr lang="en-GB" i="1" dirty="0">
                <a:solidFill>
                  <a:schemeClr val="bg1"/>
                </a:solidFill>
              </a:rPr>
              <a:t>’</a:t>
            </a:r>
            <a:r>
              <a:rPr lang="uk-UA" i="1" dirty="0">
                <a:solidFill>
                  <a:schemeClr val="bg1"/>
                </a:solidFill>
              </a:rPr>
              <a:t>їсти морозиво зараз!”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67174" y="2643182"/>
            <a:ext cx="2357454" cy="13573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СУПЕРЕГО</a:t>
            </a:r>
          </a:p>
          <a:p>
            <a:pPr algn="ctr"/>
            <a:r>
              <a:rPr lang="uk-UA" i="1" dirty="0" err="1">
                <a:solidFill>
                  <a:schemeClr val="bg1"/>
                </a:solidFill>
              </a:rPr>
              <a:t>“Зараз</a:t>
            </a:r>
            <a:r>
              <a:rPr lang="uk-UA" i="1" dirty="0">
                <a:solidFill>
                  <a:schemeClr val="bg1"/>
                </a:solidFill>
              </a:rPr>
              <a:t> не можна - іде пара!”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24100" y="4643446"/>
            <a:ext cx="2357454" cy="13573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ЕГО</a:t>
            </a:r>
          </a:p>
          <a:p>
            <a:pPr algn="ctr"/>
            <a:r>
              <a:rPr lang="uk-UA" dirty="0">
                <a:solidFill>
                  <a:schemeClr val="bg1"/>
                </a:solidFill>
              </a:rPr>
              <a:t>“З</a:t>
            </a:r>
            <a:r>
              <a:rPr lang="en-GB" dirty="0">
                <a:solidFill>
                  <a:schemeClr val="bg1"/>
                </a:solidFill>
              </a:rPr>
              <a:t>’</a:t>
            </a:r>
            <a:r>
              <a:rPr lang="uk-UA" dirty="0">
                <a:solidFill>
                  <a:schemeClr val="bg1"/>
                </a:solidFill>
              </a:rPr>
              <a:t>їм морозиво після пари!” 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238348" y="3929066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4238612" y="4071942"/>
            <a:ext cx="928694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666844" y="2786058"/>
            <a:ext cx="7772400" cy="127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uk-UA" altLang="uk-UA" sz="28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Зігмунд</a:t>
            </a:r>
            <a:r>
              <a:rPr lang="uk-UA" alt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 </a:t>
            </a:r>
            <a:r>
              <a:rPr lang="uk-UA" altLang="uk-UA" sz="28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Фройд</a:t>
            </a:r>
            <a:r>
              <a:rPr lang="uk-UA" alt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та його донька Анна </a:t>
            </a:r>
            <a:r>
              <a:rPr lang="uk-UA" altLang="uk-UA" sz="28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Фройд</a:t>
            </a:r>
            <a:r>
              <a:rPr lang="uk-UA" alt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розробили </a:t>
            </a:r>
            <a:r>
              <a:rPr lang="uk-UA" alt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теорію механізмів психологічного захисту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en-US" altLang="uk-UA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uk-UA" alt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Психологічний захист </a:t>
            </a:r>
            <a:r>
              <a:rPr lang="uk-UA" alt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неусвідомлений процес сприйняття, переробки та зберігання переживання людини, яке пов'язане з негативним, травматичним емоційним досвідом.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uk-UA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Психологічний захист реалізується через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несвідоме застосування прийомів, які дають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пом'якшити травматичний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події, що переживає людина,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зберігаючи її уявлення про себе позитивним,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не дає можливості  ефективно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пропрацювати «роботу над помилками»</a:t>
            </a:r>
            <a:r>
              <a:rPr lang="en-US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altLang="uk-UA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Picture 14" descr="Sigmund Freud: Defense Mechanisms | No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6132" y="3214686"/>
            <a:ext cx="29527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" descr="Анна Фрейд: ivan_psycho — LiveJourn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96462" y="285728"/>
            <a:ext cx="2017713" cy="257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 descr="Amazon.com: The Ego and the Mechanisms of Defence (9781855750388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67966" y="3429000"/>
            <a:ext cx="1846262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2662" y="285728"/>
            <a:ext cx="7772400" cy="64294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Підведення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підсумків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809852" y="928670"/>
            <a:ext cx="7858180" cy="1569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latin typeface="George" panose="02000500000000000000" pitchFamily="50" charset="0"/>
                <a:cs typeface="Times New Roman" pitchFamily="18" charset="0"/>
              </a:rPr>
              <a:t>Поділіться Вашими враженнями про участь у занятті: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1600" dirty="0">
              <a:latin typeface="George" panose="02000500000000000000" pitchFamily="50" charset="0"/>
              <a:cs typeface="Times New Roman" pitchFamily="18" charset="0"/>
            </a:endParaRP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latin typeface="George" panose="02000500000000000000" pitchFamily="50" charset="0"/>
                <a:cs typeface="Times New Roman" pitchFamily="18" charset="0"/>
              </a:rPr>
              <a:t>Обговоріть, що було цікавим та корисним для Вас?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uk-UA" sz="1600" dirty="0">
              <a:latin typeface="George" panose="02000500000000000000" pitchFamily="50" charset="0"/>
              <a:cs typeface="Times New Roman" pitchFamily="18" charset="0"/>
            </a:endParaRP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latin typeface="George" panose="02000500000000000000" pitchFamily="50" charset="0"/>
                <a:cs typeface="Times New Roman" pitchFamily="18" charset="0"/>
              </a:rPr>
              <a:t>Розкажіть, що могло би бути кращим? Що б Ви ще хотіли б дізнатися?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309918" y="4000504"/>
            <a:ext cx="77724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Завдання</a:t>
            </a:r>
            <a:r>
              <a:rPr kumimoji="0" lang="ru-RU" sz="2800" b="1" i="0" u="none" strike="noStrike" kern="1200" cap="none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: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Механізми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психологічного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захисту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: природа та </a:t>
            </a: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сутність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 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Класифікація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захисних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механізмів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(</a:t>
            </a: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З.Фройд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А.Фройд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)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Приклади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захисних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механізмів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: </a:t>
            </a: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витиснення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заперечення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компенсація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заміщення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</a:t>
            </a:r>
            <a:endParaRPr kumimoji="0" lang="ru-RU" sz="28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2953</TotalTime>
  <Words>370</Words>
  <Application>Microsoft Office PowerPoint</Application>
  <PresentationFormat>Широкий екран</PresentationFormat>
  <Paragraphs>51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5" baseType="lpstr">
      <vt:lpstr>Arial</vt:lpstr>
      <vt:lpstr>Calibri</vt:lpstr>
      <vt:lpstr>George</vt:lpstr>
      <vt:lpstr>Times New Roman</vt:lpstr>
      <vt:lpstr>Wingdings</vt:lpstr>
      <vt:lpstr>Тема Office</vt:lpstr>
      <vt:lpstr>Соціологія девіантної та делінквентної поведінки  ПСИХОАНАЛІТИЧНА ТЕОРІЯ ДЕВІАЦІЇ ЗІГМУНДА ФРОЙДА </vt:lpstr>
      <vt:lpstr>Зігмунд Фройд  </vt:lpstr>
      <vt:lpstr>СТРУКТУРА ОСОБИСТОСТІ за З. Фройдом</vt:lpstr>
      <vt:lpstr> Базуючись на теорії психоаналізу, Зійгмунд Фройд розвинул терапевтичний метод, який використовує вільні асоціації пацієнта. </vt:lpstr>
      <vt:lpstr>Структура безсвідомого за Зігмудом Фройдом</vt:lpstr>
      <vt:lpstr>Презентація PowerPoint</vt:lpstr>
      <vt:lpstr>Презентація PowerPoint</vt:lpstr>
      <vt:lpstr>Підведення підсумків</vt:lpstr>
      <vt:lpstr>ДЯКУЮ ЗА УВАГУ! </vt:lpstr>
    </vt:vector>
  </TitlesOfParts>
  <Company>DNA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Mariia Kulyk</cp:lastModifiedBy>
  <cp:revision>298</cp:revision>
  <dcterms:created xsi:type="dcterms:W3CDTF">2014-05-17T18:57:21Z</dcterms:created>
  <dcterms:modified xsi:type="dcterms:W3CDTF">2024-03-12T08:57:08Z</dcterms:modified>
</cp:coreProperties>
</file>