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0C40F-EB0B-4C7C-87FB-58C68FA6EAE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2F793F1-5703-4C8A-9554-5B182970B0C9}">
      <dgm:prSet phldrT="[Текст]"/>
      <dgm:spPr>
        <a:solidFill>
          <a:schemeClr val="tx2">
            <a:lumMod val="25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Матеріальні</a:t>
          </a:r>
          <a:endParaRPr lang="ru-RU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CBAA5588-D1FC-440F-B447-3566200987CA}" type="parTrans" cxnId="{1BC70BF4-8402-4E46-B3F8-72213F1185FB}">
      <dgm:prSet/>
      <dgm:spPr/>
      <dgm:t>
        <a:bodyPr/>
        <a:lstStyle/>
        <a:p>
          <a:endParaRPr lang="ru-RU"/>
        </a:p>
      </dgm:t>
    </dgm:pt>
    <dgm:pt modelId="{A019BAA2-0538-40A5-91E1-92A87E184FBB}" type="sibTrans" cxnId="{1BC70BF4-8402-4E46-B3F8-72213F1185FB}">
      <dgm:prSet/>
      <dgm:spPr/>
      <dgm:t>
        <a:bodyPr/>
        <a:lstStyle/>
        <a:p>
          <a:endParaRPr lang="ru-RU"/>
        </a:p>
      </dgm:t>
    </dgm:pt>
    <dgm:pt modelId="{9BEB5879-DED0-460F-9B1D-E58D71608DD1}">
      <dgm:prSet phldrT="[Текст]"/>
      <dgm:spPr>
        <a:solidFill>
          <a:schemeClr val="tx2">
            <a:lumMod val="25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uk-UA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Інформаційні</a:t>
          </a:r>
          <a:endParaRPr lang="ru-RU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6C803197-6F64-48D7-BCCC-C7E8992A18EC}" type="parTrans" cxnId="{E84BEAAC-037C-4532-88B8-4982869A710E}">
      <dgm:prSet/>
      <dgm:spPr/>
      <dgm:t>
        <a:bodyPr/>
        <a:lstStyle/>
        <a:p>
          <a:endParaRPr lang="ru-RU"/>
        </a:p>
      </dgm:t>
    </dgm:pt>
    <dgm:pt modelId="{AF27867C-ABD5-430D-8C30-0BCDCA10FFC3}" type="sibTrans" cxnId="{E84BEAAC-037C-4532-88B8-4982869A710E}">
      <dgm:prSet/>
      <dgm:spPr/>
      <dgm:t>
        <a:bodyPr/>
        <a:lstStyle/>
        <a:p>
          <a:endParaRPr lang="ru-RU"/>
        </a:p>
      </dgm:t>
    </dgm:pt>
    <dgm:pt modelId="{25623A44-DFFF-4A77-82FF-C5705CE046C9}" type="pres">
      <dgm:prSet presAssocID="{C2B0C40F-EB0B-4C7C-87FB-58C68FA6EAE8}" presName="Name0" presStyleCnt="0">
        <dgm:presLayoutVars>
          <dgm:dir/>
          <dgm:resizeHandles val="exact"/>
        </dgm:presLayoutVars>
      </dgm:prSet>
      <dgm:spPr/>
    </dgm:pt>
    <dgm:pt modelId="{ABDE6742-3094-4CA4-A5C4-938437FD5FD9}" type="pres">
      <dgm:prSet presAssocID="{C2B0C40F-EB0B-4C7C-87FB-58C68FA6EAE8}" presName="fgShape" presStyleLbl="fgShp" presStyleIdx="0" presStyleCnt="1"/>
      <dgm:spPr/>
    </dgm:pt>
    <dgm:pt modelId="{FE4E33ED-AC49-4ED0-8279-CFDB4EEF58AA}" type="pres">
      <dgm:prSet presAssocID="{C2B0C40F-EB0B-4C7C-87FB-58C68FA6EAE8}" presName="linComp" presStyleCnt="0"/>
      <dgm:spPr/>
    </dgm:pt>
    <dgm:pt modelId="{A319F2E4-332C-4F42-A0D9-3BF97C530885}" type="pres">
      <dgm:prSet presAssocID="{22F793F1-5703-4C8A-9554-5B182970B0C9}" presName="compNode" presStyleCnt="0"/>
      <dgm:spPr/>
    </dgm:pt>
    <dgm:pt modelId="{63B858CA-8239-4AB1-97C8-804F78E93624}" type="pres">
      <dgm:prSet presAssocID="{22F793F1-5703-4C8A-9554-5B182970B0C9}" presName="bkgdShape" presStyleLbl="node1" presStyleIdx="0" presStyleCnt="2"/>
      <dgm:spPr/>
    </dgm:pt>
    <dgm:pt modelId="{B809B629-902B-4E4C-8D15-86B72A9CB180}" type="pres">
      <dgm:prSet presAssocID="{22F793F1-5703-4C8A-9554-5B182970B0C9}" presName="nodeTx" presStyleLbl="node1" presStyleIdx="0" presStyleCnt="2">
        <dgm:presLayoutVars>
          <dgm:bulletEnabled val="1"/>
        </dgm:presLayoutVars>
      </dgm:prSet>
      <dgm:spPr/>
    </dgm:pt>
    <dgm:pt modelId="{815DF1CC-8A7F-4E9A-8120-6B61AF6FAE71}" type="pres">
      <dgm:prSet presAssocID="{22F793F1-5703-4C8A-9554-5B182970B0C9}" presName="invisiNode" presStyleLbl="node1" presStyleIdx="0" presStyleCnt="2"/>
      <dgm:spPr/>
    </dgm:pt>
    <dgm:pt modelId="{02A7C51C-FDFD-4532-B5DD-DC8CF38F49B9}" type="pres">
      <dgm:prSet presAssocID="{22F793F1-5703-4C8A-9554-5B182970B0C9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97A993-BDCA-4A1F-8B36-7F43EF52FD45}" type="pres">
      <dgm:prSet presAssocID="{A019BAA2-0538-40A5-91E1-92A87E184FBB}" presName="sibTrans" presStyleLbl="sibTrans2D1" presStyleIdx="0" presStyleCnt="0"/>
      <dgm:spPr/>
    </dgm:pt>
    <dgm:pt modelId="{77B80211-FD37-4EC4-9FD8-9B74A8ECFB14}" type="pres">
      <dgm:prSet presAssocID="{9BEB5879-DED0-460F-9B1D-E58D71608DD1}" presName="compNode" presStyleCnt="0"/>
      <dgm:spPr/>
    </dgm:pt>
    <dgm:pt modelId="{1A64A539-29BE-43CB-9525-4C5C60D01EFA}" type="pres">
      <dgm:prSet presAssocID="{9BEB5879-DED0-460F-9B1D-E58D71608DD1}" presName="bkgdShape" presStyleLbl="node1" presStyleIdx="1" presStyleCnt="2"/>
      <dgm:spPr/>
      <dgm:t>
        <a:bodyPr/>
        <a:lstStyle/>
        <a:p>
          <a:endParaRPr lang="ru-RU"/>
        </a:p>
      </dgm:t>
    </dgm:pt>
    <dgm:pt modelId="{2D026CBC-DBFD-4A82-86E2-5370674799FB}" type="pres">
      <dgm:prSet presAssocID="{9BEB5879-DED0-460F-9B1D-E58D71608DD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10D3D-276F-42A9-A774-CF0155C4651F}" type="pres">
      <dgm:prSet presAssocID="{9BEB5879-DED0-460F-9B1D-E58D71608DD1}" presName="invisiNode" presStyleLbl="node1" presStyleIdx="1" presStyleCnt="2"/>
      <dgm:spPr/>
    </dgm:pt>
    <dgm:pt modelId="{57AD0552-D5B4-4019-A9A2-FC0F836B8CAB}" type="pres">
      <dgm:prSet presAssocID="{9BEB5879-DED0-460F-9B1D-E58D71608DD1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57707D2-EBAC-40D2-A327-893D60B1A270}" type="presOf" srcId="{9BEB5879-DED0-460F-9B1D-E58D71608DD1}" destId="{1A64A539-29BE-43CB-9525-4C5C60D01EFA}" srcOrd="0" destOrd="0" presId="urn:microsoft.com/office/officeart/2005/8/layout/hList7"/>
    <dgm:cxn modelId="{C181DE91-ABC0-4063-93A5-3D7431E9BFD0}" type="presOf" srcId="{9BEB5879-DED0-460F-9B1D-E58D71608DD1}" destId="{2D026CBC-DBFD-4A82-86E2-5370674799FB}" srcOrd="1" destOrd="0" presId="urn:microsoft.com/office/officeart/2005/8/layout/hList7"/>
    <dgm:cxn modelId="{C3C509A3-16B8-454C-B0DF-59C0C209984C}" type="presOf" srcId="{22F793F1-5703-4C8A-9554-5B182970B0C9}" destId="{B809B629-902B-4E4C-8D15-86B72A9CB180}" srcOrd="1" destOrd="0" presId="urn:microsoft.com/office/officeart/2005/8/layout/hList7"/>
    <dgm:cxn modelId="{F345A807-558D-4998-A122-AEB2AA936112}" type="presOf" srcId="{22F793F1-5703-4C8A-9554-5B182970B0C9}" destId="{63B858CA-8239-4AB1-97C8-804F78E93624}" srcOrd="0" destOrd="0" presId="urn:microsoft.com/office/officeart/2005/8/layout/hList7"/>
    <dgm:cxn modelId="{B19B8332-8BD7-44D4-9C09-07101070A1A8}" type="presOf" srcId="{C2B0C40F-EB0B-4C7C-87FB-58C68FA6EAE8}" destId="{25623A44-DFFF-4A77-82FF-C5705CE046C9}" srcOrd="0" destOrd="0" presId="urn:microsoft.com/office/officeart/2005/8/layout/hList7"/>
    <dgm:cxn modelId="{8CAAA7F1-D0E6-4829-B35D-CF63FD1B94AE}" type="presOf" srcId="{A019BAA2-0538-40A5-91E1-92A87E184FBB}" destId="{3E97A993-BDCA-4A1F-8B36-7F43EF52FD45}" srcOrd="0" destOrd="0" presId="urn:microsoft.com/office/officeart/2005/8/layout/hList7"/>
    <dgm:cxn modelId="{1BC70BF4-8402-4E46-B3F8-72213F1185FB}" srcId="{C2B0C40F-EB0B-4C7C-87FB-58C68FA6EAE8}" destId="{22F793F1-5703-4C8A-9554-5B182970B0C9}" srcOrd="0" destOrd="0" parTransId="{CBAA5588-D1FC-440F-B447-3566200987CA}" sibTransId="{A019BAA2-0538-40A5-91E1-92A87E184FBB}"/>
    <dgm:cxn modelId="{E84BEAAC-037C-4532-88B8-4982869A710E}" srcId="{C2B0C40F-EB0B-4C7C-87FB-58C68FA6EAE8}" destId="{9BEB5879-DED0-460F-9B1D-E58D71608DD1}" srcOrd="1" destOrd="0" parTransId="{6C803197-6F64-48D7-BCCC-C7E8992A18EC}" sibTransId="{AF27867C-ABD5-430D-8C30-0BCDCA10FFC3}"/>
    <dgm:cxn modelId="{1D96345F-3273-4F5E-A7AC-29EF26DACC22}" type="presParOf" srcId="{25623A44-DFFF-4A77-82FF-C5705CE046C9}" destId="{ABDE6742-3094-4CA4-A5C4-938437FD5FD9}" srcOrd="0" destOrd="0" presId="urn:microsoft.com/office/officeart/2005/8/layout/hList7"/>
    <dgm:cxn modelId="{40CC12DA-E7CF-4021-B3CE-01C0680F9C12}" type="presParOf" srcId="{25623A44-DFFF-4A77-82FF-C5705CE046C9}" destId="{FE4E33ED-AC49-4ED0-8279-CFDB4EEF58AA}" srcOrd="1" destOrd="0" presId="urn:microsoft.com/office/officeart/2005/8/layout/hList7"/>
    <dgm:cxn modelId="{728042E5-593D-449D-B0C3-96532BF7298A}" type="presParOf" srcId="{FE4E33ED-AC49-4ED0-8279-CFDB4EEF58AA}" destId="{A319F2E4-332C-4F42-A0D9-3BF97C530885}" srcOrd="0" destOrd="0" presId="urn:microsoft.com/office/officeart/2005/8/layout/hList7"/>
    <dgm:cxn modelId="{69900E06-76A7-44D2-A464-3C23A5A9FAA0}" type="presParOf" srcId="{A319F2E4-332C-4F42-A0D9-3BF97C530885}" destId="{63B858CA-8239-4AB1-97C8-804F78E93624}" srcOrd="0" destOrd="0" presId="urn:microsoft.com/office/officeart/2005/8/layout/hList7"/>
    <dgm:cxn modelId="{0CA72A83-DEE1-4345-99D2-A1DBF365C81A}" type="presParOf" srcId="{A319F2E4-332C-4F42-A0D9-3BF97C530885}" destId="{B809B629-902B-4E4C-8D15-86B72A9CB180}" srcOrd="1" destOrd="0" presId="urn:microsoft.com/office/officeart/2005/8/layout/hList7"/>
    <dgm:cxn modelId="{F90B8B72-6A6D-49FE-B293-857F96D6877D}" type="presParOf" srcId="{A319F2E4-332C-4F42-A0D9-3BF97C530885}" destId="{815DF1CC-8A7F-4E9A-8120-6B61AF6FAE71}" srcOrd="2" destOrd="0" presId="urn:microsoft.com/office/officeart/2005/8/layout/hList7"/>
    <dgm:cxn modelId="{3337617E-853B-4824-8AAC-01ED9798F0D2}" type="presParOf" srcId="{A319F2E4-332C-4F42-A0D9-3BF97C530885}" destId="{02A7C51C-FDFD-4532-B5DD-DC8CF38F49B9}" srcOrd="3" destOrd="0" presId="urn:microsoft.com/office/officeart/2005/8/layout/hList7"/>
    <dgm:cxn modelId="{F41774A2-6050-412F-AB1B-26C4C47DFC1F}" type="presParOf" srcId="{FE4E33ED-AC49-4ED0-8279-CFDB4EEF58AA}" destId="{3E97A993-BDCA-4A1F-8B36-7F43EF52FD45}" srcOrd="1" destOrd="0" presId="urn:microsoft.com/office/officeart/2005/8/layout/hList7"/>
    <dgm:cxn modelId="{97F2F8D1-4C1D-420A-9083-CC66BB5F7E1A}" type="presParOf" srcId="{FE4E33ED-AC49-4ED0-8279-CFDB4EEF58AA}" destId="{77B80211-FD37-4EC4-9FD8-9B74A8ECFB14}" srcOrd="2" destOrd="0" presId="urn:microsoft.com/office/officeart/2005/8/layout/hList7"/>
    <dgm:cxn modelId="{A3C3D3CB-C195-49D5-921F-B39288D9F921}" type="presParOf" srcId="{77B80211-FD37-4EC4-9FD8-9B74A8ECFB14}" destId="{1A64A539-29BE-43CB-9525-4C5C60D01EFA}" srcOrd="0" destOrd="0" presId="urn:microsoft.com/office/officeart/2005/8/layout/hList7"/>
    <dgm:cxn modelId="{F7AEC142-8D9D-443D-B26A-A443FECFDC82}" type="presParOf" srcId="{77B80211-FD37-4EC4-9FD8-9B74A8ECFB14}" destId="{2D026CBC-DBFD-4A82-86E2-5370674799FB}" srcOrd="1" destOrd="0" presId="urn:microsoft.com/office/officeart/2005/8/layout/hList7"/>
    <dgm:cxn modelId="{D250F40C-7D7C-4818-A869-D6910E1EAF56}" type="presParOf" srcId="{77B80211-FD37-4EC4-9FD8-9B74A8ECFB14}" destId="{33610D3D-276F-42A9-A774-CF0155C4651F}" srcOrd="2" destOrd="0" presId="urn:microsoft.com/office/officeart/2005/8/layout/hList7"/>
    <dgm:cxn modelId="{CDD5F9DE-7BF7-42CD-B226-26B96E62D5BA}" type="presParOf" srcId="{77B80211-FD37-4EC4-9FD8-9B74A8ECFB14}" destId="{57AD0552-D5B4-4019-A9A2-FC0F836B8C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858CA-8239-4AB1-97C8-804F78E93624}">
      <dsp:nvSpPr>
        <dsp:cNvPr id="0" name=""/>
        <dsp:cNvSpPr/>
      </dsp:nvSpPr>
      <dsp:spPr>
        <a:xfrm>
          <a:off x="3536" y="0"/>
          <a:ext cx="4050506" cy="4525962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38100" cap="flat" cmpd="sng" algn="ctr">
          <a:noFill/>
          <a:prstDash val="solid"/>
        </a:ln>
        <a:effectLst>
          <a:glow rad="63500">
            <a:schemeClr val="accent1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Матеріальні</a:t>
          </a:r>
          <a:endParaRPr lang="ru-RU" sz="41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3536" y="1810384"/>
        <a:ext cx="4050506" cy="1810384"/>
      </dsp:txXfrm>
    </dsp:sp>
    <dsp:sp modelId="{02A7C51C-FDFD-4532-B5DD-DC8CF38F49B9}">
      <dsp:nvSpPr>
        <dsp:cNvPr id="0" name=""/>
        <dsp:cNvSpPr/>
      </dsp:nvSpPr>
      <dsp:spPr>
        <a:xfrm>
          <a:off x="127521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4A539-29BE-43CB-9525-4C5C60D01EFA}">
      <dsp:nvSpPr>
        <dsp:cNvPr id="0" name=""/>
        <dsp:cNvSpPr/>
      </dsp:nvSpPr>
      <dsp:spPr>
        <a:xfrm>
          <a:off x="4175557" y="0"/>
          <a:ext cx="4050506" cy="4525962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Інформаційні</a:t>
          </a:r>
          <a:endParaRPr lang="ru-RU" sz="41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4175557" y="1810384"/>
        <a:ext cx="4050506" cy="1810384"/>
      </dsp:txXfrm>
    </dsp:sp>
    <dsp:sp modelId="{57AD0552-D5B4-4019-A9A2-FC0F836B8CAB}">
      <dsp:nvSpPr>
        <dsp:cNvPr id="0" name=""/>
        <dsp:cNvSpPr/>
      </dsp:nvSpPr>
      <dsp:spPr>
        <a:xfrm>
          <a:off x="5447238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E6742-3094-4CA4-A5C4-938437FD5FD9}">
      <dsp:nvSpPr>
        <dsp:cNvPr id="0" name=""/>
        <dsp:cNvSpPr/>
      </dsp:nvSpPr>
      <dsp:spPr>
        <a:xfrm>
          <a:off x="329183" y="3620769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Товарна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Мета: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щозастосовуються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товарної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0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/>
              <a:t>Інтернету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Додаткова</a:t>
            </a:r>
            <a:r>
              <a:rPr lang="ru-RU" dirty="0"/>
              <a:t> </a:t>
            </a:r>
            <a:r>
              <a:rPr lang="ru-RU" dirty="0" err="1"/>
              <a:t>публічна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en-US" dirty="0" err="1"/>
              <a:t>FrequentlyAskedQuestions</a:t>
            </a:r>
            <a:r>
              <a:rPr lang="en-US" dirty="0"/>
              <a:t> (FAQ); </a:t>
            </a:r>
            <a:endParaRPr lang="uk-UA" dirty="0"/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2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тиражування</a:t>
            </a:r>
            <a:r>
              <a:rPr lang="ru-RU" dirty="0"/>
              <a:t> </a:t>
            </a:r>
            <a:r>
              <a:rPr lang="ru-RU" dirty="0" err="1"/>
              <a:t>нескінченної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у малому </a:t>
            </a:r>
            <a:r>
              <a:rPr lang="ru-RU" dirty="0" err="1"/>
              <a:t>обсязі</a:t>
            </a:r>
            <a:r>
              <a:rPr lang="ru-RU" dirty="0"/>
              <a:t> простору за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інтервали</a:t>
            </a:r>
            <a:r>
              <a:rPr lang="ru-RU" dirty="0"/>
              <a:t> часу;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незношуваність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/>
              <a:t>збереження</a:t>
            </a:r>
            <a:r>
              <a:rPr lang="ru-RU" dirty="0"/>
              <a:t> товару у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продажу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покупцю</a:t>
            </a:r>
            <a:r>
              <a:rPr lang="ru-RU" dirty="0"/>
              <a:t>;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64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принципова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тиражування</a:t>
            </a:r>
            <a:r>
              <a:rPr lang="ru-RU" dirty="0"/>
              <a:t> та продажу товару </a:t>
            </a:r>
            <a:r>
              <a:rPr lang="ru-RU" dirty="0" err="1"/>
              <a:t>покупцю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</a:t>
            </a:r>
            <a:r>
              <a:rPr lang="ru-RU" dirty="0" err="1"/>
              <a:t>безоплатного</a:t>
            </a:r>
            <a:r>
              <a:rPr lang="ru-RU" dirty="0"/>
              <a:t> </a:t>
            </a:r>
            <a:r>
              <a:rPr lang="ru-RU" dirty="0" err="1"/>
              <a:t>присвоєння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– для </a:t>
            </a:r>
            <a:r>
              <a:rPr lang="ru-RU" dirty="0" err="1"/>
              <a:t>одержання</a:t>
            </a:r>
            <a:r>
              <a:rPr lang="ru-RU" dirty="0"/>
              <a:t> благ </a:t>
            </a:r>
            <a:r>
              <a:rPr lang="ru-RU" dirty="0" err="1"/>
              <a:t>основним</a:t>
            </a:r>
            <a:r>
              <a:rPr lang="ru-RU" dirty="0"/>
              <a:t> є не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а </a:t>
            </a:r>
            <a:r>
              <a:rPr lang="ru-RU" dirty="0" err="1"/>
              <a:t>інтелектуальна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Завдання</a:t>
            </a:r>
            <a:r>
              <a:rPr lang="ru-RU" dirty="0"/>
              <a:t> до теми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Завдання</a:t>
            </a:r>
            <a:r>
              <a:rPr lang="ru-RU" dirty="0"/>
              <a:t> 1.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охарактеризувати</a:t>
            </a:r>
            <a:r>
              <a:rPr lang="ru-RU" dirty="0"/>
              <a:t> </a:t>
            </a:r>
            <a:r>
              <a:rPr lang="ru-RU" dirty="0" err="1"/>
              <a:t>квадранти</a:t>
            </a:r>
            <a:r>
              <a:rPr lang="ru-RU" dirty="0"/>
              <a:t> </a:t>
            </a:r>
            <a:r>
              <a:rPr lang="ru-RU" dirty="0" err="1"/>
              <a:t>матриці</a:t>
            </a:r>
            <a:r>
              <a:rPr lang="ru-RU" dirty="0"/>
              <a:t> </a:t>
            </a:r>
            <a:r>
              <a:rPr lang="ru-RU" dirty="0" err="1"/>
              <a:t>залученості</a:t>
            </a:r>
            <a:r>
              <a:rPr lang="ru-RU" dirty="0"/>
              <a:t> товару і </a:t>
            </a:r>
            <a:r>
              <a:rPr lang="ru-RU" dirty="0" err="1"/>
              <a:t>торговельних</a:t>
            </a:r>
            <a:r>
              <a:rPr lang="ru-RU" dirty="0"/>
              <a:t> марок через </a:t>
            </a:r>
            <a:r>
              <a:rPr lang="ru-RU" dirty="0" err="1"/>
              <a:t>Інтернет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/>
              <a:t>2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Навести структуру продажу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через </a:t>
            </a:r>
            <a:r>
              <a:rPr lang="ru-RU" dirty="0" err="1"/>
              <a:t>Інтернет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обґрунтуйте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9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https://studfile.net/preview/8843135/page:11/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5.3. Торгівельна марка в і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3722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Контрольні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Назвіть</a:t>
            </a:r>
            <a:r>
              <a:rPr lang="ru-RU" dirty="0" smtClean="0"/>
              <a:t> </a:t>
            </a:r>
            <a:r>
              <a:rPr lang="ru-RU" dirty="0" err="1"/>
              <a:t>мотивації</a:t>
            </a:r>
            <a:r>
              <a:rPr lang="ru-RU" dirty="0"/>
              <a:t> покупок через </a:t>
            </a:r>
            <a:r>
              <a:rPr lang="ru-RU" dirty="0" err="1"/>
              <a:t>Інтернет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придатність</a:t>
            </a:r>
            <a:r>
              <a:rPr lang="ru-RU" dirty="0"/>
              <a:t> для продажу в </a:t>
            </a:r>
            <a:r>
              <a:rPr lang="ru-RU" dirty="0" err="1"/>
              <a:t>Інтернет</a:t>
            </a:r>
            <a:r>
              <a:rPr lang="ru-RU" dirty="0"/>
              <a:t>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Визначте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 та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в </a:t>
            </a:r>
            <a:r>
              <a:rPr lang="ru-RU" dirty="0" err="1"/>
              <a:t>Інтернеті,які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споживчу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Охарактеризуйте </a:t>
            </a:r>
            <a:r>
              <a:rPr lang="ru-RU" dirty="0" err="1"/>
              <a:t>нематеріальні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8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Інтернет</a:t>
            </a:r>
            <a:r>
              <a:rPr lang="ru-RU" dirty="0" smtClean="0"/>
              <a:t>-маркетинг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Інтернет</a:t>
            </a:r>
            <a:r>
              <a:rPr lang="ru-RU" dirty="0" smtClean="0"/>
              <a:t>-маркетинг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Торгівельна</a:t>
            </a:r>
            <a:r>
              <a:rPr lang="ru-RU" dirty="0" smtClean="0"/>
              <a:t> </a:t>
            </a:r>
            <a:r>
              <a:rPr lang="ru-RU" dirty="0"/>
              <a:t>марка в </a:t>
            </a:r>
            <a:r>
              <a:rPr lang="ru-RU" dirty="0" err="1"/>
              <a:t>Інтернеті</a:t>
            </a:r>
            <a:r>
              <a:rPr lang="ru-RU" dirty="0"/>
              <a:t>.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домену. </a:t>
            </a:r>
            <a:r>
              <a:rPr lang="ru-RU" dirty="0" err="1"/>
              <a:t>Популярність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-марки. Кредит </a:t>
            </a:r>
            <a:r>
              <a:rPr lang="ru-RU" dirty="0" err="1"/>
              <a:t>довіри</a:t>
            </a:r>
            <a:r>
              <a:rPr lang="ru-RU" dirty="0"/>
              <a:t> </a:t>
            </a:r>
            <a:r>
              <a:rPr lang="ru-RU" dirty="0" err="1"/>
              <a:t>торгівельної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-марки.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/>
              <a:t>наявної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веб-</a:t>
            </a:r>
            <a:r>
              <a:rPr lang="ru-RU" dirty="0" err="1"/>
              <a:t>засобами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Матриця</a:t>
            </a:r>
            <a:r>
              <a:rPr lang="ru-RU" dirty="0" smtClean="0"/>
              <a:t> </a:t>
            </a:r>
            <a:r>
              <a:rPr lang="ru-RU" dirty="0" err="1"/>
              <a:t>залученості</a:t>
            </a:r>
            <a:r>
              <a:rPr lang="ru-RU" dirty="0"/>
              <a:t> товару і </a:t>
            </a:r>
            <a:r>
              <a:rPr lang="ru-RU" dirty="0" err="1"/>
              <a:t>торгівельних</a:t>
            </a:r>
            <a:r>
              <a:rPr lang="ru-RU" dirty="0"/>
              <a:t> марок до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2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покупок через </a:t>
            </a:r>
            <a:r>
              <a:rPr lang="ru-RU" dirty="0" err="1"/>
              <a:t>Інтернет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Зручність</a:t>
            </a:r>
            <a:r>
              <a:rPr lang="ru-RU" dirty="0"/>
              <a:t>.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десятки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найменувань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доручити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товару </a:t>
            </a:r>
            <a:r>
              <a:rPr lang="ru-RU" dirty="0" err="1"/>
              <a:t>пошуковим</a:t>
            </a:r>
            <a:r>
              <a:rPr lang="ru-RU" dirty="0"/>
              <a:t> роботам (</a:t>
            </a:r>
            <a:r>
              <a:rPr lang="en-US" dirty="0"/>
              <a:t>bots) –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електронним</a:t>
            </a:r>
            <a:r>
              <a:rPr lang="ru-RU" dirty="0"/>
              <a:t> агентам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переглядають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веб-</a:t>
            </a:r>
            <a:r>
              <a:rPr lang="ru-RU" dirty="0" err="1"/>
              <a:t>сайтів</a:t>
            </a:r>
            <a:r>
              <a:rPr lang="ru-RU" dirty="0"/>
              <a:t>, </a:t>
            </a:r>
            <a:r>
              <a:rPr lang="ru-RU" dirty="0" err="1"/>
              <a:t>порівнюючи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та характеристики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покупок через </a:t>
            </a:r>
            <a:r>
              <a:rPr lang="ru-RU" dirty="0" err="1"/>
              <a:t>Інтернет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Незначні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, на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віртуальних</a:t>
            </a:r>
            <a:r>
              <a:rPr lang="ru-RU" dirty="0"/>
              <a:t> ринках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самі</a:t>
            </a:r>
            <a:r>
              <a:rPr lang="ru-RU" dirty="0"/>
              <a:t>, як у </a:t>
            </a:r>
            <a:r>
              <a:rPr lang="ru-RU" dirty="0" err="1"/>
              <a:t>реальній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плаваючі</a:t>
            </a:r>
            <a:r>
              <a:rPr lang="ru-RU" dirty="0"/>
              <a:t>; при </a:t>
            </a:r>
            <a:r>
              <a:rPr lang="ru-RU" dirty="0" err="1"/>
              <a:t>цьому</a:t>
            </a:r>
            <a:r>
              <a:rPr lang="ru-RU" dirty="0"/>
              <a:t> так само </a:t>
            </a:r>
            <a:r>
              <a:rPr lang="ru-RU" dirty="0" err="1"/>
              <a:t>витрачаються</a:t>
            </a:r>
            <a:r>
              <a:rPr lang="ru-RU" dirty="0"/>
              <a:t> час і </a:t>
            </a:r>
            <a:r>
              <a:rPr lang="ru-RU" dirty="0" err="1"/>
              <a:t>кошти</a:t>
            </a:r>
            <a:r>
              <a:rPr lang="ru-RU" dirty="0"/>
              <a:t> на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та </a:t>
            </a:r>
            <a:r>
              <a:rPr lang="ru-RU" dirty="0" err="1"/>
              <a:t>офісів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покупок через </a:t>
            </a:r>
            <a:r>
              <a:rPr lang="ru-RU" dirty="0" err="1"/>
              <a:t>Інтернет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– Широкий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продавцем</a:t>
            </a:r>
            <a:r>
              <a:rPr lang="ru-RU" dirty="0"/>
              <a:t> і </a:t>
            </a:r>
            <a:r>
              <a:rPr lang="ru-RU" dirty="0" err="1"/>
              <a:t>виробником</a:t>
            </a:r>
            <a:r>
              <a:rPr lang="ru-RU" dirty="0"/>
              <a:t> у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, </a:t>
            </a:r>
            <a:r>
              <a:rPr lang="ru-RU" dirty="0" err="1"/>
              <a:t>персоналізовані</a:t>
            </a:r>
            <a:r>
              <a:rPr lang="ru-RU" dirty="0"/>
              <a:t> </a:t>
            </a:r>
            <a:r>
              <a:rPr lang="ru-RU" dirty="0" err="1"/>
              <a:t>онлайнові</a:t>
            </a:r>
            <a:r>
              <a:rPr lang="ru-RU" dirty="0"/>
              <a:t> ради.</a:t>
            </a:r>
          </a:p>
        </p:txBody>
      </p:sp>
    </p:spTree>
    <p:extLst>
      <p:ext uri="{BB962C8B-B14F-4D97-AF65-F5344CB8AC3E}">
        <p14:creationId xmlns:p14="http://schemas.microsoft.com/office/powerpoint/2010/main" val="102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покупок через </a:t>
            </a:r>
            <a:r>
              <a:rPr lang="ru-RU" dirty="0" err="1"/>
              <a:t>Інтернет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Адаптація</a:t>
            </a:r>
            <a:r>
              <a:rPr lang="ru-RU" dirty="0"/>
              <a:t> товару </a:t>
            </a:r>
            <a:r>
              <a:rPr lang="ru-RU" dirty="0" err="1"/>
              <a:t>відповідно</a:t>
            </a:r>
            <a:r>
              <a:rPr lang="ru-RU" dirty="0"/>
              <a:t> до конкретного </a:t>
            </a:r>
            <a:r>
              <a:rPr lang="ru-RU" dirty="0" err="1"/>
              <a:t>споживача</a:t>
            </a:r>
            <a:r>
              <a:rPr lang="ru-RU" dirty="0"/>
              <a:t>, особливо в </a:t>
            </a:r>
            <a:r>
              <a:rPr lang="ru-RU" dirty="0" err="1"/>
              <a:t>промисловому</a:t>
            </a:r>
            <a:r>
              <a:rPr lang="ru-RU" dirty="0"/>
              <a:t> маркетингу.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Контроль над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ухвалення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покупку.</a:t>
            </a:r>
          </a:p>
        </p:txBody>
      </p:sp>
    </p:spTree>
    <p:extLst>
      <p:ext uri="{BB962C8B-B14F-4D97-AF65-F5344CB8AC3E}">
        <p14:creationId xmlns:p14="http://schemas.microsoft.com/office/powerpoint/2010/main" val="102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448871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для </a:t>
            </a:r>
            <a:r>
              <a:rPr lang="ru-RU" dirty="0"/>
              <a:t>продажу в </a:t>
            </a:r>
            <a:r>
              <a:rPr lang="ru-RU" dirty="0" err="1" smtClean="0"/>
              <a:t>Інтернеті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високотехнологічні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для </a:t>
            </a:r>
            <a:r>
              <a:rPr lang="ru-RU" dirty="0" err="1"/>
              <a:t>придбання</a:t>
            </a:r>
            <a:r>
              <a:rPr lang="ru-RU" dirty="0"/>
              <a:t>.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всю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на веб-</a:t>
            </a:r>
            <a:r>
              <a:rPr lang="ru-RU" dirty="0" err="1"/>
              <a:t>сервері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споживачем</a:t>
            </a:r>
            <a:r>
              <a:rPr lang="ru-RU" dirty="0"/>
              <a:t>. Прикладом таких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електроніка</a:t>
            </a:r>
            <a:r>
              <a:rPr lang="ru-RU" dirty="0"/>
              <a:t> й </a:t>
            </a:r>
            <a:r>
              <a:rPr lang="ru-RU" dirty="0" err="1"/>
              <a:t>автомобілі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демографічною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 –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для продажу в </a:t>
            </a:r>
            <a:r>
              <a:rPr lang="ru-RU" dirty="0" err="1"/>
              <a:t>Інтернеті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широко </a:t>
            </a:r>
            <a:r>
              <a:rPr lang="ru-RU" dirty="0" err="1"/>
              <a:t>використовують</a:t>
            </a:r>
            <a:r>
              <a:rPr lang="ru-RU" dirty="0"/>
              <a:t> люди з </a:t>
            </a:r>
            <a:r>
              <a:rPr lang="ru-RU" dirty="0" err="1"/>
              <a:t>технічною</a:t>
            </a:r>
            <a:r>
              <a:rPr lang="ru-RU" dirty="0"/>
              <a:t> і </a:t>
            </a:r>
            <a:r>
              <a:rPr lang="ru-RU" dirty="0" err="1"/>
              <a:t>військовою</a:t>
            </a:r>
            <a:r>
              <a:rPr lang="ru-RU" dirty="0"/>
              <a:t> </a:t>
            </a:r>
            <a:r>
              <a:rPr lang="ru-RU" dirty="0" err="1"/>
              <a:t>освітою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потребу в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й, до того ж, </a:t>
            </a:r>
            <a:r>
              <a:rPr lang="ru-RU" dirty="0" err="1"/>
              <a:t>аудиторія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 представлена в основному новаторами, </a:t>
            </a:r>
            <a:r>
              <a:rPr lang="ru-RU" dirty="0" err="1"/>
              <a:t>здатними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погодитися</a:t>
            </a:r>
            <a:r>
              <a:rPr lang="ru-RU" dirty="0"/>
              <a:t> на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нового продукту.</a:t>
            </a:r>
          </a:p>
        </p:txBody>
      </p:sp>
    </p:spTree>
    <p:extLst>
      <p:ext uri="{BB962C8B-B14F-4D97-AF65-F5344CB8AC3E}">
        <p14:creationId xmlns:p14="http://schemas.microsoft.com/office/powerpoint/2010/main" val="16815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</TotalTime>
  <Words>538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Товарна політика в Інтернеті</vt:lpstr>
      <vt:lpstr>План</vt:lpstr>
      <vt:lpstr>Основні чинники мотивації покупок через Інтернет</vt:lpstr>
      <vt:lpstr>Основні чинники мотивації покупок через Інтернет</vt:lpstr>
      <vt:lpstr>Основні чинники мотивації покупок через Інтернет</vt:lpstr>
      <vt:lpstr>Основні чинники мотивації покупок через Інтернет</vt:lpstr>
      <vt:lpstr>Дві основні групи продуктів:</vt:lpstr>
      <vt:lpstr>Матеріальні товари для продажу в Інтернеті:</vt:lpstr>
      <vt:lpstr>Матеріальні товари для продажу в Інтернеті:</vt:lpstr>
      <vt:lpstr>Застосування Інтернету</vt:lpstr>
      <vt:lpstr>Властивості інформаційних товарів:</vt:lpstr>
      <vt:lpstr>Властивості інформаційних товарів:</vt:lpstr>
      <vt:lpstr>Завдання до теми</vt:lpstr>
      <vt:lpstr>https://studfile.net/preview/8843135/page:11/</vt:lpstr>
      <vt:lpstr>Контрольні питання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Товарна політика в Інтернеті</dc:title>
  <dc:creator>Sky</dc:creator>
  <cp:lastModifiedBy>Sky</cp:lastModifiedBy>
  <cp:revision>2</cp:revision>
  <dcterms:created xsi:type="dcterms:W3CDTF">2023-05-15T06:13:53Z</dcterms:created>
  <dcterms:modified xsi:type="dcterms:W3CDTF">2023-05-15T06:33:55Z</dcterms:modified>
</cp:coreProperties>
</file>