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3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7CC5-1236-447C-9AB4-38458F2BE25B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A8CC11-71D7-4E67-A6E4-1EEA557B18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7CC5-1236-447C-9AB4-38458F2BE25B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C11-71D7-4E67-A6E4-1EEA557B1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7CC5-1236-447C-9AB4-38458F2BE25B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C11-71D7-4E67-A6E4-1EEA557B1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7CC5-1236-447C-9AB4-38458F2BE25B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C11-71D7-4E67-A6E4-1EEA557B1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7CC5-1236-447C-9AB4-38458F2BE25B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C11-71D7-4E67-A6E4-1EEA557B18A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7CC5-1236-447C-9AB4-38458F2BE25B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C11-71D7-4E67-A6E4-1EEA557B18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7CC5-1236-447C-9AB4-38458F2BE25B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C11-71D7-4E67-A6E4-1EEA557B18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7CC5-1236-447C-9AB4-38458F2BE25B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C11-71D7-4E67-A6E4-1EEA557B1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7CC5-1236-447C-9AB4-38458F2BE25B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C11-71D7-4E67-A6E4-1EEA557B1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7CC5-1236-447C-9AB4-38458F2BE25B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C11-71D7-4E67-A6E4-1EEA557B1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7CC5-1236-447C-9AB4-38458F2BE25B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C11-71D7-4E67-A6E4-1EEA557B1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8A7CC5-1236-447C-9AB4-38458F2BE25B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1A8CC11-71D7-4E67-A6E4-1EEA557B18A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2815953"/>
          </a:xfrm>
        </p:spPr>
        <p:txBody>
          <a:bodyPr/>
          <a:lstStyle/>
          <a:p>
            <a:r>
              <a:rPr lang="uk-UA" sz="5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Лекція № 3</a:t>
            </a:r>
            <a:br>
              <a:rPr lang="uk-UA" sz="5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Біохімія і мікробіологія процесу </a:t>
            </a:r>
            <a:r>
              <a:rPr lang="uk-UA" sz="54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метаногенезу</a:t>
            </a:r>
            <a:endParaRPr lang="ru-RU" sz="60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3" y="4225755"/>
            <a:ext cx="2670423" cy="2443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49558"/>
            <a:ext cx="3810000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5" r="42917"/>
          <a:stretch/>
        </p:blipFill>
        <p:spPr>
          <a:xfrm>
            <a:off x="6948264" y="4161493"/>
            <a:ext cx="1440160" cy="25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16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568952" cy="2592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Метаногени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це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група мікроорганізмів, які сильно відрізняються від усіх інших своїми властивостями, фізіологією і біохімією. Процес їх життєдіяльності оснований на реакціях, що протікають за участю унікальних ферментів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08920"/>
            <a:ext cx="3855492" cy="3527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56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9046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3200" b="1" dirty="0" smtClean="0"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Метанові </a:t>
            </a:r>
            <a:r>
              <a:rPr lang="uk-UA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бактерії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 особлива група бактерій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архебактсрії</a:t>
            </a:r>
            <a:r>
              <a:rPr lang="uk-UA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Вони відрізняються дуже низькою швидкістю росту, надзвичайно чутливі до умов навколишнього середовища і вимагають перш за все відсутності в середовищі розчиненого кисню та інших </a:t>
            </a:r>
            <a:r>
              <a:rPr lang="uk-UA" sz="32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окислювачів</a:t>
            </a:r>
            <a:r>
              <a:rPr lang="uk-UA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32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Метаногенне</a:t>
            </a:r>
            <a:r>
              <a:rPr lang="uk-UA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оточення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 складна екологічна система. Істотні відмінності в біохімічних основах життєдіяльності бактерій різних груп передбачають їх як за фізіологією так і за параметрами росту.</a:t>
            </a:r>
          </a:p>
          <a:p>
            <a:pPr marL="0" indent="0" algn="just">
              <a:buNone/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Перевага 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того чи іншого роду (виду) у складі функціональних груп </a:t>
            </a:r>
            <a:r>
              <a:rPr lang="uk-UA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метаногенного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оточення </a:t>
            </a: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залежить від складу і концентрації субстрату, умов проведення процесу.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57349"/>
            <a:ext cx="5266928" cy="5579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uk-UA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чином </a:t>
            </a:r>
            <a:r>
              <a:rPr lang="uk-UA" sz="3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 анаеробного метанового бродіння 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складних взаємовідносин між функціональними групами і видами мікроорганізмів і може бути зрозумілим тільки при розгляді всього оточення в цілому, а не тільки властивостей окремих видів.</a:t>
            </a:r>
            <a:endParaRPr lang="ru-RU" sz="3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5" r="32454"/>
          <a:stretch/>
        </p:blipFill>
        <p:spPr>
          <a:xfrm>
            <a:off x="5147025" y="764704"/>
            <a:ext cx="3977131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35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712968" cy="59766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анаеробних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біореакторах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метанові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бактерії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утворювати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один з одним та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мікроорганізмами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просторові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флоккули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хлоп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біоплівку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твердої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фази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гранули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подібних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структур,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розміром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декількох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міліметрів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метанові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бактерії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втрачають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вільно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пересуватися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ємі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реактора, практичною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щільністю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зберігаючи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метаболічну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малому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стічної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води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біореакторі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підтримувати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високу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концентрацію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біомаси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(5 – 10 г/л).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Явище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бактеріальних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макроструктур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покладено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основу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анаеробних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біореакторів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другого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іоплівка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товщина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досягати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1-4 мм)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здатна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межах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підтримувати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відповідній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мікрозоні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оптимальні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(рН),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окислювально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відновлювальний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потенціал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Біореактори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біоплівкою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стікі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токсичних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Метаногенна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плівка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крихку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структуру.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вільне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проникнення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субстрату і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відвід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метаболітів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товщині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біоплвки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1мм. При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більшій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товщині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проблема опору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дифузії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4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25141"/>
            <a:ext cx="8507288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Метаногенез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підданий 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інгібуючому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впливу деяких токсичних речовин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які наявні в субстратах у розчиненому стані. Інгібіторами є такі власне проміжні продукти (ЛЖК і Н</a:t>
            </a:r>
            <a:r>
              <a:rPr lang="uk-UA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Вплив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токсичних речовин може бути бактеріостатичним і 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бактеріоцидним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гостротоксичних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метанового бродіння відносяться деякі синтетичні органічні речовини (в основному хлорорганіка), неорганічні сполуки (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ціаніти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ціаніди), тяжкі метали та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окислювачі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 токсикантів, який найбільше зустрічається в стічних водах -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амонійний азот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що утворюється при розпаді білків. Ступінь токсичності залежить від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середовища. Другий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токсикант -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сульфат іон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анаеробних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трансформується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токсичні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сульфіди.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Токсичність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поняття відносне. Необхідні біогенні речовини і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мікроелементи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стають інгібіторами при високих концентраціях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260648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/>
                <a:latin typeface="Times New Roman" pitchFamily="18" charset="0"/>
                <a:cs typeface="Times New Roman" pitchFamily="18" charset="0"/>
              </a:rPr>
              <a:t>Токсичність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effectLst/>
                <a:latin typeface="Times New Roman" pitchFamily="18" charset="0"/>
                <a:cs typeface="Times New Roman" pitchFamily="18" charset="0"/>
              </a:rPr>
              <a:t>метаногенез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6" y="620688"/>
            <a:ext cx="8857325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0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1" y="1556792"/>
            <a:ext cx="8967943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0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640960" cy="5433467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Токсичність </a:t>
            </a: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залежить від ступеня адаптації мікроорганізму до даного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токсиканта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концентрація токсикантів повільно підвищується, то бактерії можуть успішно мобілізувати свої метаболічні системи.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Доведено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що більшість мікроорганізмів успішно адаптують в анаеробних умовах до високих концентрацій ЛЖК (6-8 г/л і більше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аміачного азоту (5 г/л і більше). Після адаптації мікроорганізми здатні також розкладати велику кількість 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токсичнорганічних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сполук: феноли, хлорфеноли, формальдегід та інші.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9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704856" cy="6037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6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49694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235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dirty="0"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85395"/>
          </a:xfrm>
        </p:spPr>
        <p:txBody>
          <a:bodyPr/>
          <a:lstStyle/>
          <a:p>
            <a:pPr marL="457200" lvl="0" indent="-457200" algn="just">
              <a:buFont typeface="+mj-lt"/>
              <a:buAutoNum type="arabicPeriod"/>
            </a:pP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Основи мікробіологічної біохімії та екології метанового бродіння.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Традиційні шляхи </a:t>
            </a: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утилізації гною.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Виробництво біогазу як спосіб утилізації гною та іншої біомаси.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 біотехнологічного виробництва біомаси </a:t>
            </a:r>
            <a:r>
              <a:rPr lang="uk-UA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гідробіонтів</a:t>
            </a: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24744"/>
          </a:xfrm>
        </p:spPr>
        <p:txBody>
          <a:bodyPr/>
          <a:lstStyle/>
          <a:p>
            <a:r>
              <a:rPr lang="uk-UA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Основи мікробіологічної хімії і біології метанового бродіння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770485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Метанове </a:t>
            </a:r>
            <a:r>
              <a:rPr lang="uk-UA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бродіння 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являє 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собою безкисневу біологічну конверсію органічної речовини в біогаз, який складається в основному із метану і вуглекислоти. </a:t>
            </a:r>
          </a:p>
          <a:p>
            <a:pPr marL="0" indent="0" algn="just">
              <a:buNone/>
            </a:pPr>
            <a:r>
              <a:rPr lang="uk-UA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Анаеробне </a:t>
            </a:r>
            <a:r>
              <a:rPr lang="uk-UA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бродіння - 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багатостадійний процес, який здійснюється декількома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функціональними групами бактерій, що тісно взаємодіють між собою.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564949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На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першій стадії гетерогенна група анаеробних бактерій, так звані</a:t>
            </a:r>
            <a:r>
              <a:rPr lang="uk-UA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первинні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анаероби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піддають ферментативному розщепленню складні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водонерозчинні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органічні полімери - білки, ліпіди та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поліцукриди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При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цьому разом з бактеріями, які здійснюють гідроліз полімерів, функціонують мікроорганізми (мікрофлора розсіювання), що розкладають моноцукри, органічні кислоти і спирти, які утворюються при гідролізі.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Результатом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діяльності обох груп мікроорганізмів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утворення:</a:t>
            </a:r>
          </a:p>
          <a:p>
            <a:pPr algn="just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одню;</a:t>
            </a:r>
          </a:p>
          <a:p>
            <a:pPr algn="just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СО2;</a:t>
            </a:r>
          </a:p>
          <a:p>
            <a:pPr algn="just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низькомолекулярних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(летючих) жирних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кислот;</a:t>
            </a:r>
          </a:p>
          <a:p>
            <a:pPr algn="just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спиртів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348" y="188640"/>
            <a:ext cx="871814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процесах першої стадії беруть 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участь:</a:t>
            </a:r>
          </a:p>
          <a:p>
            <a:pPr marL="0" indent="0" algn="just">
              <a:buNone/>
            </a:pP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Завдяки 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створюваним продуктам перша стадія (фаза) бродіння отримала назву</a:t>
            </a:r>
            <a:r>
              <a:rPr lang="uk-UA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кислотогенної</a:t>
            </a: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або водневої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1412776"/>
            <a:ext cx="3960440" cy="20162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облігатні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анаеробні бактерії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Clostridium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Bacteraides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Butirivibrp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ін.)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412776"/>
            <a:ext cx="3888432" cy="20162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факультативні бактерії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Escherichia </a:t>
            </a:r>
            <a:r>
              <a:rPr lang="de-DE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coli</a:t>
            </a:r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Bacillus</a:t>
            </a:r>
            <a:r>
              <a:rPr lang="de-DE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de-DE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267744" y="836712"/>
            <a:ext cx="648072" cy="57606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444208" y="836712"/>
            <a:ext cx="576064" cy="50405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3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Друга </a:t>
            </a:r>
            <a:r>
              <a:rPr lang="uk-UA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стадія -</a:t>
            </a:r>
            <a:r>
              <a:rPr lang="uk-UA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метанова або лужна.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 здійснюється декількома групами бактерій. Тут основну роль відіграють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метанові (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метанутворюючі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бактерії (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метаногени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Характерною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особливістю цих бактерій є дуже вузький спектр використовуваних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субстратів: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водень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вуглекислота; 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мурашина й оцтова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метанол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моно-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ди-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триметиламіни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Ці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субстрати частково наявні і після стадії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кислотогенезу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однак, в основному, в їх утворенні бере участь так звана 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синтрофна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мікрофлора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ацетогенні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гомоацетогенні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бактерії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5949280"/>
            <a:ext cx="5088565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4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5400600" cy="593752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Синтрофні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мікроорганізми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представлені як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облігатними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так і факультативними анаеробами </a:t>
            </a:r>
            <a:r>
              <a:rPr lang="de-DE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Synthrophobacter</a:t>
            </a:r>
            <a:r>
              <a:rPr lang="de-DE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Syntrophomonas</a:t>
            </a:r>
            <a:r>
              <a:rPr lang="de-DE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Desulfovibro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їх мікробіологія вивчена слабо. Процес розкладення цими бактеріями органічних кислот і спиртів на водень і оцтову кислоту може бути здійснений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термодинамічно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тільки при дуже низьких концентраціях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водню.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метаноутворюючому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оточенні функцію вилучення водню виконують 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метаногени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які використовують водень (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Methanobacterium</a:t>
            </a:r>
            <a:r>
              <a:rPr lang="de-DE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Methanobrevibacter</a:t>
            </a:r>
            <a:r>
              <a:rPr lang="de-DE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Melhanosarcina</a:t>
            </a:r>
            <a:r>
              <a:rPr lang="de-DE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цьому концентрація водню стає нижче термодинамічного порогу для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синтрофних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бактерій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3" t="11556" r="2333" b="8667"/>
          <a:stretch/>
        </p:blipFill>
        <p:spPr>
          <a:xfrm>
            <a:off x="5580112" y="476672"/>
            <a:ext cx="3638510" cy="5898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62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3201219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Бактерії, які використовують водень, складають більшість із відомих науці метанових бактерій, в процесах анаеробної обробки субстрату. По водневому шляху утворюється всього близько 28% метану. Основна кількість метану (72%) утворюється із ацетату та із мурашиної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кислоти: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3" y="3034910"/>
            <a:ext cx="3344894" cy="1546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67" y="2999388"/>
            <a:ext cx="3461610" cy="3461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93721"/>
            <a:ext cx="3503920" cy="2054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25" y="2132856"/>
            <a:ext cx="489382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95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71600" y="309712"/>
            <a:ext cx="7272808" cy="25922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Метанобактерії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які використовують ацетат, представлені двома родами: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8752" y="3068960"/>
            <a:ext cx="3888432" cy="25922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Methanosarcma</a:t>
            </a:r>
            <a:endParaRPr lang="ru-RU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92080" y="3068960"/>
            <a:ext cx="3563888" cy="25922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6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Methanothrix</a:t>
            </a:r>
            <a:endParaRPr lang="ru-RU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475656" y="2564904"/>
            <a:ext cx="576064" cy="50405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380312" y="2564904"/>
            <a:ext cx="504056" cy="50405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404</TotalTime>
  <Words>970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Courier New</vt:lpstr>
      <vt:lpstr>Palatino Linotype</vt:lpstr>
      <vt:lpstr>Times New Roman</vt:lpstr>
      <vt:lpstr>Исполнительная</vt:lpstr>
      <vt:lpstr>Лекція № 3 Біохімія і мікробіологія процесу метаногенезу</vt:lpstr>
      <vt:lpstr>ПЛАН</vt:lpstr>
      <vt:lpstr>Основи мікробіологічної хімії і біології метанового бродіння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 Windows</cp:lastModifiedBy>
  <cp:revision>18</cp:revision>
  <dcterms:created xsi:type="dcterms:W3CDTF">2018-09-07T18:20:26Z</dcterms:created>
  <dcterms:modified xsi:type="dcterms:W3CDTF">2018-09-23T13:49:57Z</dcterms:modified>
</cp:coreProperties>
</file>