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05" r:id="rId3"/>
    <p:sldId id="306" r:id="rId4"/>
    <p:sldId id="307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308" r:id="rId18"/>
    <p:sldId id="309" r:id="rId19"/>
    <p:sldId id="332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8" r:id="rId31"/>
    <p:sldId id="333" r:id="rId32"/>
    <p:sldId id="320" r:id="rId33"/>
    <p:sldId id="321" r:id="rId34"/>
    <p:sldId id="322" r:id="rId35"/>
    <p:sldId id="331" r:id="rId36"/>
    <p:sldId id="323" r:id="rId37"/>
    <p:sldId id="327" r:id="rId38"/>
    <p:sldId id="324" r:id="rId39"/>
    <p:sldId id="325" r:id="rId40"/>
    <p:sldId id="326" r:id="rId41"/>
    <p:sldId id="304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6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15404" cy="4429132"/>
          </a:xfrm>
        </p:spPr>
        <p:txBody>
          <a:bodyPr>
            <a:normAutofit/>
          </a:bodyPr>
          <a:lstStyle/>
          <a:p>
            <a:pPr algn="ctr"/>
            <a:r>
              <a:rPr lang="uk-UA" sz="7200" dirty="0" smtClean="0">
                <a:solidFill>
                  <a:srgbClr val="FF0000"/>
                </a:solidFill>
                <a:effectLst/>
              </a:rPr>
              <a:t>Лекція № 1</a:t>
            </a: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ru-RU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ПРО РЕКРЕАЦІЮ. РЕКРЕАЦІЯ І ВІДПОЧИНОК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997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221088"/>
            <a:ext cx="9144000" cy="2636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>
                <a:solidFill>
                  <a:srgbClr val="FF0000"/>
                </a:solidFill>
              </a:rPr>
              <a:t>Після другої світової війни, в кінці 40-х років</a:t>
            </a:r>
            <a:r>
              <a:rPr lang="uk-UA" sz="2000" dirty="0"/>
              <a:t>, починається сучасний етап в розвитку внутрішнього і міжнародного туризму. Правда, не у всіх країнах він почався в 40-і роки. В країнах, значно потерпілих від війни, початок цього етапу припав фактично на </a:t>
            </a:r>
            <a:r>
              <a:rPr lang="uk-UA" sz="2000" b="1" dirty="0">
                <a:solidFill>
                  <a:srgbClr val="FF0000"/>
                </a:solidFill>
              </a:rPr>
              <a:t>кінець 50-х років</a:t>
            </a:r>
            <a:r>
              <a:rPr lang="uk-UA" sz="2000" dirty="0"/>
              <a:t>. В цілому ж в цей період настільки стрімко розвивається як внутрішній, так і міжнародний туризм, що не тільки журналісти, але і вчені стали відзначати туризм як  феномен ХХ ст., проводячи паралель між ростом туризму і темпами науково-технічної революції.</a:t>
            </a: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764703"/>
            <a:ext cx="6768752" cy="286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9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933056"/>
            <a:ext cx="9144000" cy="29249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000" dirty="0"/>
              <a:t>Про динамічність рекреації свідчать статистичні дані розвитку міжнародного туризму: </a:t>
            </a:r>
            <a:r>
              <a:rPr lang="uk-UA" sz="2000" b="1" dirty="0">
                <a:solidFill>
                  <a:srgbClr val="FF0000"/>
                </a:solidFill>
              </a:rPr>
              <a:t>в 1950 році кількість іноземних туристів в світі досягало 25 млн. чоловік, в 1970р. – 169, в 1973р. – 213 млн. чоловік, нині ця цифра набагато збільшилася. В середньому чисельність іноземних туристів за рік  зростає на 10%.</a:t>
            </a:r>
            <a:endParaRPr lang="ru-RU" sz="2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k-UA" sz="2000" dirty="0"/>
              <a:t>Порівняльні дані  розвитку внутрішнього туризму практично відсутні. Але все ж ряд дослідників і Міжнародна Туристська Організація оцінює загальносвітову чисельність внутрішніх туристів числом, близьким до 1 млрд. чоловік. В найбільш економічно розвинутих країнах в туризмі беруть участь до 50% населення.</a:t>
            </a: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128792" cy="314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1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57192"/>
            <a:ext cx="9144000" cy="17008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dirty="0">
                <a:solidFill>
                  <a:srgbClr val="FF0000"/>
                </a:solidFill>
              </a:rPr>
              <a:t>Які ж основні причини  динамічного росту туризму? Причин багато. </a:t>
            </a:r>
            <a:r>
              <a:rPr lang="uk-UA" sz="2000" dirty="0"/>
              <a:t>Основна – стрімкий ріст продуктивності праці в сфері матеріального виробництва, викликаний науково-технічною революцією</a:t>
            </a:r>
            <a:r>
              <a:rPr lang="uk-UA" sz="2000" i="1" dirty="0"/>
              <a:t>, </a:t>
            </a:r>
            <a:r>
              <a:rPr lang="uk-UA" sz="2000" dirty="0"/>
              <a:t>яка збігається за часом з етапом масового туризму. Рівень і темпи росту продуктивності праці визначають  ступінь задоволення особистих і суспільних потреб працівників.</a:t>
            </a: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128792" cy="429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6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365104"/>
            <a:ext cx="9144000" cy="24928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000" b="1" dirty="0">
                <a:solidFill>
                  <a:srgbClr val="FF0000"/>
                </a:solidFill>
              </a:rPr>
              <a:t>Зростання культурного рівня населення </a:t>
            </a:r>
            <a:r>
              <a:rPr lang="uk-UA" sz="2000" dirty="0"/>
              <a:t>призводить до істотних зрушень в структурі споживання, які проявляються в тому, що у населення швидше виростають запити в послугах, чим в матеріальних благах. Це пов’язано з тим, що елементарні потреби людини (харчування, одяг і житло) відносно більш однобічні і мають відносну межу насичення порівняно з збільшенням потреб, які відносяться до інтелектуальних запитів людини. Високі економічні показники – це не самоціль, а засіб задоволення людських потреб, засіб підвищення рівня життя населення.</a:t>
            </a: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620687"/>
            <a:ext cx="6912768" cy="358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24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581128"/>
            <a:ext cx="9144000" cy="22768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000" dirty="0">
                <a:solidFill>
                  <a:srgbClr val="FF0000"/>
                </a:solidFill>
              </a:rPr>
              <a:t>Весь час за рік складає 8760 год. Або біля 9000 год</a:t>
            </a:r>
            <a:r>
              <a:rPr lang="uk-UA" sz="2000" dirty="0"/>
              <a:t>. В 1850р. він розподілявся так: 5000 год. – робітничий час, 3000 – сон і 1000 год. – неробочий час (без сну). Через сто двадцять п’ять років відповідно: 3000, 3000 і 3000 год.</a:t>
            </a:r>
            <a:endParaRPr lang="ru-RU" sz="2000" dirty="0"/>
          </a:p>
          <a:p>
            <a:pPr marL="0" indent="0" algn="ctr">
              <a:buNone/>
            </a:pPr>
            <a:r>
              <a:rPr lang="uk-UA" sz="2000" dirty="0"/>
              <a:t>Таким чином, складаються об’єктивні економічні обумовлені передумови для систематичного скорочення робочого часу і збільшення вільного часу. Тобто, </a:t>
            </a:r>
            <a:r>
              <a:rPr lang="uk-UA" sz="2000" b="1" dirty="0">
                <a:solidFill>
                  <a:srgbClr val="FF0000"/>
                </a:solidFill>
              </a:rPr>
              <a:t>одним із важливих факторів росту рекреаційної діяльності є збільшення  вільного часу працівників</a:t>
            </a:r>
            <a:r>
              <a:rPr lang="uk-UA" sz="2000" dirty="0"/>
              <a:t>.</a:t>
            </a: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815139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28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2996952"/>
            <a:ext cx="9144000" cy="38610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000" dirty="0"/>
              <a:t>Матеріальною передумовою масовості рекреації є також </a:t>
            </a:r>
            <a:r>
              <a:rPr lang="uk-UA" sz="2000" b="1" i="1" dirty="0">
                <a:solidFill>
                  <a:srgbClr val="FF0000"/>
                </a:solidFill>
              </a:rPr>
              <a:t>прогрес у розвитку транспорту</a:t>
            </a:r>
            <a:r>
              <a:rPr lang="uk-UA" sz="2000" b="1" dirty="0">
                <a:solidFill>
                  <a:srgbClr val="FF0000"/>
                </a:solidFill>
              </a:rPr>
              <a:t>. </a:t>
            </a:r>
            <a:r>
              <a:rPr lang="uk-UA" sz="2000" dirty="0"/>
              <a:t>При цьому справа не тільки в різкому збільшенні швидкості, але і в значному зниженні транспортних тарифів і збільшенні кількості засобів перевезення в суспільному секторі, а також у великій кількості особистих транспортних засобів. В світі нараховується більше 0,5 млрд. особистих автомобілів: крім транспорту враховується і значно розвинена транспортна інфраструктура. В географічному плані вона перетворюється в транспортну систему, яка з’єднує найвіддаленіші райони світу і населені пункти в межах країни. Збільшення швидкості  дозволяє різко скоротити час перебування в дорозі і за цей рахунок збільшити час перебування в рекреаційному районі або центрі, а також відвідати віддалені від місця проживання райони. На сьогоднішній день на надзвуковому літаку із Європи в будь-яку точку земної кулі можна потрапити за 24 год. Зниження транспортних тарифів зробило доступним туризм і для населення з невисокими доходами. Важливе позитивне значення для туризму має координація між окремими видами транспорту в національному і міжнародному масштабах.</a:t>
            </a: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45" y="910902"/>
            <a:ext cx="32385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3056798" cy="171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50929"/>
            <a:ext cx="2529980" cy="189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2794620" cy="166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8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4509120"/>
            <a:ext cx="9144000" cy="23488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000" dirty="0"/>
              <a:t>Істотним фактором росту рекреаційних міграцій є також </a:t>
            </a:r>
            <a:r>
              <a:rPr lang="uk-UA" sz="2000" b="1" dirty="0"/>
              <a:t>негативні результати концентрації населення у великих індустріальних центрах та розвиток сучасних виробничих умов</a:t>
            </a:r>
            <a:r>
              <a:rPr lang="uk-UA" sz="2000" dirty="0"/>
              <a:t>. Механізація і автоматизація виробничих процесів скорочують фізичні навантаження, але відсутність фізичних навантажень і в неробочий час також призводить до хвороби ХХ століття – гіподинамії (недостатність руху). В зв’язку з цим  збільшується значення активної рекреаційної діяльності, яка компенсує в певній мірі недостатність рухової активності.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67963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14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285860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2.Рекреація,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її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місце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серед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інших</a:t>
            </a:r>
            <a:r>
              <a:rPr lang="ru-RU" sz="4400" b="1" i="1" dirty="0" smtClean="0">
                <a:solidFill>
                  <a:srgbClr val="FF0000"/>
                </a:solidFill>
              </a:rPr>
              <a:t> наук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9001156" cy="542926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Для </a:t>
            </a:r>
            <a:r>
              <a:rPr lang="ru-RU" dirty="0" err="1" smtClean="0"/>
              <a:t>сучасного</a:t>
            </a:r>
            <a:r>
              <a:rPr lang="ru-RU" dirty="0" smtClean="0"/>
              <a:t> </a:t>
            </a:r>
            <a:r>
              <a:rPr lang="ru-RU" dirty="0" err="1" smtClean="0"/>
              <a:t>етапу</a:t>
            </a:r>
            <a:r>
              <a:rPr lang="ru-RU" dirty="0" smtClean="0"/>
              <a:t> </a:t>
            </a:r>
            <a:r>
              <a:rPr lang="ru-RU" dirty="0" err="1" smtClean="0"/>
              <a:t>суспільного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характерне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 smtClean="0"/>
              <a:t>рекреації</a:t>
            </a:r>
            <a:r>
              <a:rPr lang="ru-RU" dirty="0" smtClean="0"/>
              <a:t> в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сил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</a:p>
          <a:p>
            <a:pPr algn="just"/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рекреація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сукупністю</a:t>
            </a:r>
            <a:r>
              <a:rPr lang="ru-RU" dirty="0" smtClean="0"/>
              <a:t> </a:t>
            </a:r>
            <a:r>
              <a:rPr lang="ru-RU" dirty="0" err="1" smtClean="0"/>
              <a:t>етимологічних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: </a:t>
            </a:r>
            <a:r>
              <a:rPr lang="en-US" b="1" i="1" dirty="0" smtClean="0">
                <a:solidFill>
                  <a:srgbClr val="002060"/>
                </a:solidFill>
              </a:rPr>
              <a:t>r</a:t>
            </a:r>
            <a:r>
              <a:rPr lang="ru-RU" b="1" i="1" dirty="0" err="1" smtClean="0">
                <a:solidFill>
                  <a:srgbClr val="002060"/>
                </a:solidFill>
              </a:rPr>
              <a:t>ес</a:t>
            </a:r>
            <a:r>
              <a:rPr lang="en-US" b="1" i="1" dirty="0" err="1" smtClean="0">
                <a:solidFill>
                  <a:srgbClr val="002060"/>
                </a:solidFill>
              </a:rPr>
              <a:t>reatio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(</a:t>
            </a:r>
            <a:r>
              <a:rPr lang="ru-RU" dirty="0" smtClean="0"/>
              <a:t>лат.) — </a:t>
            </a:r>
            <a:r>
              <a:rPr lang="ru-RU" dirty="0" err="1" smtClean="0"/>
              <a:t>відновлення</a:t>
            </a:r>
            <a:r>
              <a:rPr lang="ru-RU" dirty="0" smtClean="0"/>
              <a:t>; </a:t>
            </a:r>
            <a:endParaRPr lang="en-US" dirty="0" smtClean="0"/>
          </a:p>
          <a:p>
            <a:pPr algn="just"/>
            <a:r>
              <a:rPr lang="en-US" b="1" i="1" dirty="0" err="1" smtClean="0">
                <a:solidFill>
                  <a:srgbClr val="002060"/>
                </a:solidFill>
              </a:rPr>
              <a:t>rekreacja</a:t>
            </a:r>
            <a:r>
              <a:rPr lang="en-US" dirty="0" smtClean="0"/>
              <a:t> (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польської</a:t>
            </a:r>
            <a:r>
              <a:rPr lang="ru-RU" dirty="0" smtClean="0"/>
              <a:t>) – </a:t>
            </a:r>
            <a:r>
              <a:rPr lang="ru-RU" dirty="0" err="1" smtClean="0"/>
              <a:t>відпочинок</a:t>
            </a:r>
            <a:r>
              <a:rPr lang="ru-RU" dirty="0" smtClean="0"/>
              <a:t>; </a:t>
            </a:r>
            <a:endParaRPr lang="en-US" dirty="0" smtClean="0"/>
          </a:p>
          <a:p>
            <a:pPr algn="just"/>
            <a:r>
              <a:rPr lang="en-US" b="1" i="1" dirty="0" smtClean="0">
                <a:solidFill>
                  <a:srgbClr val="002060"/>
                </a:solidFill>
              </a:rPr>
              <a:t>recreation</a:t>
            </a:r>
            <a:r>
              <a:rPr lang="en-US" dirty="0" smtClean="0"/>
              <a:t> (</a:t>
            </a:r>
            <a:r>
              <a:rPr lang="ru-RU" dirty="0" smtClean="0"/>
              <a:t>франц.) — </a:t>
            </a:r>
            <a:r>
              <a:rPr lang="ru-RU" dirty="0" err="1" smtClean="0"/>
              <a:t>розвага</a:t>
            </a:r>
            <a:r>
              <a:rPr lang="ru-RU" dirty="0" smtClean="0"/>
              <a:t>, </a:t>
            </a:r>
            <a:r>
              <a:rPr lang="ru-RU" dirty="0" err="1" smtClean="0"/>
              <a:t>відпочинок</a:t>
            </a:r>
            <a:r>
              <a:rPr lang="ru-RU" dirty="0" smtClean="0"/>
              <a:t>, </a:t>
            </a: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, яка </a:t>
            </a:r>
            <a:r>
              <a:rPr lang="ru-RU" dirty="0" err="1" smtClean="0"/>
              <a:t>виключає</a:t>
            </a:r>
            <a:r>
              <a:rPr lang="ru-RU" dirty="0" smtClean="0"/>
              <a:t> </a:t>
            </a:r>
            <a:r>
              <a:rPr lang="ru-RU" dirty="0" err="1" smtClean="0"/>
              <a:t>трудову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характеризує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, </a:t>
            </a:r>
            <a:r>
              <a:rPr lang="ru-RU" dirty="0" err="1" smtClean="0"/>
              <a:t>пов'язаний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цими</a:t>
            </a:r>
            <a:r>
              <a:rPr lang="ru-RU" dirty="0" smtClean="0"/>
              <a:t> </a:t>
            </a:r>
            <a:r>
              <a:rPr lang="ru-RU" dirty="0" err="1" smtClean="0"/>
              <a:t>діями</a:t>
            </a:r>
            <a:r>
              <a:rPr lang="ru-RU" dirty="0" smtClean="0"/>
              <a:t>. </a:t>
            </a:r>
            <a:endParaRPr lang="en-US" dirty="0" smtClean="0"/>
          </a:p>
          <a:p>
            <a:pPr algn="just"/>
            <a:r>
              <a:rPr lang="ru-RU" i="1" dirty="0" err="1" smtClean="0"/>
              <a:t>Отже</a:t>
            </a:r>
            <a:r>
              <a:rPr lang="ru-RU" i="1" dirty="0" smtClean="0"/>
              <a:t>, </a:t>
            </a:r>
            <a:r>
              <a:rPr lang="ru-RU" i="1" dirty="0" err="1" smtClean="0"/>
              <a:t>поняття</a:t>
            </a:r>
            <a:r>
              <a:rPr lang="ru-RU" i="1" dirty="0" smtClean="0"/>
              <a:t> </a:t>
            </a:r>
            <a:r>
              <a:rPr lang="ru-RU" sz="3100" dirty="0" smtClean="0">
                <a:solidFill>
                  <a:srgbClr val="FF0000"/>
                </a:solidFill>
              </a:rPr>
              <a:t>"</a:t>
            </a:r>
            <a:r>
              <a:rPr lang="ru-RU" sz="3100" dirty="0" err="1" smtClean="0">
                <a:solidFill>
                  <a:srgbClr val="FF0000"/>
                </a:solidFill>
              </a:rPr>
              <a:t>рекреація</a:t>
            </a:r>
            <a:r>
              <a:rPr lang="ru-RU" sz="3100" dirty="0" smtClean="0">
                <a:solidFill>
                  <a:srgbClr val="FF0000"/>
                </a:solidFill>
              </a:rPr>
              <a:t>"</a:t>
            </a:r>
            <a:r>
              <a:rPr lang="ru-RU" dirty="0" smtClean="0"/>
              <a:t> </a:t>
            </a:r>
            <a:r>
              <a:rPr lang="ru-RU" b="1" i="1" dirty="0" err="1" smtClean="0"/>
              <a:t>характеризує</a:t>
            </a:r>
            <a:r>
              <a:rPr lang="ru-RU" b="1" i="1" dirty="0" smtClean="0"/>
              <a:t> не </a:t>
            </a:r>
            <a:r>
              <a:rPr lang="ru-RU" b="1" i="1" dirty="0" err="1" smtClean="0"/>
              <a:t>тільки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процес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заходи </a:t>
            </a:r>
            <a:r>
              <a:rPr lang="ru-RU" b="1" i="1" dirty="0" err="1" smtClean="0"/>
              <a:t>щодо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відновлення</a:t>
            </a:r>
            <a:r>
              <a:rPr lang="ru-RU" b="1" i="1" dirty="0" smtClean="0"/>
              <a:t> сил </a:t>
            </a:r>
            <a:r>
              <a:rPr lang="ru-RU" b="1" i="1" dirty="0" err="1" smtClean="0"/>
              <a:t>людини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але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той </a:t>
            </a:r>
            <a:r>
              <a:rPr lang="ru-RU" b="1" i="1" dirty="0" err="1" smtClean="0"/>
              <a:t>простір</a:t>
            </a:r>
            <a:r>
              <a:rPr lang="ru-RU" b="1" i="1" dirty="0" smtClean="0"/>
              <a:t>, в </a:t>
            </a:r>
            <a:r>
              <a:rPr lang="ru-RU" b="1" i="1" dirty="0" err="1" smtClean="0"/>
              <a:t>якому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це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відбувається</a:t>
            </a:r>
            <a:r>
              <a:rPr lang="ru-RU" b="1" i="1" dirty="0" smtClean="0"/>
              <a:t>.  </a:t>
            </a:r>
            <a:endParaRPr lang="en-US" b="1" i="1" dirty="0" smtClean="0"/>
          </a:p>
          <a:p>
            <a:pPr algn="just"/>
            <a:r>
              <a:rPr lang="ru-RU" dirty="0" smtClean="0"/>
              <a:t>Таким чином, </a:t>
            </a:r>
            <a:r>
              <a:rPr lang="ru-RU" sz="2800" dirty="0" err="1" smtClean="0">
                <a:solidFill>
                  <a:srgbClr val="FF0000"/>
                </a:solidFill>
              </a:rPr>
              <a:t>рекреація</a:t>
            </a:r>
            <a:r>
              <a:rPr lang="ru-RU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відновлення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нервово-психічних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забезпечується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системою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здійснюється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вільний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на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спеціалізованих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територіях</a:t>
            </a:r>
            <a:r>
              <a:rPr lang="ru-RU" dirty="0" smtClean="0"/>
              <a:t>.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підкреслює</a:t>
            </a:r>
            <a:r>
              <a:rPr lang="ru-RU" dirty="0" smtClean="0"/>
              <a:t> </a:t>
            </a:r>
            <a:r>
              <a:rPr lang="ru-RU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відновлювальну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функцію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/>
              <a:t>рекреації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err="1" smtClean="0">
                <a:solidFill>
                  <a:srgbClr val="C00000"/>
                </a:solidFill>
              </a:rPr>
              <a:t>Рекреація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є</a:t>
            </a:r>
            <a:r>
              <a:rPr lang="ru-RU" sz="2800" b="1" i="1" dirty="0" smtClean="0">
                <a:solidFill>
                  <a:srgbClr val="C00000"/>
                </a:solidFill>
              </a:rPr>
              <a:t> одним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з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основних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об'єктів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дослідження</a:t>
            </a:r>
            <a:r>
              <a:rPr lang="ru-RU" sz="2800" b="1" i="1" dirty="0" smtClean="0">
                <a:solidFill>
                  <a:srgbClr val="C00000"/>
                </a:solidFill>
              </a:rPr>
              <a:t> таких наук, як</a:t>
            </a:r>
            <a:r>
              <a:rPr lang="en-US" sz="2800" b="1" i="1" dirty="0" smtClean="0">
                <a:solidFill>
                  <a:srgbClr val="C00000"/>
                </a:solidFill>
              </a:rPr>
              <a:t>:</a:t>
            </a:r>
            <a:endParaRPr lang="ru-RU" sz="2800" b="1" i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i="1" dirty="0" err="1" smtClean="0">
                <a:solidFill>
                  <a:srgbClr val="7030A0"/>
                </a:solidFill>
              </a:rPr>
              <a:t>рекреаційна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географія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err="1" smtClean="0">
                <a:solidFill>
                  <a:srgbClr val="7030A0"/>
                </a:solidFill>
              </a:rPr>
              <a:t>рекреалогія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err="1" smtClean="0">
                <a:solidFill>
                  <a:srgbClr val="7030A0"/>
                </a:solidFill>
              </a:rPr>
              <a:t>рекреаційне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природокористування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err="1" smtClean="0">
                <a:solidFill>
                  <a:srgbClr val="7030A0"/>
                </a:solidFill>
              </a:rPr>
              <a:t>курортологія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7030A0"/>
                </a:solidFill>
              </a:rPr>
              <a:t>та </a:t>
            </a:r>
            <a:r>
              <a:rPr lang="ru-RU" b="1" i="1" dirty="0" err="1" smtClean="0">
                <a:solidFill>
                  <a:srgbClr val="7030A0"/>
                </a:solidFill>
              </a:rPr>
              <a:t>інших</a:t>
            </a:r>
            <a:r>
              <a:rPr lang="ru-RU" b="1" i="1" dirty="0" smtClean="0">
                <a:solidFill>
                  <a:srgbClr val="7030A0"/>
                </a:solidFill>
              </a:rPr>
              <a:t>. </a:t>
            </a:r>
          </a:p>
          <a:p>
            <a:pPr>
              <a:buFont typeface="Wingdings" pitchFamily="2" charset="2"/>
              <a:buChar char="ü"/>
            </a:pPr>
            <a:endParaRPr lang="ru-RU" b="1" i="1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ru-RU" b="1" i="1" dirty="0" err="1" smtClean="0"/>
              <a:t>Дослідженням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даного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явища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займаються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фахівці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різних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галузей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знання</a:t>
            </a:r>
            <a:r>
              <a:rPr lang="ru-RU" b="1" i="1" dirty="0" smtClean="0"/>
              <a:t>: </a:t>
            </a:r>
            <a:r>
              <a:rPr lang="ru-RU" b="1" i="1" dirty="0" err="1" smtClean="0">
                <a:solidFill>
                  <a:srgbClr val="7030A0"/>
                </a:solidFill>
              </a:rPr>
              <a:t>географи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</a:rPr>
              <a:t>біологи</a:t>
            </a:r>
            <a:r>
              <a:rPr lang="ru-RU" b="1" i="1" dirty="0" smtClean="0">
                <a:solidFill>
                  <a:srgbClr val="7030A0"/>
                </a:solidFill>
              </a:rPr>
              <a:t>, психологи, </a:t>
            </a:r>
            <a:r>
              <a:rPr lang="ru-RU" b="1" i="1" dirty="0" err="1" smtClean="0">
                <a:solidFill>
                  <a:srgbClr val="7030A0"/>
                </a:solidFill>
              </a:rPr>
              <a:t>екологи</a:t>
            </a:r>
            <a:r>
              <a:rPr lang="ru-RU" b="1" i="1" dirty="0" smtClean="0">
                <a:solidFill>
                  <a:srgbClr val="7030A0"/>
                </a:solidFill>
              </a:rPr>
              <a:t>, медики, </a:t>
            </a:r>
            <a:r>
              <a:rPr lang="ru-RU" b="1" i="1" dirty="0" err="1" smtClean="0">
                <a:solidFill>
                  <a:srgbClr val="7030A0"/>
                </a:solidFill>
              </a:rPr>
              <a:t>соціологи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</a:rPr>
              <a:t>економісти</a:t>
            </a:r>
            <a:r>
              <a:rPr lang="ru-RU" b="1" i="1" dirty="0" smtClean="0"/>
              <a:t>. </a:t>
            </a:r>
            <a:endParaRPr lang="ru-RU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udbooks.net/imag/turizm/kuz_gt/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143900" cy="4538682"/>
          </a:xfrm>
          <a:prstGeom prst="rect">
            <a:avLst/>
          </a:prstGeom>
          <a:noFill/>
        </p:spPr>
      </p:pic>
      <p:sp useBgFill="1">
        <p:nvSpPr>
          <p:cNvPr id="6" name="TextBox 5"/>
          <p:cNvSpPr txBox="1"/>
          <p:nvPr/>
        </p:nvSpPr>
        <p:spPr>
          <a:xfrm>
            <a:off x="3500430" y="3071810"/>
            <a:ext cx="228601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РЕКРЕАЦІЯ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План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4389120"/>
          </a:xfrm>
        </p:spPr>
        <p:txBody>
          <a:bodyPr/>
          <a:lstStyle/>
          <a:p>
            <a:pPr marL="514350" indent="-514350">
              <a:buNone/>
            </a:pPr>
            <a:r>
              <a:rPr lang="ru-RU" sz="3200" b="1" dirty="0" smtClean="0"/>
              <a:t>Вступ.</a:t>
            </a:r>
          </a:p>
          <a:p>
            <a:pPr marL="514350" indent="-514350">
              <a:buNone/>
            </a:pPr>
            <a:r>
              <a:rPr lang="ru-RU" sz="3200" b="1" dirty="0" smtClean="0"/>
              <a:t>1. </a:t>
            </a:r>
            <a:r>
              <a:rPr lang="ru-RU" sz="3200" b="1" dirty="0" err="1" smtClean="0"/>
              <a:t>Передумови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становлення</a:t>
            </a:r>
            <a:r>
              <a:rPr lang="ru-RU" sz="3200" b="1" dirty="0" smtClean="0"/>
              <a:t> та </a:t>
            </a:r>
            <a:r>
              <a:rPr lang="ru-RU" sz="3200" b="1" dirty="0" err="1" smtClean="0"/>
              <a:t>розвитку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рекреації</a:t>
            </a:r>
            <a:r>
              <a:rPr lang="ru-RU" sz="3200" b="1" dirty="0" smtClean="0"/>
              <a:t>.</a:t>
            </a:r>
          </a:p>
          <a:p>
            <a:pPr marL="514350" indent="-514350">
              <a:buNone/>
            </a:pPr>
            <a:r>
              <a:rPr lang="ru-RU" sz="3200" b="1" dirty="0" smtClean="0"/>
              <a:t>2.Рекреація, </a:t>
            </a:r>
            <a:r>
              <a:rPr lang="ru-RU" sz="3200" b="1" dirty="0" err="1" smtClean="0"/>
              <a:t>її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місце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серед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інших</a:t>
            </a:r>
            <a:r>
              <a:rPr lang="ru-RU" sz="3200" b="1" dirty="0" smtClean="0"/>
              <a:t> наук. </a:t>
            </a:r>
          </a:p>
          <a:p>
            <a:pPr marL="514350" indent="-514350">
              <a:buNone/>
            </a:pPr>
            <a:r>
              <a:rPr lang="ru-RU" sz="3200" b="1" dirty="0" smtClean="0"/>
              <a:t>3. </a:t>
            </a:r>
            <a:r>
              <a:rPr lang="ru-RU" sz="3200" b="1" dirty="0" err="1" smtClean="0"/>
              <a:t>Вільний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рекреаційний</a:t>
            </a:r>
            <a:r>
              <a:rPr lang="ru-RU" sz="3200" b="1" dirty="0" smtClean="0"/>
              <a:t> час. </a:t>
            </a:r>
          </a:p>
          <a:p>
            <a:pPr marL="514350" indent="-514350">
              <a:buAutoNum type="arabicPeriod"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643998" cy="5895996"/>
          </a:xfrm>
        </p:spPr>
        <p:txBody>
          <a:bodyPr/>
          <a:lstStyle/>
          <a:p>
            <a:pPr algn="just"/>
            <a:r>
              <a:rPr lang="ru-RU" sz="2800" dirty="0" smtClean="0"/>
              <a:t>У </a:t>
            </a:r>
            <a:r>
              <a:rPr lang="ru-RU" sz="2800" dirty="0" err="1" smtClean="0"/>
              <a:t>науковій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літературі</a:t>
            </a:r>
            <a:r>
              <a:rPr lang="ru-RU" sz="2800" dirty="0" smtClean="0"/>
              <a:t> </a:t>
            </a:r>
            <a:r>
              <a:rPr lang="ru-RU" sz="2800" dirty="0" err="1" smtClean="0"/>
              <a:t>термін</a:t>
            </a:r>
            <a:r>
              <a:rPr lang="ru-RU" sz="2800" dirty="0" smtClean="0"/>
              <a:t> </a:t>
            </a:r>
            <a:r>
              <a:rPr lang="ru-RU" sz="2800" b="1" i="1" dirty="0" smtClean="0">
                <a:solidFill>
                  <a:srgbClr val="7030A0"/>
                </a:solidFill>
              </a:rPr>
              <a:t>«</a:t>
            </a:r>
            <a:r>
              <a:rPr lang="ru-RU" sz="2800" b="1" i="1" dirty="0" err="1" smtClean="0">
                <a:solidFill>
                  <a:srgbClr val="7030A0"/>
                </a:solidFill>
              </a:rPr>
              <a:t>рекреація</a:t>
            </a:r>
            <a:r>
              <a:rPr lang="ru-RU" sz="2800" b="1" i="1" dirty="0" smtClean="0">
                <a:solidFill>
                  <a:srgbClr val="7030A0"/>
                </a:solidFill>
              </a:rPr>
              <a:t>» </a:t>
            </a:r>
            <a:r>
              <a:rPr lang="ru-RU" sz="2800" dirty="0" err="1" smtClean="0"/>
              <a:t>з'явився</a:t>
            </a:r>
            <a:r>
              <a:rPr lang="ru-RU" sz="2800" dirty="0" smtClean="0"/>
              <a:t> в США в </a:t>
            </a:r>
            <a:r>
              <a:rPr lang="ru-RU" sz="2800" dirty="0" err="1" smtClean="0"/>
              <a:t>кінці</a:t>
            </a:r>
            <a:r>
              <a:rPr lang="ru-RU" sz="2800" dirty="0" smtClean="0"/>
              <a:t> 90-х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 XIX </a:t>
            </a:r>
            <a:r>
              <a:rPr lang="ru-RU" sz="2800" dirty="0" err="1" smtClean="0"/>
              <a:t>століття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введенням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нормованого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робочого</a:t>
            </a:r>
            <a:r>
              <a:rPr lang="ru-RU" sz="2800" dirty="0" smtClean="0"/>
              <a:t> дня, другого </a:t>
            </a:r>
            <a:r>
              <a:rPr lang="ru-RU" sz="2800" dirty="0" err="1" smtClean="0"/>
              <a:t>вихідного</a:t>
            </a:r>
            <a:r>
              <a:rPr lang="ru-RU" sz="2800" dirty="0" smtClean="0"/>
              <a:t> дня та </a:t>
            </a:r>
            <a:r>
              <a:rPr lang="ru-RU" sz="2800" dirty="0" err="1" smtClean="0"/>
              <a:t>літніх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відпусток</a:t>
            </a:r>
            <a:r>
              <a:rPr lang="ru-RU" sz="2800" dirty="0" smtClean="0"/>
              <a:t>. </a:t>
            </a:r>
          </a:p>
          <a:p>
            <a:pPr algn="just"/>
            <a:r>
              <a:rPr lang="ru-RU" sz="2800" dirty="0" smtClean="0"/>
              <a:t>До </a:t>
            </a:r>
            <a:r>
              <a:rPr lang="ru-RU" sz="2800" b="1" i="1" dirty="0" err="1" smtClean="0"/>
              <a:t>середини</a:t>
            </a:r>
            <a:r>
              <a:rPr lang="ru-RU" sz="2800" b="1" i="1" dirty="0" smtClean="0"/>
              <a:t> </a:t>
            </a:r>
            <a:r>
              <a:rPr lang="en-US" sz="2800" b="1" i="1" dirty="0" smtClean="0"/>
              <a:t>XIX </a:t>
            </a:r>
            <a:r>
              <a:rPr lang="ru-RU" sz="2800" b="1" i="1" dirty="0" err="1" smtClean="0"/>
              <a:t>століття</a:t>
            </a:r>
            <a:r>
              <a:rPr lang="ru-RU" sz="2800" b="1" i="1" dirty="0" smtClean="0"/>
              <a:t> </a:t>
            </a:r>
            <a:r>
              <a:rPr lang="ru-RU" sz="2800" dirty="0" err="1" smtClean="0"/>
              <a:t>надлишок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дешевизна </a:t>
            </a:r>
            <a:r>
              <a:rPr lang="ru-RU" sz="2800" dirty="0" err="1" smtClean="0"/>
              <a:t>робочої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сили</a:t>
            </a:r>
            <a:r>
              <a:rPr lang="ru-RU" sz="2800" dirty="0" smtClean="0"/>
              <a:t>, </a:t>
            </a:r>
            <a:r>
              <a:rPr lang="ru-RU" sz="2800" dirty="0" err="1" smtClean="0"/>
              <a:t>нескладність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виробничих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процесів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низький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рівень</a:t>
            </a:r>
            <a:r>
              <a:rPr lang="ru-RU" sz="2800" dirty="0" smtClean="0"/>
              <a:t> </a:t>
            </a:r>
            <a:r>
              <a:rPr lang="ru-RU" sz="2800" dirty="0" err="1" smtClean="0"/>
              <a:t>соціальних</a:t>
            </a:r>
            <a:r>
              <a:rPr lang="ru-RU" sz="2800" dirty="0" smtClean="0"/>
              <a:t> потреб </a:t>
            </a:r>
            <a:r>
              <a:rPr lang="ru-RU" sz="2800" dirty="0" err="1" smtClean="0"/>
              <a:t>позбавляли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працедавців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необхідності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займатися</a:t>
            </a:r>
            <a:r>
              <a:rPr lang="ru-RU" sz="2800" dirty="0" smtClean="0"/>
              <a:t> проблемами </a:t>
            </a:r>
            <a:r>
              <a:rPr lang="ru-RU" sz="2800" dirty="0" err="1" smtClean="0"/>
              <a:t>рекреації</a:t>
            </a:r>
            <a:r>
              <a:rPr lang="ru-RU" sz="2800" dirty="0" smtClean="0"/>
              <a:t>. </a:t>
            </a:r>
            <a:r>
              <a:rPr lang="ru-RU" sz="2800" dirty="0" err="1" smtClean="0"/>
              <a:t>Умови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виробництва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були</a:t>
            </a:r>
            <a:r>
              <a:rPr lang="ru-RU" sz="2800" dirty="0" smtClean="0"/>
              <a:t> </a:t>
            </a:r>
            <a:r>
              <a:rPr lang="ru-RU" sz="2800" dirty="0" err="1" smtClean="0"/>
              <a:t>такі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економічна</a:t>
            </a:r>
            <a:r>
              <a:rPr lang="ru-RU" sz="2800" dirty="0" smtClean="0"/>
              <a:t> "</a:t>
            </a:r>
            <a:r>
              <a:rPr lang="ru-RU" sz="2800" dirty="0" err="1" smtClean="0"/>
              <a:t>цінність</a:t>
            </a:r>
            <a:r>
              <a:rPr lang="ru-RU" sz="2800" dirty="0" smtClean="0"/>
              <a:t>"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працівника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</a:t>
            </a:r>
            <a:r>
              <a:rPr lang="ru-RU" sz="2800" dirty="0" err="1" smtClean="0"/>
              <a:t>мізерною</a:t>
            </a:r>
            <a:r>
              <a:rPr lang="ru-RU" sz="2800" dirty="0" smtClean="0"/>
              <a:t>. </a:t>
            </a:r>
            <a:r>
              <a:rPr lang="ru-RU" sz="2800" dirty="0" err="1" smtClean="0"/>
              <a:t>Цінністю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власника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були</a:t>
            </a:r>
            <a:r>
              <a:rPr lang="ru-RU" sz="2800" dirty="0" smtClean="0"/>
              <a:t> </a:t>
            </a:r>
            <a:r>
              <a:rPr lang="ru-RU" sz="2800" dirty="0" err="1" smtClean="0"/>
              <a:t>машини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масово</a:t>
            </a:r>
            <a:r>
              <a:rPr lang="ru-RU" sz="2800" dirty="0" smtClean="0"/>
              <a:t> </a:t>
            </a:r>
            <a:r>
              <a:rPr lang="ru-RU" sz="2800" dirty="0" err="1" smtClean="0"/>
              <a:t>заміщували</a:t>
            </a:r>
            <a:r>
              <a:rPr lang="ru-RU" sz="2800" dirty="0" smtClean="0"/>
              <a:t> живу </a:t>
            </a:r>
            <a:r>
              <a:rPr lang="ru-RU" sz="2800" dirty="0" err="1" smtClean="0"/>
              <a:t>робочу</a:t>
            </a:r>
            <a:r>
              <a:rPr lang="ru-RU" sz="2800" dirty="0" smtClean="0"/>
              <a:t> силу.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857916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 smtClean="0"/>
              <a:t>Основним</a:t>
            </a:r>
            <a:r>
              <a:rPr lang="ru-RU" b="1" dirty="0" smtClean="0"/>
              <a:t> фактором,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визначає</a:t>
            </a:r>
            <a:r>
              <a:rPr lang="ru-RU" b="1" dirty="0" smtClean="0"/>
              <a:t> </a:t>
            </a:r>
            <a:r>
              <a:rPr lang="ru-RU" b="1" dirty="0" err="1" smtClean="0"/>
              <a:t>підвищення</a:t>
            </a:r>
            <a:r>
              <a:rPr lang="ru-RU" b="1" dirty="0" smtClean="0"/>
              <a:t> </a:t>
            </a:r>
            <a:r>
              <a:rPr lang="ru-RU" b="1" dirty="0" err="1" smtClean="0"/>
              <a:t>ролі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рекреації</a:t>
            </a:r>
            <a:r>
              <a:rPr lang="ru-RU" b="1" dirty="0" smtClean="0"/>
              <a:t>, </a:t>
            </a:r>
            <a:r>
              <a:rPr lang="ru-RU" b="1" dirty="0" err="1" smtClean="0"/>
              <a:t>перетворює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в </a:t>
            </a:r>
            <a:r>
              <a:rPr lang="ru-RU" b="1" dirty="0" err="1" smtClean="0"/>
              <a:t>сучасних</a:t>
            </a:r>
            <a:r>
              <a:rPr lang="ru-RU" b="1" dirty="0" smtClean="0"/>
              <a:t> </a:t>
            </a:r>
            <a:r>
              <a:rPr lang="ru-RU" b="1" dirty="0" err="1" smtClean="0"/>
              <a:t>умовах</a:t>
            </a:r>
            <a:r>
              <a:rPr lang="ru-RU" b="1" dirty="0" smtClean="0"/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один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найважливіших</a:t>
            </a:r>
            <a:r>
              <a:rPr lang="ru-RU" b="1" dirty="0" smtClean="0"/>
              <a:t> </a:t>
            </a:r>
            <a:r>
              <a:rPr lang="ru-RU" b="1" dirty="0" err="1" smtClean="0"/>
              <a:t>компонентів</a:t>
            </a:r>
            <a:r>
              <a:rPr lang="ru-RU" b="1" dirty="0" smtClean="0"/>
              <a:t> </a:t>
            </a:r>
            <a:r>
              <a:rPr lang="ru-RU" b="1" dirty="0" err="1" smtClean="0"/>
              <a:t>відновлення</a:t>
            </a:r>
            <a:r>
              <a:rPr lang="ru-RU" b="1" dirty="0" smtClean="0"/>
              <a:t> </a:t>
            </a:r>
            <a:r>
              <a:rPr lang="ru-RU" b="1" dirty="0" err="1" smtClean="0"/>
              <a:t>робочої</a:t>
            </a:r>
            <a:r>
              <a:rPr lang="ru-RU" b="1" dirty="0" smtClean="0"/>
              <a:t> </a:t>
            </a:r>
            <a:r>
              <a:rPr lang="ru-RU" b="1" dirty="0" err="1" smtClean="0"/>
              <a:t>сили</a:t>
            </a:r>
            <a:r>
              <a:rPr lang="ru-RU" b="1" dirty="0" smtClean="0"/>
              <a:t>,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науково-технічна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революція</a:t>
            </a:r>
            <a:r>
              <a:rPr lang="ru-RU" b="1" dirty="0" smtClean="0"/>
              <a:t>. Вона </a:t>
            </a:r>
            <a:r>
              <a:rPr lang="ru-RU" b="1" dirty="0" err="1" smtClean="0"/>
              <a:t>веде</a:t>
            </a:r>
            <a:r>
              <a:rPr lang="ru-RU" b="1" dirty="0" smtClean="0"/>
              <a:t> до </a:t>
            </a:r>
            <a:r>
              <a:rPr lang="ru-RU" b="1" dirty="0" err="1" smtClean="0"/>
              <a:t>ускладнення</a:t>
            </a:r>
            <a:r>
              <a:rPr lang="ru-RU" b="1" dirty="0" smtClean="0"/>
              <a:t> </a:t>
            </a:r>
            <a:r>
              <a:rPr lang="ru-RU" b="1" dirty="0" err="1" smtClean="0"/>
              <a:t>виробництва</a:t>
            </a:r>
            <a:r>
              <a:rPr lang="ru-RU" b="1" dirty="0" smtClean="0"/>
              <a:t> в </a:t>
            </a:r>
            <a:r>
              <a:rPr lang="ru-RU" b="1" dirty="0" err="1" smtClean="0"/>
              <a:t>цілому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окремих</a:t>
            </a:r>
            <a:r>
              <a:rPr lang="ru-RU" b="1" dirty="0" smtClean="0"/>
              <a:t> </a:t>
            </a:r>
            <a:r>
              <a:rPr lang="ru-RU" b="1" dirty="0" err="1" smtClean="0"/>
              <a:t>технологічних</a:t>
            </a:r>
            <a:r>
              <a:rPr lang="ru-RU" b="1" dirty="0" smtClean="0"/>
              <a:t> </a:t>
            </a:r>
            <a:r>
              <a:rPr lang="ru-RU" b="1" dirty="0" err="1" smtClean="0"/>
              <a:t>процесів</a:t>
            </a:r>
            <a:r>
              <a:rPr lang="ru-RU" b="1" dirty="0" smtClean="0"/>
              <a:t>, до </a:t>
            </a:r>
            <a:r>
              <a:rPr lang="ru-RU" b="1" dirty="0" err="1" smtClean="0"/>
              <a:t>різкого</a:t>
            </a:r>
            <a:r>
              <a:rPr lang="ru-RU" b="1" dirty="0" smtClean="0"/>
              <a:t> </a:t>
            </a:r>
            <a:r>
              <a:rPr lang="ru-RU" b="1" dirty="0" err="1" smtClean="0"/>
              <a:t>зростання</a:t>
            </a:r>
            <a:r>
              <a:rPr lang="ru-RU" b="1" dirty="0" smtClean="0"/>
              <a:t> в </a:t>
            </a:r>
            <a:r>
              <a:rPr lang="ru-RU" b="1" dirty="0" err="1" smtClean="0"/>
              <a:t>ньому</a:t>
            </a:r>
            <a:r>
              <a:rPr lang="ru-RU" b="1" dirty="0" smtClean="0"/>
              <a:t> </a:t>
            </a:r>
            <a:r>
              <a:rPr lang="ru-RU" b="1" dirty="0" err="1" smtClean="0"/>
              <a:t>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робочої</a:t>
            </a:r>
            <a:r>
              <a:rPr lang="ru-RU" b="1" dirty="0" smtClean="0"/>
              <a:t> </a:t>
            </a:r>
            <a:r>
              <a:rPr lang="ru-RU" b="1" dirty="0" err="1" smtClean="0"/>
              <a:t>сили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err="1" smtClean="0"/>
              <a:t>Одночасно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зміною</a:t>
            </a:r>
            <a:r>
              <a:rPr lang="ru-RU" b="1" dirty="0" smtClean="0"/>
              <a:t> </a:t>
            </a:r>
            <a:r>
              <a:rPr lang="ru-RU" b="1" dirty="0" err="1" smtClean="0"/>
              <a:t>елементів</a:t>
            </a:r>
            <a:r>
              <a:rPr lang="ru-RU" b="1" dirty="0" smtClean="0"/>
              <a:t> </a:t>
            </a:r>
            <a:r>
              <a:rPr lang="ru-RU" b="1" dirty="0" err="1" smtClean="0"/>
              <a:t>виробництва</a:t>
            </a:r>
            <a:r>
              <a:rPr lang="ru-RU" b="1" dirty="0" smtClean="0"/>
              <a:t> </a:t>
            </a:r>
            <a:r>
              <a:rPr lang="ru-RU" b="1" dirty="0" err="1" smtClean="0"/>
              <a:t>зростають</a:t>
            </a:r>
            <a:r>
              <a:rPr lang="ru-RU" b="1" dirty="0" smtClean="0"/>
              <a:t> </a:t>
            </a:r>
            <a:r>
              <a:rPr lang="ru-RU" b="1" dirty="0" err="1" smtClean="0"/>
              <a:t>вимоги</a:t>
            </a:r>
            <a:r>
              <a:rPr lang="ru-RU" b="1" dirty="0" smtClean="0"/>
              <a:t> до </a:t>
            </a:r>
            <a:r>
              <a:rPr lang="ru-RU" b="1" dirty="0" err="1" smtClean="0"/>
              <a:t>робітника</a:t>
            </a:r>
            <a:r>
              <a:rPr lang="ru-RU" b="1" dirty="0" smtClean="0"/>
              <a:t>: </a:t>
            </a:r>
            <a:r>
              <a:rPr lang="ru-RU" b="1" dirty="0" err="1" smtClean="0"/>
              <a:t>рівня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загальної</a:t>
            </a:r>
            <a:r>
              <a:rPr lang="ru-RU" b="1" dirty="0" smtClean="0"/>
              <a:t> </a:t>
            </a:r>
            <a:r>
              <a:rPr lang="ru-RU" b="1" dirty="0" err="1" smtClean="0"/>
              <a:t>освіти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професійної</a:t>
            </a:r>
            <a:r>
              <a:rPr lang="ru-RU" b="1" dirty="0" smtClean="0"/>
              <a:t> </a:t>
            </a:r>
            <a:r>
              <a:rPr lang="ru-RU" b="1" dirty="0" err="1" smtClean="0"/>
              <a:t>підготовки</a:t>
            </a:r>
            <a:r>
              <a:rPr lang="ru-RU" b="1" dirty="0" smtClean="0"/>
              <a:t>, </a:t>
            </a:r>
            <a:r>
              <a:rPr lang="ru-RU" b="1" dirty="0" err="1" smtClean="0"/>
              <a:t>кваліфікації</a:t>
            </a:r>
            <a:r>
              <a:rPr lang="ru-RU" b="1" dirty="0" smtClean="0"/>
              <a:t>, </a:t>
            </a:r>
            <a:r>
              <a:rPr lang="ru-RU" b="1" dirty="0" err="1" smtClean="0"/>
              <a:t>фізичного</a:t>
            </a:r>
            <a:r>
              <a:rPr lang="ru-RU" b="1" dirty="0" smtClean="0"/>
              <a:t> стану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здатності</a:t>
            </a:r>
            <a:r>
              <a:rPr lang="ru-RU" b="1" dirty="0" smtClean="0"/>
              <a:t> </a:t>
            </a:r>
            <a:r>
              <a:rPr lang="ru-RU" b="1" dirty="0" err="1" smtClean="0"/>
              <a:t>швидко</a:t>
            </a:r>
            <a:r>
              <a:rPr lang="ru-RU" b="1" dirty="0" smtClean="0"/>
              <a:t> </a:t>
            </a:r>
            <a:r>
              <a:rPr lang="ru-RU" b="1" dirty="0" err="1" smtClean="0"/>
              <a:t>адаптуватися</a:t>
            </a:r>
            <a:r>
              <a:rPr lang="ru-RU" b="1" dirty="0" smtClean="0"/>
              <a:t> до </a:t>
            </a:r>
            <a:r>
              <a:rPr lang="ru-RU" b="1" dirty="0" err="1" smtClean="0"/>
              <a:t>мінливих</a:t>
            </a:r>
            <a:r>
              <a:rPr lang="ru-RU" b="1" dirty="0" smtClean="0"/>
              <a:t> умов </a:t>
            </a:r>
            <a:r>
              <a:rPr lang="ru-RU" b="1" dirty="0" err="1" smtClean="0"/>
              <a:t>виробництва</a:t>
            </a:r>
            <a:r>
              <a:rPr lang="ru-RU" b="1" dirty="0" smtClean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715404" cy="635798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err="1" smtClean="0"/>
              <a:t>Науково-технічний</a:t>
            </a:r>
            <a:r>
              <a:rPr lang="ru-RU" b="1" dirty="0" smtClean="0"/>
              <a:t> </a:t>
            </a:r>
            <a:r>
              <a:rPr lang="ru-RU" b="1" dirty="0" err="1" smtClean="0"/>
              <a:t>прогрес</a:t>
            </a:r>
            <a:r>
              <a:rPr lang="ru-RU" b="1" dirty="0" smtClean="0"/>
              <a:t> </a:t>
            </a:r>
            <a:r>
              <a:rPr lang="ru-RU" b="1" dirty="0" err="1" smtClean="0"/>
              <a:t>змінює</a:t>
            </a:r>
            <a:r>
              <a:rPr lang="ru-RU" b="1" dirty="0" smtClean="0"/>
              <a:t> характер </a:t>
            </a:r>
            <a:r>
              <a:rPr lang="ru-RU" b="1" dirty="0" err="1" smtClean="0"/>
              <a:t>життєдіяльності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. </a:t>
            </a:r>
            <a:r>
              <a:rPr lang="ru-RU" b="1" dirty="0" err="1" smtClean="0"/>
              <a:t>Поступово</a:t>
            </a:r>
            <a:r>
              <a:rPr lang="ru-RU" b="1" dirty="0" smtClean="0"/>
              <a:t> </a:t>
            </a:r>
            <a:r>
              <a:rPr lang="ru-RU" b="1" dirty="0" err="1" smtClean="0"/>
              <a:t>скорочуються</a:t>
            </a:r>
            <a:r>
              <a:rPr lang="ru-RU" b="1" dirty="0" smtClean="0"/>
              <a:t> </a:t>
            </a:r>
            <a:r>
              <a:rPr lang="ru-RU" b="1" dirty="0" err="1" smtClean="0"/>
              <a:t>фізичні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відносно</a:t>
            </a:r>
            <a:r>
              <a:rPr lang="ru-RU" b="1" dirty="0" smtClean="0"/>
              <a:t> </a:t>
            </a:r>
            <a:r>
              <a:rPr lang="ru-RU" b="1" dirty="0" err="1" smtClean="0"/>
              <a:t>збільшуються</a:t>
            </a:r>
            <a:r>
              <a:rPr lang="ru-RU" b="1" dirty="0" smtClean="0"/>
              <a:t> </a:t>
            </a:r>
            <a:r>
              <a:rPr lang="ru-RU" b="1" dirty="0" err="1" smtClean="0"/>
              <a:t>розумові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нервово-психічні</a:t>
            </a:r>
            <a:r>
              <a:rPr lang="ru-RU" b="1" dirty="0" smtClean="0"/>
              <a:t> </a:t>
            </a:r>
            <a:r>
              <a:rPr lang="ru-RU" b="1" dirty="0" err="1" smtClean="0"/>
              <a:t>затрати</a:t>
            </a:r>
            <a:r>
              <a:rPr lang="ru-RU" b="1" dirty="0" smtClean="0"/>
              <a:t> </a:t>
            </a:r>
            <a:r>
              <a:rPr lang="ru-RU" b="1" dirty="0" err="1" smtClean="0"/>
              <a:t>праці</a:t>
            </a:r>
            <a:r>
              <a:rPr lang="ru-RU" b="1" dirty="0" smtClean="0"/>
              <a:t> в </a:t>
            </a:r>
            <a:r>
              <a:rPr lang="ru-RU" b="1" dirty="0" err="1" smtClean="0"/>
              <a:t>міру</a:t>
            </a:r>
            <a:r>
              <a:rPr lang="ru-RU" b="1" dirty="0" smtClean="0"/>
              <a:t> </a:t>
            </a:r>
            <a:r>
              <a:rPr lang="ru-RU" b="1" dirty="0" err="1" smtClean="0"/>
              <a:t>зростання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складності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напруженості</a:t>
            </a:r>
            <a:r>
              <a:rPr lang="ru-RU" b="1" dirty="0" smtClean="0"/>
              <a:t>. </a:t>
            </a:r>
            <a:r>
              <a:rPr lang="ru-RU" b="1" dirty="0" err="1" smtClean="0"/>
              <a:t>Поділ</a:t>
            </a:r>
            <a:r>
              <a:rPr lang="ru-RU" b="1" dirty="0" smtClean="0"/>
              <a:t> </a:t>
            </a:r>
            <a:r>
              <a:rPr lang="ru-RU" b="1" dirty="0" err="1" smtClean="0"/>
              <a:t>праці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спеціалізація</a:t>
            </a:r>
            <a:r>
              <a:rPr lang="ru-RU" b="1" dirty="0" smtClean="0"/>
              <a:t>, </a:t>
            </a:r>
            <a:r>
              <a:rPr lang="ru-RU" b="1" dirty="0" err="1" smtClean="0"/>
              <a:t>конвеєризація</a:t>
            </a:r>
            <a:r>
              <a:rPr lang="ru-RU" b="1" dirty="0" smtClean="0"/>
              <a:t>, </a:t>
            </a:r>
            <a:r>
              <a:rPr lang="ru-RU" b="1" dirty="0" err="1" smtClean="0"/>
              <a:t>поділ</a:t>
            </a:r>
            <a:r>
              <a:rPr lang="ru-RU" b="1" dirty="0" smtClean="0"/>
              <a:t> </a:t>
            </a:r>
            <a:r>
              <a:rPr lang="ru-RU" b="1" dirty="0" err="1" smtClean="0"/>
              <a:t>операцій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монотонність</a:t>
            </a:r>
            <a:r>
              <a:rPr lang="ru-RU" b="1" dirty="0" smtClean="0"/>
              <a:t> </a:t>
            </a:r>
            <a:r>
              <a:rPr lang="ru-RU" b="1" dirty="0" err="1" smtClean="0"/>
              <a:t>викликають</a:t>
            </a:r>
            <a:r>
              <a:rPr lang="ru-RU" b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нервову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втому</a:t>
            </a:r>
            <a:r>
              <a:rPr lang="ru-RU" b="1" dirty="0" smtClean="0"/>
              <a:t>, яку </a:t>
            </a:r>
            <a:r>
              <a:rPr lang="ru-RU" b="1" dirty="0" err="1" smtClean="0"/>
              <a:t>зняти</a:t>
            </a:r>
            <a:r>
              <a:rPr lang="ru-RU" b="1" dirty="0" smtClean="0"/>
              <a:t> </a:t>
            </a:r>
            <a:r>
              <a:rPr lang="ru-RU" b="1" dirty="0" err="1" smtClean="0"/>
              <a:t>набагато</a:t>
            </a:r>
            <a:r>
              <a:rPr lang="ru-RU" b="1" dirty="0" smtClean="0"/>
              <a:t> </a:t>
            </a:r>
            <a:r>
              <a:rPr lang="ru-RU" b="1" dirty="0" err="1" smtClean="0"/>
              <a:t>важче</a:t>
            </a:r>
            <a:r>
              <a:rPr lang="ru-RU" b="1" dirty="0" smtClean="0"/>
              <a:t>, </a:t>
            </a:r>
            <a:r>
              <a:rPr lang="ru-RU" b="1" dirty="0" err="1" smtClean="0"/>
              <a:t>ніж</a:t>
            </a:r>
            <a:r>
              <a:rPr lang="ru-RU" b="1" dirty="0" smtClean="0"/>
              <a:t> </a:t>
            </a:r>
            <a:r>
              <a:rPr lang="ru-RU" b="1" dirty="0" err="1" smtClean="0"/>
              <a:t>втому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фізичних</a:t>
            </a:r>
            <a:r>
              <a:rPr lang="ru-RU" b="1" dirty="0" smtClean="0"/>
              <a:t> </a:t>
            </a:r>
            <a:r>
              <a:rPr lang="ru-RU" b="1" dirty="0" err="1" smtClean="0"/>
              <a:t>навантажень</a:t>
            </a:r>
            <a:r>
              <a:rPr lang="ru-RU" b="1" dirty="0" smtClean="0"/>
              <a:t>. В </a:t>
            </a:r>
            <a:r>
              <a:rPr lang="ru-RU" b="1" dirty="0" err="1" smtClean="0"/>
              <a:t>міру</a:t>
            </a:r>
            <a:r>
              <a:rPr lang="ru-RU" b="1" dirty="0" smtClean="0"/>
              <a:t> </a:t>
            </a:r>
            <a:r>
              <a:rPr lang="ru-RU" b="1" dirty="0" err="1" smtClean="0"/>
              <a:t>зростання</a:t>
            </a:r>
            <a:r>
              <a:rPr lang="ru-RU" b="1" dirty="0" smtClean="0"/>
              <a:t> </a:t>
            </a:r>
            <a:r>
              <a:rPr lang="ru-RU" b="1" dirty="0" err="1" smtClean="0"/>
              <a:t>цін</a:t>
            </a:r>
            <a:r>
              <a:rPr lang="ru-RU" b="1" dirty="0" smtClean="0"/>
              <a:t> на </a:t>
            </a:r>
            <a:r>
              <a:rPr lang="ru-RU" b="1" dirty="0" err="1" smtClean="0"/>
              <a:t>новітні</a:t>
            </a:r>
            <a:r>
              <a:rPr lang="ru-RU" b="1" dirty="0" smtClean="0"/>
              <a:t> </a:t>
            </a:r>
            <a:r>
              <a:rPr lang="ru-RU" b="1" dirty="0" err="1" smtClean="0"/>
              <a:t>машини</a:t>
            </a:r>
            <a:r>
              <a:rPr lang="ru-RU" b="1" dirty="0" smtClean="0"/>
              <a:t>, </a:t>
            </a:r>
            <a:r>
              <a:rPr lang="ru-RU" b="1" dirty="0" err="1" smtClean="0"/>
              <a:t>обладнання</a:t>
            </a:r>
            <a:r>
              <a:rPr lang="ru-RU" b="1" dirty="0" smtClean="0"/>
              <a:t> </a:t>
            </a:r>
            <a:r>
              <a:rPr lang="ru-RU" b="1" dirty="0" err="1" smtClean="0"/>
              <a:t>зростає</a:t>
            </a:r>
            <a:r>
              <a:rPr lang="ru-RU" b="1" dirty="0" smtClean="0"/>
              <a:t> </a:t>
            </a:r>
            <a:r>
              <a:rPr lang="ru-RU" b="1" dirty="0" err="1" smtClean="0"/>
              <a:t>вартість</a:t>
            </a:r>
            <a:r>
              <a:rPr lang="ru-RU" b="1" dirty="0" smtClean="0"/>
              <a:t> </a:t>
            </a:r>
            <a:r>
              <a:rPr lang="ru-RU" b="1" dirty="0" err="1" smtClean="0"/>
              <a:t>виробленої</a:t>
            </a:r>
            <a:r>
              <a:rPr lang="ru-RU" b="1" dirty="0" smtClean="0"/>
              <a:t> </a:t>
            </a:r>
            <a:r>
              <a:rPr lang="ru-RU" b="1" dirty="0" err="1" smtClean="0"/>
              <a:t>продукції</a:t>
            </a:r>
            <a:r>
              <a:rPr lang="ru-RU" b="1" dirty="0" smtClean="0"/>
              <a:t>. </a:t>
            </a:r>
            <a:r>
              <a:rPr lang="ru-RU" b="1" dirty="0" err="1" smtClean="0"/>
              <a:t>Отже</a:t>
            </a:r>
            <a:r>
              <a:rPr lang="ru-RU" b="1" dirty="0" smtClean="0"/>
              <a:t>, </a:t>
            </a:r>
            <a:r>
              <a:rPr lang="ru-RU" b="1" dirty="0" err="1" smtClean="0"/>
              <a:t>підвищується</a:t>
            </a:r>
            <a:r>
              <a:rPr lang="ru-RU" b="1" dirty="0" smtClean="0"/>
              <a:t> </a:t>
            </a:r>
            <a:r>
              <a:rPr lang="ru-RU" b="1" dirty="0" err="1" smtClean="0"/>
              <a:t>можливий</a:t>
            </a:r>
            <a:r>
              <a:rPr lang="ru-RU" b="1" dirty="0" smtClean="0"/>
              <a:t> </a:t>
            </a:r>
            <a:r>
              <a:rPr lang="ru-RU" b="1" dirty="0" err="1" smtClean="0"/>
              <a:t>збиток</a:t>
            </a:r>
            <a:r>
              <a:rPr lang="ru-RU" b="1" dirty="0" smtClean="0"/>
              <a:t> у </a:t>
            </a:r>
            <a:r>
              <a:rPr lang="ru-RU" b="1" dirty="0" err="1" smtClean="0"/>
              <a:t>випадку</a:t>
            </a:r>
            <a:r>
              <a:rPr lang="ru-RU" b="1" dirty="0" smtClean="0"/>
              <a:t> </a:t>
            </a:r>
            <a:r>
              <a:rPr lang="ru-RU" b="1" dirty="0" err="1" smtClean="0"/>
              <a:t>прорахунків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помилок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визначає</a:t>
            </a:r>
            <a:r>
              <a:rPr lang="ru-RU" b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високу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відповідальність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кожного </a:t>
            </a:r>
            <a:r>
              <a:rPr lang="ru-RU" b="1" dirty="0" err="1" smtClean="0"/>
              <a:t>працівника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накладає</a:t>
            </a:r>
            <a:r>
              <a:rPr lang="ru-RU" b="1" dirty="0" smtClean="0"/>
              <a:t> на </a:t>
            </a:r>
            <a:r>
              <a:rPr lang="ru-RU" b="1" dirty="0" err="1" smtClean="0"/>
              <a:t>нього</a:t>
            </a:r>
            <a:r>
              <a:rPr lang="ru-RU" b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додаткові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нервово-психічні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навантаження</a:t>
            </a:r>
            <a:r>
              <a:rPr lang="ru-RU" b="1" dirty="0" smtClean="0"/>
              <a:t>. Тому </a:t>
            </a:r>
            <a:r>
              <a:rPr lang="ru-RU" b="1" dirty="0" err="1" smtClean="0"/>
              <a:t>значно</a:t>
            </a:r>
            <a:r>
              <a:rPr lang="ru-RU" b="1" dirty="0" smtClean="0"/>
              <a:t> </a:t>
            </a:r>
            <a:r>
              <a:rPr lang="ru-RU" b="1" dirty="0" err="1" smtClean="0"/>
              <a:t>підвищуються</a:t>
            </a:r>
            <a:r>
              <a:rPr lang="ru-RU" b="1" dirty="0" smtClean="0"/>
              <a:t> </a:t>
            </a:r>
            <a:r>
              <a:rPr lang="ru-RU" b="1" dirty="0" err="1" smtClean="0"/>
              <a:t>вимоги</a:t>
            </a:r>
            <a:r>
              <a:rPr lang="ru-RU" b="1" dirty="0" smtClean="0"/>
              <a:t> не </a:t>
            </a:r>
            <a:r>
              <a:rPr lang="ru-RU" b="1" dirty="0" err="1" smtClean="0"/>
              <a:t>тільки</a:t>
            </a:r>
            <a:r>
              <a:rPr lang="ru-RU" b="1" dirty="0" smtClean="0"/>
              <a:t> до </a:t>
            </a:r>
            <a:r>
              <a:rPr lang="ru-RU" b="1" dirty="0" err="1" smtClean="0"/>
              <a:t>фізичної</a:t>
            </a:r>
            <a:r>
              <a:rPr lang="ru-RU" b="1" dirty="0" smtClean="0"/>
              <a:t> </a:t>
            </a:r>
            <a:r>
              <a:rPr lang="ru-RU" b="1" dirty="0" err="1" smtClean="0"/>
              <a:t>форми</a:t>
            </a:r>
            <a:r>
              <a:rPr lang="ru-RU" b="1" dirty="0" smtClean="0"/>
              <a:t> </a:t>
            </a:r>
            <a:r>
              <a:rPr lang="ru-RU" b="1" dirty="0" err="1" smtClean="0"/>
              <a:t>робочої</a:t>
            </a:r>
            <a:r>
              <a:rPr lang="ru-RU" b="1" dirty="0" smtClean="0"/>
              <a:t> </a:t>
            </a:r>
            <a:r>
              <a:rPr lang="ru-RU" b="1" dirty="0" err="1" smtClean="0"/>
              <a:t>сили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стійкості</a:t>
            </a:r>
            <a:r>
              <a:rPr lang="ru-RU" b="1" dirty="0" smtClean="0"/>
              <a:t> </a:t>
            </a:r>
            <a:r>
              <a:rPr lang="ru-RU" b="1" dirty="0" err="1" smtClean="0"/>
              <a:t>до</a:t>
            </a:r>
            <a:r>
              <a:rPr lang="ru-RU" b="1" dirty="0" smtClean="0"/>
              <a:t> </a:t>
            </a:r>
            <a:r>
              <a:rPr lang="ru-RU" b="1" dirty="0" err="1" smtClean="0"/>
              <a:t>нервово-психічних</a:t>
            </a:r>
            <a:r>
              <a:rPr lang="ru-RU" b="1" dirty="0" smtClean="0"/>
              <a:t> </a:t>
            </a:r>
            <a:r>
              <a:rPr lang="ru-RU" b="1" dirty="0" err="1" smtClean="0"/>
              <a:t>навантажень</a:t>
            </a:r>
            <a:r>
              <a:rPr lang="ru-RU" b="1" dirty="0" smtClean="0"/>
              <a:t>, </a:t>
            </a:r>
            <a:r>
              <a:rPr lang="ru-RU" b="1" dirty="0" err="1" smtClean="0"/>
              <a:t>але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до</a:t>
            </a:r>
            <a:r>
              <a:rPr lang="ru-RU" b="1" dirty="0" smtClean="0"/>
              <a:t> </a:t>
            </a:r>
            <a:r>
              <a:rPr lang="ru-RU" b="1" dirty="0" err="1" smtClean="0"/>
              <a:t>своєчасного</a:t>
            </a:r>
            <a:r>
              <a:rPr lang="ru-RU" b="1" dirty="0" smtClean="0"/>
              <a:t> </a:t>
            </a:r>
            <a:r>
              <a:rPr lang="ru-RU" b="1" dirty="0" err="1" smtClean="0"/>
              <a:t>відновлення</a:t>
            </a:r>
            <a:r>
              <a:rPr lang="ru-RU" b="1" dirty="0" smtClean="0"/>
              <a:t> </a:t>
            </a:r>
            <a:r>
              <a:rPr lang="ru-RU" b="1" dirty="0" err="1" smtClean="0"/>
              <a:t>здатності</a:t>
            </a:r>
            <a:r>
              <a:rPr lang="ru-RU" b="1" dirty="0" smtClean="0"/>
              <a:t> </a:t>
            </a:r>
            <a:r>
              <a:rPr lang="ru-RU" b="1" dirty="0" err="1" smtClean="0"/>
              <a:t>до</a:t>
            </a:r>
            <a:r>
              <a:rPr lang="ru-RU" b="1" dirty="0" smtClean="0"/>
              <a:t> </a:t>
            </a:r>
            <a:r>
              <a:rPr lang="ru-RU" b="1" dirty="0" err="1" smtClean="0"/>
              <a:t>праці</a:t>
            </a:r>
            <a:r>
              <a:rPr lang="ru-RU" b="1" dirty="0" smtClean="0"/>
              <a:t> для </a:t>
            </a:r>
            <a:r>
              <a:rPr lang="ru-RU" b="1" dirty="0" err="1" smtClean="0"/>
              <a:t>забезпечення</a:t>
            </a:r>
            <a:r>
              <a:rPr lang="ru-RU" b="1" dirty="0" smtClean="0"/>
              <a:t> </a:t>
            </a:r>
            <a:r>
              <a:rPr lang="ru-RU" b="1" dirty="0" err="1" smtClean="0"/>
              <a:t>безперебійного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ефективного</a:t>
            </a:r>
            <a:r>
              <a:rPr lang="ru-RU" b="1" dirty="0" smtClean="0"/>
              <a:t> </a:t>
            </a:r>
            <a:r>
              <a:rPr lang="ru-RU" b="1" dirty="0" err="1" smtClean="0"/>
              <a:t>виробничого</a:t>
            </a:r>
            <a:r>
              <a:rPr lang="ru-RU" b="1" dirty="0" smtClean="0"/>
              <a:t> </a:t>
            </a:r>
            <a:r>
              <a:rPr lang="ru-RU" b="1" dirty="0" err="1" smtClean="0"/>
              <a:t>процесу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858312" cy="635798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В </a:t>
            </a:r>
            <a:r>
              <a:rPr lang="ru-RU" b="1" dirty="0" err="1" smtClean="0"/>
              <a:t>умовах</a:t>
            </a:r>
            <a:r>
              <a:rPr lang="ru-RU" b="1" dirty="0" smtClean="0"/>
              <a:t> </a:t>
            </a:r>
            <a:r>
              <a:rPr lang="ru-RU" b="1" dirty="0" err="1" smtClean="0"/>
              <a:t>сучасного</a:t>
            </a:r>
            <a:r>
              <a:rPr lang="ru-RU" b="1" dirty="0" smtClean="0"/>
              <a:t> </a:t>
            </a:r>
            <a:r>
              <a:rPr lang="ru-RU" b="1" dirty="0" err="1" smtClean="0"/>
              <a:t>виробництва</a:t>
            </a:r>
            <a:r>
              <a:rPr lang="ru-RU" b="1" dirty="0" smtClean="0"/>
              <a:t> </a:t>
            </a:r>
            <a:r>
              <a:rPr lang="ru-RU" b="1" dirty="0" err="1" smtClean="0"/>
              <a:t>збільшуються</a:t>
            </a:r>
            <a:r>
              <a:rPr lang="ru-RU" b="1" dirty="0" smtClean="0"/>
              <a:t> </a:t>
            </a:r>
            <a:r>
              <a:rPr lang="ru-RU" b="1" dirty="0" err="1" smtClean="0"/>
              <a:t>затрати</a:t>
            </a:r>
            <a:r>
              <a:rPr lang="ru-RU" b="1" dirty="0" smtClean="0"/>
              <a:t> </a:t>
            </a:r>
            <a:r>
              <a:rPr lang="ru-RU" b="1" dirty="0" err="1" smtClean="0"/>
              <a:t>людських</a:t>
            </a:r>
            <a:r>
              <a:rPr lang="ru-RU" b="1" dirty="0" smtClean="0"/>
              <a:t> сил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змінюється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структура. </a:t>
            </a:r>
            <a:r>
              <a:rPr lang="ru-RU" b="1" dirty="0" err="1" smtClean="0"/>
              <a:t>Водночас</a:t>
            </a:r>
            <a:r>
              <a:rPr lang="ru-RU" b="1" dirty="0" smtClean="0"/>
              <a:t> </a:t>
            </a:r>
            <a:r>
              <a:rPr lang="ru-RU" b="1" dirty="0" err="1" smtClean="0"/>
              <a:t>процеси</a:t>
            </a:r>
            <a:r>
              <a:rPr lang="ru-RU" b="1" dirty="0" smtClean="0"/>
              <a:t> </a:t>
            </a:r>
            <a:r>
              <a:rPr lang="ru-RU" b="1" dirty="0" err="1" smtClean="0"/>
              <a:t>відновлення</a:t>
            </a:r>
            <a:r>
              <a:rPr lang="ru-RU" b="1" dirty="0" smtClean="0"/>
              <a:t> </a:t>
            </a:r>
            <a:r>
              <a:rPr lang="ru-RU" b="1" dirty="0" err="1" smtClean="0"/>
              <a:t>життєвих</a:t>
            </a:r>
            <a:r>
              <a:rPr lang="ru-RU" b="1" dirty="0" smtClean="0"/>
              <a:t> сил </a:t>
            </a:r>
            <a:r>
              <a:rPr lang="ru-RU" b="1" dirty="0" err="1" smtClean="0"/>
              <a:t>носять</a:t>
            </a:r>
            <a:r>
              <a:rPr lang="ru-RU" b="1" dirty="0" smtClean="0"/>
              <a:t> </a:t>
            </a:r>
            <a:r>
              <a:rPr lang="ru-RU" b="1" dirty="0" err="1" smtClean="0"/>
              <a:t>традиційний</a:t>
            </a:r>
            <a:r>
              <a:rPr lang="ru-RU" b="1" dirty="0" smtClean="0"/>
              <a:t> </a:t>
            </a:r>
            <a:r>
              <a:rPr lang="ru-RU" b="1" dirty="0" err="1" smtClean="0"/>
              <a:t>екстенсивний</a:t>
            </a:r>
            <a:r>
              <a:rPr lang="ru-RU" b="1" dirty="0" smtClean="0"/>
              <a:t> характер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пов'язані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уявленням</a:t>
            </a:r>
            <a:r>
              <a:rPr lang="ru-RU" b="1" dirty="0" smtClean="0"/>
              <a:t> про </a:t>
            </a:r>
            <a:r>
              <a:rPr lang="ru-RU" b="1" i="1" dirty="0" err="1" smtClean="0">
                <a:solidFill>
                  <a:srgbClr val="FF0000"/>
                </a:solidFill>
              </a:rPr>
              <a:t>спокій</a:t>
            </a:r>
            <a:r>
              <a:rPr lang="ru-RU" b="1" i="1" dirty="0" smtClean="0">
                <a:solidFill>
                  <a:srgbClr val="FF0000"/>
                </a:solidFill>
              </a:rPr>
              <a:t> як </a:t>
            </a:r>
            <a:r>
              <a:rPr lang="ru-RU" b="1" i="1" dirty="0" err="1" smtClean="0">
                <a:solidFill>
                  <a:srgbClr val="FF0000"/>
                </a:solidFill>
              </a:rPr>
              <a:t>найкращу</a:t>
            </a:r>
            <a:r>
              <a:rPr lang="ru-RU" b="1" i="1" dirty="0" smtClean="0">
                <a:solidFill>
                  <a:srgbClr val="FF0000"/>
                </a:solidFill>
              </a:rPr>
              <a:t> форму </a:t>
            </a:r>
            <a:r>
              <a:rPr lang="ru-RU" b="1" i="1" dirty="0" err="1" smtClean="0">
                <a:solidFill>
                  <a:srgbClr val="FF0000"/>
                </a:solidFill>
              </a:rPr>
              <a:t>відпочинку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smtClean="0"/>
              <a:t>На </a:t>
            </a:r>
            <a:r>
              <a:rPr lang="ru-RU" b="1" dirty="0" err="1" smtClean="0"/>
              <a:t>фоні</a:t>
            </a:r>
            <a:r>
              <a:rPr lang="ru-RU" b="1" dirty="0" smtClean="0"/>
              <a:t> </a:t>
            </a:r>
            <a:r>
              <a:rPr lang="ru-RU" b="1" dirty="0" err="1" smtClean="0"/>
              <a:t>погіршення</a:t>
            </a:r>
            <a:r>
              <a:rPr lang="ru-RU" b="1" dirty="0" smtClean="0"/>
              <a:t> стану природного </a:t>
            </a:r>
            <a:r>
              <a:rPr lang="ru-RU" b="1" dirty="0" err="1" smtClean="0"/>
              <a:t>середовища</a:t>
            </a:r>
            <a:r>
              <a:rPr lang="ru-RU" b="1" dirty="0" smtClean="0"/>
              <a:t> </a:t>
            </a:r>
            <a:r>
              <a:rPr lang="ru-RU" b="1" dirty="0" err="1" smtClean="0"/>
              <a:t>різне</a:t>
            </a:r>
            <a:r>
              <a:rPr lang="ru-RU" b="1" dirty="0" smtClean="0"/>
              <a:t> </a:t>
            </a:r>
            <a:r>
              <a:rPr lang="ru-RU" b="1" dirty="0" err="1" smtClean="0"/>
              <a:t>співвідношення</a:t>
            </a:r>
            <a:r>
              <a:rPr lang="ru-RU" b="1" dirty="0" smtClean="0"/>
              <a:t> </a:t>
            </a:r>
            <a:r>
              <a:rPr lang="ru-RU" b="1" dirty="0" err="1" smtClean="0"/>
              <a:t>цих</a:t>
            </a:r>
            <a:r>
              <a:rPr lang="ru-RU" b="1" dirty="0" smtClean="0"/>
              <a:t> </a:t>
            </a:r>
            <a:r>
              <a:rPr lang="ru-RU" b="1" dirty="0" err="1" smtClean="0"/>
              <a:t>тісно</a:t>
            </a:r>
            <a:r>
              <a:rPr lang="ru-RU" b="1" dirty="0" smtClean="0"/>
              <a:t> </a:t>
            </a:r>
            <a:r>
              <a:rPr lang="ru-RU" b="1" dirty="0" err="1" smtClean="0"/>
              <a:t>пов'язаних</a:t>
            </a:r>
            <a:r>
              <a:rPr lang="ru-RU" b="1" dirty="0" smtClean="0"/>
              <a:t> </a:t>
            </a:r>
            <a:r>
              <a:rPr lang="ru-RU" b="1" dirty="0" err="1" smtClean="0"/>
              <a:t>процесів</a:t>
            </a:r>
            <a:r>
              <a:rPr lang="ru-RU" b="1" dirty="0" smtClean="0"/>
              <a:t> </a:t>
            </a:r>
            <a:r>
              <a:rPr lang="ru-RU" b="1" dirty="0" err="1" smtClean="0"/>
              <a:t>життєдіяльності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 - затрат сил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відновлення</a:t>
            </a:r>
            <a:r>
              <a:rPr lang="ru-RU" b="1" dirty="0" smtClean="0"/>
              <a:t> - приводить до </a:t>
            </a:r>
            <a:r>
              <a:rPr lang="ru-RU" b="1" dirty="0" err="1" smtClean="0"/>
              <a:t>негативних</a:t>
            </a:r>
            <a:r>
              <a:rPr lang="ru-RU" b="1" dirty="0" smtClean="0"/>
              <a:t> </a:t>
            </a:r>
            <a:r>
              <a:rPr lang="ru-RU" b="1" dirty="0" err="1" smtClean="0"/>
              <a:t>наслідків</a:t>
            </a:r>
            <a:r>
              <a:rPr lang="ru-RU" b="1" dirty="0" smtClean="0"/>
              <a:t>: росту </a:t>
            </a:r>
            <a:r>
              <a:rPr lang="ru-RU" b="1" dirty="0" err="1" smtClean="0"/>
              <a:t>захворювань</a:t>
            </a:r>
            <a:r>
              <a:rPr lang="ru-RU" b="1" dirty="0" smtClean="0"/>
              <a:t>, особливо </a:t>
            </a:r>
            <a:r>
              <a:rPr lang="ru-RU" b="1" dirty="0" err="1" smtClean="0"/>
              <a:t>хронічних</a:t>
            </a:r>
            <a:r>
              <a:rPr lang="ru-RU" b="1" dirty="0" smtClean="0"/>
              <a:t>, </a:t>
            </a:r>
            <a:r>
              <a:rPr lang="ru-RU" b="1" dirty="0" err="1" smtClean="0"/>
              <a:t>погіршення</a:t>
            </a:r>
            <a:r>
              <a:rPr lang="ru-RU" b="1" dirty="0" smtClean="0"/>
              <a:t> </a:t>
            </a:r>
            <a:r>
              <a:rPr lang="ru-RU" b="1" dirty="0" err="1" smtClean="0"/>
              <a:t>параметрів</a:t>
            </a:r>
            <a:r>
              <a:rPr lang="ru-RU" b="1" dirty="0" smtClean="0"/>
              <a:t> </a:t>
            </a:r>
            <a:r>
              <a:rPr lang="ru-RU" b="1" dirty="0" err="1" smtClean="0"/>
              <a:t>здоров'я</a:t>
            </a:r>
            <a:r>
              <a:rPr lang="ru-RU" b="1" dirty="0" smtClean="0"/>
              <a:t> у </a:t>
            </a:r>
            <a:r>
              <a:rPr lang="ru-RU" b="1" dirty="0" err="1" smtClean="0"/>
              <a:t>дітей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підлітків</a:t>
            </a:r>
            <a:r>
              <a:rPr lang="ru-RU" b="1" dirty="0" smtClean="0"/>
              <a:t>, </a:t>
            </a:r>
            <a:r>
              <a:rPr lang="ru-RU" b="1" dirty="0" err="1" smtClean="0"/>
              <a:t>зниження</a:t>
            </a:r>
            <a:r>
              <a:rPr lang="ru-RU" b="1" dirty="0" smtClean="0"/>
              <a:t> </a:t>
            </a:r>
            <a:r>
              <a:rPr lang="ru-RU" b="1" dirty="0" err="1" smtClean="0"/>
              <a:t>темпів</a:t>
            </a:r>
            <a:r>
              <a:rPr lang="ru-RU" b="1" dirty="0" smtClean="0"/>
              <a:t> росту </a:t>
            </a:r>
            <a:r>
              <a:rPr lang="ru-RU" b="1" dirty="0" err="1" smtClean="0"/>
              <a:t>середньої</a:t>
            </a:r>
            <a:r>
              <a:rPr lang="ru-RU" b="1" dirty="0" smtClean="0"/>
              <a:t> </a:t>
            </a:r>
            <a:r>
              <a:rPr lang="ru-RU" b="1" dirty="0" err="1" smtClean="0"/>
              <a:t>тривалості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.  </a:t>
            </a:r>
            <a:r>
              <a:rPr lang="ru-RU" b="1" dirty="0" err="1" smtClean="0"/>
              <a:t>Підвищення</a:t>
            </a:r>
            <a:r>
              <a:rPr lang="ru-RU" b="1" dirty="0" smtClean="0"/>
              <a:t> </a:t>
            </a:r>
            <a:r>
              <a:rPr lang="ru-RU" b="1" dirty="0" err="1" smtClean="0"/>
              <a:t>ролі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рекреації</a:t>
            </a:r>
            <a:r>
              <a:rPr lang="ru-RU" b="1" dirty="0" smtClean="0"/>
              <a:t> в </a:t>
            </a:r>
            <a:r>
              <a:rPr lang="ru-RU" b="1" dirty="0" err="1" smtClean="0"/>
              <a:t>значній</a:t>
            </a:r>
            <a:r>
              <a:rPr lang="ru-RU" b="1" dirty="0" smtClean="0"/>
              <a:t> </a:t>
            </a:r>
            <a:r>
              <a:rPr lang="ru-RU" b="1" dirty="0" err="1" smtClean="0"/>
              <a:t>мірі</a:t>
            </a:r>
            <a:r>
              <a:rPr lang="ru-RU" b="1" dirty="0" smtClean="0"/>
              <a:t> </a:t>
            </a:r>
            <a:r>
              <a:rPr lang="ru-RU" b="1" dirty="0" err="1" smtClean="0"/>
              <a:t>визначається</a:t>
            </a:r>
            <a:r>
              <a:rPr lang="ru-RU" b="1" dirty="0" smtClean="0"/>
              <a:t>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зростанням</a:t>
            </a:r>
            <a:r>
              <a:rPr lang="ru-RU" b="1" dirty="0" smtClean="0"/>
              <a:t> </a:t>
            </a:r>
            <a:r>
              <a:rPr lang="ru-RU" b="1" dirty="0" err="1" smtClean="0"/>
              <a:t>урбанізації</a:t>
            </a:r>
            <a:r>
              <a:rPr lang="ru-RU" b="1" dirty="0" smtClean="0"/>
              <a:t>, яка </a:t>
            </a:r>
            <a:r>
              <a:rPr lang="ru-RU" b="1" dirty="0" err="1" smtClean="0"/>
              <a:t>нерозривно</a:t>
            </a:r>
            <a:r>
              <a:rPr lang="ru-RU" b="1" dirty="0" smtClean="0"/>
              <a:t> </a:t>
            </a:r>
            <a:r>
              <a:rPr lang="ru-RU" b="1" dirty="0" err="1" smtClean="0"/>
              <a:t>пов'язана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концентрацією</a:t>
            </a:r>
            <a:r>
              <a:rPr lang="ru-RU" b="1" dirty="0" smtClean="0"/>
              <a:t> </a:t>
            </a:r>
            <a:r>
              <a:rPr lang="ru-RU" b="1" dirty="0" err="1" smtClean="0"/>
              <a:t>виробництва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розвитком</a:t>
            </a:r>
            <a:r>
              <a:rPr lang="ru-RU" b="1" dirty="0" smtClean="0"/>
              <a:t> </a:t>
            </a:r>
            <a:r>
              <a:rPr lang="ru-RU" b="1" dirty="0" err="1" smtClean="0"/>
              <a:t>виробничих</a:t>
            </a:r>
            <a:r>
              <a:rPr lang="ru-RU" b="1" dirty="0" smtClean="0"/>
              <a:t> сил. </a:t>
            </a:r>
            <a:r>
              <a:rPr lang="ru-RU" b="1" dirty="0" err="1" smtClean="0"/>
              <a:t>Складні</a:t>
            </a:r>
            <a:r>
              <a:rPr lang="ru-RU" b="1" dirty="0" smtClean="0"/>
              <a:t> </a:t>
            </a:r>
            <a:r>
              <a:rPr lang="ru-RU" b="1" dirty="0" err="1" smtClean="0"/>
              <a:t>умови</a:t>
            </a:r>
            <a:r>
              <a:rPr lang="ru-RU" b="1" dirty="0" smtClean="0"/>
              <a:t> </a:t>
            </a:r>
            <a:r>
              <a:rPr lang="ru-RU" b="1" dirty="0" err="1" smtClean="0"/>
              <a:t>проживання</a:t>
            </a:r>
            <a:r>
              <a:rPr lang="ru-RU" b="1" dirty="0" smtClean="0"/>
              <a:t> в </a:t>
            </a:r>
            <a:r>
              <a:rPr lang="ru-RU" b="1" dirty="0" err="1" smtClean="0"/>
              <a:t>сучасному</a:t>
            </a:r>
            <a:r>
              <a:rPr lang="ru-RU" b="1" dirty="0" smtClean="0"/>
              <a:t> </a:t>
            </a:r>
            <a:r>
              <a:rPr lang="ru-RU" b="1" dirty="0" err="1" smtClean="0"/>
              <a:t>місті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високою</a:t>
            </a:r>
            <a:r>
              <a:rPr lang="ru-RU" b="1" dirty="0" smtClean="0"/>
              <a:t> </a:t>
            </a:r>
            <a:r>
              <a:rPr lang="ru-RU" b="1" dirty="0" err="1" smtClean="0"/>
              <a:t>концентрацією</a:t>
            </a:r>
            <a:r>
              <a:rPr lang="ru-RU" b="1" dirty="0" smtClean="0"/>
              <a:t> </a:t>
            </a:r>
            <a:r>
              <a:rPr lang="ru-RU" b="1" dirty="0" err="1" smtClean="0"/>
              <a:t>підприємств</a:t>
            </a:r>
            <a:r>
              <a:rPr lang="ru-RU" b="1" dirty="0" smtClean="0"/>
              <a:t>, </a:t>
            </a:r>
            <a:r>
              <a:rPr lang="ru-RU" b="1" dirty="0" err="1" smtClean="0"/>
              <a:t>забрудненою</a:t>
            </a:r>
            <a:r>
              <a:rPr lang="ru-RU" b="1" dirty="0" smtClean="0"/>
              <a:t> атмосферою, шумом, </a:t>
            </a:r>
            <a:r>
              <a:rPr lang="ru-RU" b="1" dirty="0" err="1" smtClean="0"/>
              <a:t>інтенсивним</a:t>
            </a:r>
            <a:r>
              <a:rPr lang="ru-RU" b="1" dirty="0" smtClean="0"/>
              <a:t> </a:t>
            </a:r>
            <a:r>
              <a:rPr lang="ru-RU" b="1" dirty="0" err="1" smtClean="0"/>
              <a:t>пересуванням</a:t>
            </a:r>
            <a:r>
              <a:rPr lang="ru-RU" b="1" dirty="0" smtClean="0"/>
              <a:t> </a:t>
            </a:r>
            <a:r>
              <a:rPr lang="ru-RU" b="1" dirty="0" err="1" smtClean="0"/>
              <a:t>транспортних</a:t>
            </a:r>
            <a:r>
              <a:rPr lang="ru-RU" b="1" dirty="0" smtClean="0"/>
              <a:t> </a:t>
            </a:r>
            <a:r>
              <a:rPr lang="ru-RU" b="1" dirty="0" err="1" smtClean="0"/>
              <a:t>засобів</a:t>
            </a:r>
            <a:r>
              <a:rPr lang="ru-RU" b="1" dirty="0" smtClean="0"/>
              <a:t> </a:t>
            </a:r>
            <a:r>
              <a:rPr lang="ru-RU" b="1" dirty="0" err="1" smtClean="0"/>
              <a:t>підвищують</a:t>
            </a:r>
            <a:r>
              <a:rPr lang="ru-RU" b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фактор </a:t>
            </a:r>
            <a:r>
              <a:rPr lang="ru-RU" b="1" i="1" dirty="0" err="1" smtClean="0">
                <a:solidFill>
                  <a:srgbClr val="FF0000"/>
                </a:solidFill>
              </a:rPr>
              <a:t>ризику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захворюваності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сповільнюють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процес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відновлення</a:t>
            </a:r>
            <a:r>
              <a:rPr lang="ru-RU" b="1" i="1" dirty="0" smtClean="0">
                <a:solidFill>
                  <a:srgbClr val="FF0000"/>
                </a:solidFill>
              </a:rPr>
              <a:t> сил </a:t>
            </a:r>
            <a:r>
              <a:rPr lang="ru-RU" b="1" i="1" dirty="0" err="1" smtClean="0">
                <a:solidFill>
                  <a:srgbClr val="FF0000"/>
                </a:solidFill>
              </a:rPr>
              <a:t>людини</a:t>
            </a:r>
            <a:r>
              <a:rPr lang="ru-RU" b="1" dirty="0" smtClean="0"/>
              <a:t>. </a:t>
            </a:r>
            <a:r>
              <a:rPr lang="ru-RU" b="1" dirty="0" err="1" smtClean="0"/>
              <a:t>Наприклад</a:t>
            </a:r>
            <a:r>
              <a:rPr lang="ru-RU" b="1" dirty="0" smtClean="0"/>
              <a:t>, </a:t>
            </a:r>
            <a:r>
              <a:rPr lang="ru-RU" b="1" dirty="0" err="1" smtClean="0"/>
              <a:t>гіпертонічна</a:t>
            </a:r>
            <a:r>
              <a:rPr lang="ru-RU" b="1" dirty="0" smtClean="0"/>
              <a:t> хвороба </a:t>
            </a:r>
            <a:r>
              <a:rPr lang="ru-RU" b="1" dirty="0" err="1" smtClean="0"/>
              <a:t>частіше</a:t>
            </a:r>
            <a:r>
              <a:rPr lang="ru-RU" b="1" dirty="0" smtClean="0"/>
              <a:t> </a:t>
            </a:r>
            <a:r>
              <a:rPr lang="ru-RU" b="1" dirty="0" err="1" smtClean="0"/>
              <a:t>зустрічається</a:t>
            </a:r>
            <a:r>
              <a:rPr lang="ru-RU" b="1" dirty="0" smtClean="0"/>
              <a:t> в </a:t>
            </a:r>
            <a:r>
              <a:rPr lang="ru-RU" b="1" dirty="0" err="1" smtClean="0"/>
              <a:t>містах</a:t>
            </a:r>
            <a:r>
              <a:rPr lang="ru-RU" b="1" dirty="0" smtClean="0"/>
              <a:t>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швидким</a:t>
            </a:r>
            <a:r>
              <a:rPr lang="ru-RU" b="1" dirty="0" smtClean="0"/>
              <a:t> темпом </a:t>
            </a:r>
            <a:r>
              <a:rPr lang="ru-RU" b="1" dirty="0" err="1" smtClean="0"/>
              <a:t>життя</a:t>
            </a:r>
            <a:r>
              <a:rPr lang="ru-RU" b="1" dirty="0" smtClean="0"/>
              <a:t>, шумом та </a:t>
            </a:r>
            <a:r>
              <a:rPr lang="ru-RU" b="1" dirty="0" err="1" smtClean="0"/>
              <a:t>іншими</a:t>
            </a:r>
            <a:r>
              <a:rPr lang="ru-RU" b="1" dirty="0" smtClean="0"/>
              <a:t> </a:t>
            </a:r>
            <a:r>
              <a:rPr lang="ru-RU" b="1" dirty="0" err="1" smtClean="0"/>
              <a:t>негативними</a:t>
            </a:r>
            <a:r>
              <a:rPr lang="ru-RU" b="1" dirty="0" smtClean="0"/>
              <a:t> моментами, </a:t>
            </a:r>
            <a:r>
              <a:rPr lang="ru-RU" b="1" dirty="0" err="1" smtClean="0"/>
              <a:t>яких</a:t>
            </a:r>
            <a:r>
              <a:rPr lang="ru-RU" b="1" dirty="0" smtClean="0"/>
              <a:t> </a:t>
            </a:r>
            <a:r>
              <a:rPr lang="ru-RU" b="1" dirty="0" err="1" smtClean="0"/>
              <a:t>немає</a:t>
            </a:r>
            <a:r>
              <a:rPr lang="ru-RU" b="1" dirty="0" smtClean="0"/>
              <a:t> в </a:t>
            </a:r>
            <a:r>
              <a:rPr lang="ru-RU" b="1" dirty="0" err="1" smtClean="0"/>
              <a:t>сільській</a:t>
            </a:r>
            <a:r>
              <a:rPr lang="ru-RU" b="1" dirty="0" smtClean="0"/>
              <a:t> </a:t>
            </a:r>
            <a:r>
              <a:rPr lang="ru-RU" b="1" dirty="0" err="1" smtClean="0"/>
              <a:t>місцевості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err="1" smtClean="0"/>
              <a:t>Відновлення</a:t>
            </a:r>
            <a:r>
              <a:rPr lang="ru-RU" b="1" dirty="0" smtClean="0"/>
              <a:t> </a:t>
            </a:r>
            <a:r>
              <a:rPr lang="ru-RU" b="1" dirty="0" err="1" smtClean="0"/>
              <a:t>нервово-психічної</a:t>
            </a:r>
            <a:r>
              <a:rPr lang="ru-RU" b="1" dirty="0" smtClean="0"/>
              <a:t> </a:t>
            </a:r>
            <a:r>
              <a:rPr lang="ru-RU" b="1" dirty="0" err="1" smtClean="0"/>
              <a:t>енергії</a:t>
            </a:r>
            <a:r>
              <a:rPr lang="ru-RU" b="1" dirty="0" smtClean="0"/>
              <a:t>, на </a:t>
            </a:r>
            <a:r>
              <a:rPr lang="ru-RU" b="1" dirty="0" err="1" smtClean="0"/>
              <a:t>відміну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фізичної</a:t>
            </a:r>
            <a:r>
              <a:rPr lang="ru-RU" b="1" dirty="0" smtClean="0"/>
              <a:t>, - </a:t>
            </a:r>
            <a:r>
              <a:rPr lang="ru-RU" b="1" dirty="0" err="1" smtClean="0"/>
              <a:t>процес</a:t>
            </a:r>
            <a:r>
              <a:rPr lang="ru-RU" b="1" dirty="0" smtClean="0"/>
              <a:t> </a:t>
            </a:r>
            <a:r>
              <a:rPr lang="ru-RU" b="1" dirty="0" err="1" smtClean="0"/>
              <a:t>складніший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вимагає</a:t>
            </a:r>
            <a:r>
              <a:rPr lang="ru-RU" b="1" dirty="0" smtClean="0"/>
              <a:t> </a:t>
            </a:r>
            <a:r>
              <a:rPr lang="ru-RU" b="1" dirty="0" err="1" smtClean="0"/>
              <a:t>специфічних</a:t>
            </a:r>
            <a:r>
              <a:rPr lang="ru-RU" b="1" dirty="0" smtClean="0"/>
              <a:t> форм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способів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err="1" smtClean="0"/>
              <a:t>Сучасні</a:t>
            </a:r>
            <a:r>
              <a:rPr lang="ru-RU" b="1" dirty="0" smtClean="0"/>
              <a:t> </a:t>
            </a:r>
            <a:r>
              <a:rPr lang="ru-RU" b="1" dirty="0" err="1" smtClean="0"/>
              <a:t>умови</a:t>
            </a:r>
            <a:r>
              <a:rPr lang="ru-RU" b="1" dirty="0" smtClean="0"/>
              <a:t> </a:t>
            </a:r>
            <a:r>
              <a:rPr lang="ru-RU" b="1" dirty="0" err="1" smtClean="0"/>
              <a:t>праці</a:t>
            </a:r>
            <a:r>
              <a:rPr lang="ru-RU" b="1" dirty="0" smtClean="0"/>
              <a:t> </a:t>
            </a:r>
            <a:r>
              <a:rPr lang="ru-RU" b="1" dirty="0" err="1" smtClean="0"/>
              <a:t>визначають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необхідність</a:t>
            </a:r>
            <a:r>
              <a:rPr lang="ru-RU" b="1" dirty="0" smtClean="0"/>
              <a:t> не </a:t>
            </a:r>
            <a:r>
              <a:rPr lang="ru-RU" b="1" dirty="0" err="1" smtClean="0"/>
              <a:t>тільки</a:t>
            </a:r>
            <a:r>
              <a:rPr lang="ru-RU" b="1" dirty="0" smtClean="0"/>
              <a:t> </a:t>
            </a:r>
            <a:r>
              <a:rPr lang="ru-RU" b="1" u="sng" dirty="0" err="1" smtClean="0"/>
              <a:t>тривалішого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відпочинку</a:t>
            </a:r>
            <a:r>
              <a:rPr lang="ru-RU" b="1" dirty="0" smtClean="0"/>
              <a:t>, </a:t>
            </a:r>
            <a:r>
              <a:rPr lang="ru-RU" b="1" dirty="0" err="1" smtClean="0"/>
              <a:t>але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переходу до </a:t>
            </a:r>
            <a:r>
              <a:rPr lang="ru-RU" b="1" i="1" dirty="0" err="1" smtClean="0">
                <a:solidFill>
                  <a:srgbClr val="FF0000"/>
                </a:solidFill>
              </a:rPr>
              <a:t>активних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форм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використанням</a:t>
            </a:r>
            <a:r>
              <a:rPr lang="ru-RU" b="1" dirty="0" smtClean="0"/>
              <a:t> </a:t>
            </a:r>
            <a:r>
              <a:rPr lang="ru-RU" b="1" dirty="0" err="1" smtClean="0"/>
              <a:t>природних</a:t>
            </a:r>
            <a:r>
              <a:rPr lang="ru-RU" b="1" dirty="0" smtClean="0"/>
              <a:t> умов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ресурсів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err="1" smtClean="0"/>
              <a:t>Такий</a:t>
            </a:r>
            <a:r>
              <a:rPr lang="ru-RU" b="1" dirty="0" smtClean="0"/>
              <a:t> вид </a:t>
            </a:r>
            <a:r>
              <a:rPr lang="ru-RU" b="1" dirty="0" err="1" smtClean="0"/>
              <a:t>відновлюваної</a:t>
            </a:r>
            <a:r>
              <a:rPr lang="ru-RU" b="1" dirty="0" smtClean="0"/>
              <a:t>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відповідає</a:t>
            </a:r>
            <a:r>
              <a:rPr lang="ru-RU" b="1" dirty="0" smtClean="0"/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рекреаційному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err="1" smtClean="0"/>
              <a:t>Багаторічні</a:t>
            </a:r>
            <a:r>
              <a:rPr lang="ru-RU" b="1" dirty="0" smtClean="0"/>
              <a:t> </a:t>
            </a:r>
            <a:r>
              <a:rPr lang="ru-RU" b="1" dirty="0" err="1" smtClean="0"/>
              <a:t>дослідження</a:t>
            </a:r>
            <a:r>
              <a:rPr lang="ru-RU" b="1" dirty="0" smtClean="0"/>
              <a:t> </a:t>
            </a:r>
            <a:r>
              <a:rPr lang="ru-RU" b="1" dirty="0" err="1" smtClean="0"/>
              <a:t>показують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в перший </a:t>
            </a:r>
            <a:r>
              <a:rPr lang="ru-RU" b="1" i="1" dirty="0" err="1" smtClean="0">
                <a:solidFill>
                  <a:srgbClr val="7030A0"/>
                </a:solidFill>
              </a:rPr>
              <a:t>місяць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після</a:t>
            </a:r>
            <a:r>
              <a:rPr lang="ru-RU" b="1" i="1" dirty="0" smtClean="0">
                <a:solidFill>
                  <a:srgbClr val="7030A0"/>
                </a:solidFill>
              </a:rPr>
              <a:t> активного </a:t>
            </a:r>
            <a:r>
              <a:rPr lang="ru-RU" b="1" i="1" dirty="0" err="1" smtClean="0">
                <a:solidFill>
                  <a:srgbClr val="7030A0"/>
                </a:solidFill>
              </a:rPr>
              <a:t>відпочинку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відновлюваність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праці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зростає</a:t>
            </a:r>
            <a:r>
              <a:rPr lang="ru-RU" b="1" i="1" dirty="0" smtClean="0">
                <a:solidFill>
                  <a:srgbClr val="7030A0"/>
                </a:solidFill>
              </a:rPr>
              <a:t> на 15-25%, </a:t>
            </a:r>
            <a:r>
              <a:rPr lang="ru-RU" b="1" dirty="0" smtClean="0"/>
              <a:t>в </a:t>
            </a:r>
            <a:r>
              <a:rPr lang="ru-RU" b="1" dirty="0" err="1" smtClean="0"/>
              <a:t>подальшому</a:t>
            </a:r>
            <a:r>
              <a:rPr lang="ru-RU" b="1" dirty="0" smtClean="0"/>
              <a:t> вона </a:t>
            </a:r>
            <a:r>
              <a:rPr lang="ru-RU" b="1" dirty="0" err="1" smtClean="0"/>
              <a:t>знижується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через 4-8 </a:t>
            </a:r>
            <a:r>
              <a:rPr lang="ru-RU" b="1" dirty="0" err="1" smtClean="0"/>
              <a:t>місяців</a:t>
            </a:r>
            <a:r>
              <a:rPr lang="ru-RU" b="1" dirty="0" smtClean="0"/>
              <a:t> </a:t>
            </a:r>
            <a:r>
              <a:rPr lang="ru-RU" b="1" dirty="0" err="1" smtClean="0"/>
              <a:t>досягає</a:t>
            </a:r>
            <a:r>
              <a:rPr lang="ru-RU" b="1" dirty="0" smtClean="0"/>
              <a:t> </a:t>
            </a:r>
            <a:r>
              <a:rPr lang="ru-RU" b="1" dirty="0" err="1" smtClean="0"/>
              <a:t>попереднього</a:t>
            </a:r>
            <a:r>
              <a:rPr lang="ru-RU" b="1" dirty="0" smtClean="0"/>
              <a:t> (до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) </a:t>
            </a:r>
            <a:r>
              <a:rPr lang="ru-RU" b="1" dirty="0" err="1" smtClean="0"/>
              <a:t>рівня</a:t>
            </a:r>
            <a:r>
              <a:rPr lang="ru-RU" b="1" dirty="0" smtClean="0"/>
              <a:t>. </a:t>
            </a:r>
            <a:r>
              <a:rPr lang="ru-RU" b="1" dirty="0" err="1" smtClean="0"/>
              <a:t>Активний</a:t>
            </a:r>
            <a:r>
              <a:rPr lang="ru-RU" b="1" dirty="0" smtClean="0"/>
              <a:t> </a:t>
            </a:r>
            <a:r>
              <a:rPr lang="ru-RU" b="1" dirty="0" err="1" smtClean="0"/>
              <a:t>відпочинок</a:t>
            </a:r>
            <a:r>
              <a:rPr lang="ru-RU" b="1" dirty="0" smtClean="0"/>
              <a:t> на ½ </a:t>
            </a:r>
            <a:r>
              <a:rPr lang="ru-RU" b="1" dirty="0" err="1" smtClean="0"/>
              <a:t>зменшує</a:t>
            </a:r>
            <a:r>
              <a:rPr lang="ru-RU" b="1" dirty="0" smtClean="0"/>
              <a:t> частоту </a:t>
            </a:r>
            <a:r>
              <a:rPr lang="ru-RU" b="1" dirty="0" err="1" smtClean="0"/>
              <a:t>захворювання</a:t>
            </a:r>
            <a:r>
              <a:rPr lang="ru-RU" b="1" dirty="0" smtClean="0"/>
              <a:t> на </a:t>
            </a:r>
            <a:r>
              <a:rPr lang="ru-RU" b="1" dirty="0" err="1" smtClean="0"/>
              <a:t>серцево-судинну</a:t>
            </a:r>
            <a:r>
              <a:rPr lang="ru-RU" b="1" dirty="0" smtClean="0"/>
              <a:t> </a:t>
            </a:r>
            <a:r>
              <a:rPr lang="ru-RU" b="1" dirty="0" err="1" smtClean="0"/>
              <a:t>патологію</a:t>
            </a:r>
            <a:r>
              <a:rPr lang="ru-RU" b="1" dirty="0" smtClean="0"/>
              <a:t>, </a:t>
            </a:r>
            <a:r>
              <a:rPr lang="ru-RU" b="1" dirty="0" err="1" smtClean="0"/>
              <a:t>на</a:t>
            </a:r>
            <a:r>
              <a:rPr lang="ru-RU" b="1" dirty="0" smtClean="0"/>
              <a:t> 40% </a:t>
            </a:r>
            <a:r>
              <a:rPr lang="ru-RU" b="1" dirty="0" err="1" smtClean="0"/>
              <a:t>органів</a:t>
            </a:r>
            <a:r>
              <a:rPr lang="ru-RU" b="1" dirty="0" smtClean="0"/>
              <a:t> </a:t>
            </a:r>
            <a:r>
              <a:rPr lang="ru-RU" b="1" dirty="0" err="1" smtClean="0"/>
              <a:t>дихання</a:t>
            </a:r>
            <a:r>
              <a:rPr lang="ru-RU" b="1" dirty="0" smtClean="0"/>
              <a:t>, на 30% </a:t>
            </a:r>
            <a:r>
              <a:rPr lang="ru-RU" b="1" dirty="0" err="1" smtClean="0"/>
              <a:t>нервової</a:t>
            </a:r>
            <a:r>
              <a:rPr lang="ru-RU" b="1" dirty="0" smtClean="0"/>
              <a:t> та </a:t>
            </a:r>
            <a:r>
              <a:rPr lang="ru-RU" b="1" dirty="0" err="1" smtClean="0"/>
              <a:t>опорно-рухової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, на 20% - </a:t>
            </a:r>
            <a:r>
              <a:rPr lang="ru-RU" b="1" dirty="0" err="1" smtClean="0"/>
              <a:t>травної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000" b="1" i="1" dirty="0" smtClean="0">
                <a:solidFill>
                  <a:srgbClr val="FF0000"/>
                </a:solidFill>
              </a:rPr>
              <a:t>В </a:t>
            </a:r>
            <a:r>
              <a:rPr lang="ru-RU" sz="3000" b="1" i="1" dirty="0" err="1" smtClean="0">
                <a:solidFill>
                  <a:srgbClr val="FF0000"/>
                </a:solidFill>
              </a:rPr>
              <a:t>цілому</a:t>
            </a:r>
            <a:r>
              <a:rPr lang="ru-RU" sz="3000" b="1" i="1" dirty="0" smtClean="0">
                <a:solidFill>
                  <a:srgbClr val="FF0000"/>
                </a:solidFill>
              </a:rPr>
              <a:t> </a:t>
            </a:r>
            <a:r>
              <a:rPr lang="ru-RU" sz="3000" b="1" i="1" dirty="0" err="1" smtClean="0">
                <a:solidFill>
                  <a:srgbClr val="FF0000"/>
                </a:solidFill>
              </a:rPr>
              <a:t>суспільні</a:t>
            </a:r>
            <a:r>
              <a:rPr lang="ru-RU" sz="3000" b="1" i="1" dirty="0" smtClean="0">
                <a:solidFill>
                  <a:srgbClr val="FF0000"/>
                </a:solidFill>
              </a:rPr>
              <a:t> </a:t>
            </a:r>
            <a:r>
              <a:rPr lang="ru-RU" sz="3000" b="1" i="1" dirty="0" err="1" smtClean="0">
                <a:solidFill>
                  <a:srgbClr val="FF0000"/>
                </a:solidFill>
              </a:rPr>
              <a:t>функції</a:t>
            </a:r>
            <a:r>
              <a:rPr lang="ru-RU" sz="3000" b="1" i="1" dirty="0" smtClean="0">
                <a:solidFill>
                  <a:srgbClr val="FF0000"/>
                </a:solidFill>
              </a:rPr>
              <a:t> </a:t>
            </a:r>
            <a:r>
              <a:rPr lang="ru-RU" sz="3000" b="1" i="1" dirty="0" err="1" smtClean="0">
                <a:solidFill>
                  <a:srgbClr val="FF0000"/>
                </a:solidFill>
              </a:rPr>
              <a:t>рекреації</a:t>
            </a:r>
            <a:r>
              <a:rPr lang="ru-RU" sz="3000" b="1" i="1" dirty="0" smtClean="0">
                <a:solidFill>
                  <a:srgbClr val="FF0000"/>
                </a:solidFill>
              </a:rPr>
              <a:t> </a:t>
            </a:r>
            <a:r>
              <a:rPr lang="ru-RU" sz="3000" b="1" i="1" dirty="0" err="1" smtClean="0">
                <a:solidFill>
                  <a:srgbClr val="FF0000"/>
                </a:solidFill>
              </a:rPr>
              <a:t>можна</a:t>
            </a:r>
            <a:r>
              <a:rPr lang="ru-RU" sz="3000" b="1" i="1" dirty="0" smtClean="0">
                <a:solidFill>
                  <a:srgbClr val="FF0000"/>
                </a:solidFill>
              </a:rPr>
              <a:t> </a:t>
            </a:r>
            <a:r>
              <a:rPr lang="ru-RU" sz="3000" b="1" i="1" dirty="0" err="1" smtClean="0">
                <a:solidFill>
                  <a:srgbClr val="FF0000"/>
                </a:solidFill>
              </a:rPr>
              <a:t>розділити</a:t>
            </a:r>
            <a:r>
              <a:rPr lang="ru-RU" sz="3000" b="1" i="1" dirty="0" smtClean="0">
                <a:solidFill>
                  <a:srgbClr val="FF0000"/>
                </a:solidFill>
              </a:rPr>
              <a:t> на 3 </a:t>
            </a:r>
            <a:r>
              <a:rPr lang="ru-RU" sz="3000" b="1" i="1" dirty="0" err="1" smtClean="0">
                <a:solidFill>
                  <a:srgbClr val="FF0000"/>
                </a:solidFill>
              </a:rPr>
              <a:t>основних</a:t>
            </a:r>
            <a:r>
              <a:rPr lang="ru-RU" sz="3000" b="1" i="1" dirty="0" smtClean="0">
                <a:solidFill>
                  <a:srgbClr val="FF0000"/>
                </a:solidFill>
              </a:rPr>
              <a:t> </a:t>
            </a:r>
            <a:r>
              <a:rPr lang="ru-RU" sz="3000" b="1" i="1" dirty="0" err="1" smtClean="0">
                <a:solidFill>
                  <a:srgbClr val="FF0000"/>
                </a:solidFill>
              </a:rPr>
              <a:t>групи</a:t>
            </a:r>
            <a:r>
              <a:rPr lang="ru-RU" sz="3000" b="1" i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ru-RU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ru-RU" b="1" i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медико-біологічна</a:t>
            </a:r>
            <a:r>
              <a:rPr lang="ru-RU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функція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санаторно-курортному </a:t>
            </a:r>
            <a:r>
              <a:rPr lang="ru-RU" dirty="0" err="1" smtClean="0"/>
              <a:t>лікуванні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оздоровленні</a:t>
            </a:r>
            <a:r>
              <a:rPr lang="ru-RU" dirty="0" smtClean="0"/>
              <a:t>; </a:t>
            </a:r>
          </a:p>
          <a:p>
            <a:pPr algn="just"/>
            <a:r>
              <a:rPr lang="ru-RU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ru-RU" b="1" i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соціально-культурна</a:t>
            </a:r>
            <a:r>
              <a:rPr lang="ru-RU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функція</a:t>
            </a:r>
            <a:r>
              <a:rPr lang="ru-RU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провідна</a:t>
            </a:r>
            <a:r>
              <a:rPr lang="ru-RU" dirty="0" smtClean="0"/>
              <a:t> </a:t>
            </a:r>
            <a:r>
              <a:rPr lang="ru-RU" dirty="0" err="1" smtClean="0"/>
              <a:t>функція</a:t>
            </a:r>
            <a:r>
              <a:rPr lang="ru-RU" dirty="0" smtClean="0"/>
              <a:t> </a:t>
            </a:r>
            <a:r>
              <a:rPr lang="ru-RU" dirty="0" err="1" smtClean="0"/>
              <a:t>рекреації</a:t>
            </a:r>
            <a:r>
              <a:rPr lang="ru-RU" dirty="0" smtClean="0"/>
              <a:t>. </a:t>
            </a:r>
            <a:r>
              <a:rPr lang="ru-RU" dirty="0" err="1" smtClean="0"/>
              <a:t>Культурні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духовні</a:t>
            </a:r>
            <a:r>
              <a:rPr lang="ru-RU" dirty="0" smtClean="0"/>
              <a:t>, потреби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потреби</a:t>
            </a:r>
            <a:r>
              <a:rPr lang="ru-RU" dirty="0" smtClean="0"/>
              <a:t> </a:t>
            </a:r>
            <a:r>
              <a:rPr lang="ru-RU" dirty="0" err="1" smtClean="0"/>
              <a:t>пізнання</a:t>
            </a:r>
            <a:r>
              <a:rPr lang="ru-RU" dirty="0" smtClean="0"/>
              <a:t> в </a:t>
            </a:r>
            <a:r>
              <a:rPr lang="ru-RU" dirty="0" err="1" smtClean="0"/>
              <a:t>найширшому</a:t>
            </a:r>
            <a:r>
              <a:rPr lang="ru-RU" dirty="0" smtClean="0"/>
              <a:t> </a:t>
            </a:r>
            <a:r>
              <a:rPr lang="ru-RU" dirty="0" err="1" smtClean="0"/>
              <a:t>сенсі</a:t>
            </a:r>
            <a:r>
              <a:rPr lang="ru-RU" dirty="0" smtClean="0"/>
              <a:t>, </a:t>
            </a:r>
            <a:r>
              <a:rPr lang="ru-RU" dirty="0" err="1" smtClean="0"/>
              <a:t>пізнання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ньому</a:t>
            </a:r>
            <a:r>
              <a:rPr lang="ru-RU" dirty="0" smtClean="0"/>
              <a:t>, </a:t>
            </a:r>
            <a:r>
              <a:rPr lang="ru-RU" dirty="0" err="1" smtClean="0"/>
              <a:t>пізнання</a:t>
            </a:r>
            <a:r>
              <a:rPr lang="ru-RU" dirty="0" smtClean="0"/>
              <a:t> </a:t>
            </a:r>
            <a:r>
              <a:rPr lang="ru-RU" dirty="0" err="1" smtClean="0"/>
              <a:t>сенсу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;  </a:t>
            </a:r>
          </a:p>
          <a:p>
            <a:pPr algn="just"/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економічна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функція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просте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розширене</a:t>
            </a:r>
            <a:r>
              <a:rPr lang="ru-RU" dirty="0" smtClean="0"/>
              <a:t> </a:t>
            </a:r>
            <a:r>
              <a:rPr lang="ru-RU" dirty="0" err="1" smtClean="0"/>
              <a:t>відтворення</a:t>
            </a:r>
            <a:r>
              <a:rPr lang="ru-RU" dirty="0" smtClean="0"/>
              <a:t> </a:t>
            </a:r>
            <a:r>
              <a:rPr lang="ru-RU" dirty="0" err="1" smtClean="0"/>
              <a:t>робочої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. </a:t>
            </a:r>
            <a:r>
              <a:rPr lang="ru-RU" dirty="0" err="1" smtClean="0"/>
              <a:t>Рекреація</a:t>
            </a:r>
            <a:r>
              <a:rPr lang="ru-RU" dirty="0" smtClean="0"/>
              <a:t> </a:t>
            </a:r>
            <a:r>
              <a:rPr lang="ru-RU" dirty="0" err="1" smtClean="0"/>
              <a:t>зберігає</a:t>
            </a:r>
            <a:r>
              <a:rPr lang="ru-RU" dirty="0" smtClean="0"/>
              <a:t> </a:t>
            </a:r>
            <a:r>
              <a:rPr lang="ru-RU" dirty="0" err="1" smtClean="0"/>
              <a:t>суспільно</a:t>
            </a:r>
            <a:r>
              <a:rPr lang="ru-RU" dirty="0" smtClean="0"/>
              <a:t> </a:t>
            </a:r>
            <a:r>
              <a:rPr lang="ru-RU" dirty="0" err="1" smtClean="0"/>
              <a:t>необхідний</a:t>
            </a:r>
            <a:r>
              <a:rPr lang="ru-RU" dirty="0" smtClean="0"/>
              <a:t> час.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рекреації</a:t>
            </a:r>
            <a:r>
              <a:rPr lang="ru-RU" dirty="0" smtClean="0"/>
              <a:t> </a:t>
            </a:r>
            <a:r>
              <a:rPr lang="ru-RU" dirty="0" err="1" smtClean="0"/>
              <a:t>підвищується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трудящих до </a:t>
            </a:r>
            <a:r>
              <a:rPr lang="ru-RU" dirty="0" err="1" smtClean="0"/>
              <a:t>праці</a:t>
            </a:r>
            <a:r>
              <a:rPr lang="ru-RU" dirty="0" smtClean="0"/>
              <a:t>, </a:t>
            </a:r>
            <a:r>
              <a:rPr lang="ru-RU" dirty="0" err="1" smtClean="0"/>
              <a:t>збільшується</a:t>
            </a:r>
            <a:r>
              <a:rPr lang="ru-RU" dirty="0" smtClean="0"/>
              <a:t> </a:t>
            </a:r>
            <a:r>
              <a:rPr lang="ru-RU" dirty="0" err="1" smtClean="0"/>
              <a:t>тривалість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повноцінної</a:t>
            </a:r>
            <a:r>
              <a:rPr lang="ru-RU" dirty="0" smtClean="0"/>
              <a:t> </a:t>
            </a:r>
            <a:r>
              <a:rPr lang="ru-RU" dirty="0" err="1" smtClean="0"/>
              <a:t>працездатності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веде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 smtClean="0"/>
              <a:t> фонду </a:t>
            </a:r>
            <a:r>
              <a:rPr lang="ru-RU" dirty="0" err="1" smtClean="0"/>
              <a:t>робочого</a:t>
            </a:r>
            <a:r>
              <a:rPr lang="ru-RU" dirty="0" smtClean="0"/>
              <a:t> часу </a:t>
            </a:r>
            <a:r>
              <a:rPr lang="ru-RU" dirty="0" err="1" smtClean="0"/>
              <a:t>унаслідок</a:t>
            </a:r>
            <a:r>
              <a:rPr lang="ru-RU" dirty="0" smtClean="0"/>
              <a:t>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захворюваності</a:t>
            </a:r>
            <a:r>
              <a:rPr lang="ru-RU" dirty="0" smtClean="0"/>
              <a:t>,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життєвого</a:t>
            </a:r>
            <a:r>
              <a:rPr lang="ru-RU" dirty="0" smtClean="0"/>
              <a:t> тонусу.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621510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</a:rPr>
              <a:t>Рекреація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виконує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також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й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інші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економічні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функції</a:t>
            </a:r>
            <a:r>
              <a:rPr lang="ru-RU" sz="2800" b="1" i="1" dirty="0" smtClean="0">
                <a:solidFill>
                  <a:srgbClr val="FF0000"/>
                </a:solidFill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- </a:t>
            </a:r>
            <a:r>
              <a:rPr lang="ru-RU" b="1" dirty="0" err="1" smtClean="0"/>
              <a:t>прискорений</a:t>
            </a:r>
            <a:r>
              <a:rPr lang="ru-RU" b="1" dirty="0" smtClean="0"/>
              <a:t> </a:t>
            </a:r>
            <a:r>
              <a:rPr lang="ru-RU" b="1" dirty="0" err="1" smtClean="0"/>
              <a:t>розвиток</a:t>
            </a:r>
            <a:r>
              <a:rPr lang="ru-RU" b="1" dirty="0" smtClean="0"/>
              <a:t> </a:t>
            </a:r>
            <a:r>
              <a:rPr lang="ru-RU" b="1" dirty="0" err="1" smtClean="0"/>
              <a:t>господарської</a:t>
            </a:r>
            <a:r>
              <a:rPr lang="ru-RU" b="1" dirty="0" smtClean="0"/>
              <a:t> </a:t>
            </a:r>
            <a:r>
              <a:rPr lang="ru-RU" b="1" dirty="0" err="1" smtClean="0"/>
              <a:t>структури</a:t>
            </a:r>
            <a:r>
              <a:rPr lang="ru-RU" b="1" dirty="0" smtClean="0"/>
              <a:t> </a:t>
            </a:r>
            <a:r>
              <a:rPr lang="ru-RU" b="1" dirty="0" err="1" smtClean="0"/>
              <a:t>певної</a:t>
            </a:r>
            <a:r>
              <a:rPr lang="ru-RU" b="1" dirty="0" smtClean="0"/>
              <a:t> </a:t>
            </a:r>
            <a:r>
              <a:rPr lang="ru-RU" b="1" dirty="0" err="1" smtClean="0"/>
              <a:t>частини</a:t>
            </a:r>
            <a:r>
              <a:rPr lang="ru-RU" b="1" dirty="0" smtClean="0"/>
              <a:t>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</a:t>
            </a:r>
            <a:r>
              <a:rPr lang="ru-RU" b="1" dirty="0" err="1" smtClean="0"/>
              <a:t>країни</a:t>
            </a:r>
            <a:r>
              <a:rPr lang="ru-RU" b="1" dirty="0" smtClean="0"/>
              <a:t>;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- </a:t>
            </a:r>
            <a:r>
              <a:rPr lang="ru-RU" b="1" dirty="0" err="1" smtClean="0"/>
              <a:t>розширення</a:t>
            </a:r>
            <a:r>
              <a:rPr lang="ru-RU" b="1" dirty="0" smtClean="0"/>
              <a:t> </a:t>
            </a:r>
            <a:r>
              <a:rPr lang="ru-RU" b="1" dirty="0" err="1" smtClean="0"/>
              <a:t>сфери</a:t>
            </a:r>
            <a:r>
              <a:rPr lang="ru-RU" b="1" dirty="0" smtClean="0"/>
              <a:t> </a:t>
            </a:r>
            <a:r>
              <a:rPr lang="ru-RU" b="1" dirty="0" err="1" smtClean="0"/>
              <a:t>додатку</a:t>
            </a:r>
            <a:r>
              <a:rPr lang="ru-RU" b="1" dirty="0" smtClean="0"/>
              <a:t> </a:t>
            </a:r>
            <a:r>
              <a:rPr lang="ru-RU" b="1" dirty="0" err="1" smtClean="0"/>
              <a:t>праці</a:t>
            </a:r>
            <a:r>
              <a:rPr lang="ru-RU" b="1" dirty="0" smtClean="0"/>
              <a:t>, </a:t>
            </a:r>
            <a:r>
              <a:rPr lang="ru-RU" b="1" dirty="0" err="1" smtClean="0"/>
              <a:t>тобто</a:t>
            </a:r>
            <a:r>
              <a:rPr lang="ru-RU" b="1" dirty="0" smtClean="0"/>
              <a:t> </a:t>
            </a:r>
            <a:r>
              <a:rPr lang="ru-RU" b="1" dirty="0" err="1" smtClean="0"/>
              <a:t>збільшення</a:t>
            </a:r>
            <a:r>
              <a:rPr lang="ru-RU" b="1" dirty="0" smtClean="0"/>
              <a:t> </a:t>
            </a:r>
            <a:r>
              <a:rPr lang="ru-RU" b="1" dirty="0" err="1" smtClean="0"/>
              <a:t>зайнятості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 за </a:t>
            </a:r>
            <a:r>
              <a:rPr lang="ru-RU" b="1" dirty="0" err="1" smtClean="0"/>
              <a:t>рахунок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рекреаційного</a:t>
            </a:r>
            <a:r>
              <a:rPr lang="ru-RU" b="1" dirty="0" smtClean="0"/>
              <a:t> </a:t>
            </a:r>
            <a:r>
              <a:rPr lang="ru-RU" b="1" dirty="0" err="1" smtClean="0"/>
              <a:t>обслуговування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в </a:t>
            </a:r>
            <a:r>
              <a:rPr lang="ru-RU" b="1" dirty="0" err="1" smtClean="0"/>
              <a:t>галузях</a:t>
            </a:r>
            <a:r>
              <a:rPr lang="ru-RU" b="1" dirty="0" smtClean="0"/>
              <a:t>, </a:t>
            </a:r>
            <a:r>
              <a:rPr lang="ru-RU" b="1" dirty="0" err="1" smtClean="0"/>
              <a:t>пов'язаних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рекреацією</a:t>
            </a:r>
            <a:r>
              <a:rPr lang="ru-RU" b="1" dirty="0" smtClean="0"/>
              <a:t> </a:t>
            </a:r>
            <a:r>
              <a:rPr lang="ru-RU" b="1" dirty="0" err="1" smtClean="0"/>
              <a:t>побічно</a:t>
            </a:r>
            <a:r>
              <a:rPr lang="ru-RU" b="1" dirty="0" smtClean="0"/>
              <a:t>;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- </a:t>
            </a:r>
            <a:r>
              <a:rPr lang="ru-RU" b="1" dirty="0" err="1" smtClean="0"/>
              <a:t>істотний</a:t>
            </a:r>
            <a:r>
              <a:rPr lang="ru-RU" b="1" dirty="0" smtClean="0"/>
              <a:t> </a:t>
            </a:r>
            <a:r>
              <a:rPr lang="ru-RU" b="1" dirty="0" err="1" smtClean="0"/>
              <a:t>вплив</a:t>
            </a:r>
            <a:r>
              <a:rPr lang="ru-RU" b="1" dirty="0" smtClean="0"/>
              <a:t> на структуру балансу </a:t>
            </a:r>
            <a:r>
              <a:rPr lang="ru-RU" b="1" dirty="0" err="1" smtClean="0"/>
              <a:t>грошових</a:t>
            </a:r>
            <a:r>
              <a:rPr lang="ru-RU" b="1" dirty="0" smtClean="0"/>
              <a:t> </a:t>
            </a:r>
            <a:r>
              <a:rPr lang="ru-RU" b="1" dirty="0" err="1" smtClean="0"/>
              <a:t>доходів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витрат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 по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</a:t>
            </a:r>
            <a:r>
              <a:rPr lang="ru-RU" b="1" dirty="0" err="1" smtClean="0"/>
              <a:t>країни</a:t>
            </a:r>
            <a:r>
              <a:rPr lang="ru-RU" b="1" dirty="0" smtClean="0"/>
              <a:t> на </a:t>
            </a:r>
            <a:r>
              <a:rPr lang="ru-RU" b="1" dirty="0" err="1" smtClean="0"/>
              <a:t>користь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рекреаційних</a:t>
            </a:r>
            <a:r>
              <a:rPr lang="ru-RU" b="1" dirty="0" smtClean="0"/>
              <a:t> </a:t>
            </a:r>
            <a:r>
              <a:rPr lang="ru-RU" b="1" dirty="0" err="1" smtClean="0"/>
              <a:t>районів</a:t>
            </a:r>
            <a:r>
              <a:rPr lang="ru-RU" b="1" dirty="0" smtClean="0"/>
              <a:t>;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- </a:t>
            </a:r>
            <a:r>
              <a:rPr lang="ru-RU" b="1" dirty="0" err="1" smtClean="0"/>
              <a:t>підвищення</a:t>
            </a:r>
            <a:r>
              <a:rPr lang="ru-RU" b="1" dirty="0" smtClean="0"/>
              <a:t> </a:t>
            </a:r>
            <a:r>
              <a:rPr lang="ru-RU" b="1" dirty="0" err="1" smtClean="0"/>
              <a:t>ефективності</a:t>
            </a:r>
            <a:r>
              <a:rPr lang="ru-RU" b="1" dirty="0" smtClean="0"/>
              <a:t> </a:t>
            </a:r>
            <a:r>
              <a:rPr lang="ru-RU" b="1" dirty="0" err="1" smtClean="0"/>
              <a:t>іноземного</a:t>
            </a:r>
            <a:r>
              <a:rPr lang="ru-RU" b="1" dirty="0" smtClean="0"/>
              <a:t> туризму як </a:t>
            </a:r>
            <a:r>
              <a:rPr lang="ru-RU" b="1" dirty="0" err="1" smtClean="0"/>
              <a:t>джерела</a:t>
            </a:r>
            <a:r>
              <a:rPr lang="ru-RU" b="1" dirty="0" smtClean="0"/>
              <a:t> </a:t>
            </a:r>
            <a:r>
              <a:rPr lang="ru-RU" b="1" dirty="0" err="1" smtClean="0"/>
              <a:t>надходження</a:t>
            </a:r>
            <a:r>
              <a:rPr lang="ru-RU" b="1" dirty="0" smtClean="0"/>
              <a:t> </a:t>
            </a:r>
            <a:r>
              <a:rPr lang="ru-RU" b="1" dirty="0" err="1" smtClean="0"/>
              <a:t>іноземної</a:t>
            </a:r>
            <a:r>
              <a:rPr lang="ru-RU" b="1" dirty="0" smtClean="0"/>
              <a:t> </a:t>
            </a:r>
            <a:r>
              <a:rPr lang="ru-RU" b="1" dirty="0" err="1" smtClean="0"/>
              <a:t>валюти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329642" cy="628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До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сучасних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загальних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тенденцій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розвитку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рекреації</a:t>
            </a:r>
            <a:r>
              <a:rPr lang="ru-RU" sz="2800" b="1" i="1" dirty="0" smtClean="0">
                <a:solidFill>
                  <a:srgbClr val="FF0000"/>
                </a:solidFill>
              </a:rPr>
              <a:t> в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світі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можна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віднести</a:t>
            </a:r>
            <a:r>
              <a:rPr lang="ru-RU" sz="2800" b="1" i="1" dirty="0" smtClean="0">
                <a:solidFill>
                  <a:srgbClr val="FF0000"/>
                </a:solidFill>
              </a:rPr>
              <a:t>: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- </a:t>
            </a:r>
            <a:r>
              <a:rPr lang="ru-RU" b="1" dirty="0" err="1" smtClean="0"/>
              <a:t>наближення</a:t>
            </a:r>
            <a:r>
              <a:rPr lang="ru-RU" b="1" dirty="0" smtClean="0"/>
              <a:t> </a:t>
            </a:r>
            <a:r>
              <a:rPr lang="ru-RU" b="1" dirty="0" err="1" smtClean="0"/>
              <a:t>місць</a:t>
            </a:r>
            <a:r>
              <a:rPr lang="ru-RU" b="1" dirty="0" smtClean="0"/>
              <a:t>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 до </a:t>
            </a:r>
            <a:r>
              <a:rPr lang="ru-RU" b="1" dirty="0" err="1" smtClean="0"/>
              <a:t>центрів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рекреаційного</a:t>
            </a:r>
            <a:r>
              <a:rPr lang="ru-RU" b="1" dirty="0" smtClean="0"/>
              <a:t> </a:t>
            </a:r>
            <a:r>
              <a:rPr lang="ru-RU" b="1" dirty="0" err="1" smtClean="0"/>
              <a:t>попиту</a:t>
            </a:r>
            <a:r>
              <a:rPr lang="ru-RU" b="1" dirty="0" smtClean="0"/>
              <a:t>; 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/>
              <a:t>- </a:t>
            </a:r>
            <a:r>
              <a:rPr lang="ru-RU" b="1" dirty="0" err="1" smtClean="0"/>
              <a:t>формування</a:t>
            </a:r>
            <a:r>
              <a:rPr lang="ru-RU" b="1" dirty="0" smtClean="0"/>
              <a:t> систем </a:t>
            </a:r>
            <a:r>
              <a:rPr lang="ru-RU" b="1" dirty="0" err="1" smtClean="0"/>
              <a:t>короткочасного</a:t>
            </a:r>
            <a:r>
              <a:rPr lang="ru-RU" b="1" dirty="0" smtClean="0"/>
              <a:t>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 </a:t>
            </a:r>
            <a:r>
              <a:rPr lang="ru-RU" b="1" dirty="0" err="1" smtClean="0"/>
              <a:t>городян</a:t>
            </a:r>
            <a:r>
              <a:rPr lang="ru-RU" b="1" dirty="0" smtClean="0"/>
              <a:t>; 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/>
              <a:t>- </a:t>
            </a:r>
            <a:r>
              <a:rPr lang="ru-RU" b="1" dirty="0" err="1" smtClean="0"/>
              <a:t>організація</a:t>
            </a:r>
            <a:r>
              <a:rPr lang="ru-RU" b="1" dirty="0" smtClean="0"/>
              <a:t> </a:t>
            </a:r>
            <a:r>
              <a:rPr lang="ru-RU" b="1" dirty="0" err="1" smtClean="0"/>
              <a:t>національних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природних</a:t>
            </a:r>
            <a:r>
              <a:rPr lang="ru-RU" b="1" dirty="0" smtClean="0"/>
              <a:t> </a:t>
            </a:r>
            <a:r>
              <a:rPr lang="ru-RU" b="1" dirty="0" err="1" smtClean="0"/>
              <a:t>парків</a:t>
            </a:r>
            <a:r>
              <a:rPr lang="ru-RU" b="1" dirty="0" smtClean="0"/>
              <a:t>, а </a:t>
            </a:r>
            <a:r>
              <a:rPr lang="ru-RU" b="1" dirty="0" err="1" smtClean="0"/>
              <a:t>також</a:t>
            </a:r>
            <a:r>
              <a:rPr lang="ru-RU" b="1" dirty="0" smtClean="0"/>
              <a:t> невеликих </a:t>
            </a:r>
            <a:r>
              <a:rPr lang="ru-RU" b="1" dirty="0" err="1" smtClean="0"/>
              <a:t>лісо</a:t>
            </a:r>
            <a:r>
              <a:rPr lang="ru-RU" b="1" dirty="0" smtClean="0"/>
              <a:t>-, </a:t>
            </a:r>
            <a:r>
              <a:rPr lang="ru-RU" b="1" dirty="0" err="1" smtClean="0"/>
              <a:t>луко</a:t>
            </a:r>
            <a:r>
              <a:rPr lang="ru-RU" b="1" dirty="0" smtClean="0"/>
              <a:t>- та </a:t>
            </a:r>
            <a:r>
              <a:rPr lang="ru-RU" b="1" dirty="0" err="1" smtClean="0"/>
              <a:t>гідропарків</a:t>
            </a:r>
            <a:r>
              <a:rPr lang="ru-RU" b="1" dirty="0" smtClean="0"/>
              <a:t> для активного всесезонного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 на </a:t>
            </a:r>
            <a:r>
              <a:rPr lang="ru-RU" b="1" dirty="0" err="1" smtClean="0"/>
              <a:t>природі</a:t>
            </a:r>
            <a:r>
              <a:rPr lang="ru-RU" b="1" dirty="0" smtClean="0"/>
              <a:t>; 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/>
              <a:t>- </a:t>
            </a:r>
            <a:r>
              <a:rPr lang="ru-RU" b="1" dirty="0" err="1" smtClean="0"/>
              <a:t>створення</a:t>
            </a:r>
            <a:r>
              <a:rPr lang="ru-RU" b="1" dirty="0" smtClean="0"/>
              <a:t> </a:t>
            </a:r>
            <a:r>
              <a:rPr lang="ru-RU" b="1" dirty="0" err="1" smtClean="0"/>
              <a:t>нових</a:t>
            </a:r>
            <a:r>
              <a:rPr lang="ru-RU" b="1" dirty="0" smtClean="0"/>
              <a:t> форм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видів</a:t>
            </a:r>
            <a:r>
              <a:rPr lang="ru-RU" b="1" dirty="0" smtClean="0"/>
              <a:t>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; 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 smtClean="0"/>
              <a:t>- </a:t>
            </a:r>
            <a:r>
              <a:rPr lang="ru-RU" b="1" dirty="0" err="1" smtClean="0"/>
              <a:t>скорочення</a:t>
            </a:r>
            <a:r>
              <a:rPr lang="ru-RU" b="1" dirty="0" smtClean="0"/>
              <a:t> </a:t>
            </a:r>
            <a:r>
              <a:rPr lang="ru-RU" b="1" dirty="0" err="1" smtClean="0"/>
              <a:t>сезонності</a:t>
            </a:r>
            <a:r>
              <a:rPr lang="ru-RU" b="1" dirty="0" smtClean="0"/>
              <a:t> </a:t>
            </a:r>
            <a:r>
              <a:rPr lang="ru-RU" b="1" dirty="0" err="1" smtClean="0"/>
              <a:t>функціонування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рекреаційних</a:t>
            </a:r>
            <a:r>
              <a:rPr lang="ru-RU" b="1" dirty="0" smtClean="0"/>
              <a:t> </a:t>
            </a:r>
            <a:r>
              <a:rPr lang="ru-RU" b="1" dirty="0" err="1" smtClean="0"/>
              <a:t>підприємств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маршрутів</a:t>
            </a:r>
            <a:r>
              <a:rPr lang="ru-RU" b="1" dirty="0" smtClean="0"/>
              <a:t>, </a:t>
            </a:r>
            <a:r>
              <a:rPr lang="ru-RU" b="1" dirty="0" err="1" smtClean="0"/>
              <a:t>тобто</a:t>
            </a:r>
            <a:r>
              <a:rPr lang="ru-RU" b="1" dirty="0" smtClean="0"/>
              <a:t> </a:t>
            </a:r>
            <a:r>
              <a:rPr lang="ru-RU" b="1" dirty="0" err="1" smtClean="0"/>
              <a:t>прагнення</a:t>
            </a:r>
            <a:r>
              <a:rPr lang="ru-RU" b="1" dirty="0" smtClean="0"/>
              <a:t> до </a:t>
            </a:r>
            <a:r>
              <a:rPr lang="ru-RU" b="1" dirty="0" err="1" smtClean="0"/>
              <a:t>цілорічної</a:t>
            </a:r>
            <a:r>
              <a:rPr lang="ru-RU" b="1" dirty="0" smtClean="0"/>
              <a:t> </a:t>
            </a:r>
            <a:r>
              <a:rPr lang="ru-RU" b="1" dirty="0" err="1" smtClean="0"/>
              <a:t>дії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15370" cy="5824558"/>
          </a:xfrm>
        </p:spPr>
        <p:txBody>
          <a:bodyPr>
            <a:normAutofit/>
          </a:bodyPr>
          <a:lstStyle/>
          <a:p>
            <a:pPr algn="just"/>
            <a:r>
              <a:rPr lang="ru-RU" sz="3200" dirty="0" err="1" smtClean="0"/>
              <a:t>Найважливішою</a:t>
            </a:r>
            <a:r>
              <a:rPr lang="ru-RU" sz="3200" dirty="0" smtClean="0"/>
              <a:t> </a:t>
            </a:r>
            <a:r>
              <a:rPr lang="ru-RU" sz="3200" dirty="0" err="1" smtClean="0"/>
              <a:t>особливістю</a:t>
            </a:r>
            <a:r>
              <a:rPr lang="ru-RU" sz="3200" dirty="0" smtClean="0"/>
              <a:t> </a:t>
            </a:r>
            <a:r>
              <a:rPr lang="ru-RU" sz="3200" dirty="0" err="1" smtClean="0"/>
              <a:t>рекреації</a:t>
            </a:r>
            <a:r>
              <a:rPr lang="ru-RU" sz="3200" dirty="0" smtClean="0"/>
              <a:t> </a:t>
            </a:r>
            <a:r>
              <a:rPr lang="ru-RU" sz="3200" dirty="0" err="1" smtClean="0"/>
              <a:t>є</a:t>
            </a:r>
            <a:r>
              <a:rPr lang="ru-RU" sz="3200" dirty="0" smtClean="0"/>
              <a:t> </a:t>
            </a:r>
            <a:r>
              <a:rPr lang="ru-RU" sz="3200" dirty="0" err="1" smtClean="0"/>
              <a:t>її</a:t>
            </a:r>
            <a:r>
              <a:rPr lang="ru-RU" sz="3200" dirty="0" smtClean="0"/>
              <a:t> </a:t>
            </a:r>
            <a:r>
              <a:rPr lang="ru-RU" sz="3200" i="1" u="sng" dirty="0" err="1" smtClean="0"/>
              <a:t>прив'язка</a:t>
            </a:r>
            <a:r>
              <a:rPr lang="ru-RU" sz="3200" i="1" u="sng" dirty="0" smtClean="0"/>
              <a:t> до </a:t>
            </a:r>
            <a:r>
              <a:rPr lang="ru-RU" sz="3200" i="1" u="sng" dirty="0" err="1" smtClean="0"/>
              <a:t>певної</a:t>
            </a:r>
            <a:r>
              <a:rPr lang="ru-RU" sz="3200" i="1" u="sng" dirty="0" smtClean="0"/>
              <a:t> </a:t>
            </a:r>
            <a:r>
              <a:rPr lang="ru-RU" sz="3200" i="1" u="sng" dirty="0" err="1" smtClean="0"/>
              <a:t>території</a:t>
            </a:r>
            <a:r>
              <a:rPr lang="ru-RU" sz="3200" i="1" u="sng" dirty="0" smtClean="0"/>
              <a:t>, простору</a:t>
            </a:r>
            <a:r>
              <a:rPr lang="ru-RU" sz="3200" dirty="0" smtClean="0"/>
              <a:t>, </a:t>
            </a:r>
            <a:r>
              <a:rPr lang="ru-RU" sz="3200" dirty="0" err="1" smtClean="0"/>
              <a:t>який</a:t>
            </a:r>
            <a:r>
              <a:rPr lang="ru-RU" sz="3200" dirty="0" smtClean="0"/>
              <a:t> </a:t>
            </a:r>
            <a:r>
              <a:rPr lang="ru-RU" sz="3200" dirty="0" err="1" smtClean="0"/>
              <a:t>може</a:t>
            </a:r>
            <a:r>
              <a:rPr lang="ru-RU" sz="3200" dirty="0" smtClean="0"/>
              <a:t> бути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локальним</a:t>
            </a:r>
            <a:r>
              <a:rPr lang="ru-RU" sz="3200" dirty="0" smtClean="0"/>
              <a:t> (</a:t>
            </a:r>
            <a:r>
              <a:rPr lang="ru-RU" sz="3200" dirty="0" err="1" smtClean="0"/>
              <a:t>читальний</a:t>
            </a:r>
            <a:r>
              <a:rPr lang="ru-RU" sz="3200" dirty="0" smtClean="0"/>
              <a:t> зал, пляж)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</a:t>
            </a:r>
            <a:r>
              <a:rPr lang="ru-RU" sz="3200" dirty="0" err="1" smtClean="0"/>
              <a:t>охоплювати</a:t>
            </a:r>
            <a:r>
              <a:rPr lang="ru-RU" sz="3200" dirty="0" smtClean="0"/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цілі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географічні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регіони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/>
              <a:t>(для </a:t>
            </a:r>
            <a:r>
              <a:rPr lang="ru-RU" sz="3200" dirty="0" err="1" smtClean="0"/>
              <a:t>туристичних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путівок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поїздок</a:t>
            </a:r>
            <a:r>
              <a:rPr lang="ru-RU" sz="3200" dirty="0" smtClean="0"/>
              <a:t>). </a:t>
            </a:r>
          </a:p>
          <a:p>
            <a:pPr algn="just">
              <a:buNone/>
            </a:pPr>
            <a:endParaRPr lang="ru-RU" sz="3200" dirty="0" smtClean="0"/>
          </a:p>
          <a:p>
            <a:pPr algn="just"/>
            <a:r>
              <a:rPr lang="ru-RU" sz="3200" dirty="0" smtClean="0"/>
              <a:t>На </a:t>
            </a:r>
            <a:r>
              <a:rPr lang="ru-RU" sz="3200" dirty="0" err="1" smtClean="0"/>
              <a:t>цій</a:t>
            </a:r>
            <a:r>
              <a:rPr lang="ru-RU" sz="3200" dirty="0" smtClean="0"/>
              <a:t> </a:t>
            </a:r>
            <a:r>
              <a:rPr lang="ru-RU" sz="3200" dirty="0" err="1" smtClean="0"/>
              <a:t>особливості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рекреації</a:t>
            </a:r>
            <a:r>
              <a:rPr lang="ru-RU" sz="3200" dirty="0" smtClean="0"/>
              <a:t> </a:t>
            </a:r>
            <a:r>
              <a:rPr lang="ru-RU" sz="3200" dirty="0" err="1" smtClean="0"/>
              <a:t>засноване</a:t>
            </a:r>
            <a:r>
              <a:rPr lang="ru-RU" sz="3200" dirty="0" smtClean="0"/>
              <a:t> </a:t>
            </a:r>
            <a:r>
              <a:rPr lang="ru-RU" sz="3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рекреаційне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зонування</a:t>
            </a:r>
            <a:r>
              <a:rPr lang="ru-RU" sz="3200" dirty="0" smtClean="0"/>
              <a:t>, </a:t>
            </a:r>
            <a:r>
              <a:rPr lang="ru-RU" sz="3200" dirty="0" err="1" smtClean="0"/>
              <a:t>тобто</a:t>
            </a:r>
            <a:r>
              <a:rPr lang="ru-RU" sz="3200" dirty="0" smtClean="0"/>
              <a:t> </a:t>
            </a:r>
            <a:r>
              <a:rPr lang="ru-RU" sz="3200" dirty="0" err="1" smtClean="0"/>
              <a:t>виділення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певних</a:t>
            </a:r>
            <a:r>
              <a:rPr lang="ru-RU" sz="3200" dirty="0" smtClean="0"/>
              <a:t> зон для </a:t>
            </a:r>
            <a:r>
              <a:rPr lang="ru-RU" sz="3200" dirty="0" err="1" smtClean="0"/>
              <a:t>різних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видів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відпочинку</a:t>
            </a:r>
            <a:r>
              <a:rPr lang="ru-RU" sz="3200" dirty="0" smtClean="0"/>
              <a:t>. 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3. </a:t>
            </a:r>
            <a:r>
              <a:rPr lang="ru-RU" b="1" i="1" dirty="0" err="1" smtClean="0">
                <a:solidFill>
                  <a:srgbClr val="FF0000"/>
                </a:solidFill>
              </a:rPr>
              <a:t>Вільний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рекреаційний</a:t>
            </a:r>
            <a:r>
              <a:rPr lang="ru-RU" b="1" i="1" dirty="0" smtClean="0">
                <a:solidFill>
                  <a:srgbClr val="FF0000"/>
                </a:solidFill>
              </a:rPr>
              <a:t> час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401080" cy="54292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рекреаційної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 </a:t>
            </a:r>
            <a:r>
              <a:rPr lang="ru-RU" dirty="0" err="1" smtClean="0"/>
              <a:t>тісно</a:t>
            </a:r>
            <a:r>
              <a:rPr lang="ru-RU" dirty="0" smtClean="0"/>
              <a:t> </a:t>
            </a:r>
            <a:r>
              <a:rPr lang="ru-RU" dirty="0" err="1" smtClean="0"/>
              <a:t>пов'язаний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b="1" i="1" dirty="0" smtClean="0"/>
              <a:t>проблемою </a:t>
            </a:r>
            <a:r>
              <a:rPr lang="ru-RU" b="1" i="1" dirty="0" err="1" smtClean="0"/>
              <a:t>вільного</a:t>
            </a:r>
            <a:r>
              <a:rPr lang="ru-RU" b="1" i="1" dirty="0" smtClean="0"/>
              <a:t> часу</a:t>
            </a:r>
            <a:r>
              <a:rPr lang="ru-RU" dirty="0" smtClean="0"/>
              <a:t>. 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найважливіших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часу -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ієрархічність</a:t>
            </a:r>
            <a:r>
              <a:rPr lang="ru-RU" dirty="0" smtClean="0"/>
              <a:t>. </a:t>
            </a:r>
          </a:p>
          <a:p>
            <a:pPr algn="just"/>
            <a:r>
              <a:rPr lang="ru-RU" dirty="0" err="1" smtClean="0"/>
              <a:t>Ієрархію</a:t>
            </a:r>
            <a:r>
              <a:rPr lang="ru-RU" dirty="0" smtClean="0"/>
              <a:t> часу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відобразити</a:t>
            </a:r>
            <a:r>
              <a:rPr lang="ru-RU" dirty="0" smtClean="0"/>
              <a:t> таким чином: </a:t>
            </a:r>
          </a:p>
          <a:p>
            <a:pPr algn="ctr">
              <a:buNone/>
            </a:pP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соціальний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=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робочий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позаробочий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включає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вільний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ru-RU" dirty="0" err="1" smtClean="0"/>
              <a:t>Рекреаційний</a:t>
            </a:r>
            <a:r>
              <a:rPr lang="ru-RU" dirty="0" smtClean="0"/>
              <a:t> час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вільного</a:t>
            </a:r>
            <a:r>
              <a:rPr lang="ru-RU" dirty="0" smtClean="0"/>
              <a:t> часу.  </a:t>
            </a:r>
          </a:p>
          <a:p>
            <a:pPr algn="ctr"/>
            <a:r>
              <a:rPr lang="ru-RU" b="1" i="1" dirty="0" err="1" smtClean="0">
                <a:solidFill>
                  <a:srgbClr val="7030A0"/>
                </a:solidFill>
              </a:rPr>
              <a:t>Добовий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соціальний</a:t>
            </a:r>
            <a:r>
              <a:rPr lang="ru-RU" b="1" i="1" dirty="0" smtClean="0">
                <a:solidFill>
                  <a:srgbClr val="7030A0"/>
                </a:solidFill>
              </a:rPr>
              <a:t> час </a:t>
            </a:r>
            <a:r>
              <a:rPr lang="ru-RU" b="1" i="1" dirty="0" err="1" smtClean="0">
                <a:solidFill>
                  <a:srgbClr val="7030A0"/>
                </a:solidFill>
              </a:rPr>
              <a:t>відповідає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правилу </a:t>
            </a:r>
            <a:r>
              <a:rPr lang="ru-RU" b="1" i="1" dirty="0" err="1" smtClean="0">
                <a:solidFill>
                  <a:srgbClr val="7030A0"/>
                </a:solidFill>
              </a:rPr>
              <a:t>трьох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вісімок</a:t>
            </a:r>
            <a:r>
              <a:rPr lang="ru-RU" b="1" i="1" dirty="0" smtClean="0">
                <a:solidFill>
                  <a:srgbClr val="7030A0"/>
                </a:solidFill>
              </a:rPr>
              <a:t>: </a:t>
            </a:r>
            <a:r>
              <a:rPr lang="ru-RU" b="1" i="1" dirty="0" err="1" smtClean="0">
                <a:solidFill>
                  <a:srgbClr val="FF0000"/>
                </a:solidFill>
              </a:rPr>
              <a:t>з</a:t>
            </a:r>
            <a:r>
              <a:rPr lang="ru-RU" b="1" i="1" dirty="0" smtClean="0">
                <a:solidFill>
                  <a:srgbClr val="FF0000"/>
                </a:solidFill>
              </a:rPr>
              <a:t> 24 годин на </a:t>
            </a:r>
            <a:r>
              <a:rPr lang="ru-RU" b="1" i="1" dirty="0" err="1" smtClean="0">
                <a:solidFill>
                  <a:srgbClr val="FF0000"/>
                </a:solidFill>
              </a:rPr>
              <a:t>добу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/>
              <a:t>- </a:t>
            </a:r>
            <a:r>
              <a:rPr lang="ru-RU" b="1" i="1" dirty="0" smtClean="0">
                <a:solidFill>
                  <a:srgbClr val="FF0000"/>
                </a:solidFill>
              </a:rPr>
              <a:t>8 годин </a:t>
            </a:r>
            <a:r>
              <a:rPr lang="ru-RU" dirty="0" err="1" smtClean="0"/>
              <a:t>витрачається</a:t>
            </a:r>
            <a:r>
              <a:rPr lang="ru-RU" dirty="0" smtClean="0"/>
              <a:t> на </a:t>
            </a:r>
            <a:r>
              <a:rPr lang="ru-RU" b="1" dirty="0" smtClean="0">
                <a:solidFill>
                  <a:srgbClr val="0070C0"/>
                </a:solidFill>
              </a:rPr>
              <a:t>сон</a:t>
            </a:r>
            <a:r>
              <a:rPr lang="ru-RU" dirty="0" smtClean="0"/>
              <a:t>, </a:t>
            </a:r>
          </a:p>
          <a:p>
            <a:pPr algn="just"/>
            <a:r>
              <a:rPr lang="ru-RU" dirty="0" smtClean="0"/>
              <a:t>- </a:t>
            </a:r>
            <a:r>
              <a:rPr lang="ru-RU" b="1" i="1" dirty="0" smtClean="0">
                <a:solidFill>
                  <a:srgbClr val="FF0000"/>
                </a:solidFill>
              </a:rPr>
              <a:t>8 годин </a:t>
            </a:r>
            <a:r>
              <a:rPr lang="ru-RU" dirty="0" smtClean="0"/>
              <a:t>- </a:t>
            </a:r>
            <a:r>
              <a:rPr lang="ru-RU" b="1" dirty="0" err="1" smtClean="0">
                <a:solidFill>
                  <a:srgbClr val="0070C0"/>
                </a:solidFill>
              </a:rPr>
              <a:t>робочий</a:t>
            </a:r>
            <a:r>
              <a:rPr lang="ru-RU" b="1" dirty="0" smtClean="0">
                <a:solidFill>
                  <a:srgbClr val="0070C0"/>
                </a:solidFill>
              </a:rPr>
              <a:t> час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час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матеріальних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духовних</a:t>
            </a:r>
            <a:r>
              <a:rPr lang="ru-RU" dirty="0" smtClean="0"/>
              <a:t> благ 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суспільно</a:t>
            </a:r>
            <a:r>
              <a:rPr lang="ru-RU" dirty="0" smtClean="0"/>
              <a:t> </a:t>
            </a:r>
            <a:r>
              <a:rPr lang="ru-RU" dirty="0" err="1" smtClean="0"/>
              <a:t>необхідної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, </a:t>
            </a:r>
          </a:p>
          <a:p>
            <a:pPr algn="just"/>
            <a:r>
              <a:rPr lang="ru-RU" dirty="0" smtClean="0"/>
              <a:t>- </a:t>
            </a:r>
            <a:r>
              <a:rPr lang="ru-RU" b="1" i="1" dirty="0" smtClean="0">
                <a:solidFill>
                  <a:srgbClr val="FF0000"/>
                </a:solidFill>
              </a:rPr>
              <a:t>8 годин </a:t>
            </a:r>
            <a:r>
              <a:rPr lang="ru-RU" dirty="0" smtClean="0"/>
              <a:t>- </a:t>
            </a:r>
            <a:r>
              <a:rPr lang="ru-RU" b="1" dirty="0" err="1" smtClean="0">
                <a:solidFill>
                  <a:srgbClr val="0070C0"/>
                </a:solidFill>
              </a:rPr>
              <a:t>позаробочий</a:t>
            </a:r>
            <a:r>
              <a:rPr lang="ru-RU" b="1" dirty="0" smtClean="0">
                <a:solidFill>
                  <a:srgbClr val="0070C0"/>
                </a:solidFill>
              </a:rPr>
              <a:t> час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ВСТУП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429684" cy="528641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800" b="1" i="1" dirty="0" err="1" smtClean="0">
                <a:solidFill>
                  <a:srgbClr val="FF0000"/>
                </a:solidFill>
              </a:rPr>
              <a:t>Рекреація</a:t>
            </a:r>
            <a:r>
              <a:rPr lang="ru-RU" sz="3800" b="1" i="1" dirty="0" smtClean="0">
                <a:solidFill>
                  <a:srgbClr val="FF0000"/>
                </a:solidFill>
              </a:rPr>
              <a:t> </a:t>
            </a:r>
            <a:r>
              <a:rPr lang="ru-RU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відновлення</a:t>
            </a:r>
            <a:r>
              <a:rPr lang="ru-RU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фізичних</a:t>
            </a:r>
            <a:r>
              <a:rPr lang="ru-RU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духовних</a:t>
            </a:r>
            <a:r>
              <a:rPr lang="ru-RU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нервово-психічних</a:t>
            </a:r>
            <a:r>
              <a:rPr lang="ru-RU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 </a:t>
            </a:r>
            <a:r>
              <a:rPr lang="ru-RU" sz="3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забезпечується</a:t>
            </a:r>
            <a:r>
              <a:rPr lang="ru-RU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системою </a:t>
            </a:r>
            <a:r>
              <a:rPr lang="ru-RU" sz="3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заходів</a:t>
            </a:r>
            <a:r>
              <a:rPr lang="ru-RU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здійснюється</a:t>
            </a:r>
            <a:r>
              <a:rPr lang="ru-RU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 </a:t>
            </a:r>
            <a:r>
              <a:rPr lang="ru-RU" sz="3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вільний</a:t>
            </a:r>
            <a:r>
              <a:rPr lang="ru-RU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на </a:t>
            </a:r>
            <a:r>
              <a:rPr lang="ru-RU" sz="3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спеціалізованих</a:t>
            </a:r>
            <a:r>
              <a:rPr lang="ru-RU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територіях</a:t>
            </a:r>
            <a:r>
              <a:rPr lang="ru-RU" sz="3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3100" dirty="0" err="1" smtClean="0"/>
              <a:t>Виникнення</a:t>
            </a:r>
            <a:r>
              <a:rPr lang="ru-RU" sz="3100" dirty="0" smtClean="0"/>
              <a:t> </a:t>
            </a:r>
            <a:r>
              <a:rPr lang="ru-RU" sz="3100" dirty="0" err="1" smtClean="0"/>
              <a:t>рекреаційної</a:t>
            </a:r>
            <a:r>
              <a:rPr lang="ru-RU" sz="3100" dirty="0" smtClean="0"/>
              <a:t> </a:t>
            </a:r>
            <a:r>
              <a:rPr lang="ru-RU" sz="3100" dirty="0" err="1" smtClean="0"/>
              <a:t>галузі</a:t>
            </a:r>
            <a:r>
              <a:rPr lang="ru-RU" sz="3100" dirty="0" smtClean="0"/>
              <a:t> </a:t>
            </a:r>
            <a:r>
              <a:rPr lang="ru-RU" sz="3100" dirty="0" err="1" smtClean="0"/>
              <a:t>пов’язане</a:t>
            </a:r>
            <a:r>
              <a:rPr lang="ru-RU" sz="3100" dirty="0" smtClean="0"/>
              <a:t>, перш за все, </a:t>
            </a:r>
            <a:r>
              <a:rPr lang="ru-RU" sz="3100" dirty="0" err="1" smtClean="0"/>
              <a:t>зі</a:t>
            </a:r>
            <a:r>
              <a:rPr lang="ru-RU" sz="3100" dirty="0" smtClean="0"/>
              <a:t> </a:t>
            </a:r>
            <a:r>
              <a:rPr lang="ru-RU" sz="3100" dirty="0" err="1" smtClean="0"/>
              <a:t>зростаючою</a:t>
            </a:r>
            <a:r>
              <a:rPr lang="ru-RU" sz="3100" dirty="0" smtClean="0"/>
              <a:t> потребою </a:t>
            </a:r>
            <a:r>
              <a:rPr lang="ru-RU" sz="3100" dirty="0" err="1" smtClean="0"/>
              <a:t>суспільства</a:t>
            </a:r>
            <a:r>
              <a:rPr lang="ru-RU" sz="3100" dirty="0" smtClean="0"/>
              <a:t> у </a:t>
            </a:r>
            <a:r>
              <a:rPr lang="ru-RU" sz="3100" dirty="0" err="1" smtClean="0"/>
              <a:t>повноцінному</a:t>
            </a:r>
            <a:r>
              <a:rPr lang="ru-RU" sz="3100" dirty="0" smtClean="0"/>
              <a:t> </a:t>
            </a:r>
            <a:r>
              <a:rPr lang="ru-RU" sz="3100" dirty="0" err="1" smtClean="0"/>
              <a:t>відновленні</a:t>
            </a:r>
            <a:r>
              <a:rPr lang="ru-RU" sz="3100" dirty="0" smtClean="0"/>
              <a:t> </a:t>
            </a:r>
            <a:r>
              <a:rPr lang="ru-RU" sz="3100" dirty="0" err="1" smtClean="0"/>
              <a:t>своїх</a:t>
            </a:r>
            <a:r>
              <a:rPr lang="ru-RU" sz="3100" dirty="0" smtClean="0"/>
              <a:t> сил. </a:t>
            </a:r>
          </a:p>
          <a:p>
            <a:pPr algn="just">
              <a:buNone/>
            </a:pPr>
            <a:r>
              <a:rPr lang="ru-RU" sz="3100" dirty="0" err="1" smtClean="0"/>
              <a:t>Значний</a:t>
            </a:r>
            <a:r>
              <a:rPr lang="ru-RU" sz="3100" dirty="0" smtClean="0"/>
              <a:t> </a:t>
            </a:r>
            <a:r>
              <a:rPr lang="ru-RU" sz="3100" dirty="0" err="1" smtClean="0"/>
              <a:t>розвиток</a:t>
            </a:r>
            <a:r>
              <a:rPr lang="ru-RU" sz="3100" dirty="0" smtClean="0"/>
              <a:t> </a:t>
            </a:r>
            <a:r>
              <a:rPr lang="ru-RU" sz="3100" dirty="0" err="1" smtClean="0"/>
              <a:t>технологій</a:t>
            </a:r>
            <a:r>
              <a:rPr lang="ru-RU" sz="3100" dirty="0" smtClean="0"/>
              <a:t>, </a:t>
            </a:r>
            <a:r>
              <a:rPr lang="ru-RU" sz="3100" dirty="0" err="1" smtClean="0"/>
              <a:t>науково-технічний</a:t>
            </a:r>
            <a:r>
              <a:rPr lang="ru-RU" sz="3100" dirty="0" smtClean="0"/>
              <a:t> </a:t>
            </a:r>
            <a:r>
              <a:rPr lang="ru-RU" sz="3100" dirty="0" err="1" smtClean="0"/>
              <a:t>прогрес</a:t>
            </a:r>
            <a:r>
              <a:rPr lang="ru-RU" sz="3100" dirty="0" smtClean="0"/>
              <a:t> </a:t>
            </a:r>
            <a:r>
              <a:rPr lang="ru-RU" sz="3100" dirty="0" err="1" smtClean="0"/>
              <a:t>вимагають</a:t>
            </a:r>
            <a:r>
              <a:rPr lang="ru-RU" sz="3100" dirty="0" smtClean="0"/>
              <a:t> </a:t>
            </a:r>
            <a:r>
              <a:rPr lang="ru-RU" sz="3100" dirty="0" err="1" smtClean="0"/>
              <a:t>від</a:t>
            </a:r>
            <a:r>
              <a:rPr lang="ru-RU" sz="3100" dirty="0" smtClean="0"/>
              <a:t> людей великих затрат </a:t>
            </a:r>
            <a:r>
              <a:rPr lang="ru-RU" sz="3100" dirty="0" err="1" smtClean="0"/>
              <a:t>енергії</a:t>
            </a:r>
            <a:r>
              <a:rPr lang="ru-RU" sz="3100" dirty="0" smtClean="0"/>
              <a:t>, </a:t>
            </a:r>
            <a:r>
              <a:rPr lang="ru-RU" sz="3100" dirty="0" err="1" smtClean="0"/>
              <a:t>причому</a:t>
            </a:r>
            <a:r>
              <a:rPr lang="ru-RU" sz="3100" dirty="0" smtClean="0"/>
              <a:t> </a:t>
            </a:r>
            <a:r>
              <a:rPr lang="ru-RU" sz="3100" dirty="0" err="1" smtClean="0"/>
              <a:t>дедалі</a:t>
            </a:r>
            <a:r>
              <a:rPr lang="ru-RU" sz="3100" dirty="0" smtClean="0"/>
              <a:t> </a:t>
            </a:r>
            <a:r>
              <a:rPr lang="ru-RU" sz="3100" dirty="0" err="1" smtClean="0"/>
              <a:t>більше</a:t>
            </a:r>
            <a:r>
              <a:rPr lang="ru-RU" sz="3100" dirty="0" smtClean="0"/>
              <a:t> </a:t>
            </a:r>
            <a:r>
              <a:rPr lang="ru-RU" sz="3100" dirty="0" err="1" smtClean="0"/>
              <a:t>відчувається</a:t>
            </a:r>
            <a:r>
              <a:rPr lang="ru-RU" sz="3100" dirty="0" smtClean="0"/>
              <a:t> не </a:t>
            </a:r>
            <a:r>
              <a:rPr lang="ru-RU" sz="3100" dirty="0" err="1" smtClean="0"/>
              <a:t>тільки</a:t>
            </a:r>
            <a:r>
              <a:rPr lang="ru-RU" sz="3100" dirty="0" smtClean="0"/>
              <a:t> </a:t>
            </a:r>
            <a:r>
              <a:rPr lang="ru-RU" sz="3100" dirty="0" err="1" smtClean="0"/>
              <a:t>фізична</a:t>
            </a:r>
            <a:r>
              <a:rPr lang="ru-RU" sz="3100" dirty="0" smtClean="0"/>
              <a:t> </a:t>
            </a:r>
            <a:r>
              <a:rPr lang="ru-RU" sz="3100" dirty="0" err="1" smtClean="0"/>
              <a:t>втома</a:t>
            </a:r>
            <a:r>
              <a:rPr lang="ru-RU" sz="3100" dirty="0" smtClean="0"/>
              <a:t>, </a:t>
            </a:r>
            <a:r>
              <a:rPr lang="ru-RU" sz="3100" dirty="0" err="1" smtClean="0"/>
              <a:t>але</a:t>
            </a:r>
            <a:r>
              <a:rPr lang="ru-RU" sz="3100" dirty="0" smtClean="0"/>
              <a:t> </a:t>
            </a:r>
            <a:r>
              <a:rPr lang="ru-RU" sz="3100" dirty="0" err="1" smtClean="0"/>
              <a:t>і</a:t>
            </a:r>
            <a:r>
              <a:rPr lang="ru-RU" sz="3100" dirty="0" smtClean="0"/>
              <a:t> </a:t>
            </a:r>
            <a:r>
              <a:rPr lang="ru-RU" sz="3100" dirty="0" err="1" smtClean="0"/>
              <a:t>психологічне</a:t>
            </a:r>
            <a:r>
              <a:rPr lang="ru-RU" sz="3100" dirty="0" smtClean="0"/>
              <a:t> </a:t>
            </a:r>
            <a:r>
              <a:rPr lang="ru-RU" sz="3100" dirty="0" err="1" smtClean="0"/>
              <a:t>перевантаження</a:t>
            </a:r>
            <a:r>
              <a:rPr lang="ru-RU" sz="3100" dirty="0" smtClean="0"/>
              <a:t>. </a:t>
            </a:r>
            <a:r>
              <a:rPr lang="ru-RU" sz="3100" dirty="0" err="1" smtClean="0"/>
              <a:t>Саме</a:t>
            </a:r>
            <a:r>
              <a:rPr lang="ru-RU" sz="3100" dirty="0" smtClean="0"/>
              <a:t> тому на </a:t>
            </a:r>
            <a:r>
              <a:rPr lang="ru-RU" sz="3100" dirty="0" err="1" smtClean="0"/>
              <a:t>сучасному</a:t>
            </a:r>
            <a:r>
              <a:rPr lang="ru-RU" sz="3100" dirty="0" smtClean="0"/>
              <a:t> </a:t>
            </a:r>
            <a:r>
              <a:rPr lang="ru-RU" sz="3100" dirty="0" err="1" smtClean="0"/>
              <a:t>етапі</a:t>
            </a:r>
            <a:r>
              <a:rPr lang="ru-RU" sz="3100" dirty="0" smtClean="0"/>
              <a:t> </a:t>
            </a:r>
            <a:r>
              <a:rPr lang="ru-RU" sz="3100" dirty="0" err="1" smtClean="0"/>
              <a:t>розвитку</a:t>
            </a:r>
            <a:r>
              <a:rPr lang="ru-RU" sz="3100" dirty="0" smtClean="0"/>
              <a:t> </a:t>
            </a:r>
            <a:r>
              <a:rPr lang="ru-RU" sz="3100" dirty="0" err="1" smtClean="0"/>
              <a:t>суспільства</a:t>
            </a:r>
            <a:r>
              <a:rPr lang="ru-RU" sz="3100" dirty="0" smtClean="0"/>
              <a:t>, при </a:t>
            </a:r>
            <a:r>
              <a:rPr lang="ru-RU" sz="3100" dirty="0" err="1" smtClean="0"/>
              <a:t>загостренні</a:t>
            </a:r>
            <a:r>
              <a:rPr lang="ru-RU" sz="3100" dirty="0" smtClean="0"/>
              <a:t> </a:t>
            </a:r>
            <a:r>
              <a:rPr lang="ru-RU" sz="3100" dirty="0" err="1" smtClean="0"/>
              <a:t>економічних</a:t>
            </a:r>
            <a:r>
              <a:rPr lang="ru-RU" sz="3100" dirty="0" smtClean="0"/>
              <a:t>, </a:t>
            </a:r>
            <a:r>
              <a:rPr lang="ru-RU" sz="3100" dirty="0" err="1" smtClean="0"/>
              <a:t>соціальних</a:t>
            </a:r>
            <a:r>
              <a:rPr lang="ru-RU" sz="3100" dirty="0" smtClean="0"/>
              <a:t> та </a:t>
            </a:r>
            <a:r>
              <a:rPr lang="ru-RU" sz="3100" dirty="0" err="1" smtClean="0"/>
              <a:t>екологічних</a:t>
            </a:r>
            <a:r>
              <a:rPr lang="ru-RU" sz="3100" dirty="0" smtClean="0"/>
              <a:t> проблем, для </a:t>
            </a:r>
            <a:r>
              <a:rPr lang="ru-RU" sz="3100" dirty="0" err="1" smtClean="0"/>
              <a:t>збереження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здоров’я</a:t>
            </a:r>
            <a:r>
              <a:rPr lang="ru-RU" sz="3100" dirty="0" smtClean="0"/>
              <a:t> як </a:t>
            </a:r>
            <a:r>
              <a:rPr lang="ru-RU" sz="3100" dirty="0" err="1" smtClean="0"/>
              <a:t>окремої</a:t>
            </a:r>
            <a:r>
              <a:rPr lang="ru-RU" sz="3100" dirty="0" smtClean="0"/>
              <a:t> </a:t>
            </a:r>
            <a:r>
              <a:rPr lang="ru-RU" sz="3100" dirty="0" err="1" smtClean="0"/>
              <a:t>людини</a:t>
            </a:r>
            <a:r>
              <a:rPr lang="ru-RU" sz="3100" dirty="0" smtClean="0"/>
              <a:t>, так </a:t>
            </a:r>
            <a:r>
              <a:rPr lang="ru-RU" sz="3100" dirty="0" err="1" smtClean="0"/>
              <a:t>і</a:t>
            </a:r>
            <a:r>
              <a:rPr lang="ru-RU" sz="3100" dirty="0" smtClean="0"/>
              <a:t> </a:t>
            </a:r>
            <a:r>
              <a:rPr lang="ru-RU" sz="3100" dirty="0" err="1" smtClean="0"/>
              <a:t>соціуму</a:t>
            </a:r>
            <a:r>
              <a:rPr lang="ru-RU" sz="3100" dirty="0" smtClean="0"/>
              <a:t> </a:t>
            </a:r>
            <a:r>
              <a:rPr lang="ru-RU" sz="3100" dirty="0" err="1" smtClean="0"/>
              <a:t>конкретної</a:t>
            </a:r>
            <a:r>
              <a:rPr lang="ru-RU" sz="3100" dirty="0" smtClean="0"/>
              <a:t> </a:t>
            </a:r>
            <a:r>
              <a:rPr lang="ru-RU" sz="3100" dirty="0" err="1" smtClean="0"/>
              <a:t>території</a:t>
            </a:r>
            <a:r>
              <a:rPr lang="ru-RU" sz="3100" dirty="0" smtClean="0"/>
              <a:t>, у </a:t>
            </a:r>
            <a:r>
              <a:rPr lang="ru-RU" sz="3100" dirty="0" err="1" smtClean="0"/>
              <a:t>останні</a:t>
            </a:r>
            <a:r>
              <a:rPr lang="ru-RU" sz="3100" dirty="0" smtClean="0"/>
              <a:t> роки </a:t>
            </a:r>
            <a:r>
              <a:rPr lang="ru-RU" sz="3100" dirty="0" err="1" smtClean="0"/>
              <a:t>значна</a:t>
            </a:r>
            <a:r>
              <a:rPr lang="ru-RU" sz="3100" dirty="0" smtClean="0"/>
              <a:t> </a:t>
            </a:r>
            <a:r>
              <a:rPr lang="ru-RU" sz="3100" dirty="0" err="1" smtClean="0"/>
              <a:t>увага</a:t>
            </a:r>
            <a:r>
              <a:rPr lang="ru-RU" sz="3100" dirty="0" smtClean="0"/>
              <a:t> </a:t>
            </a:r>
            <a:r>
              <a:rPr lang="ru-RU" sz="3100" dirty="0" err="1" smtClean="0"/>
              <a:t>приділяється</a:t>
            </a:r>
            <a:r>
              <a:rPr lang="ru-RU" sz="3100" dirty="0" smtClean="0"/>
              <a:t> проблемам </a:t>
            </a:r>
            <a:r>
              <a:rPr lang="ru-RU" sz="3100" dirty="0" err="1" smtClean="0"/>
              <a:t>розвитку</a:t>
            </a:r>
            <a:r>
              <a:rPr lang="ru-RU" sz="3100" dirty="0" smtClean="0"/>
              <a:t> </a:t>
            </a:r>
            <a:r>
              <a:rPr lang="ru-RU" sz="3100" dirty="0" err="1" smtClean="0"/>
              <a:t>рекреаційної</a:t>
            </a:r>
            <a:r>
              <a:rPr lang="ru-RU" sz="3100" dirty="0" smtClean="0"/>
              <a:t> </a:t>
            </a:r>
            <a:r>
              <a:rPr lang="ru-RU" sz="3100" dirty="0" err="1" smtClean="0"/>
              <a:t>галузі</a:t>
            </a:r>
            <a:r>
              <a:rPr lang="ru-RU" sz="3100" dirty="0" smtClean="0"/>
              <a:t>. </a:t>
            </a:r>
          </a:p>
          <a:p>
            <a:pPr algn="just">
              <a:buNone/>
            </a:pPr>
            <a:r>
              <a:rPr lang="ru-RU" sz="3100" dirty="0" err="1" smtClean="0"/>
              <a:t>Україна</a:t>
            </a:r>
            <a:r>
              <a:rPr lang="ru-RU" sz="3100" dirty="0" smtClean="0"/>
              <a:t> </a:t>
            </a:r>
            <a:r>
              <a:rPr lang="ru-RU" sz="3100" dirty="0" err="1" smtClean="0"/>
              <a:t>має</a:t>
            </a:r>
            <a:r>
              <a:rPr lang="ru-RU" sz="3100" dirty="0" smtClean="0"/>
              <a:t> </a:t>
            </a:r>
            <a:r>
              <a:rPr lang="ru-RU" sz="3100" dirty="0" err="1" smtClean="0"/>
              <a:t>всі</a:t>
            </a:r>
            <a:r>
              <a:rPr lang="ru-RU" sz="3100" dirty="0" smtClean="0"/>
              <a:t> </a:t>
            </a:r>
            <a:r>
              <a:rPr lang="ru-RU" sz="3100" dirty="0" err="1" smtClean="0"/>
              <a:t>необхідні</a:t>
            </a:r>
            <a:r>
              <a:rPr lang="ru-RU" sz="3100" dirty="0" smtClean="0"/>
              <a:t> </a:t>
            </a:r>
            <a:r>
              <a:rPr lang="ru-RU" sz="3100" dirty="0" err="1" smtClean="0"/>
              <a:t>умови</a:t>
            </a:r>
            <a:r>
              <a:rPr lang="ru-RU" sz="3100" dirty="0" smtClean="0"/>
              <a:t> для </a:t>
            </a:r>
            <a:r>
              <a:rPr lang="ru-RU" sz="3100" dirty="0" err="1" smtClean="0"/>
              <a:t>розвитку</a:t>
            </a:r>
            <a:r>
              <a:rPr lang="ru-RU" sz="3100" dirty="0" smtClean="0"/>
              <a:t> </a:t>
            </a:r>
            <a:r>
              <a:rPr lang="ru-RU" sz="3100" dirty="0" err="1" smtClean="0"/>
              <a:t>рекреаційного</a:t>
            </a:r>
            <a:r>
              <a:rPr lang="ru-RU" sz="3100" dirty="0" smtClean="0"/>
              <a:t> комплексу: </a:t>
            </a:r>
            <a:r>
              <a:rPr lang="ru-RU" sz="3100" dirty="0" err="1" smtClean="0"/>
              <a:t>є</a:t>
            </a:r>
            <a:r>
              <a:rPr lang="ru-RU" sz="3100" dirty="0" smtClean="0"/>
              <a:t> </a:t>
            </a:r>
            <a:r>
              <a:rPr lang="ru-RU" sz="3100" dirty="0" err="1" smtClean="0"/>
              <a:t>лікувально-оздоровчі</a:t>
            </a:r>
            <a:r>
              <a:rPr lang="ru-RU" sz="3100" dirty="0" smtClean="0"/>
              <a:t>, </a:t>
            </a:r>
            <a:r>
              <a:rPr lang="ru-RU" sz="3100" dirty="0" err="1" smtClean="0"/>
              <a:t>спортивні</a:t>
            </a:r>
            <a:r>
              <a:rPr lang="ru-RU" sz="3100" dirty="0" smtClean="0"/>
              <a:t> (</a:t>
            </a:r>
            <a:r>
              <a:rPr lang="ru-RU" sz="3100" dirty="0" err="1" smtClean="0"/>
              <a:t>туристичні</a:t>
            </a:r>
            <a:r>
              <a:rPr lang="ru-RU" sz="3100" dirty="0" smtClean="0"/>
              <a:t>), </a:t>
            </a:r>
            <a:r>
              <a:rPr lang="ru-RU" sz="3100" dirty="0" err="1" smtClean="0"/>
              <a:t>пізнавальні</a:t>
            </a:r>
            <a:r>
              <a:rPr lang="ru-RU" sz="3100" dirty="0" smtClean="0"/>
              <a:t> </a:t>
            </a:r>
            <a:r>
              <a:rPr lang="ru-RU" sz="3100" dirty="0" err="1" smtClean="0"/>
              <a:t>системи</a:t>
            </a:r>
            <a:r>
              <a:rPr lang="ru-RU" sz="3100" dirty="0" smtClean="0"/>
              <a:t> комплексу. </a:t>
            </a:r>
            <a:r>
              <a:rPr lang="ru-RU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31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країні</a:t>
            </a:r>
            <a:r>
              <a:rPr lang="ru-RU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рекреаційних</a:t>
            </a:r>
            <a:r>
              <a:rPr lang="ru-RU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ресурсів</a:t>
            </a:r>
            <a:r>
              <a:rPr lang="ru-RU" sz="3100" dirty="0" smtClean="0"/>
              <a:t>: </a:t>
            </a:r>
            <a:r>
              <a:rPr lang="ru-RU" sz="3100" dirty="0" err="1" smtClean="0"/>
              <a:t>бальнеологічних</a:t>
            </a:r>
            <a:r>
              <a:rPr lang="ru-RU" sz="3100" dirty="0" smtClean="0"/>
              <a:t> (</a:t>
            </a:r>
            <a:r>
              <a:rPr lang="ru-RU" sz="3100" dirty="0" err="1" smtClean="0"/>
              <a:t>мінеральних</a:t>
            </a:r>
            <a:r>
              <a:rPr lang="ru-RU" sz="3100" dirty="0" smtClean="0"/>
              <a:t> вод, грязей), </a:t>
            </a:r>
            <a:r>
              <a:rPr lang="ru-RU" sz="3100" dirty="0" err="1" smtClean="0"/>
              <a:t>кліматичних</a:t>
            </a:r>
            <a:r>
              <a:rPr lang="ru-RU" sz="3100" dirty="0" smtClean="0"/>
              <a:t>, </a:t>
            </a:r>
            <a:r>
              <a:rPr lang="ru-RU" sz="3100" dirty="0" err="1" smtClean="0"/>
              <a:t>ландшафтних</a:t>
            </a:r>
            <a:r>
              <a:rPr lang="ru-RU" sz="3100" dirty="0" smtClean="0"/>
              <a:t>, </a:t>
            </a:r>
            <a:r>
              <a:rPr lang="ru-RU" sz="3100" dirty="0" err="1" smtClean="0"/>
              <a:t>пляжних</a:t>
            </a:r>
            <a:r>
              <a:rPr lang="ru-RU" sz="3100" dirty="0" smtClean="0"/>
              <a:t>, </a:t>
            </a:r>
            <a:r>
              <a:rPr lang="ru-RU" sz="3100" dirty="0" err="1" smtClean="0"/>
              <a:t>пізнавальних</a:t>
            </a:r>
            <a:r>
              <a:rPr lang="ru-RU" sz="3100" dirty="0" smtClean="0"/>
              <a:t>. </a:t>
            </a:r>
            <a:r>
              <a:rPr lang="ru-RU" sz="3100" dirty="0" err="1" smtClean="0"/>
              <a:t>Завдяки</a:t>
            </a:r>
            <a:r>
              <a:rPr lang="ru-RU" sz="3100" dirty="0" smtClean="0"/>
              <a:t> таким </a:t>
            </a:r>
            <a:r>
              <a:rPr lang="ru-RU" sz="3100" dirty="0" err="1" smtClean="0"/>
              <a:t>різноманітним</a:t>
            </a:r>
            <a:r>
              <a:rPr lang="ru-RU" sz="3100" dirty="0" smtClean="0"/>
              <a:t> ресурсам </a:t>
            </a:r>
            <a:r>
              <a:rPr lang="ru-RU" sz="3100" dirty="0" err="1" smtClean="0"/>
              <a:t>рекреаційний</a:t>
            </a:r>
            <a:r>
              <a:rPr lang="ru-RU" sz="3100" dirty="0" smtClean="0"/>
              <a:t> комплекс </a:t>
            </a:r>
            <a:r>
              <a:rPr lang="ru-RU" sz="3100" dirty="0" err="1" smtClean="0"/>
              <a:t>України</a:t>
            </a:r>
            <a:r>
              <a:rPr lang="ru-RU" sz="3100" dirty="0" smtClean="0"/>
              <a:t> </a:t>
            </a:r>
            <a:r>
              <a:rPr lang="ru-RU" sz="3100" dirty="0" err="1" smtClean="0"/>
              <a:t>є</a:t>
            </a:r>
            <a:r>
              <a:rPr lang="ru-RU" sz="3100" dirty="0" smtClean="0"/>
              <a:t> </a:t>
            </a:r>
            <a:r>
              <a:rPr lang="ru-RU" sz="3100" dirty="0" err="1" smtClean="0"/>
              <a:t>багатофункціональним</a:t>
            </a:r>
            <a:r>
              <a:rPr lang="ru-RU" sz="3100" dirty="0" smtClean="0"/>
              <a:t>. </a:t>
            </a:r>
            <a:r>
              <a:rPr lang="ru-RU" sz="3100" dirty="0" err="1" smtClean="0"/>
              <a:t>Крім</a:t>
            </a:r>
            <a:r>
              <a:rPr lang="ru-RU" sz="3100" dirty="0" smtClean="0"/>
              <a:t> того, </a:t>
            </a:r>
            <a:r>
              <a:rPr lang="ru-RU" sz="3100" dirty="0" err="1" smtClean="0"/>
              <a:t>його</a:t>
            </a:r>
            <a:r>
              <a:rPr lang="ru-RU" sz="3100" dirty="0" smtClean="0"/>
              <a:t> </a:t>
            </a:r>
            <a:r>
              <a:rPr lang="ru-RU" sz="3100" dirty="0" err="1" smtClean="0"/>
              <a:t>діяльність</a:t>
            </a:r>
            <a:r>
              <a:rPr lang="ru-RU" sz="3100" dirty="0" smtClean="0"/>
              <a:t> </a:t>
            </a:r>
            <a:r>
              <a:rPr lang="ru-RU" sz="3100" dirty="0" err="1" smtClean="0"/>
              <a:t>дає</a:t>
            </a:r>
            <a:r>
              <a:rPr lang="ru-RU" sz="3100" dirty="0" smtClean="0"/>
              <a:t> </a:t>
            </a:r>
            <a:r>
              <a:rPr lang="ru-RU" sz="3100" dirty="0" err="1" smtClean="0"/>
              <a:t>можливість</a:t>
            </a:r>
            <a:r>
              <a:rPr lang="ru-RU" sz="3100" dirty="0" smtClean="0"/>
              <a:t> не </a:t>
            </a:r>
            <a:r>
              <a:rPr lang="ru-RU" sz="3100" dirty="0" err="1" smtClean="0"/>
              <a:t>тільки</a:t>
            </a:r>
            <a:r>
              <a:rPr lang="ru-RU" sz="3100" dirty="0" smtClean="0"/>
              <a:t> </a:t>
            </a:r>
            <a:r>
              <a:rPr lang="ru-RU" sz="3100" dirty="0" err="1" smtClean="0"/>
              <a:t>оздоровити</a:t>
            </a:r>
            <a:r>
              <a:rPr lang="ru-RU" sz="3100" dirty="0" smtClean="0"/>
              <a:t> </a:t>
            </a:r>
            <a:r>
              <a:rPr lang="ru-RU" sz="3100" dirty="0" err="1" smtClean="0"/>
              <a:t>великі</a:t>
            </a:r>
            <a:r>
              <a:rPr lang="ru-RU" sz="3100" dirty="0" smtClean="0"/>
              <a:t> </a:t>
            </a:r>
            <a:r>
              <a:rPr lang="ru-RU" sz="3100" dirty="0" err="1" smtClean="0"/>
              <a:t>маси</a:t>
            </a:r>
            <a:r>
              <a:rPr lang="ru-RU" sz="3100" dirty="0" smtClean="0"/>
              <a:t> </a:t>
            </a:r>
            <a:r>
              <a:rPr lang="ru-RU" sz="3100" dirty="0" err="1" smtClean="0"/>
              <a:t>населення</a:t>
            </a:r>
            <a:r>
              <a:rPr lang="ru-RU" sz="3100" dirty="0" smtClean="0"/>
              <a:t>, </a:t>
            </a:r>
            <a:r>
              <a:rPr lang="ru-RU" sz="3100" dirty="0" err="1" smtClean="0"/>
              <a:t>але</a:t>
            </a:r>
            <a:r>
              <a:rPr lang="ru-RU" sz="3100" dirty="0" smtClean="0"/>
              <a:t> </a:t>
            </a:r>
            <a:r>
              <a:rPr lang="ru-RU" sz="3100" dirty="0" err="1" smtClean="0"/>
              <a:t>й</a:t>
            </a:r>
            <a:r>
              <a:rPr lang="ru-RU" sz="3100" dirty="0" smtClean="0"/>
              <a:t> </a:t>
            </a:r>
            <a:r>
              <a:rPr lang="ru-RU" sz="3100" dirty="0" err="1" smtClean="0"/>
              <a:t>зробити</a:t>
            </a:r>
            <a:r>
              <a:rPr lang="ru-RU" sz="3100" dirty="0" smtClean="0"/>
              <a:t> </a:t>
            </a:r>
            <a:r>
              <a:rPr lang="ru-RU" sz="3100" dirty="0" err="1" smtClean="0"/>
              <a:t>значний</a:t>
            </a:r>
            <a:r>
              <a:rPr lang="ru-RU" sz="3100" dirty="0" smtClean="0"/>
              <a:t> </a:t>
            </a:r>
            <a:r>
              <a:rPr lang="ru-RU" sz="3100" dirty="0" err="1" smtClean="0"/>
              <a:t>внесок</a:t>
            </a:r>
            <a:r>
              <a:rPr lang="ru-RU" sz="3100" dirty="0" smtClean="0"/>
              <a:t> до </a:t>
            </a:r>
            <a:r>
              <a:rPr lang="ru-RU" sz="3100" dirty="0" err="1" smtClean="0"/>
              <a:t>національного</a:t>
            </a:r>
            <a:r>
              <a:rPr lang="ru-RU" sz="3100" dirty="0" smtClean="0"/>
              <a:t> доходу.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9717" t="21726" r="51883" b="42834"/>
          <a:stretch>
            <a:fillRect/>
          </a:stretch>
        </p:blipFill>
        <p:spPr bwMode="auto">
          <a:xfrm>
            <a:off x="857224" y="357166"/>
            <a:ext cx="735811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4286256"/>
            <a:ext cx="842968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І –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робочий</a:t>
            </a:r>
            <a:r>
              <a:rPr lang="ru-RU" sz="2000" b="1" i="1" dirty="0" smtClean="0">
                <a:solidFill>
                  <a:srgbClr val="7030A0"/>
                </a:solidFill>
              </a:rPr>
              <a:t> час,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ІІ -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неробочий</a:t>
            </a:r>
            <a:r>
              <a:rPr lang="ru-RU" sz="2000" b="1" i="1" dirty="0" smtClean="0">
                <a:solidFill>
                  <a:srgbClr val="7030A0"/>
                </a:solidFill>
              </a:rPr>
              <a:t> час:</a:t>
            </a:r>
            <a:r>
              <a:rPr lang="ru-RU" sz="2000" b="1" dirty="0" smtClean="0"/>
              <a:t> а) </a:t>
            </a:r>
            <a:r>
              <a:rPr lang="ru-RU" sz="2000" b="1" dirty="0" err="1" smtClean="0"/>
              <a:t>домашні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справи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інші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побутові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завдання</a:t>
            </a:r>
            <a:r>
              <a:rPr lang="ru-RU" sz="2000" b="1" dirty="0" smtClean="0"/>
              <a:t>, б) </a:t>
            </a:r>
            <a:r>
              <a:rPr lang="ru-RU" sz="2000" b="1" dirty="0" err="1" smtClean="0"/>
              <a:t>задоволення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природніх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фізіологічних</a:t>
            </a:r>
            <a:r>
              <a:rPr lang="ru-RU" sz="2000" b="1" dirty="0" smtClean="0"/>
              <a:t> потреб (сон, </a:t>
            </a:r>
            <a:r>
              <a:rPr lang="ru-RU" sz="2000" b="1" dirty="0" err="1" smtClean="0"/>
              <a:t>їжа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.), в) </a:t>
            </a:r>
            <a:r>
              <a:rPr lang="ru-RU" sz="2000" b="1" dirty="0" err="1" smtClean="0"/>
              <a:t>рекреаційна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діяльність</a:t>
            </a:r>
            <a:r>
              <a:rPr lang="ru-RU" sz="2000" b="1" dirty="0" smtClean="0"/>
              <a:t>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Рис. </a:t>
            </a:r>
            <a:r>
              <a:rPr lang="ru-RU" sz="2400" b="1" dirty="0" err="1" smtClean="0">
                <a:solidFill>
                  <a:srgbClr val="C00000"/>
                </a:solidFill>
              </a:rPr>
              <a:t>Річна</a:t>
            </a:r>
            <a:r>
              <a:rPr lang="ru-RU" sz="2400" b="1" dirty="0" smtClean="0">
                <a:solidFill>
                  <a:srgbClr val="C00000"/>
                </a:solidFill>
              </a:rPr>
              <a:t> структура </a:t>
            </a:r>
            <a:r>
              <a:rPr lang="ru-RU" sz="2400" b="1" dirty="0" err="1" smtClean="0">
                <a:solidFill>
                  <a:srgbClr val="C00000"/>
                </a:solidFill>
              </a:rPr>
              <a:t>сукупного</a:t>
            </a:r>
            <a:r>
              <a:rPr lang="ru-RU" sz="2400" b="1" dirty="0" smtClean="0">
                <a:solidFill>
                  <a:srgbClr val="C00000"/>
                </a:solidFill>
              </a:rPr>
              <a:t> часу </a:t>
            </a:r>
            <a:r>
              <a:rPr lang="ru-RU" sz="2400" b="1" dirty="0" err="1" smtClean="0">
                <a:solidFill>
                  <a:srgbClr val="C00000"/>
                </a:solidFill>
              </a:rPr>
              <a:t>працюючого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населення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Ð¡ÑÐµÐ¼Ð° Ð²Ð·Ð°ÑÐ¼Ð½Ð¾Ð³Ð¾ ÑÐ¿ÑÐ²Ð²ÑÐ´Ð½Ð¾ÑÐµÐ½Ð½Ñ Ð¼ÑÐ¶ ÑÐ¾Ð±Ð¾ÑÐ¾Ñ, Ð´Ð¾Ð·Ð²ÑÐ»Ð»ÑÐ¼ Ñ ÑÐµÐºÑÐµÐ°ÑÑÑÑ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"/>
            <a:ext cx="6500858" cy="35718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643314"/>
            <a:ext cx="87868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Рис. Схема </a:t>
            </a:r>
            <a:r>
              <a:rPr lang="ru-RU" sz="2400" b="1" dirty="0" err="1" smtClean="0">
                <a:solidFill>
                  <a:srgbClr val="FF0000"/>
                </a:solidFill>
              </a:rPr>
              <a:t>взаємного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співвідношення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між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роботою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дозвіллям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рекреацією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r>
              <a:rPr lang="ru-RU" dirty="0" smtClean="0"/>
              <a:t>На </a:t>
            </a:r>
            <a:r>
              <a:rPr lang="ru-RU" dirty="0" err="1" smtClean="0"/>
              <a:t>схемі</a:t>
            </a:r>
            <a:r>
              <a:rPr lang="ru-RU" dirty="0" smtClean="0"/>
              <a:t>, </a:t>
            </a:r>
            <a:r>
              <a:rPr lang="ru-RU" dirty="0" err="1" smtClean="0"/>
              <a:t>зображеній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рис.,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перекриття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дозвілля</a:t>
            </a:r>
            <a:r>
              <a:rPr lang="ru-RU" dirty="0" smtClean="0"/>
              <a:t>:  </a:t>
            </a:r>
            <a:r>
              <a:rPr lang="ru-RU" b="1" i="1" dirty="0" smtClean="0">
                <a:solidFill>
                  <a:srgbClr val="7030A0"/>
                </a:solidFill>
              </a:rPr>
              <a:t>1. </a:t>
            </a:r>
            <a:r>
              <a:rPr lang="ru-RU" b="1" i="1" dirty="0" err="1" smtClean="0">
                <a:solidFill>
                  <a:srgbClr val="7030A0"/>
                </a:solidFill>
              </a:rPr>
              <a:t>бізнес-подорожі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або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бізнес-тури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розглядаються</a:t>
            </a:r>
            <a:r>
              <a:rPr lang="ru-RU" dirty="0" smtClean="0"/>
              <a:t> як </a:t>
            </a:r>
            <a:r>
              <a:rPr lang="ru-RU" dirty="0" err="1" smtClean="0"/>
              <a:t>зорієнтовані</a:t>
            </a:r>
            <a:r>
              <a:rPr lang="ru-RU" dirty="0" smtClean="0"/>
              <a:t> на </a:t>
            </a:r>
            <a:r>
              <a:rPr lang="ru-RU" dirty="0" err="1" smtClean="0"/>
              <a:t>ділові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подорожі</a:t>
            </a:r>
            <a:r>
              <a:rPr lang="ru-RU" dirty="0" smtClean="0"/>
              <a:t>, а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відрізняє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мандрівок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здійснюються</a:t>
            </a:r>
            <a:r>
              <a:rPr lang="ru-RU" dirty="0" smtClean="0"/>
              <a:t> на </a:t>
            </a:r>
            <a:r>
              <a:rPr lang="ru-RU" dirty="0" err="1" smtClean="0"/>
              <a:t>дозвіллі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меті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психофізичної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, </a:t>
            </a:r>
            <a:r>
              <a:rPr lang="ru-RU" dirty="0" err="1" smtClean="0"/>
              <a:t>здобуття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вражень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; </a:t>
            </a:r>
            <a:r>
              <a:rPr lang="ru-RU" b="1" i="1" dirty="0" smtClean="0">
                <a:solidFill>
                  <a:srgbClr val="7030A0"/>
                </a:solidFill>
              </a:rPr>
              <a:t>2. "</a:t>
            </a:r>
            <a:r>
              <a:rPr lang="ru-RU" b="1" i="1" dirty="0" err="1" smtClean="0">
                <a:solidFill>
                  <a:srgbClr val="7030A0"/>
                </a:solidFill>
              </a:rPr>
              <a:t>серйозне</a:t>
            </a:r>
            <a:r>
              <a:rPr lang="ru-RU" b="1" i="1" dirty="0" smtClean="0">
                <a:solidFill>
                  <a:srgbClr val="7030A0"/>
                </a:solidFill>
              </a:rPr>
              <a:t>" </a:t>
            </a:r>
            <a:r>
              <a:rPr lang="ru-RU" b="1" i="1" dirty="0" err="1" smtClean="0">
                <a:solidFill>
                  <a:srgbClr val="7030A0"/>
                </a:solidFill>
              </a:rPr>
              <a:t>дозвілля</a:t>
            </a:r>
            <a:r>
              <a:rPr lang="ru-RU" dirty="0" smtClean="0"/>
              <a:t>, яке </a:t>
            </a:r>
            <a:r>
              <a:rPr lang="ru-RU" dirty="0" err="1" smtClean="0"/>
              <a:t>розглядається</a:t>
            </a:r>
            <a:r>
              <a:rPr lang="ru-RU" dirty="0" smtClean="0"/>
              <a:t> у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 як </a:t>
            </a:r>
            <a:r>
              <a:rPr lang="ru-RU" dirty="0" err="1" smtClean="0"/>
              <a:t>засіб</a:t>
            </a:r>
            <a:r>
              <a:rPr lang="ru-RU" dirty="0" smtClean="0"/>
              <a:t> </a:t>
            </a:r>
            <a:r>
              <a:rPr lang="ru-RU" dirty="0" err="1" smtClean="0"/>
              <a:t>самовдосконалення</a:t>
            </a:r>
            <a:r>
              <a:rPr lang="ru-RU" dirty="0" smtClean="0"/>
              <a:t>, </a:t>
            </a:r>
            <a:r>
              <a:rPr lang="ru-RU" dirty="0" err="1" smtClean="0"/>
              <a:t>самовираження</a:t>
            </a:r>
            <a:r>
              <a:rPr lang="ru-RU" dirty="0" smtClean="0"/>
              <a:t> та </a:t>
            </a:r>
            <a:r>
              <a:rPr lang="ru-RU" dirty="0" err="1" smtClean="0"/>
              <a:t>професійної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. </a:t>
            </a:r>
            <a:r>
              <a:rPr lang="ru-RU" dirty="0" err="1" smtClean="0"/>
              <a:t>Йдеться</a:t>
            </a:r>
            <a:r>
              <a:rPr lang="ru-RU" dirty="0" smtClean="0"/>
              <a:t> про </a:t>
            </a:r>
            <a:r>
              <a:rPr lang="ru-RU" dirty="0" err="1" smtClean="0"/>
              <a:t>технічну</a:t>
            </a:r>
            <a:r>
              <a:rPr lang="ru-RU" dirty="0" smtClean="0"/>
              <a:t> </a:t>
            </a:r>
            <a:r>
              <a:rPr lang="ru-RU" dirty="0" err="1" smtClean="0"/>
              <a:t>творчість</a:t>
            </a:r>
            <a:r>
              <a:rPr lang="ru-RU" dirty="0" smtClean="0"/>
              <a:t>, </a:t>
            </a:r>
            <a:r>
              <a:rPr lang="ru-RU" dirty="0" err="1" smtClean="0"/>
              <a:t>здобуття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вміннями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одного боку, </a:t>
            </a:r>
            <a:r>
              <a:rPr lang="ru-RU" dirty="0" err="1" smtClean="0"/>
              <a:t>є</a:t>
            </a:r>
            <a:r>
              <a:rPr lang="ru-RU" dirty="0" smtClean="0"/>
              <a:t> способом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вільного</a:t>
            </a:r>
            <a:r>
              <a:rPr lang="ru-RU" dirty="0" smtClean="0"/>
              <a:t> часу, 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- </a:t>
            </a:r>
            <a:r>
              <a:rPr lang="ru-RU" dirty="0" err="1" smtClean="0"/>
              <a:t>можуть</a:t>
            </a:r>
            <a:r>
              <a:rPr lang="ru-RU" dirty="0" smtClean="0"/>
              <a:t> стати </a:t>
            </a:r>
            <a:r>
              <a:rPr lang="ru-RU" dirty="0" err="1" smtClean="0"/>
              <a:t>чинником</a:t>
            </a:r>
            <a:r>
              <a:rPr lang="ru-RU" dirty="0" smtClean="0"/>
              <a:t> </a:t>
            </a:r>
            <a:r>
              <a:rPr lang="ru-RU" dirty="0" err="1" smtClean="0"/>
              <a:t>професійного</a:t>
            </a:r>
            <a:r>
              <a:rPr lang="ru-RU" dirty="0" smtClean="0"/>
              <a:t> росту. 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401080" cy="600079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Неробочий</a:t>
            </a:r>
            <a:r>
              <a:rPr lang="ru-RU" b="1" i="1" dirty="0" smtClean="0">
                <a:solidFill>
                  <a:srgbClr val="FF0000"/>
                </a:solidFill>
              </a:rPr>
              <a:t> час </a:t>
            </a:r>
            <a:r>
              <a:rPr lang="ru-RU" b="1" dirty="0" err="1" smtClean="0"/>
              <a:t>характеризують</a:t>
            </a:r>
            <a:r>
              <a:rPr lang="ru-RU" b="1" dirty="0" smtClean="0"/>
              <a:t> </a:t>
            </a:r>
            <a:r>
              <a:rPr lang="ru-RU" b="1" dirty="0" err="1" smtClean="0"/>
              <a:t>найчастіше</a:t>
            </a:r>
            <a:r>
              <a:rPr lang="ru-RU" b="1" dirty="0" smtClean="0"/>
              <a:t> як час,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включає</a:t>
            </a:r>
            <a:r>
              <a:rPr lang="ru-RU" b="1" dirty="0" smtClean="0"/>
              <a:t>: </a:t>
            </a:r>
          </a:p>
          <a:p>
            <a:pPr algn="just"/>
            <a:r>
              <a:rPr lang="ru-RU" b="1" i="1" dirty="0" err="1" smtClean="0">
                <a:solidFill>
                  <a:srgbClr val="7030A0"/>
                </a:solidFill>
              </a:rPr>
              <a:t>витрати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</a:rPr>
              <a:t>пов'язані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з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роботою</a:t>
            </a:r>
            <a:r>
              <a:rPr lang="ru-RU" b="1" i="1" dirty="0" smtClean="0">
                <a:solidFill>
                  <a:srgbClr val="7030A0"/>
                </a:solidFill>
              </a:rPr>
              <a:t> на </a:t>
            </a:r>
            <a:r>
              <a:rPr lang="ru-RU" b="1" i="1" dirty="0" err="1" smtClean="0">
                <a:solidFill>
                  <a:srgbClr val="7030A0"/>
                </a:solidFill>
              </a:rPr>
              <a:t>виробництві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пересування</a:t>
            </a:r>
            <a:r>
              <a:rPr lang="ru-RU" b="1" dirty="0" smtClean="0"/>
              <a:t> до </a:t>
            </a:r>
            <a:r>
              <a:rPr lang="ru-RU" b="1" dirty="0" err="1" smtClean="0"/>
              <a:t>місця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назад, </a:t>
            </a:r>
            <a:r>
              <a:rPr lang="ru-RU" b="1" dirty="0" err="1" smtClean="0"/>
              <a:t>витрати</a:t>
            </a:r>
            <a:r>
              <a:rPr lang="ru-RU" b="1" dirty="0" smtClean="0"/>
              <a:t> часу на </a:t>
            </a:r>
            <a:r>
              <a:rPr lang="ru-RU" b="1" dirty="0" err="1" smtClean="0"/>
              <a:t>підприємствах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не </a:t>
            </a:r>
            <a:r>
              <a:rPr lang="ru-RU" b="1" dirty="0" err="1" smtClean="0"/>
              <a:t>входять</a:t>
            </a:r>
            <a:r>
              <a:rPr lang="ru-RU" b="1" dirty="0" smtClean="0"/>
              <a:t> до складу </a:t>
            </a:r>
            <a:r>
              <a:rPr lang="ru-RU" b="1" dirty="0" err="1" smtClean="0"/>
              <a:t>оплачуваного</a:t>
            </a:r>
            <a:r>
              <a:rPr lang="ru-RU" b="1" dirty="0" smtClean="0"/>
              <a:t> </a:t>
            </a:r>
            <a:r>
              <a:rPr lang="ru-RU" b="1" dirty="0" err="1" smtClean="0"/>
              <a:t>робочого</a:t>
            </a:r>
            <a:r>
              <a:rPr lang="ru-RU" b="1" dirty="0" smtClean="0"/>
              <a:t> часу </a:t>
            </a:r>
            <a:r>
              <a:rPr lang="ru-RU" b="1" dirty="0" err="1" smtClean="0"/>
              <a:t>і</a:t>
            </a:r>
            <a:r>
              <a:rPr lang="ru-RU" b="1" dirty="0" smtClean="0"/>
              <a:t> т. д.), </a:t>
            </a:r>
          </a:p>
          <a:p>
            <a:pPr algn="just"/>
            <a:r>
              <a:rPr lang="ru-RU" b="1" i="1" dirty="0" smtClean="0">
                <a:solidFill>
                  <a:srgbClr val="7030A0"/>
                </a:solidFill>
              </a:rPr>
              <a:t>на </a:t>
            </a:r>
            <a:r>
              <a:rPr lang="ru-RU" b="1" i="1" dirty="0" err="1" smtClean="0">
                <a:solidFill>
                  <a:srgbClr val="7030A0"/>
                </a:solidFill>
              </a:rPr>
              <a:t>домашню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працю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побутові</a:t>
            </a:r>
            <a:r>
              <a:rPr lang="ru-RU" b="1" i="1" dirty="0" smtClean="0">
                <a:solidFill>
                  <a:srgbClr val="7030A0"/>
                </a:solidFill>
              </a:rPr>
              <a:t> потреби </a:t>
            </a:r>
            <a:r>
              <a:rPr lang="ru-RU" b="1" dirty="0" smtClean="0"/>
              <a:t>(походи до магазину), </a:t>
            </a:r>
          </a:p>
          <a:p>
            <a:pPr algn="just"/>
            <a:r>
              <a:rPr lang="ru-RU" b="1" i="1" dirty="0" err="1" smtClean="0">
                <a:solidFill>
                  <a:srgbClr val="7030A0"/>
                </a:solidFill>
              </a:rPr>
              <a:t>самообслуговування</a:t>
            </a:r>
            <a:r>
              <a:rPr lang="ru-RU" b="1" dirty="0" smtClean="0"/>
              <a:t> (</a:t>
            </a:r>
            <a:r>
              <a:rPr lang="ru-RU" b="1" dirty="0" err="1" smtClean="0"/>
              <a:t>особиста</a:t>
            </a:r>
            <a:r>
              <a:rPr lang="ru-RU" b="1" dirty="0" smtClean="0"/>
              <a:t> </a:t>
            </a:r>
            <a:r>
              <a:rPr lang="ru-RU" b="1" dirty="0" err="1" smtClean="0"/>
              <a:t>гігієна</a:t>
            </a:r>
            <a:r>
              <a:rPr lang="ru-RU" b="1" dirty="0" smtClean="0"/>
              <a:t>), </a:t>
            </a:r>
          </a:p>
          <a:p>
            <a:pPr algn="just"/>
            <a:r>
              <a:rPr lang="ru-RU" b="1" i="1" dirty="0" err="1" smtClean="0">
                <a:solidFill>
                  <a:srgbClr val="7030A0"/>
                </a:solidFill>
              </a:rPr>
              <a:t>задоволення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фізіологічних</a:t>
            </a:r>
            <a:r>
              <a:rPr lang="ru-RU" b="1" i="1" dirty="0" smtClean="0">
                <a:solidFill>
                  <a:srgbClr val="7030A0"/>
                </a:solidFill>
              </a:rPr>
              <a:t> потреб </a:t>
            </a:r>
            <a:r>
              <a:rPr lang="ru-RU" b="1" dirty="0" smtClean="0"/>
              <a:t>(сон). </a:t>
            </a:r>
          </a:p>
          <a:p>
            <a:pPr algn="just"/>
            <a:r>
              <a:rPr lang="ru-RU" b="1" u="sng" dirty="0" err="1" smtClean="0"/>
              <a:t>Особливу</a:t>
            </a:r>
            <a:r>
              <a:rPr lang="ru-RU" b="1" u="sng" dirty="0" smtClean="0"/>
              <a:t> роль в </a:t>
            </a:r>
            <a:r>
              <a:rPr lang="ru-RU" b="1" u="sng" dirty="0" err="1" smtClean="0"/>
              <a:t>його</a:t>
            </a:r>
            <a:r>
              <a:rPr lang="ru-RU" b="1" u="sng" dirty="0" smtClean="0"/>
              <a:t> рамках </a:t>
            </a:r>
            <a:r>
              <a:rPr lang="ru-RU" b="1" u="sng" dirty="0" err="1" smtClean="0"/>
              <a:t>займає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вільний</a:t>
            </a:r>
            <a:r>
              <a:rPr lang="ru-RU" b="1" u="sng" dirty="0" smtClean="0"/>
              <a:t> час, </a:t>
            </a:r>
            <a:r>
              <a:rPr lang="ru-RU" b="1" u="sng" dirty="0" err="1" smtClean="0"/>
              <a:t>що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є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частиною</a:t>
            </a:r>
            <a:r>
              <a:rPr lang="ru-RU" b="1" u="sng" dirty="0" smtClean="0"/>
              <a:t> «</a:t>
            </a:r>
            <a:r>
              <a:rPr lang="ru-RU" b="1" u="sng" dirty="0" err="1" smtClean="0"/>
              <a:t>неробочого</a:t>
            </a:r>
            <a:r>
              <a:rPr lang="ru-RU" b="1" u="sng" dirty="0" smtClean="0"/>
              <a:t> часу </a:t>
            </a:r>
            <a:r>
              <a:rPr lang="ru-RU" b="1" dirty="0" smtClean="0"/>
              <a:t>(у межах </a:t>
            </a:r>
            <a:r>
              <a:rPr lang="ru-RU" b="1" dirty="0" err="1" smtClean="0"/>
              <a:t>доби</a:t>
            </a:r>
            <a:r>
              <a:rPr lang="ru-RU" b="1" dirty="0" smtClean="0"/>
              <a:t>, </a:t>
            </a:r>
            <a:r>
              <a:rPr lang="ru-RU" b="1" dirty="0" err="1" smtClean="0"/>
              <a:t>тижня</a:t>
            </a:r>
            <a:r>
              <a:rPr lang="ru-RU" b="1" dirty="0" smtClean="0"/>
              <a:t>, року), </a:t>
            </a:r>
            <a:r>
              <a:rPr lang="ru-RU" b="1" u="sng" dirty="0" err="1" smtClean="0"/>
              <a:t>що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залишається</a:t>
            </a:r>
            <a:r>
              <a:rPr lang="ru-RU" b="1" u="sng" dirty="0" smtClean="0"/>
              <a:t> у </a:t>
            </a:r>
            <a:r>
              <a:rPr lang="ru-RU" b="1" u="sng" dirty="0" err="1" smtClean="0"/>
              <a:t>людини</a:t>
            </a:r>
            <a:r>
              <a:rPr lang="ru-RU" b="1" u="sng" dirty="0" smtClean="0"/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групи</a:t>
            </a:r>
            <a:r>
              <a:rPr lang="ru-RU" b="1" dirty="0" smtClean="0"/>
              <a:t>, </a:t>
            </a:r>
            <a:r>
              <a:rPr lang="ru-RU" b="1" dirty="0" err="1" smtClean="0"/>
              <a:t>суспільства</a:t>
            </a:r>
            <a:r>
              <a:rPr lang="ru-RU" b="1" dirty="0" smtClean="0"/>
              <a:t>) </a:t>
            </a:r>
            <a:r>
              <a:rPr lang="ru-RU" b="1" u="sng" dirty="0" smtClean="0"/>
              <a:t>за </a:t>
            </a:r>
            <a:r>
              <a:rPr lang="ru-RU" b="1" u="sng" dirty="0" err="1" smtClean="0"/>
              <a:t>вирахуванням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різного</a:t>
            </a:r>
            <a:r>
              <a:rPr lang="ru-RU" b="1" u="sng" dirty="0" smtClean="0"/>
              <a:t> роду </a:t>
            </a:r>
            <a:r>
              <a:rPr lang="ru-RU" b="1" u="sng" dirty="0" err="1" smtClean="0"/>
              <a:t>непорушних</a:t>
            </a:r>
            <a:r>
              <a:rPr lang="ru-RU" b="1" u="sng" dirty="0" smtClean="0"/>
              <a:t>, </a:t>
            </a:r>
            <a:r>
              <a:rPr lang="ru-RU" b="1" u="sng" dirty="0" err="1" smtClean="0"/>
              <a:t>необхідних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витрат</a:t>
            </a:r>
            <a:r>
              <a:rPr lang="ru-RU" b="1" u="sng" dirty="0" smtClean="0"/>
              <a:t>». </a:t>
            </a:r>
            <a:endParaRPr lang="ru-RU" b="1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286808" cy="57531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000" b="1" dirty="0" err="1" smtClean="0">
                <a:solidFill>
                  <a:srgbClr val="FF0000"/>
                </a:solidFill>
              </a:rPr>
              <a:t>Вільний</a:t>
            </a:r>
            <a:r>
              <a:rPr lang="ru-RU" sz="3000" b="1" dirty="0" smtClean="0">
                <a:solidFill>
                  <a:srgbClr val="FF0000"/>
                </a:solidFill>
              </a:rPr>
              <a:t> час </a:t>
            </a:r>
            <a:r>
              <a:rPr lang="ru-RU" sz="3000" b="1" dirty="0" err="1" smtClean="0"/>
              <a:t>складається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двох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частин</a:t>
            </a:r>
            <a:r>
              <a:rPr lang="ru-RU" sz="3000" b="1" dirty="0" smtClean="0"/>
              <a:t>: </a:t>
            </a:r>
          </a:p>
          <a:p>
            <a:pPr algn="just"/>
            <a:r>
              <a:rPr lang="ru-RU" b="1" dirty="0" err="1" smtClean="0"/>
              <a:t>дозвілля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час для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;</a:t>
            </a:r>
          </a:p>
          <a:p>
            <a:pPr algn="just"/>
            <a:r>
              <a:rPr lang="ru-RU" b="1" dirty="0" smtClean="0"/>
              <a:t> час для </a:t>
            </a:r>
            <a:r>
              <a:rPr lang="ru-RU" b="1" dirty="0" err="1" smtClean="0"/>
              <a:t>більш</a:t>
            </a:r>
            <a:r>
              <a:rPr lang="ru-RU" b="1" dirty="0" smtClean="0"/>
              <a:t> </a:t>
            </a:r>
            <a:r>
              <a:rPr lang="ru-RU" b="1" dirty="0" err="1" smtClean="0"/>
              <a:t>піднесеної</a:t>
            </a:r>
            <a:r>
              <a:rPr lang="ru-RU" b="1" dirty="0" smtClean="0"/>
              <a:t>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. </a:t>
            </a:r>
          </a:p>
          <a:p>
            <a:pPr algn="just">
              <a:buNone/>
            </a:pPr>
            <a:r>
              <a:rPr lang="ru-RU" b="1" dirty="0" err="1" smtClean="0"/>
              <a:t>Результати</a:t>
            </a:r>
            <a:r>
              <a:rPr lang="ru-RU" b="1" dirty="0" smtClean="0"/>
              <a:t> </a:t>
            </a:r>
            <a:r>
              <a:rPr lang="ru-RU" b="1" dirty="0" err="1" smtClean="0"/>
              <a:t>досліджень</a:t>
            </a:r>
            <a:r>
              <a:rPr lang="ru-RU" b="1" dirty="0" smtClean="0"/>
              <a:t> </a:t>
            </a:r>
            <a:r>
              <a:rPr lang="ru-RU" b="1" dirty="0" err="1" smtClean="0"/>
              <a:t>показують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найважливіше</a:t>
            </a:r>
            <a:r>
              <a:rPr lang="ru-RU" b="1" dirty="0" smtClean="0"/>
              <a:t> </a:t>
            </a:r>
            <a:r>
              <a:rPr lang="ru-RU" b="1" dirty="0" err="1" smtClean="0"/>
              <a:t>місце</a:t>
            </a:r>
            <a:r>
              <a:rPr lang="ru-RU" b="1" dirty="0" smtClean="0"/>
              <a:t> у </a:t>
            </a:r>
            <a:r>
              <a:rPr lang="ru-RU" b="1" dirty="0" err="1" smtClean="0"/>
              <a:t>вільний</a:t>
            </a:r>
            <a:r>
              <a:rPr lang="ru-RU" b="1" dirty="0" smtClean="0"/>
              <a:t> час </a:t>
            </a:r>
            <a:r>
              <a:rPr lang="ru-RU" b="1" dirty="0" err="1" smtClean="0"/>
              <a:t>займають</a:t>
            </a:r>
            <a:r>
              <a:rPr lang="ru-RU" b="1" dirty="0" smtClean="0"/>
              <a:t> </a:t>
            </a:r>
            <a:r>
              <a:rPr lang="ru-RU" sz="3000" b="1" i="1" u="sng" dirty="0" err="1" smtClean="0">
                <a:solidFill>
                  <a:srgbClr val="0070C0"/>
                </a:solidFill>
              </a:rPr>
              <a:t>культурні</a:t>
            </a:r>
            <a:r>
              <a:rPr lang="ru-RU" sz="3000" b="1" i="1" u="sng" dirty="0" smtClean="0">
                <a:solidFill>
                  <a:srgbClr val="0070C0"/>
                </a:solidFill>
              </a:rPr>
              <a:t> </a:t>
            </a:r>
            <a:r>
              <a:rPr lang="ru-RU" sz="3000" b="1" i="1" u="sng" dirty="0" err="1" smtClean="0">
                <a:solidFill>
                  <a:srgbClr val="0070C0"/>
                </a:solidFill>
              </a:rPr>
              <a:t>заняття</a:t>
            </a:r>
            <a:r>
              <a:rPr lang="ru-RU" sz="3000" b="1" u="sng" dirty="0" smtClean="0">
                <a:solidFill>
                  <a:srgbClr val="0070C0"/>
                </a:solidFill>
              </a:rPr>
              <a:t>:</a:t>
            </a:r>
            <a:r>
              <a:rPr lang="ru-RU" sz="3000" b="1" dirty="0" smtClean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перегляд телепередач, </a:t>
            </a:r>
            <a:r>
              <a:rPr lang="ru-RU" b="1" i="1" dirty="0" err="1" smtClean="0">
                <a:solidFill>
                  <a:srgbClr val="7030A0"/>
                </a:solidFill>
              </a:rPr>
              <a:t>прослуховування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радіопередач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</a:rPr>
              <a:t>читання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художньої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літератури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r>
              <a:rPr lang="ru-RU" b="1" i="1" dirty="0" err="1" smtClean="0">
                <a:solidFill>
                  <a:srgbClr val="7030A0"/>
                </a:solidFill>
              </a:rPr>
              <a:t>преси</a:t>
            </a:r>
            <a:r>
              <a:rPr lang="ru-RU" b="1" i="1" dirty="0" smtClean="0">
                <a:solidFill>
                  <a:srgbClr val="7030A0"/>
                </a:solidFill>
              </a:rPr>
              <a:t>. </a:t>
            </a:r>
          </a:p>
          <a:p>
            <a:pPr algn="just">
              <a:buNone/>
            </a:pPr>
            <a:r>
              <a:rPr lang="ru-RU" b="1" dirty="0" err="1" smtClean="0"/>
              <a:t>Ці</a:t>
            </a:r>
            <a:r>
              <a:rPr lang="ru-RU" b="1" dirty="0" smtClean="0"/>
              <a:t> </a:t>
            </a:r>
            <a:r>
              <a:rPr lang="ru-RU" b="1" dirty="0" err="1" smtClean="0"/>
              <a:t>заняття</a:t>
            </a:r>
            <a:r>
              <a:rPr lang="ru-RU" b="1" dirty="0" smtClean="0"/>
              <a:t>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статичний</a:t>
            </a:r>
            <a:r>
              <a:rPr lang="ru-RU" b="1" dirty="0" smtClean="0"/>
              <a:t> характер, </a:t>
            </a:r>
            <a:r>
              <a:rPr lang="ru-RU" b="1" dirty="0" err="1" smtClean="0"/>
              <a:t>пов'язані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пасивним</a:t>
            </a:r>
            <a:r>
              <a:rPr lang="ru-RU" b="1" dirty="0" smtClean="0"/>
              <a:t> </a:t>
            </a:r>
            <a:r>
              <a:rPr lang="ru-RU" b="1" dirty="0" err="1" smtClean="0"/>
              <a:t>відпочинком</a:t>
            </a:r>
            <a:r>
              <a:rPr lang="ru-RU" b="1" dirty="0" smtClean="0"/>
              <a:t> </a:t>
            </a:r>
            <a:r>
              <a:rPr lang="ru-RU" b="1" dirty="0" err="1" smtClean="0"/>
              <a:t>удома</a:t>
            </a:r>
            <a:r>
              <a:rPr lang="ru-RU" b="1" dirty="0" smtClean="0"/>
              <a:t> та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споживанням</a:t>
            </a:r>
            <a:r>
              <a:rPr lang="ru-RU" b="1" dirty="0" smtClean="0"/>
              <a:t> </a:t>
            </a:r>
            <a:r>
              <a:rPr lang="ru-RU" b="1" dirty="0" err="1" smtClean="0"/>
              <a:t>готових</a:t>
            </a:r>
            <a:r>
              <a:rPr lang="ru-RU" b="1" dirty="0" smtClean="0"/>
              <a:t> </a:t>
            </a:r>
            <a:r>
              <a:rPr lang="ru-RU" b="1" dirty="0" err="1" smtClean="0"/>
              <a:t>продуктів</a:t>
            </a:r>
            <a:r>
              <a:rPr lang="ru-RU" b="1" dirty="0" smtClean="0"/>
              <a:t> </a:t>
            </a:r>
            <a:r>
              <a:rPr lang="ru-RU" b="1" dirty="0" err="1" smtClean="0"/>
              <a:t>засобів</a:t>
            </a:r>
            <a:r>
              <a:rPr lang="ru-RU" b="1" dirty="0" smtClean="0"/>
              <a:t> </a:t>
            </a:r>
            <a:r>
              <a:rPr lang="ru-RU" b="1" dirty="0" err="1" smtClean="0"/>
              <a:t>масової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інформації</a:t>
            </a:r>
            <a:r>
              <a:rPr lang="ru-RU" b="1" dirty="0" smtClean="0"/>
              <a:t>. Вони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статичними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не </a:t>
            </a:r>
            <a:r>
              <a:rPr lang="ru-RU" b="1" dirty="0" err="1" smtClean="0"/>
              <a:t>відносяться</a:t>
            </a:r>
            <a:r>
              <a:rPr lang="ru-RU" b="1" dirty="0" smtClean="0"/>
              <a:t> до </a:t>
            </a:r>
            <a:r>
              <a:rPr lang="ru-RU" b="1" dirty="0" err="1" smtClean="0"/>
              <a:t>рекреаційних</a:t>
            </a:r>
            <a:r>
              <a:rPr lang="ru-RU" b="1" dirty="0" smtClean="0"/>
              <a:t> занять, так як не </a:t>
            </a:r>
            <a:r>
              <a:rPr lang="ru-RU" b="1" dirty="0" err="1" smtClean="0"/>
              <a:t>повно</a:t>
            </a:r>
            <a:r>
              <a:rPr lang="ru-RU" b="1" dirty="0" smtClean="0"/>
              <a:t> </a:t>
            </a:r>
            <a:r>
              <a:rPr lang="ru-RU" b="1" dirty="0" err="1" smtClean="0"/>
              <a:t>реалізують</a:t>
            </a:r>
            <a:r>
              <a:rPr lang="ru-RU" b="1" dirty="0" smtClean="0"/>
              <a:t> </a:t>
            </a:r>
            <a:r>
              <a:rPr lang="ru-RU" b="1" dirty="0" err="1" smtClean="0"/>
              <a:t>медико-біологічну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, як </a:t>
            </a:r>
            <a:r>
              <a:rPr lang="ru-RU" b="1" dirty="0" err="1" smtClean="0"/>
              <a:t>наслідок</a:t>
            </a:r>
            <a:r>
              <a:rPr lang="ru-RU" b="1" dirty="0" smtClean="0"/>
              <a:t>, </a:t>
            </a:r>
            <a:r>
              <a:rPr lang="ru-RU" b="1" dirty="0" err="1" smtClean="0"/>
              <a:t>економічну</a:t>
            </a:r>
            <a:r>
              <a:rPr lang="ru-RU" b="1" dirty="0" smtClean="0"/>
              <a:t> </a:t>
            </a:r>
            <a:r>
              <a:rPr lang="ru-RU" b="1" dirty="0" err="1" smtClean="0"/>
              <a:t>функцію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рекреації</a:t>
            </a:r>
            <a:r>
              <a:rPr lang="ru-RU" b="1" dirty="0" smtClean="0"/>
              <a:t>. </a:t>
            </a:r>
          </a:p>
          <a:p>
            <a:pPr algn="just">
              <a:buNone/>
            </a:pPr>
            <a:r>
              <a:rPr lang="ru-RU" b="1" dirty="0" smtClean="0"/>
              <a:t>Тому </a:t>
            </a:r>
            <a:r>
              <a:rPr lang="ru-RU" b="1" dirty="0" err="1" smtClean="0"/>
              <a:t>велике</a:t>
            </a:r>
            <a:r>
              <a:rPr lang="ru-RU" b="1" dirty="0" smtClean="0"/>
              <a:t> </a:t>
            </a:r>
            <a:r>
              <a:rPr lang="ru-RU" b="1" dirty="0" err="1" smtClean="0"/>
              <a:t>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збільшення</a:t>
            </a:r>
            <a:r>
              <a:rPr lang="ru-RU" b="1" dirty="0" smtClean="0"/>
              <a:t> </a:t>
            </a:r>
            <a:r>
              <a:rPr lang="ru-RU" b="1" i="1" u="sng" dirty="0" err="1" smtClean="0"/>
              <a:t>рекреаційнопізнавальної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активності</a:t>
            </a:r>
            <a:r>
              <a:rPr lang="ru-RU" b="1" i="1" u="sng" dirty="0" smtClean="0"/>
              <a:t> через </a:t>
            </a:r>
            <a:r>
              <a:rPr lang="ru-RU" b="1" i="1" u="sng" dirty="0" err="1" smtClean="0"/>
              <a:t>рух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401080" cy="5324492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err="1" smtClean="0"/>
              <a:t>Рекреаційний</a:t>
            </a:r>
            <a:r>
              <a:rPr lang="ru-RU" sz="3200" b="1" dirty="0" smtClean="0"/>
              <a:t> час (як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вільний</a:t>
            </a:r>
            <a:r>
              <a:rPr lang="ru-RU" sz="3200" b="1" dirty="0" smtClean="0"/>
              <a:t>) </a:t>
            </a:r>
            <a:r>
              <a:rPr lang="ru-RU" sz="3200" b="1" dirty="0" err="1" smtClean="0"/>
              <a:t>має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певну</a:t>
            </a:r>
            <a:r>
              <a:rPr lang="ru-RU" sz="3200" b="1" dirty="0" smtClean="0"/>
              <a:t> структуру. 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Структура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рекреаційного</a:t>
            </a:r>
            <a:r>
              <a:rPr lang="ru-RU" sz="3200" b="1" i="1" dirty="0" smtClean="0">
                <a:solidFill>
                  <a:srgbClr val="C00000"/>
                </a:solidFill>
              </a:rPr>
              <a:t> часу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протягом</a:t>
            </a: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життя</a:t>
            </a:r>
            <a:r>
              <a:rPr lang="ru-RU" sz="3200" b="1" i="1" dirty="0" smtClean="0">
                <a:solidFill>
                  <a:srgbClr val="C00000"/>
                </a:solidFill>
              </a:rPr>
              <a:t>: </a:t>
            </a:r>
          </a:p>
          <a:p>
            <a:pPr algn="just"/>
            <a:r>
              <a:rPr lang="ru-RU" sz="3200" b="1" dirty="0" err="1" smtClean="0">
                <a:solidFill>
                  <a:srgbClr val="7030A0"/>
                </a:solidFill>
              </a:rPr>
              <a:t>інклюзивний</a:t>
            </a:r>
            <a:r>
              <a:rPr lang="ru-RU" sz="3200" b="1" dirty="0" smtClean="0"/>
              <a:t> (</a:t>
            </a:r>
            <a:r>
              <a:rPr lang="ru-RU" sz="3200" b="1" dirty="0" err="1" smtClean="0"/>
              <a:t>протягом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робочого</a:t>
            </a:r>
            <a:r>
              <a:rPr lang="ru-RU" sz="3200" b="1" dirty="0" smtClean="0"/>
              <a:t> дня), </a:t>
            </a:r>
          </a:p>
          <a:p>
            <a:pPr algn="just"/>
            <a:r>
              <a:rPr lang="ru-RU" sz="3200" b="1" dirty="0" err="1" smtClean="0">
                <a:solidFill>
                  <a:srgbClr val="7030A0"/>
                </a:solidFill>
              </a:rPr>
              <a:t>щоденний</a:t>
            </a:r>
            <a:r>
              <a:rPr lang="ru-RU" sz="3200" b="1" dirty="0" smtClean="0"/>
              <a:t> (</a:t>
            </a:r>
            <a:r>
              <a:rPr lang="ru-RU" sz="3200" b="1" dirty="0" err="1" smtClean="0"/>
              <a:t>після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роботи</a:t>
            </a:r>
            <a:r>
              <a:rPr lang="ru-RU" sz="3200" b="1" dirty="0" smtClean="0"/>
              <a:t>), </a:t>
            </a:r>
          </a:p>
          <a:p>
            <a:pPr algn="just"/>
            <a:r>
              <a:rPr lang="ru-RU" sz="3200" b="1" dirty="0" err="1" smtClean="0">
                <a:solidFill>
                  <a:srgbClr val="7030A0"/>
                </a:solidFill>
              </a:rPr>
              <a:t>щотижневий</a:t>
            </a:r>
            <a:r>
              <a:rPr lang="ru-RU" sz="3200" b="1" dirty="0" smtClean="0"/>
              <a:t> (в </a:t>
            </a:r>
            <a:r>
              <a:rPr lang="ru-RU" sz="3200" b="1" dirty="0" err="1" smtClean="0"/>
              <a:t>кінці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робочого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тижня</a:t>
            </a:r>
            <a:r>
              <a:rPr lang="ru-RU" sz="3200" b="1" dirty="0" smtClean="0"/>
              <a:t>), </a:t>
            </a:r>
          </a:p>
          <a:p>
            <a:pPr algn="just"/>
            <a:r>
              <a:rPr lang="ru-RU" sz="3200" b="1" dirty="0" err="1" smtClean="0">
                <a:solidFill>
                  <a:srgbClr val="7030A0"/>
                </a:solidFill>
              </a:rPr>
              <a:t>відпускний</a:t>
            </a:r>
            <a:r>
              <a:rPr lang="ru-RU" sz="3200" b="1" dirty="0" smtClean="0"/>
              <a:t>, </a:t>
            </a:r>
          </a:p>
          <a:p>
            <a:pPr algn="just"/>
            <a:r>
              <a:rPr lang="ru-RU" sz="3200" b="1" dirty="0" err="1" smtClean="0">
                <a:solidFill>
                  <a:srgbClr val="7030A0"/>
                </a:solidFill>
              </a:rPr>
              <a:t>пенсійний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рекреаційний</a:t>
            </a:r>
            <a:r>
              <a:rPr lang="ru-RU" sz="3200" b="1" dirty="0" smtClean="0"/>
              <a:t> час. 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5"/>
            <a:ext cx="8964488" cy="5140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729666" cy="657227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000" b="1" i="1" dirty="0" err="1" smtClean="0">
                <a:solidFill>
                  <a:srgbClr val="FF0000"/>
                </a:solidFill>
              </a:rPr>
              <a:t>Згідно</a:t>
            </a:r>
            <a:r>
              <a:rPr lang="ru-RU" sz="3000" b="1" i="1" dirty="0" smtClean="0">
                <a:solidFill>
                  <a:srgbClr val="FF0000"/>
                </a:solidFill>
              </a:rPr>
              <a:t> </a:t>
            </a:r>
            <a:r>
              <a:rPr lang="ru-RU" sz="3000" b="1" i="1" dirty="0" err="1" smtClean="0">
                <a:solidFill>
                  <a:srgbClr val="FF0000"/>
                </a:solidFill>
              </a:rPr>
              <a:t>структури</a:t>
            </a:r>
            <a:r>
              <a:rPr lang="ru-RU" sz="3000" b="1" i="1" dirty="0" smtClean="0">
                <a:solidFill>
                  <a:srgbClr val="FF0000"/>
                </a:solidFill>
              </a:rPr>
              <a:t> </a:t>
            </a:r>
            <a:r>
              <a:rPr lang="ru-RU" sz="3000" b="1" i="1" dirty="0" err="1" smtClean="0">
                <a:solidFill>
                  <a:srgbClr val="FF0000"/>
                </a:solidFill>
              </a:rPr>
              <a:t>рекреаційного</a:t>
            </a:r>
            <a:r>
              <a:rPr lang="ru-RU" sz="3000" b="1" i="1" dirty="0" smtClean="0">
                <a:solidFill>
                  <a:srgbClr val="FF0000"/>
                </a:solidFill>
              </a:rPr>
              <a:t> часу </a:t>
            </a:r>
            <a:r>
              <a:rPr lang="ru-RU" sz="3000" b="1" i="1" dirty="0" err="1" smtClean="0">
                <a:solidFill>
                  <a:srgbClr val="FF0000"/>
                </a:solidFill>
              </a:rPr>
              <a:t>виділяються</a:t>
            </a:r>
            <a:r>
              <a:rPr lang="ru-RU" sz="3000" b="1" i="1" dirty="0" smtClean="0">
                <a:solidFill>
                  <a:srgbClr val="FF0000"/>
                </a:solidFill>
              </a:rPr>
              <a:t> </a:t>
            </a:r>
            <a:r>
              <a:rPr lang="ru-RU" sz="3000" b="1" i="1" dirty="0" err="1" smtClean="0">
                <a:solidFill>
                  <a:srgbClr val="FF0000"/>
                </a:solidFill>
              </a:rPr>
              <a:t>і</a:t>
            </a:r>
            <a:r>
              <a:rPr lang="ru-RU" sz="3000" b="1" i="1" dirty="0" smtClean="0">
                <a:solidFill>
                  <a:srgbClr val="FF0000"/>
                </a:solidFill>
              </a:rPr>
              <a:t> </a:t>
            </a:r>
            <a:r>
              <a:rPr lang="ru-RU" sz="3000" b="1" i="1" dirty="0" err="1" smtClean="0">
                <a:solidFill>
                  <a:srgbClr val="FF0000"/>
                </a:solidFill>
              </a:rPr>
              <a:t>відповідні</a:t>
            </a:r>
            <a:r>
              <a:rPr lang="ru-RU" sz="3000" b="1" i="1" dirty="0" smtClean="0">
                <a:solidFill>
                  <a:srgbClr val="FF0000"/>
                </a:solidFill>
              </a:rPr>
              <a:t> </a:t>
            </a:r>
            <a:r>
              <a:rPr lang="ru-RU" sz="3000" b="1" i="1" dirty="0" err="1" smtClean="0">
                <a:solidFill>
                  <a:srgbClr val="FF0000"/>
                </a:solidFill>
              </a:rPr>
              <a:t>типи</a:t>
            </a:r>
            <a:r>
              <a:rPr lang="ru-RU" sz="3000" b="1" i="1" dirty="0" smtClean="0">
                <a:solidFill>
                  <a:srgbClr val="FF0000"/>
                </a:solidFill>
              </a:rPr>
              <a:t> </a:t>
            </a:r>
            <a:r>
              <a:rPr lang="ru-RU" sz="3000" b="1" i="1" dirty="0" err="1" smtClean="0">
                <a:solidFill>
                  <a:srgbClr val="FF0000"/>
                </a:solidFill>
              </a:rPr>
              <a:t>рекреації</a:t>
            </a:r>
            <a:r>
              <a:rPr lang="ru-RU" sz="3000" b="1" i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ru-RU" b="1" dirty="0" smtClean="0"/>
              <a:t>- </a:t>
            </a:r>
            <a:r>
              <a:rPr lang="ru-RU" b="1" i="1" dirty="0" err="1" smtClean="0">
                <a:solidFill>
                  <a:srgbClr val="7030A0"/>
                </a:solidFill>
              </a:rPr>
              <a:t>інклюзивна</a:t>
            </a:r>
            <a:r>
              <a:rPr lang="ru-RU" b="1" dirty="0" smtClean="0"/>
              <a:t> – </a:t>
            </a:r>
            <a:r>
              <a:rPr lang="ru-RU" b="1" dirty="0" err="1" smtClean="0"/>
              <a:t>рекреаційна</a:t>
            </a:r>
            <a:r>
              <a:rPr lang="ru-RU" b="1" dirty="0" smtClean="0"/>
              <a:t> </a:t>
            </a:r>
            <a:r>
              <a:rPr lang="ru-RU" b="1" dirty="0" err="1" smtClean="0"/>
              <a:t>діяльність</a:t>
            </a:r>
            <a:r>
              <a:rPr lang="ru-RU" b="1" dirty="0" smtClean="0"/>
              <a:t>, </a:t>
            </a:r>
            <a:r>
              <a:rPr lang="ru-RU" b="1" dirty="0" err="1" smtClean="0"/>
              <a:t>вбудована</a:t>
            </a:r>
            <a:r>
              <a:rPr lang="ru-RU" b="1" dirty="0" smtClean="0"/>
              <a:t> в </a:t>
            </a:r>
            <a:r>
              <a:rPr lang="ru-RU" b="1" dirty="0" err="1" smtClean="0"/>
              <a:t>побутову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трудову</a:t>
            </a:r>
            <a:r>
              <a:rPr lang="ru-RU" b="1" dirty="0" smtClean="0"/>
              <a:t> </a:t>
            </a:r>
            <a:r>
              <a:rPr lang="ru-RU" b="1" dirty="0" err="1" smtClean="0"/>
              <a:t>діяльність</a:t>
            </a:r>
            <a:r>
              <a:rPr lang="ru-RU" b="1" dirty="0" smtClean="0"/>
              <a:t>; </a:t>
            </a:r>
          </a:p>
          <a:p>
            <a:pPr algn="just"/>
            <a:r>
              <a:rPr lang="ru-RU" b="1" dirty="0" smtClean="0"/>
              <a:t>- </a:t>
            </a:r>
            <a:r>
              <a:rPr lang="ru-RU" b="1" i="1" dirty="0" err="1" smtClean="0">
                <a:solidFill>
                  <a:srgbClr val="7030A0"/>
                </a:solidFill>
              </a:rPr>
              <a:t>щоденна</a:t>
            </a:r>
            <a:r>
              <a:rPr lang="ru-RU" b="1" dirty="0" smtClean="0"/>
              <a:t> - </a:t>
            </a:r>
            <a:r>
              <a:rPr lang="ru-RU" b="1" dirty="0" err="1" smtClean="0"/>
              <a:t>постійна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рекреаційна</a:t>
            </a:r>
            <a:r>
              <a:rPr lang="ru-RU" b="1" dirty="0" smtClean="0"/>
              <a:t> </a:t>
            </a:r>
            <a:r>
              <a:rPr lang="ru-RU" b="1" dirty="0" err="1" smtClean="0"/>
              <a:t>діяльність</a:t>
            </a:r>
            <a:r>
              <a:rPr lang="ru-RU" b="1" dirty="0" smtClean="0"/>
              <a:t>: </a:t>
            </a:r>
            <a:r>
              <a:rPr lang="ru-RU" b="1" dirty="0" err="1" smtClean="0"/>
              <a:t>короткострокові</a:t>
            </a:r>
            <a:r>
              <a:rPr lang="ru-RU" b="1" dirty="0" smtClean="0"/>
              <a:t> </a:t>
            </a:r>
            <a:r>
              <a:rPr lang="ru-RU" b="1" dirty="0" err="1" smtClean="0"/>
              <a:t>прогулянки</a:t>
            </a:r>
            <a:r>
              <a:rPr lang="ru-RU" b="1" dirty="0" smtClean="0"/>
              <a:t>, </a:t>
            </a:r>
            <a:r>
              <a:rPr lang="ru-RU" b="1" dirty="0" err="1" smtClean="0"/>
              <a:t>ранкова</a:t>
            </a:r>
            <a:r>
              <a:rPr lang="ru-RU" b="1" dirty="0" smtClean="0"/>
              <a:t> зарядка, спортивна </a:t>
            </a:r>
            <a:r>
              <a:rPr lang="ru-RU" b="1" dirty="0" err="1" smtClean="0"/>
              <a:t>гра</a:t>
            </a:r>
            <a:r>
              <a:rPr lang="ru-RU" b="1" dirty="0" smtClean="0"/>
              <a:t>, </a:t>
            </a:r>
            <a:r>
              <a:rPr lang="ru-RU" b="1" dirty="0" err="1" smtClean="0"/>
              <a:t>купання</a:t>
            </a:r>
            <a:r>
              <a:rPr lang="ru-RU" b="1" dirty="0" smtClean="0"/>
              <a:t>, </a:t>
            </a:r>
            <a:r>
              <a:rPr lang="ru-RU" b="1" dirty="0" err="1" smtClean="0"/>
              <a:t>читання</a:t>
            </a:r>
            <a:r>
              <a:rPr lang="ru-RU" b="1" dirty="0" smtClean="0"/>
              <a:t>; </a:t>
            </a:r>
          </a:p>
          <a:p>
            <a:pPr algn="just"/>
            <a:r>
              <a:rPr lang="ru-RU" b="1" dirty="0" smtClean="0"/>
              <a:t>- </a:t>
            </a:r>
            <a:r>
              <a:rPr lang="ru-RU" b="1" i="1" dirty="0" err="1" smtClean="0">
                <a:solidFill>
                  <a:srgbClr val="7030A0"/>
                </a:solidFill>
              </a:rPr>
              <a:t>щотижнева</a:t>
            </a:r>
            <a:r>
              <a:rPr lang="ru-RU" b="1" dirty="0" smtClean="0"/>
              <a:t> - </a:t>
            </a:r>
            <a:r>
              <a:rPr lang="ru-RU" b="1" dirty="0" err="1" smtClean="0"/>
              <a:t>рекреаційна</a:t>
            </a:r>
            <a:r>
              <a:rPr lang="ru-RU" b="1" dirty="0" smtClean="0"/>
              <a:t> </a:t>
            </a:r>
            <a:r>
              <a:rPr lang="ru-RU" b="1" dirty="0" err="1" smtClean="0"/>
              <a:t>діяльність</a:t>
            </a:r>
            <a:r>
              <a:rPr lang="ru-RU" b="1" dirty="0" smtClean="0"/>
              <a:t>, </a:t>
            </a:r>
            <a:r>
              <a:rPr lang="ru-RU" b="1" dirty="0" err="1" smtClean="0"/>
              <a:t>віднесена</a:t>
            </a:r>
            <a:r>
              <a:rPr lang="ru-RU" b="1" dirty="0" smtClean="0"/>
              <a:t> на </a:t>
            </a:r>
            <a:r>
              <a:rPr lang="ru-RU" b="1" dirty="0" err="1" smtClean="0"/>
              <a:t>кінець</a:t>
            </a:r>
            <a:r>
              <a:rPr lang="ru-RU" b="1" dirty="0" smtClean="0"/>
              <a:t> </a:t>
            </a:r>
            <a:r>
              <a:rPr lang="ru-RU" b="1" dirty="0" err="1" smtClean="0"/>
              <a:t>робочого</a:t>
            </a:r>
            <a:r>
              <a:rPr lang="ru-RU" b="1" dirty="0" smtClean="0"/>
              <a:t> </a:t>
            </a:r>
            <a:r>
              <a:rPr lang="ru-RU" b="1" dirty="0" err="1" smtClean="0"/>
              <a:t>тижня</a:t>
            </a:r>
            <a:r>
              <a:rPr lang="ru-RU" b="1" dirty="0" smtClean="0"/>
              <a:t> (</a:t>
            </a:r>
            <a:r>
              <a:rPr lang="ru-RU" b="1" dirty="0" err="1" smtClean="0"/>
              <a:t>уїкенд</a:t>
            </a:r>
            <a:r>
              <a:rPr lang="ru-RU" b="1" dirty="0" smtClean="0"/>
              <a:t>): </a:t>
            </a:r>
            <a:r>
              <a:rPr lang="ru-RU" b="1" dirty="0" err="1" smtClean="0"/>
              <a:t>поїздки</a:t>
            </a:r>
            <a:r>
              <a:rPr lang="ru-RU" b="1" dirty="0" smtClean="0"/>
              <a:t> за </a:t>
            </a:r>
            <a:r>
              <a:rPr lang="ru-RU" b="1" dirty="0" err="1" smtClean="0"/>
              <a:t>місто</a:t>
            </a:r>
            <a:r>
              <a:rPr lang="ru-RU" b="1" dirty="0" smtClean="0"/>
              <a:t>, на дачу, </a:t>
            </a:r>
            <a:r>
              <a:rPr lang="ru-RU" b="1" dirty="0" err="1" smtClean="0"/>
              <a:t>рухомі</a:t>
            </a:r>
            <a:r>
              <a:rPr lang="ru-RU" b="1" dirty="0" smtClean="0"/>
              <a:t> </a:t>
            </a:r>
            <a:r>
              <a:rPr lang="ru-RU" b="1" dirty="0" err="1" smtClean="0"/>
              <a:t>заняття</a:t>
            </a:r>
            <a:r>
              <a:rPr lang="ru-RU" b="1" dirty="0" smtClean="0"/>
              <a:t> на </a:t>
            </a:r>
            <a:r>
              <a:rPr lang="ru-RU" b="1" dirty="0" err="1" smtClean="0"/>
              <a:t>воді</a:t>
            </a:r>
            <a:r>
              <a:rPr lang="ru-RU" b="1" dirty="0" smtClean="0"/>
              <a:t>, </a:t>
            </a:r>
            <a:r>
              <a:rPr lang="ru-RU" b="1" dirty="0" err="1" smtClean="0"/>
              <a:t>спортивний</a:t>
            </a:r>
            <a:r>
              <a:rPr lang="ru-RU" b="1" dirty="0" smtClean="0"/>
              <a:t> туризм, </a:t>
            </a:r>
            <a:r>
              <a:rPr lang="ru-RU" b="1" dirty="0" err="1" smtClean="0"/>
              <a:t>спортивні</a:t>
            </a:r>
            <a:r>
              <a:rPr lang="ru-RU" b="1" dirty="0" smtClean="0"/>
              <a:t> </a:t>
            </a:r>
            <a:r>
              <a:rPr lang="ru-RU" b="1" dirty="0" err="1" smtClean="0"/>
              <a:t>ігри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вправи</a:t>
            </a:r>
            <a:r>
              <a:rPr lang="ru-RU" b="1" dirty="0" smtClean="0"/>
              <a:t>, </a:t>
            </a:r>
            <a:r>
              <a:rPr lang="ru-RU" b="1" dirty="0" err="1" smtClean="0"/>
              <a:t>екскурсійний</a:t>
            </a:r>
            <a:r>
              <a:rPr lang="ru-RU" b="1" dirty="0" smtClean="0"/>
              <a:t>, </a:t>
            </a:r>
            <a:r>
              <a:rPr lang="ru-RU" b="1" dirty="0" err="1" smtClean="0"/>
              <a:t>риболовецько-мисливський</a:t>
            </a:r>
            <a:r>
              <a:rPr lang="ru-RU" b="1" dirty="0" smtClean="0"/>
              <a:t> туризм, </a:t>
            </a:r>
            <a:r>
              <a:rPr lang="ru-RU" b="1" dirty="0" err="1" smtClean="0"/>
              <a:t>любительські</a:t>
            </a:r>
            <a:r>
              <a:rPr lang="ru-RU" b="1" dirty="0" smtClean="0"/>
              <a:t> </a:t>
            </a:r>
            <a:r>
              <a:rPr lang="ru-RU" b="1" dirty="0" err="1" smtClean="0"/>
              <a:t>заняття</a:t>
            </a:r>
            <a:r>
              <a:rPr lang="ru-RU" b="1" dirty="0" smtClean="0"/>
              <a:t> на </a:t>
            </a:r>
            <a:r>
              <a:rPr lang="ru-RU" b="1" dirty="0" err="1" smtClean="0"/>
              <a:t>відкритому</a:t>
            </a:r>
            <a:r>
              <a:rPr lang="ru-RU" b="1" dirty="0" smtClean="0"/>
              <a:t> </a:t>
            </a:r>
            <a:r>
              <a:rPr lang="ru-RU" b="1" dirty="0" err="1" smtClean="0"/>
              <a:t>повітрі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т. </a:t>
            </a:r>
            <a:r>
              <a:rPr lang="ru-RU" b="1" dirty="0" err="1" smtClean="0"/>
              <a:t>д</a:t>
            </a:r>
            <a:r>
              <a:rPr lang="ru-RU" b="1" dirty="0" smtClean="0"/>
              <a:t>; </a:t>
            </a:r>
          </a:p>
          <a:p>
            <a:pPr algn="just"/>
            <a:r>
              <a:rPr lang="ru-RU" b="1" dirty="0" smtClean="0"/>
              <a:t>- </a:t>
            </a:r>
            <a:r>
              <a:rPr lang="ru-RU" b="1" i="1" dirty="0" err="1" smtClean="0">
                <a:solidFill>
                  <a:srgbClr val="7030A0"/>
                </a:solidFill>
              </a:rPr>
              <a:t>відпускна</a:t>
            </a:r>
            <a:r>
              <a:rPr lang="ru-RU" b="1" dirty="0" smtClean="0"/>
              <a:t> - </a:t>
            </a:r>
            <a:r>
              <a:rPr lang="ru-RU" b="1" dirty="0" err="1" smtClean="0"/>
              <a:t>рекреаційна</a:t>
            </a:r>
            <a:r>
              <a:rPr lang="ru-RU" b="1" dirty="0" smtClean="0"/>
              <a:t> </a:t>
            </a:r>
            <a:r>
              <a:rPr lang="ru-RU" b="1" dirty="0" err="1" smtClean="0"/>
              <a:t>діяльність</a:t>
            </a:r>
            <a:r>
              <a:rPr lang="ru-RU" b="1" dirty="0" smtClean="0"/>
              <a:t>, </a:t>
            </a:r>
            <a:r>
              <a:rPr lang="ru-RU" b="1" dirty="0" err="1" smtClean="0"/>
              <a:t>віднесена</a:t>
            </a:r>
            <a:r>
              <a:rPr lang="ru-RU" b="1" dirty="0" smtClean="0"/>
              <a:t> на </a:t>
            </a:r>
            <a:r>
              <a:rPr lang="ru-RU" b="1" dirty="0" err="1" smtClean="0"/>
              <a:t>кінець</a:t>
            </a:r>
            <a:r>
              <a:rPr lang="ru-RU" b="1" dirty="0" smtClean="0"/>
              <a:t> </a:t>
            </a:r>
            <a:r>
              <a:rPr lang="ru-RU" b="1" dirty="0" err="1" smtClean="0"/>
              <a:t>робочого</a:t>
            </a:r>
            <a:r>
              <a:rPr lang="ru-RU" b="1" dirty="0" smtClean="0"/>
              <a:t> року: </a:t>
            </a:r>
            <a:r>
              <a:rPr lang="ru-RU" b="1" dirty="0" err="1" smtClean="0"/>
              <a:t>кліматичний</a:t>
            </a:r>
            <a:r>
              <a:rPr lang="ru-RU" b="1" dirty="0" smtClean="0"/>
              <a:t>, </a:t>
            </a:r>
            <a:r>
              <a:rPr lang="ru-RU" b="1" dirty="0" err="1" smtClean="0"/>
              <a:t>спортивний</a:t>
            </a:r>
            <a:r>
              <a:rPr lang="ru-RU" b="1" dirty="0" smtClean="0"/>
              <a:t>, </a:t>
            </a:r>
            <a:r>
              <a:rPr lang="ru-RU" b="1" dirty="0" err="1" smtClean="0"/>
              <a:t>риболовецько-мисливський</a:t>
            </a:r>
            <a:r>
              <a:rPr lang="ru-RU" b="1" dirty="0" smtClean="0"/>
              <a:t>, </a:t>
            </a:r>
            <a:r>
              <a:rPr lang="ru-RU" b="1" dirty="0" err="1" smtClean="0"/>
              <a:t>бальнеологічний</a:t>
            </a:r>
            <a:r>
              <a:rPr lang="ru-RU" b="1" dirty="0" smtClean="0"/>
              <a:t>, </a:t>
            </a:r>
            <a:r>
              <a:rPr lang="ru-RU" b="1" dirty="0" err="1" smtClean="0"/>
              <a:t>екскурсійний</a:t>
            </a:r>
            <a:r>
              <a:rPr lang="ru-RU" b="1" dirty="0" smtClean="0"/>
              <a:t> туризм, </a:t>
            </a:r>
            <a:r>
              <a:rPr lang="ru-RU" b="1" dirty="0" err="1" smtClean="0"/>
              <a:t>заняття</a:t>
            </a:r>
            <a:r>
              <a:rPr lang="ru-RU" b="1" dirty="0" smtClean="0"/>
              <a:t> на </a:t>
            </a:r>
            <a:r>
              <a:rPr lang="ru-RU" b="1" dirty="0" err="1" smtClean="0"/>
              <a:t>воді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8759" t="22037" r="40570" b="18107"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7858180" cy="5895996"/>
          </a:xfrm>
        </p:spPr>
        <p:txBody>
          <a:bodyPr/>
          <a:lstStyle/>
          <a:p>
            <a:pPr algn="just"/>
            <a:r>
              <a:rPr lang="ru-RU" b="1" dirty="0" err="1" smtClean="0"/>
              <a:t>Однак</a:t>
            </a:r>
            <a:r>
              <a:rPr lang="ru-RU" b="1" dirty="0" smtClean="0"/>
              <a:t> для </a:t>
            </a:r>
            <a:r>
              <a:rPr lang="ru-RU" b="1" dirty="0" err="1" smtClean="0"/>
              <a:t>більшості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 </a:t>
            </a:r>
            <a:r>
              <a:rPr lang="ru-RU" b="1" dirty="0" err="1" smtClean="0"/>
              <a:t>найбільший</a:t>
            </a:r>
            <a:r>
              <a:rPr lang="ru-RU" b="1" dirty="0" smtClean="0"/>
              <a:t> </a:t>
            </a:r>
            <a:r>
              <a:rPr lang="ru-RU" b="1" dirty="0" err="1" smtClean="0"/>
              <a:t>об'єм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рекреаційного</a:t>
            </a:r>
            <a:r>
              <a:rPr lang="ru-RU" b="1" dirty="0" smtClean="0"/>
              <a:t> часу </a:t>
            </a:r>
            <a:r>
              <a:rPr lang="ru-RU" b="1" dirty="0" err="1" smtClean="0"/>
              <a:t>співпадає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мінімумом</a:t>
            </a:r>
            <a:r>
              <a:rPr lang="ru-RU" b="1" dirty="0" smtClean="0"/>
              <a:t> </a:t>
            </a:r>
            <a:r>
              <a:rPr lang="ru-RU" b="1" dirty="0" err="1" smtClean="0"/>
              <a:t>економічних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фізичних</a:t>
            </a:r>
            <a:r>
              <a:rPr lang="ru-RU" b="1" dirty="0" smtClean="0"/>
              <a:t> </a:t>
            </a:r>
            <a:r>
              <a:rPr lang="ru-RU" b="1" dirty="0" err="1" smtClean="0"/>
              <a:t>можливостей</a:t>
            </a:r>
            <a:r>
              <a:rPr lang="ru-RU" b="1" dirty="0" smtClean="0"/>
              <a:t> обхвату простору. </a:t>
            </a:r>
          </a:p>
          <a:p>
            <a:pPr algn="just"/>
            <a:r>
              <a:rPr lang="ru-RU" b="1" dirty="0" smtClean="0"/>
              <a:t>Так, </a:t>
            </a:r>
            <a:r>
              <a:rPr lang="ru-RU" b="1" dirty="0" err="1" smtClean="0"/>
              <a:t>найбільша</a:t>
            </a:r>
            <a:r>
              <a:rPr lang="ru-RU" b="1" dirty="0" smtClean="0"/>
              <a:t> </a:t>
            </a:r>
            <a:r>
              <a:rPr lang="ru-RU" b="1" dirty="0" err="1" smtClean="0"/>
              <a:t>тривалість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рекреаційного</a:t>
            </a:r>
            <a:r>
              <a:rPr lang="ru-RU" b="1" dirty="0" smtClean="0"/>
              <a:t> часу </a:t>
            </a:r>
            <a:r>
              <a:rPr lang="ru-RU" b="1" dirty="0" err="1" smtClean="0"/>
              <a:t>спостерігається</a:t>
            </a:r>
            <a:r>
              <a:rPr lang="ru-RU" b="1" dirty="0" smtClean="0"/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у </a:t>
            </a:r>
            <a:r>
              <a:rPr lang="ru-RU" b="1" i="1" dirty="0" err="1" smtClean="0">
                <a:solidFill>
                  <a:srgbClr val="7030A0"/>
                </a:solidFill>
              </a:rPr>
              <a:t>дітей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і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пенсіонерів</a:t>
            </a:r>
            <a:r>
              <a:rPr lang="ru-RU" b="1" dirty="0" smtClean="0"/>
              <a:t>, </a:t>
            </a:r>
          </a:p>
          <a:p>
            <a:pPr algn="just">
              <a:buNone/>
            </a:pPr>
            <a:r>
              <a:rPr lang="ru-RU" b="1" dirty="0" smtClean="0"/>
              <a:t>а </a:t>
            </a:r>
            <a:r>
              <a:rPr lang="ru-RU" b="1" dirty="0" err="1" smtClean="0"/>
              <a:t>мінімум</a:t>
            </a:r>
            <a:r>
              <a:rPr lang="ru-RU" b="1" dirty="0" smtClean="0"/>
              <a:t> - </a:t>
            </a:r>
            <a:r>
              <a:rPr lang="ru-RU" b="1" i="1" dirty="0" smtClean="0">
                <a:solidFill>
                  <a:srgbClr val="7030A0"/>
                </a:solidFill>
              </a:rPr>
              <a:t>у</a:t>
            </a:r>
            <a:r>
              <a:rPr lang="ru-RU" b="1" dirty="0" smtClean="0"/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трудящого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населення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smtClean="0"/>
              <a:t>З </a:t>
            </a:r>
            <a:r>
              <a:rPr lang="ru-RU" b="1" dirty="0" err="1" smtClean="0"/>
              <a:t>іншого</a:t>
            </a:r>
            <a:r>
              <a:rPr lang="ru-RU" b="1" dirty="0" smtClean="0"/>
              <a:t> боку, </a:t>
            </a:r>
            <a:r>
              <a:rPr lang="ru-RU" b="1" dirty="0" err="1" smtClean="0"/>
              <a:t>фізичні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економічні</a:t>
            </a:r>
            <a:r>
              <a:rPr lang="ru-RU" b="1" dirty="0" smtClean="0"/>
              <a:t> </a:t>
            </a:r>
            <a:r>
              <a:rPr lang="ru-RU" b="1" dirty="0" err="1" smtClean="0"/>
              <a:t>можливості</a:t>
            </a:r>
            <a:r>
              <a:rPr lang="ru-RU" b="1" dirty="0" smtClean="0"/>
              <a:t> у </a:t>
            </a:r>
            <a:r>
              <a:rPr lang="ru-RU" b="1" dirty="0" err="1" smtClean="0"/>
              <a:t>осіб</a:t>
            </a:r>
            <a:r>
              <a:rPr lang="ru-RU" b="1" dirty="0" smtClean="0"/>
              <a:t> </a:t>
            </a:r>
            <a:r>
              <a:rPr lang="ru-RU" b="1" dirty="0" err="1" smtClean="0"/>
              <a:t>працездатного</a:t>
            </a:r>
            <a:r>
              <a:rPr lang="ru-RU" b="1" dirty="0" smtClean="0"/>
              <a:t> </a:t>
            </a:r>
            <a:r>
              <a:rPr lang="ru-RU" b="1" dirty="0" err="1" smtClean="0"/>
              <a:t>віку</a:t>
            </a:r>
            <a:r>
              <a:rPr lang="ru-RU" b="1" dirty="0" smtClean="0"/>
              <a:t> </a:t>
            </a:r>
            <a:r>
              <a:rPr lang="ru-RU" b="1" dirty="0" err="1" smtClean="0"/>
              <a:t>помітно</a:t>
            </a:r>
            <a:r>
              <a:rPr lang="ru-RU" b="1" dirty="0" smtClean="0"/>
              <a:t> </a:t>
            </a:r>
            <a:r>
              <a:rPr lang="ru-RU" b="1" dirty="0" err="1" smtClean="0"/>
              <a:t>вище</a:t>
            </a:r>
            <a:r>
              <a:rPr lang="ru-RU" b="1" dirty="0" smtClean="0"/>
              <a:t>, </a:t>
            </a:r>
            <a:r>
              <a:rPr lang="ru-RU" b="1" dirty="0" err="1" smtClean="0"/>
              <a:t>ніж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дітей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пенсіонерів</a:t>
            </a:r>
            <a:r>
              <a:rPr lang="ru-RU" b="1" dirty="0" smtClean="0"/>
              <a:t>, тому </a:t>
            </a:r>
            <a:r>
              <a:rPr lang="ru-RU" b="1" dirty="0" err="1" smtClean="0"/>
              <a:t>радіус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поїздок</a:t>
            </a:r>
            <a:r>
              <a:rPr lang="ru-RU" b="1" dirty="0" smtClean="0"/>
              <a:t>, як правило, </a:t>
            </a:r>
            <a:r>
              <a:rPr lang="ru-RU" b="1" dirty="0" err="1" smtClean="0"/>
              <a:t>більше</a:t>
            </a:r>
            <a:r>
              <a:rPr lang="ru-RU" b="1" dirty="0" smtClean="0"/>
              <a:t> - вони </a:t>
            </a:r>
            <a:r>
              <a:rPr lang="ru-RU" b="1" dirty="0" err="1" smtClean="0"/>
              <a:t>відвідують</a:t>
            </a:r>
            <a:r>
              <a:rPr lang="ru-RU" b="1" dirty="0" smtClean="0"/>
              <a:t> </a:t>
            </a:r>
            <a:r>
              <a:rPr lang="ru-RU" b="1" dirty="0" err="1" smtClean="0"/>
              <a:t>найвіддаленіші</a:t>
            </a:r>
            <a:r>
              <a:rPr lang="ru-RU" b="1" dirty="0" smtClean="0"/>
              <a:t>, </a:t>
            </a:r>
            <a:r>
              <a:rPr lang="ru-RU" b="1" dirty="0" err="1" smtClean="0"/>
              <a:t>важкодоступні</a:t>
            </a:r>
            <a:r>
              <a:rPr lang="ru-RU" b="1" dirty="0" smtClean="0"/>
              <a:t> </a:t>
            </a:r>
            <a:r>
              <a:rPr lang="ru-RU" b="1" dirty="0" err="1" smtClean="0"/>
              <a:t>регіони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358246" cy="6072230"/>
          </a:xfrm>
        </p:spPr>
        <p:txBody>
          <a:bodyPr/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7030A0"/>
                </a:solidFill>
              </a:rPr>
              <a:t>В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цілому</a:t>
            </a:r>
            <a:r>
              <a:rPr lang="ru-RU" sz="3200" b="1" i="1" dirty="0" smtClean="0">
                <a:solidFill>
                  <a:srgbClr val="7030A0"/>
                </a:solidFill>
              </a:rPr>
              <a:t> за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ефективністю</a:t>
            </a:r>
            <a:r>
              <a:rPr lang="ru-RU" sz="3200" b="1" i="1" dirty="0" smtClean="0">
                <a:solidFill>
                  <a:srgbClr val="7030A0"/>
                </a:solidFill>
              </a:rPr>
              <a:t> вся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рекреаційна</a:t>
            </a:r>
            <a:r>
              <a:rPr lang="ru-RU" sz="3200" b="1" i="1" dirty="0" smtClean="0">
                <a:solidFill>
                  <a:srgbClr val="7030A0"/>
                </a:solidFill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діяльність</a:t>
            </a:r>
            <a:r>
              <a:rPr lang="ru-RU" sz="3200" b="1" i="1" dirty="0" smtClean="0">
                <a:solidFill>
                  <a:srgbClr val="7030A0"/>
                </a:solidFill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може</a:t>
            </a:r>
            <a:r>
              <a:rPr lang="ru-RU" sz="3200" b="1" i="1" dirty="0" smtClean="0">
                <a:solidFill>
                  <a:srgbClr val="7030A0"/>
                </a:solidFill>
              </a:rPr>
              <a:t> бути: </a:t>
            </a:r>
          </a:p>
          <a:p>
            <a:pPr algn="just"/>
            <a:r>
              <a:rPr lang="ru-RU" b="1" i="1" dirty="0" smtClean="0"/>
              <a:t>- </a:t>
            </a:r>
            <a:r>
              <a:rPr lang="ru-RU" b="1" i="1" dirty="0" err="1" smtClean="0">
                <a:solidFill>
                  <a:srgbClr val="C00000"/>
                </a:solidFill>
              </a:rPr>
              <a:t>компенсаторна</a:t>
            </a:r>
            <a:r>
              <a:rPr lang="ru-RU" b="1" i="1" dirty="0" smtClean="0"/>
              <a:t> - </a:t>
            </a:r>
            <a:r>
              <a:rPr lang="ru-RU" b="1" i="1" dirty="0" err="1" smtClean="0"/>
              <a:t>рекреаційна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діяльність</a:t>
            </a:r>
            <a:r>
              <a:rPr lang="ru-RU" b="1" i="1" dirty="0" smtClean="0"/>
              <a:t>, яка </a:t>
            </a:r>
            <a:r>
              <a:rPr lang="ru-RU" b="1" i="1" dirty="0" err="1" smtClean="0"/>
              <a:t>компенсує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витрати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життєвих</a:t>
            </a:r>
            <a:r>
              <a:rPr lang="ru-RU" b="1" i="1" dirty="0" smtClean="0"/>
              <a:t> сил </a:t>
            </a:r>
            <a:r>
              <a:rPr lang="ru-RU" b="1" i="1" dirty="0" err="1" smtClean="0"/>
              <a:t>людини</a:t>
            </a:r>
            <a:r>
              <a:rPr lang="ru-RU" b="1" i="1" dirty="0" smtClean="0"/>
              <a:t> до нормального </a:t>
            </a:r>
            <a:r>
              <a:rPr lang="ru-RU" b="1" i="1" dirty="0" err="1" smtClean="0"/>
              <a:t>рівня</a:t>
            </a:r>
            <a:r>
              <a:rPr lang="ru-RU" b="1" i="1" dirty="0" smtClean="0"/>
              <a:t>; </a:t>
            </a:r>
          </a:p>
          <a:p>
            <a:pPr algn="just"/>
            <a:r>
              <a:rPr lang="ru-RU" b="1" i="1" dirty="0" smtClean="0"/>
              <a:t>- </a:t>
            </a:r>
            <a:r>
              <a:rPr lang="ru-RU" b="1" i="1" dirty="0" err="1" smtClean="0">
                <a:solidFill>
                  <a:srgbClr val="C00000"/>
                </a:solidFill>
              </a:rPr>
              <a:t>розширена</a:t>
            </a:r>
            <a:r>
              <a:rPr lang="ru-RU" b="1" i="1" dirty="0" smtClean="0"/>
              <a:t> - </a:t>
            </a:r>
            <a:r>
              <a:rPr lang="ru-RU" b="1" i="1" dirty="0" err="1" smtClean="0"/>
              <a:t>рекреаційна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діяльність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дозволяє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компенсувати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витрати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життєвих</a:t>
            </a:r>
            <a:r>
              <a:rPr lang="ru-RU" b="1" i="1" dirty="0" smtClean="0"/>
              <a:t> сил </a:t>
            </a:r>
            <a:r>
              <a:rPr lang="ru-RU" b="1" i="1" dirty="0" err="1" smtClean="0"/>
              <a:t>людини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певним</a:t>
            </a:r>
            <a:r>
              <a:rPr lang="ru-RU" b="1" i="1" dirty="0" smtClean="0"/>
              <a:t> запасом. </a:t>
            </a:r>
          </a:p>
          <a:p>
            <a:pPr algn="just"/>
            <a:r>
              <a:rPr lang="ru-RU" b="1" i="1" dirty="0" err="1" smtClean="0"/>
              <a:t>Інклюзивна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щоденна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частково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щотижнева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рекреаційна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діяльність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виконує</a:t>
            </a:r>
            <a:r>
              <a:rPr lang="ru-RU" b="1" i="1" dirty="0" smtClean="0"/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компенсаторну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функцію</a:t>
            </a:r>
            <a:r>
              <a:rPr lang="ru-RU" b="1" i="1" dirty="0" smtClean="0"/>
              <a:t>, а </a:t>
            </a:r>
            <a:r>
              <a:rPr lang="ru-RU" b="1" i="1" dirty="0" err="1" smtClean="0"/>
              <a:t>інші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види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включаючи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частково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щотижневу</a:t>
            </a:r>
            <a:r>
              <a:rPr lang="ru-RU" b="1" i="1" dirty="0" smtClean="0"/>
              <a:t> – </a:t>
            </a:r>
            <a:r>
              <a:rPr lang="ru-RU" b="1" i="1" dirty="0" err="1" smtClean="0">
                <a:solidFill>
                  <a:srgbClr val="C00000"/>
                </a:solidFill>
              </a:rPr>
              <a:t>розширену</a:t>
            </a:r>
            <a:r>
              <a:rPr lang="ru-RU" b="1" i="1" dirty="0" smtClean="0"/>
              <a:t>. </a:t>
            </a:r>
            <a:endParaRPr lang="ru-RU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401080" cy="600079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Рекреаційна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галузь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/>
              <a:t>тісно</a:t>
            </a:r>
            <a:r>
              <a:rPr lang="ru-RU" dirty="0" smtClean="0"/>
              <a:t> </a:t>
            </a:r>
            <a:r>
              <a:rPr lang="ru-RU" dirty="0" err="1" smtClean="0"/>
              <a:t>пов’язана</a:t>
            </a:r>
            <a:r>
              <a:rPr lang="ru-RU" dirty="0" smtClean="0"/>
              <a:t> з санаторно-курортною </a:t>
            </a:r>
            <a:r>
              <a:rPr lang="ru-RU" dirty="0" smtClean="0"/>
              <a:t>справою</a:t>
            </a:r>
            <a:r>
              <a:rPr lang="ru-RU" dirty="0" smtClean="0"/>
              <a:t>. </a:t>
            </a:r>
            <a:r>
              <a:rPr lang="ru-RU" dirty="0" err="1" smtClean="0"/>
              <a:t>Нікого</a:t>
            </a:r>
            <a:r>
              <a:rPr lang="ru-RU" dirty="0" smtClean="0"/>
              <a:t> не </a:t>
            </a:r>
            <a:r>
              <a:rPr lang="ru-RU" dirty="0" err="1" smtClean="0"/>
              <a:t>здивуєш</a:t>
            </a:r>
            <a:r>
              <a:rPr lang="ru-RU" dirty="0" smtClean="0"/>
              <a:t> фактом,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лікувати</a:t>
            </a:r>
            <a:r>
              <a:rPr lang="ru-RU" dirty="0" smtClean="0"/>
              <a:t>. </a:t>
            </a:r>
            <a:r>
              <a:rPr lang="ru-RU" dirty="0" err="1" smtClean="0"/>
              <a:t>Всі</a:t>
            </a:r>
            <a:r>
              <a:rPr lang="ru-RU" dirty="0" smtClean="0"/>
              <a:t> народи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незапам’ятних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знаходили</a:t>
            </a:r>
            <a:r>
              <a:rPr lang="ru-RU" dirty="0" smtClean="0"/>
              <a:t> в </a:t>
            </a:r>
            <a:r>
              <a:rPr lang="ru-RU" dirty="0" err="1" smtClean="0"/>
              <a:t>оточуючому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r>
              <a:rPr lang="ru-RU" dirty="0" smtClean="0"/>
              <a:t> </a:t>
            </a:r>
            <a:r>
              <a:rPr lang="ru-RU" b="1" i="1" dirty="0" err="1" smtClean="0"/>
              <a:t>лікувальні</a:t>
            </a:r>
            <a:r>
              <a:rPr lang="ru-RU" b="1" i="1" dirty="0" smtClean="0"/>
              <a:t> </a:t>
            </a:r>
            <a:r>
              <a:rPr lang="ru-RU" b="1" i="1" dirty="0" err="1" smtClean="0"/>
              <a:t>засоби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err="1" smtClean="0"/>
              <a:t>Особливе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надавалося</a:t>
            </a:r>
            <a:r>
              <a:rPr lang="ru-RU" dirty="0" smtClean="0"/>
              <a:t> </a:t>
            </a:r>
            <a:r>
              <a:rPr lang="ru-RU" dirty="0" err="1" smtClean="0"/>
              <a:t>мінеральним</a:t>
            </a:r>
            <a:r>
              <a:rPr lang="ru-RU" dirty="0" smtClean="0"/>
              <a:t> водам, </a:t>
            </a:r>
            <a:r>
              <a:rPr lang="ru-RU" dirty="0" err="1" smtClean="0"/>
              <a:t>лікувальним</a:t>
            </a:r>
            <a:r>
              <a:rPr lang="ru-RU" dirty="0" smtClean="0"/>
              <a:t> грязям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клімату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застосовувалися</a:t>
            </a:r>
            <a:r>
              <a:rPr lang="ru-RU" dirty="0" smtClean="0"/>
              <a:t> для 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. </a:t>
            </a:r>
          </a:p>
          <a:p>
            <a:pPr algn="just">
              <a:buNone/>
            </a:pP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фізичних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режиму </a:t>
            </a:r>
            <a:r>
              <a:rPr lang="ru-RU" dirty="0" err="1" smtClean="0"/>
              <a:t>рухової</a:t>
            </a:r>
            <a:r>
              <a:rPr lang="ru-RU" dirty="0" smtClean="0"/>
              <a:t> </a:t>
            </a:r>
            <a:r>
              <a:rPr lang="ru-RU" dirty="0" err="1" smtClean="0"/>
              <a:t>активності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раціонального</a:t>
            </a:r>
            <a:r>
              <a:rPr lang="ru-RU" dirty="0" smtClean="0"/>
              <a:t> </a:t>
            </a:r>
            <a:r>
              <a:rPr lang="ru-RU" dirty="0" err="1" smtClean="0"/>
              <a:t>лікувального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 у </a:t>
            </a:r>
            <a:r>
              <a:rPr lang="ru-RU" dirty="0" err="1" smtClean="0"/>
              <a:t>санаторно-курортній</a:t>
            </a:r>
            <a:r>
              <a:rPr lang="ru-RU" dirty="0" smtClean="0"/>
              <a:t> </a:t>
            </a:r>
            <a:r>
              <a:rPr lang="ru-RU" dirty="0" err="1" smtClean="0"/>
              <a:t>справі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 </a:t>
            </a:r>
            <a:r>
              <a:rPr lang="ru-RU" dirty="0" err="1" smtClean="0"/>
              <a:t>підвищенню</a:t>
            </a:r>
            <a:r>
              <a:rPr lang="ru-RU" dirty="0" smtClean="0"/>
              <a:t> </a:t>
            </a:r>
            <a:r>
              <a:rPr lang="ru-RU" dirty="0" err="1" smtClean="0"/>
              <a:t>захисно-пристосувальних</a:t>
            </a:r>
            <a:r>
              <a:rPr lang="ru-RU" dirty="0" smtClean="0"/>
              <a:t> сил </a:t>
            </a:r>
            <a:r>
              <a:rPr lang="ru-RU" dirty="0" err="1" smtClean="0"/>
              <a:t>організму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b="1" i="1" u="sng" dirty="0" err="1" smtClean="0">
                <a:solidFill>
                  <a:srgbClr val="FF0000"/>
                </a:solidFill>
              </a:rPr>
              <a:t>Фізичні</a:t>
            </a:r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r>
              <a:rPr lang="ru-RU" b="1" i="1" u="sng" dirty="0" err="1" smtClean="0">
                <a:solidFill>
                  <a:srgbClr val="FF0000"/>
                </a:solidFill>
              </a:rPr>
              <a:t>чинники</a:t>
            </a:r>
            <a:r>
              <a:rPr lang="ru-RU" dirty="0" smtClean="0"/>
              <a:t>, на 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лікарських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фізіологічними</a:t>
            </a:r>
            <a:r>
              <a:rPr lang="ru-RU" dirty="0" smtClean="0"/>
              <a:t>, </a:t>
            </a:r>
            <a:r>
              <a:rPr lang="ru-RU" dirty="0" err="1" smtClean="0"/>
              <a:t>природними</a:t>
            </a:r>
            <a:r>
              <a:rPr lang="ru-RU" dirty="0" smtClean="0"/>
              <a:t> для </a:t>
            </a:r>
            <a:r>
              <a:rPr lang="ru-RU" dirty="0" err="1" smtClean="0"/>
              <a:t>організму</a:t>
            </a:r>
            <a:r>
              <a:rPr lang="ru-RU" dirty="0" smtClean="0"/>
              <a:t>, не </a:t>
            </a:r>
            <a:r>
              <a:rPr lang="ru-RU" dirty="0" err="1" smtClean="0"/>
              <a:t>пригнічуючи</a:t>
            </a:r>
            <a:r>
              <a:rPr lang="ru-RU" dirty="0" smtClean="0"/>
              <a:t>, а </a:t>
            </a:r>
            <a:r>
              <a:rPr lang="ru-RU" dirty="0" err="1" smtClean="0"/>
              <a:t>мобілізуючи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резервні</a:t>
            </a:r>
            <a:r>
              <a:rPr lang="ru-RU" dirty="0" smtClean="0"/>
              <a:t> 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викликаючи</a:t>
            </a:r>
            <a:r>
              <a:rPr lang="ru-RU" dirty="0" smtClean="0"/>
              <a:t> </a:t>
            </a:r>
            <a:r>
              <a:rPr lang="ru-RU" dirty="0" err="1" smtClean="0"/>
              <a:t>побічних</a:t>
            </a:r>
            <a:r>
              <a:rPr lang="ru-RU" dirty="0" smtClean="0"/>
              <a:t> </a:t>
            </a:r>
            <a:r>
              <a:rPr lang="ru-RU" dirty="0" err="1" smtClean="0"/>
              <a:t>небажаних</a:t>
            </a:r>
            <a:r>
              <a:rPr lang="ru-RU" dirty="0" smtClean="0"/>
              <a:t> </a:t>
            </a:r>
            <a:r>
              <a:rPr lang="ru-RU" dirty="0" err="1" smtClean="0"/>
              <a:t>явищ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санаторно-курортне</a:t>
            </a:r>
            <a:r>
              <a:rPr lang="ru-RU" dirty="0" smtClean="0"/>
              <a:t> </a:t>
            </a:r>
            <a:r>
              <a:rPr lang="ru-RU" dirty="0" err="1" smtClean="0"/>
              <a:t>лікування</a:t>
            </a:r>
            <a:r>
              <a:rPr lang="ru-RU" dirty="0" smtClean="0"/>
              <a:t>, основою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тісне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природою, </a:t>
            </a:r>
            <a:r>
              <a:rPr lang="ru-RU" dirty="0" err="1" smtClean="0"/>
              <a:t>заповнює</a:t>
            </a:r>
            <a:r>
              <a:rPr lang="ru-RU" dirty="0" smtClean="0"/>
              <a:t> </a:t>
            </a:r>
            <a:r>
              <a:rPr lang="ru-RU" dirty="0" err="1" smtClean="0"/>
              <a:t>відчутний</a:t>
            </a:r>
            <a:r>
              <a:rPr lang="ru-RU" dirty="0" smtClean="0"/>
              <a:t> для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міських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 </a:t>
            </a:r>
            <a:r>
              <a:rPr lang="ru-RU" dirty="0" err="1" smtClean="0"/>
              <a:t>дефіцит</a:t>
            </a:r>
            <a:r>
              <a:rPr lang="ru-RU" dirty="0" smtClean="0"/>
              <a:t> природного </a:t>
            </a:r>
            <a:r>
              <a:rPr lang="ru-RU" dirty="0" err="1" smtClean="0"/>
              <a:t>середовища</a:t>
            </a:r>
            <a:r>
              <a:rPr lang="ru-RU" dirty="0" smtClean="0"/>
              <a:t>. Таким чином, </a:t>
            </a:r>
            <a:r>
              <a:rPr lang="ru-RU" dirty="0" err="1" smtClean="0"/>
              <a:t>формування</a:t>
            </a:r>
            <a:r>
              <a:rPr lang="ru-RU" dirty="0" smtClean="0"/>
              <a:t>, </a:t>
            </a:r>
            <a:r>
              <a:rPr lang="ru-RU" dirty="0" err="1" smtClean="0"/>
              <a:t>розвиток</a:t>
            </a:r>
            <a:r>
              <a:rPr lang="ru-RU" dirty="0" smtClean="0"/>
              <a:t> та </a:t>
            </a:r>
            <a:r>
              <a:rPr lang="ru-RU" dirty="0" err="1" smtClean="0"/>
              <a:t>удосконалення</a:t>
            </a:r>
            <a:r>
              <a:rPr lang="ru-RU" dirty="0" smtClean="0"/>
              <a:t> </a:t>
            </a:r>
            <a:r>
              <a:rPr lang="ru-RU" dirty="0" err="1" smtClean="0"/>
              <a:t>санаторно-курортної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рекреаційної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об’єктивним</a:t>
            </a:r>
            <a:r>
              <a:rPr lang="ru-RU" dirty="0" smtClean="0"/>
              <a:t> </a:t>
            </a:r>
            <a:r>
              <a:rPr lang="ru-RU" dirty="0" err="1" smtClean="0"/>
              <a:t>наслідком</a:t>
            </a:r>
            <a:r>
              <a:rPr lang="ru-RU" dirty="0" smtClean="0"/>
              <a:t> </a:t>
            </a:r>
            <a:r>
              <a:rPr lang="ru-RU" dirty="0" err="1" smtClean="0"/>
              <a:t>зростаючих</a:t>
            </a:r>
            <a:r>
              <a:rPr lang="ru-RU" dirty="0" smtClean="0"/>
              <a:t> потреб </a:t>
            </a:r>
            <a:r>
              <a:rPr lang="ru-RU" dirty="0" err="1" smtClean="0"/>
              <a:t>суспільства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>
                <a:solidFill>
                  <a:srgbClr val="C00000"/>
                </a:solidFill>
              </a:rPr>
              <a:t>Контрольні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питання</a:t>
            </a:r>
            <a:r>
              <a:rPr lang="ru-RU" b="1" i="1" dirty="0" smtClean="0">
                <a:solidFill>
                  <a:srgbClr val="C00000"/>
                </a:solidFill>
              </a:rPr>
              <a:t>: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714488"/>
            <a:ext cx="7829576" cy="4610112"/>
          </a:xfrm>
        </p:spPr>
        <p:txBody>
          <a:bodyPr/>
          <a:lstStyle/>
          <a:p>
            <a:r>
              <a:rPr lang="ru-RU" b="1" dirty="0" smtClean="0"/>
              <a:t>1. </a:t>
            </a:r>
            <a:r>
              <a:rPr lang="ru-RU" b="1" dirty="0" err="1" smtClean="0"/>
              <a:t>Поняття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рекреації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2. </a:t>
            </a:r>
            <a:r>
              <a:rPr lang="ru-RU" b="1" dirty="0" err="1" smtClean="0"/>
              <a:t>Зв'язок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рекреації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іншими</a:t>
            </a:r>
            <a:r>
              <a:rPr lang="ru-RU" b="1" dirty="0" smtClean="0"/>
              <a:t> науками.  </a:t>
            </a:r>
          </a:p>
          <a:p>
            <a:r>
              <a:rPr lang="ru-RU" b="1" dirty="0" smtClean="0"/>
              <a:t>3. </a:t>
            </a:r>
            <a:r>
              <a:rPr lang="ru-RU" b="1" dirty="0" err="1" smtClean="0"/>
              <a:t>Відпочинок</a:t>
            </a:r>
            <a:r>
              <a:rPr lang="ru-RU" b="1" dirty="0" smtClean="0"/>
              <a:t> та </a:t>
            </a:r>
            <a:r>
              <a:rPr lang="ru-RU" b="1" dirty="0" err="1" smtClean="0"/>
              <a:t>рекреація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4. </a:t>
            </a:r>
            <a:r>
              <a:rPr lang="ru-RU" b="1" dirty="0" err="1" smtClean="0"/>
              <a:t>Функції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рекреації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5. </a:t>
            </a:r>
            <a:r>
              <a:rPr lang="ru-RU" b="1" dirty="0" err="1" smtClean="0"/>
              <a:t>Тенденції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рекреації</a:t>
            </a:r>
            <a:r>
              <a:rPr lang="ru-RU" b="1" dirty="0" smtClean="0"/>
              <a:t> у </a:t>
            </a:r>
            <a:r>
              <a:rPr lang="ru-RU" b="1" dirty="0" err="1" smtClean="0"/>
              <a:t>світі</a:t>
            </a:r>
            <a:r>
              <a:rPr lang="ru-RU" b="1" dirty="0" smtClean="0"/>
              <a:t>.  </a:t>
            </a:r>
          </a:p>
          <a:p>
            <a:r>
              <a:rPr lang="ru-RU" b="1" dirty="0" smtClean="0"/>
              <a:t>6. </a:t>
            </a:r>
            <a:r>
              <a:rPr lang="ru-RU" b="1" dirty="0" err="1" smtClean="0"/>
              <a:t>Вільний</a:t>
            </a:r>
            <a:r>
              <a:rPr lang="ru-RU" b="1" dirty="0" smtClean="0"/>
              <a:t> та </a:t>
            </a:r>
            <a:r>
              <a:rPr lang="ru-RU" b="1" dirty="0" err="1" smtClean="0"/>
              <a:t>рекреаційний</a:t>
            </a:r>
            <a:r>
              <a:rPr lang="ru-RU" b="1" dirty="0" smtClean="0"/>
              <a:t> час. </a:t>
            </a:r>
          </a:p>
          <a:p>
            <a:r>
              <a:rPr lang="ru-RU" b="1" dirty="0" smtClean="0"/>
              <a:t>7. </a:t>
            </a:r>
            <a:r>
              <a:rPr lang="ru-RU" b="1" dirty="0" err="1" smtClean="0"/>
              <a:t>Типи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рекреації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відповідно</a:t>
            </a:r>
            <a:r>
              <a:rPr lang="ru-RU" b="1" dirty="0" smtClean="0"/>
              <a:t> до </a:t>
            </a:r>
            <a:r>
              <a:rPr lang="ru-RU" b="1" dirty="0" err="1" smtClean="0"/>
              <a:t>структури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рекреаційного</a:t>
            </a:r>
            <a:r>
              <a:rPr lang="ru-RU" b="1" dirty="0" smtClean="0"/>
              <a:t> часу. 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3000396"/>
          </a:xfrm>
        </p:spPr>
        <p:txBody>
          <a:bodyPr>
            <a:normAutofit/>
          </a:bodyPr>
          <a:lstStyle/>
          <a:p>
            <a:pPr algn="ctr"/>
            <a:r>
              <a:rPr lang="uk-UA" sz="6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</a:t>
            </a:r>
            <a:br>
              <a:rPr lang="uk-UA" sz="6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увагу!</a:t>
            </a:r>
            <a:endParaRPr lang="ru-RU" sz="6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55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304" y="35361"/>
            <a:ext cx="8686832" cy="88233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1. Передумови </a:t>
            </a:r>
            <a:r>
              <a:rPr lang="uk-UA" sz="3600" b="1" dirty="0">
                <a:solidFill>
                  <a:srgbClr val="FF0000"/>
                </a:solidFill>
              </a:rPr>
              <a:t>становлення і розвитку рекреації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3786190"/>
            <a:ext cx="8715436" cy="292895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sz="3100" b="1" i="1" dirty="0">
                <a:solidFill>
                  <a:srgbClr val="FF0000"/>
                </a:solidFill>
              </a:rPr>
              <a:t>Рекреація</a:t>
            </a:r>
            <a:r>
              <a:rPr lang="uk-UA" dirty="0"/>
              <a:t> – явище достатньо стародавнє.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Наприклад, кожен </a:t>
            </a:r>
            <a:r>
              <a:rPr lang="uk-UA" dirty="0"/>
              <a:t>олімпійський рік сотні суден відправлялись від пристаней багатьох міст – колоній Древньої Греції  берегами Середземного і Чорного морів, щоб прибути в </a:t>
            </a:r>
            <a:r>
              <a:rPr lang="uk-UA" b="1" i="1" dirty="0"/>
              <a:t>Олімпію</a:t>
            </a:r>
            <a:r>
              <a:rPr lang="uk-UA" dirty="0"/>
              <a:t> до початку серпня, коли там проходило відкриття ігор і літературних фестивалів. Знатні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римляни</a:t>
            </a:r>
            <a:r>
              <a:rPr lang="uk-UA" dirty="0"/>
              <a:t> здійснювали поїздки для лікування на </a:t>
            </a:r>
            <a:r>
              <a:rPr lang="uk-UA" b="1" i="1" dirty="0">
                <a:solidFill>
                  <a:srgbClr val="FF0000"/>
                </a:solidFill>
              </a:rPr>
              <a:t>термальних джерелах</a:t>
            </a:r>
            <a:r>
              <a:rPr lang="uk-UA" dirty="0"/>
              <a:t>. Відвідування завойованої </a:t>
            </a:r>
            <a:r>
              <a:rPr lang="uk-UA" b="1" i="1" dirty="0"/>
              <a:t>Греції</a:t>
            </a:r>
            <a:r>
              <a:rPr lang="uk-UA" dirty="0"/>
              <a:t>, яка вважалась центром світової культури, для знатного римлянина було обов’язковим. В середні віки широко розповсюджується </a:t>
            </a:r>
            <a:r>
              <a:rPr lang="uk-UA" b="1" dirty="0"/>
              <a:t>паломництво</a:t>
            </a:r>
            <a:r>
              <a:rPr lang="uk-UA" dirty="0"/>
              <a:t>. В кінці Х</a:t>
            </a:r>
            <a:r>
              <a:rPr lang="en-US" dirty="0"/>
              <a:t>V</a:t>
            </a:r>
            <a:r>
              <a:rPr lang="uk-UA" dirty="0"/>
              <a:t>ІІ ст. представників знатних класів європейських країн, які відвідали зарубіжні країни із інтересу, стали називати </a:t>
            </a:r>
            <a:r>
              <a:rPr lang="uk-UA" b="1" i="1" dirty="0"/>
              <a:t>туристами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142984"/>
            <a:ext cx="8013869" cy="255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49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221088"/>
            <a:ext cx="8929718" cy="26369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/>
              <a:t>Після промислової революції з появою залізничних доріг і пароплавів велику популярність мають </a:t>
            </a:r>
            <a:r>
              <a:rPr lang="uk-UA" sz="2000" b="1" i="1" dirty="0"/>
              <a:t>європейські курорти </a:t>
            </a:r>
            <a:r>
              <a:rPr lang="uk-UA" sz="2000" dirty="0"/>
              <a:t>– </a:t>
            </a:r>
            <a:r>
              <a:rPr lang="uk-UA" sz="2000" b="1" u="sng" dirty="0">
                <a:solidFill>
                  <a:srgbClr val="002060"/>
                </a:solidFill>
              </a:rPr>
              <a:t>на морському узбережжі Італії і Франції, в горах Швейцарії і на мінеральних джерелах</a:t>
            </a:r>
            <a:r>
              <a:rPr lang="uk-UA" sz="2000" dirty="0"/>
              <a:t>. Відвідуваними також стають такі відомі курорти, як </a:t>
            </a:r>
            <a:r>
              <a:rPr lang="uk-UA" sz="2000" b="1" u="sng" dirty="0">
                <a:solidFill>
                  <a:srgbClr val="002060"/>
                </a:solidFill>
              </a:rPr>
              <a:t>Ніцца, Монте-Карло, Віші, Баден-Баден, </a:t>
            </a:r>
            <a:r>
              <a:rPr lang="uk-UA" sz="2000" b="1" u="sng" dirty="0" err="1">
                <a:solidFill>
                  <a:srgbClr val="002060"/>
                </a:solidFill>
              </a:rPr>
              <a:t>Карлсбад</a:t>
            </a:r>
            <a:r>
              <a:rPr lang="uk-UA" sz="2000" b="1" u="sng" dirty="0">
                <a:solidFill>
                  <a:srgbClr val="002060"/>
                </a:solidFill>
              </a:rPr>
              <a:t> (Карлові Вари). </a:t>
            </a:r>
            <a:r>
              <a:rPr lang="uk-UA" sz="2000" dirty="0"/>
              <a:t>Відпочинок на цих курортах був привілеєм англійських лордів і банкірів, німецьких баронів і фабрикантів, російських дворян, індійських магараджів і американських плантаторів, тобто знатних верств населення.</a:t>
            </a: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13816"/>
            <a:ext cx="8513544" cy="399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64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3500462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uk-UA" sz="4800" dirty="0"/>
              <a:t>Подальше розширення міжнародних економічних зв’язків, які проявлялись в першу чергу в розвитку світової торгівлі, призвело до збільшення світового руху населення. Ще більшим ростом руху населення супроводжувалось посилення міжрайонних господарських і культурних зв’язків всередині окремих країн. Активізація як світових, так і внутрішньодержавних господарських зв’язків сприяла зародженню такої форми мандрівок, яку в майбутньому (після другої світової війни) стануть називати </a:t>
            </a:r>
            <a:r>
              <a:rPr lang="uk-UA" sz="5000" b="1" i="1" u="sng" dirty="0">
                <a:solidFill>
                  <a:srgbClr val="002060"/>
                </a:solidFill>
              </a:rPr>
              <a:t>масовим туризмом</a:t>
            </a:r>
            <a:r>
              <a:rPr lang="uk-UA" sz="5000" b="1" dirty="0" smtClean="0"/>
              <a:t>.</a:t>
            </a:r>
          </a:p>
          <a:p>
            <a:pPr marL="0" indent="0" algn="just">
              <a:buNone/>
            </a:pPr>
            <a:r>
              <a:rPr lang="uk-UA" sz="4800" dirty="0" smtClean="0"/>
              <a:t>Перші туристські мандрівки були організовані англійським підприємцем </a:t>
            </a:r>
            <a:r>
              <a:rPr lang="uk-UA" sz="5000" b="1" i="1" dirty="0" smtClean="0">
                <a:solidFill>
                  <a:srgbClr val="7030A0"/>
                </a:solidFill>
              </a:rPr>
              <a:t>Томасом </a:t>
            </a:r>
            <a:r>
              <a:rPr lang="uk-UA" sz="5000" b="1" i="1" dirty="0" err="1" smtClean="0">
                <a:solidFill>
                  <a:srgbClr val="7030A0"/>
                </a:solidFill>
              </a:rPr>
              <a:t>Куком</a:t>
            </a:r>
            <a:r>
              <a:rPr lang="uk-UA" sz="5000" b="1" i="1" dirty="0" smtClean="0">
                <a:solidFill>
                  <a:srgbClr val="7030A0"/>
                </a:solidFill>
              </a:rPr>
              <a:t> </a:t>
            </a:r>
            <a:r>
              <a:rPr lang="uk-UA" sz="4800" dirty="0" smtClean="0"/>
              <a:t>спочатку по території Англії, а потім і за її кордонами. Перше організоване міжнародне туристське мандрування відбулось у 1863 році (група англійських туристів відвідала Швейцарію). Але тоді закордонні туристські поїздки були доступні лише обраним через високу вартість.</a:t>
            </a:r>
            <a:endParaRPr lang="ru-RU" sz="4800" dirty="0" smtClean="0"/>
          </a:p>
          <a:p>
            <a:pPr marL="0" indent="0" algn="just">
              <a:buNone/>
            </a:pPr>
            <a:endParaRPr lang="uk-UA" sz="2000" dirty="0" smtClean="0"/>
          </a:p>
          <a:p>
            <a:pPr marL="0" indent="0" algn="just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3900406"/>
            <a:ext cx="6072230" cy="295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04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5357826"/>
            <a:ext cx="8401080" cy="1095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b="1" dirty="0">
                <a:solidFill>
                  <a:srgbClr val="7030A0"/>
                </a:solidFill>
              </a:rPr>
              <a:t>Поява автомобіля </a:t>
            </a:r>
            <a:r>
              <a:rPr lang="uk-UA" sz="2000" dirty="0"/>
              <a:t>все більше збільшує рух населення і </a:t>
            </a:r>
            <a:r>
              <a:rPr lang="uk-UA" sz="2000" dirty="0" err="1"/>
              <a:t>„скорочує</a:t>
            </a:r>
            <a:r>
              <a:rPr lang="uk-UA" sz="2000" dirty="0"/>
              <a:t>” віддалі. Традиційні курорти в двадцяті роки минулого століття стають тісними. З’являються нові курорти.</a:t>
            </a: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85716"/>
            <a:ext cx="4214842" cy="500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357298"/>
            <a:ext cx="3744416" cy="282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74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509120"/>
            <a:ext cx="9144000" cy="2348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dirty="0"/>
              <a:t>Якісне зрушення в характері рекреації проходить в період </a:t>
            </a:r>
            <a:r>
              <a:rPr lang="uk-UA" sz="2000" b="1" dirty="0">
                <a:solidFill>
                  <a:srgbClr val="FF0000"/>
                </a:solidFill>
              </a:rPr>
              <a:t>між першою і другою світовими війнами</a:t>
            </a:r>
            <a:r>
              <a:rPr lang="uk-UA" sz="2000" dirty="0"/>
              <a:t>: поїздки починають запроваджуватися не тільки заради розваг і лікування, але і з пізнавальною метою. Посилюється тяга до знайомства з природними, культурно-історичними, архітектурними і іншими скарбами своєї країнами і інших країн світу. І все ж туризм ще не носив масового характеру, хоча вже і не був туризмом одиночок. До туризму заохочуються доволі широкі верстви інтелігенції. </a:t>
            </a: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616624" cy="418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0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324</TotalTime>
  <Words>2911</Words>
  <Application>Microsoft Office PowerPoint</Application>
  <PresentationFormat>Экран (4:3)</PresentationFormat>
  <Paragraphs>134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Calibri</vt:lpstr>
      <vt:lpstr>Constantia</vt:lpstr>
      <vt:lpstr>Wingdings</vt:lpstr>
      <vt:lpstr>Wingdings 2</vt:lpstr>
      <vt:lpstr>Поток</vt:lpstr>
      <vt:lpstr>Лекція № 1  ПОНЯТТЯ ПРО РЕКРЕАЦІЮ. РЕКРЕАЦІЯ І ВІДПОЧИНОК  </vt:lpstr>
      <vt:lpstr>План</vt:lpstr>
      <vt:lpstr>ВСТУП</vt:lpstr>
      <vt:lpstr>Презентация PowerPoint</vt:lpstr>
      <vt:lpstr>1. Передумови становлення і розвитку рекреації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2.Рекреація, її місце серед інших наук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Вільний і рекреаційний час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Контрольні питання: 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Allan</dc:creator>
  <cp:lastModifiedBy>User</cp:lastModifiedBy>
  <cp:revision>81</cp:revision>
  <dcterms:created xsi:type="dcterms:W3CDTF">2014-03-30T13:33:30Z</dcterms:created>
  <dcterms:modified xsi:type="dcterms:W3CDTF">2024-09-24T08:06:17Z</dcterms:modified>
</cp:coreProperties>
</file>