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1" r:id="rId3"/>
    <p:sldId id="266" r:id="rId4"/>
    <p:sldId id="303" r:id="rId5"/>
    <p:sldId id="282" r:id="rId6"/>
    <p:sldId id="283" r:id="rId7"/>
    <p:sldId id="284" r:id="rId8"/>
    <p:sldId id="285" r:id="rId9"/>
    <p:sldId id="286" r:id="rId10"/>
    <p:sldId id="287" r:id="rId11"/>
    <p:sldId id="294" r:id="rId12"/>
    <p:sldId id="302" r:id="rId13"/>
    <p:sldId id="295" r:id="rId14"/>
    <p:sldId id="296" r:id="rId15"/>
    <p:sldId id="298" r:id="rId16"/>
    <p:sldId id="299" r:id="rId17"/>
    <p:sldId id="304" r:id="rId18"/>
    <p:sldId id="305" r:id="rId19"/>
    <p:sldId id="306" r:id="rId20"/>
    <p:sldId id="308" r:id="rId21"/>
    <p:sldId id="309" r:id="rId22"/>
    <p:sldId id="31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6FAF6-3B03-4CC9-B545-D103FFA87A9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C5890-31CA-4894-B952-63640D7F9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3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C5890-31CA-4894-B952-63640D7F9D7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3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C5890-31CA-4894-B952-63640D7F9D7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05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C5890-31CA-4894-B952-63640D7F9D7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0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57BF-E953-40EC-A46E-3A0AB02D16D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5B0-289C-4512-A496-6684FBCDF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4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57BF-E953-40EC-A46E-3A0AB02D16D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5B0-289C-4512-A496-6684FBCDF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9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57BF-E953-40EC-A46E-3A0AB02D16D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5B0-289C-4512-A496-6684FBCDF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52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57BF-E953-40EC-A46E-3A0AB02D16D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5B0-289C-4512-A496-6684FBCDF1F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9779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57BF-E953-40EC-A46E-3A0AB02D16D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5B0-289C-4512-A496-6684FBCDF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40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57BF-E953-40EC-A46E-3A0AB02D16D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5B0-289C-4512-A496-6684FBCDF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615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57BF-E953-40EC-A46E-3A0AB02D16D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5B0-289C-4512-A496-6684FBCDF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33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57BF-E953-40EC-A46E-3A0AB02D16D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5B0-289C-4512-A496-6684FBCDF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72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57BF-E953-40EC-A46E-3A0AB02D16D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5B0-289C-4512-A496-6684FBCDF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0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57BF-E953-40EC-A46E-3A0AB02D16D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5B0-289C-4512-A496-6684FBCDF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41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57BF-E953-40EC-A46E-3A0AB02D16D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5B0-289C-4512-A496-6684FBCDF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3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57BF-E953-40EC-A46E-3A0AB02D16D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5B0-289C-4512-A496-6684FBCDF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16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57BF-E953-40EC-A46E-3A0AB02D16D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5B0-289C-4512-A496-6684FBCDF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64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57BF-E953-40EC-A46E-3A0AB02D16D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5B0-289C-4512-A496-6684FBCDF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5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57BF-E953-40EC-A46E-3A0AB02D16D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5B0-289C-4512-A496-6684FBCDF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3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57BF-E953-40EC-A46E-3A0AB02D16D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5B0-289C-4512-A496-6684FBCDF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4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57BF-E953-40EC-A46E-3A0AB02D16D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85B0-289C-4512-A496-6684FBCDF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82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95757BF-E953-40EC-A46E-3A0AB02D16D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CA785B0-289C-4512-A496-6684FBCDF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Статистичні методи вимірювання взаємозв’язків.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041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66936" y="531847"/>
            <a:ext cx="7718825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295" y="5049907"/>
            <a:ext cx="93821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22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503102"/>
            <a:ext cx="90392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59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99137" y="712534"/>
            <a:ext cx="10354663" cy="403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68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796" y="365125"/>
            <a:ext cx="85820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71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975" y="275049"/>
            <a:ext cx="8456131" cy="632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98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021" y="573931"/>
            <a:ext cx="8058867" cy="55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87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97" y="705458"/>
            <a:ext cx="94869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82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Регресійний аналіз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29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0016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рівняння</a:t>
            </a:r>
            <a:r>
              <a:rPr lang="ru-RU" dirty="0"/>
              <a:t> </a:t>
            </a:r>
            <a:r>
              <a:rPr lang="ru-RU" dirty="0" err="1"/>
              <a:t>регресії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34087" y="1209372"/>
            <a:ext cx="8709138" cy="42000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934" y="5409395"/>
            <a:ext cx="91535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16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5223" y="404509"/>
            <a:ext cx="9232283" cy="60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Порівняння</a:t>
            </a:r>
            <a:r>
              <a:rPr lang="ru-RU" dirty="0" smtClean="0"/>
              <a:t> </a:t>
            </a:r>
            <a:r>
              <a:rPr lang="ru-RU" dirty="0" err="1" smtClean="0"/>
              <a:t>паралельних</a:t>
            </a:r>
            <a:r>
              <a:rPr lang="ru-RU" dirty="0" smtClean="0"/>
              <a:t> </a:t>
            </a:r>
            <a:r>
              <a:rPr lang="ru-RU" dirty="0" err="1" smtClean="0"/>
              <a:t>рядів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261018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 smtClean="0"/>
              <a:t>Порівняння</a:t>
            </a:r>
            <a:r>
              <a:rPr lang="ru-RU" dirty="0" smtClean="0"/>
              <a:t> </a:t>
            </a:r>
            <a:r>
              <a:rPr lang="ru-RU" dirty="0" err="1" smtClean="0"/>
              <a:t>паралельних</a:t>
            </a:r>
            <a:r>
              <a:rPr lang="ru-RU" dirty="0" smtClean="0"/>
              <a:t> </a:t>
            </a:r>
            <a:r>
              <a:rPr lang="ru-RU" dirty="0" err="1" smtClean="0"/>
              <a:t>рядів</a:t>
            </a:r>
            <a:r>
              <a:rPr lang="ru-RU" dirty="0" smtClean="0"/>
              <a:t> є </a:t>
            </a:r>
            <a:r>
              <a:rPr lang="ru-RU" dirty="0" err="1" smtClean="0"/>
              <a:t>найпростішим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перелічених</a:t>
            </a:r>
            <a:r>
              <a:rPr lang="ru-RU" dirty="0" smtClean="0"/>
              <a:t> </a:t>
            </a:r>
            <a:r>
              <a:rPr lang="ru-RU" dirty="0" err="1" smtClean="0"/>
              <a:t>прийомів</a:t>
            </a:r>
            <a:r>
              <a:rPr lang="ru-RU" dirty="0" smtClean="0"/>
              <a:t> і </a:t>
            </a:r>
            <a:r>
              <a:rPr lang="ru-RU" dirty="0" err="1" smtClean="0"/>
              <a:t>полягає</a:t>
            </a:r>
            <a:r>
              <a:rPr lang="ru-RU" dirty="0" smtClean="0"/>
              <a:t> у </a:t>
            </a:r>
            <a:r>
              <a:rPr lang="ru-RU" dirty="0" err="1" smtClean="0"/>
              <a:t>співставленні</a:t>
            </a:r>
            <a:r>
              <a:rPr lang="ru-RU" dirty="0" smtClean="0"/>
              <a:t> ряду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факторної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та ряду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результативної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. </a:t>
            </a:r>
            <a:r>
              <a:rPr lang="ru-RU" dirty="0" err="1" smtClean="0"/>
              <a:t>Значення</a:t>
            </a:r>
            <a:r>
              <a:rPr lang="ru-RU" dirty="0" smtClean="0"/>
              <a:t> фактора </a:t>
            </a:r>
            <a:r>
              <a:rPr lang="ru-RU" dirty="0" err="1" smtClean="0"/>
              <a:t>розташовують</a:t>
            </a:r>
            <a:r>
              <a:rPr lang="ru-RU" dirty="0" smtClean="0"/>
              <a:t> у </a:t>
            </a:r>
            <a:r>
              <a:rPr lang="ru-RU" dirty="0" err="1" smtClean="0"/>
              <a:t>ранжированому</a:t>
            </a:r>
            <a:r>
              <a:rPr lang="ru-RU" dirty="0" smtClean="0"/>
              <a:t> (</a:t>
            </a:r>
            <a:r>
              <a:rPr lang="ru-RU" dirty="0" err="1" smtClean="0"/>
              <a:t>зростаючому</a:t>
            </a:r>
            <a:r>
              <a:rPr lang="ru-RU" dirty="0" smtClean="0"/>
              <a:t>) порядку,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простежують</a:t>
            </a:r>
            <a:r>
              <a:rPr lang="ru-RU" dirty="0" smtClean="0"/>
              <a:t>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 й </a:t>
            </a:r>
            <a:r>
              <a:rPr lang="ru-RU" dirty="0" err="1" smtClean="0"/>
              <a:t>напрямок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величини</a:t>
            </a:r>
            <a:r>
              <a:rPr lang="ru-RU" dirty="0" smtClean="0"/>
              <a:t> </a:t>
            </a:r>
            <a:r>
              <a:rPr lang="ru-RU" dirty="0" err="1" smtClean="0"/>
              <a:t>результативної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 err="1" smtClean="0"/>
              <a:t>Наприклад</a:t>
            </a:r>
            <a:r>
              <a:rPr lang="ru-RU" dirty="0" smtClean="0"/>
              <a:t>, є  </a:t>
            </a:r>
            <a:r>
              <a:rPr lang="ru-RU" dirty="0" err="1" smtClean="0"/>
              <a:t>умовні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на рекламу (</a:t>
            </a:r>
            <a:r>
              <a:rPr lang="ru-RU" dirty="0" err="1" smtClean="0"/>
              <a:t>факторна</a:t>
            </a:r>
            <a:r>
              <a:rPr lang="ru-RU" dirty="0" smtClean="0"/>
              <a:t> </a:t>
            </a:r>
            <a:r>
              <a:rPr lang="ru-RU" dirty="0" err="1" smtClean="0"/>
              <a:t>ознака</a:t>
            </a:r>
            <a:r>
              <a:rPr lang="ru-RU" dirty="0" smtClean="0"/>
              <a:t>) та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замовників</a:t>
            </a:r>
            <a:r>
              <a:rPr lang="ru-RU" dirty="0" smtClean="0"/>
              <a:t> (результативна </a:t>
            </a:r>
            <a:r>
              <a:rPr lang="ru-RU" dirty="0" err="1" smtClean="0"/>
              <a:t>ознака</a:t>
            </a:r>
            <a:r>
              <a:rPr lang="ru-RU" dirty="0" smtClean="0"/>
              <a:t>) </a:t>
            </a:r>
            <a:r>
              <a:rPr lang="ru-RU" dirty="0" err="1" smtClean="0"/>
              <a:t>поліграфічних</a:t>
            </a:r>
            <a:r>
              <a:rPr lang="ru-RU" dirty="0" smtClean="0"/>
              <a:t> </a:t>
            </a:r>
            <a:r>
              <a:rPr lang="ru-RU" dirty="0" err="1" smtClean="0"/>
              <a:t>фірм:Тут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 для </a:t>
            </a:r>
            <a:r>
              <a:rPr lang="ru-RU" dirty="0" err="1" smtClean="0"/>
              <a:t>усієї</a:t>
            </a:r>
            <a:r>
              <a:rPr lang="ru-RU" dirty="0" smtClean="0"/>
              <a:t> </a:t>
            </a:r>
            <a:r>
              <a:rPr lang="ru-RU" dirty="0" err="1" smtClean="0"/>
              <a:t>сукупності</a:t>
            </a:r>
            <a:r>
              <a:rPr lang="ru-RU" dirty="0" smtClean="0"/>
              <a:t> </a:t>
            </a:r>
            <a:r>
              <a:rPr lang="ru-RU" dirty="0" err="1" smtClean="0"/>
              <a:t>фірм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затрат на рекламу приводить до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замовників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в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й не </a:t>
            </a:r>
            <a:r>
              <a:rPr lang="ru-RU" dirty="0" err="1" smtClean="0"/>
              <a:t>убачатися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зіставити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по </a:t>
            </a:r>
            <a:r>
              <a:rPr lang="ru-RU" dirty="0" err="1" smtClean="0"/>
              <a:t>фірмах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номерами 2 та 5 </a:t>
            </a:r>
            <a:r>
              <a:rPr lang="ru-RU" dirty="0" err="1" smtClean="0"/>
              <a:t>або</a:t>
            </a:r>
            <a:r>
              <a:rPr lang="ru-RU" dirty="0" smtClean="0"/>
              <a:t> 7 та 11 </a:t>
            </a:r>
            <a:r>
              <a:rPr lang="ru-RU" dirty="0" err="1" smtClean="0"/>
              <a:t>побачимо</a:t>
            </a:r>
            <a:r>
              <a:rPr lang="ru-RU" dirty="0" smtClean="0"/>
              <a:t> </a:t>
            </a:r>
            <a:r>
              <a:rPr lang="ru-RU" dirty="0" err="1" smtClean="0"/>
              <a:t>зворотне</a:t>
            </a:r>
            <a:r>
              <a:rPr lang="ru-RU" dirty="0" smtClean="0"/>
              <a:t>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пояснюється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кожному </a:t>
            </a:r>
            <a:r>
              <a:rPr lang="ru-RU" dirty="0" err="1" smtClean="0"/>
              <a:t>окремому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,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замовників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розміру</a:t>
            </a:r>
            <a:r>
              <a:rPr lang="ru-RU" dirty="0" smtClean="0"/>
              <a:t> затрат </a:t>
            </a:r>
            <a:r>
              <a:rPr lang="ru-RU" dirty="0" err="1" smtClean="0"/>
              <a:t>фірми</a:t>
            </a:r>
            <a:r>
              <a:rPr lang="ru-RU" dirty="0" smtClean="0"/>
              <a:t> на рекламу, а й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7580" t="50780" r="13431" b="35886"/>
          <a:stretch/>
        </p:blipFill>
        <p:spPr>
          <a:xfrm>
            <a:off x="1262859" y="4599933"/>
            <a:ext cx="9666282" cy="147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50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96000" y="102952"/>
            <a:ext cx="5855663" cy="4527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114" y="4769957"/>
            <a:ext cx="5679433" cy="1965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64" y="418290"/>
            <a:ext cx="4767599" cy="23137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11" y="2730259"/>
            <a:ext cx="4904452" cy="309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88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537" y="343710"/>
            <a:ext cx="92583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30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93" y="618517"/>
            <a:ext cx="9353550" cy="76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842" y="1761881"/>
            <a:ext cx="5849874" cy="490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5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Аналітичне</a:t>
            </a:r>
            <a:r>
              <a:rPr lang="ru-RU" dirty="0" smtClean="0"/>
              <a:t> </a:t>
            </a:r>
            <a:r>
              <a:rPr lang="ru-RU" dirty="0" err="1" smtClean="0"/>
              <a:t>групування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 err="1" smtClean="0"/>
              <a:t>Аналітичне</a:t>
            </a:r>
            <a:r>
              <a:rPr lang="ru-RU" dirty="0" smtClean="0"/>
              <a:t> </a:t>
            </a:r>
            <a:r>
              <a:rPr lang="ru-RU" dirty="0" err="1" smtClean="0"/>
              <a:t>групування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до </a:t>
            </a:r>
            <a:r>
              <a:rPr lang="ru-RU" dirty="0" err="1" smtClean="0"/>
              <a:t>найважливіших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взаємозв’язків</a:t>
            </a:r>
            <a:r>
              <a:rPr lang="ru-RU" dirty="0" smtClean="0"/>
              <a:t>. </a:t>
            </a:r>
            <a:r>
              <a:rPr lang="ru-RU" dirty="0" err="1" smtClean="0"/>
              <a:t>Виконується</a:t>
            </a:r>
            <a:r>
              <a:rPr lang="ru-RU" dirty="0" smtClean="0"/>
              <a:t> </a:t>
            </a:r>
            <a:r>
              <a:rPr lang="ru-RU" dirty="0" err="1" smtClean="0"/>
              <a:t>побудовою</a:t>
            </a:r>
            <a:r>
              <a:rPr lang="ru-RU" dirty="0" smtClean="0"/>
              <a:t> </a:t>
            </a:r>
            <a:r>
              <a:rPr lang="ru-RU" dirty="0" err="1" smtClean="0"/>
              <a:t>групових</a:t>
            </a:r>
            <a:r>
              <a:rPr lang="ru-RU" dirty="0" smtClean="0"/>
              <a:t> </a:t>
            </a:r>
            <a:r>
              <a:rPr lang="ru-RU" dirty="0" err="1" smtClean="0"/>
              <a:t>статистичних</a:t>
            </a:r>
            <a:r>
              <a:rPr lang="ru-RU" dirty="0" smtClean="0"/>
              <a:t> </a:t>
            </a:r>
            <a:r>
              <a:rPr lang="ru-RU" dirty="0" err="1" smtClean="0"/>
              <a:t>таблиць</a:t>
            </a:r>
            <a:r>
              <a:rPr lang="ru-RU" dirty="0" smtClean="0"/>
              <a:t> –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 </a:t>
            </a:r>
            <a:r>
              <a:rPr lang="ru-RU" dirty="0" err="1" smtClean="0"/>
              <a:t>групи</a:t>
            </a:r>
            <a:r>
              <a:rPr lang="ru-RU" dirty="0" smtClean="0"/>
              <a:t> за величиною </a:t>
            </a:r>
            <a:r>
              <a:rPr lang="ru-RU" dirty="0" err="1" smtClean="0"/>
              <a:t>факторної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і для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обчислюють</a:t>
            </a:r>
            <a:r>
              <a:rPr lang="ru-RU" dirty="0" smtClean="0"/>
              <a:t> </a:t>
            </a:r>
            <a:r>
              <a:rPr lang="ru-RU" dirty="0" err="1" smtClean="0"/>
              <a:t>середні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результативної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. </a:t>
            </a:r>
            <a:r>
              <a:rPr lang="ru-RU" dirty="0" err="1" smtClean="0"/>
              <a:t>Порівнюючи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середніх</a:t>
            </a:r>
            <a:r>
              <a:rPr lang="ru-RU" dirty="0" smtClean="0"/>
              <a:t>, </a:t>
            </a:r>
            <a:r>
              <a:rPr lang="ru-RU" dirty="0" err="1" smtClean="0"/>
              <a:t>виявляють</a:t>
            </a:r>
            <a:r>
              <a:rPr lang="ru-RU" dirty="0" smtClean="0"/>
              <a:t> характер </a:t>
            </a:r>
            <a:r>
              <a:rPr lang="ru-RU" dirty="0" err="1" smtClean="0"/>
              <a:t>зв’язку</a:t>
            </a:r>
            <a:r>
              <a:rPr lang="ru-RU" dirty="0" smtClean="0"/>
              <a:t>. У </a:t>
            </a:r>
            <a:r>
              <a:rPr lang="ru-RU" dirty="0" err="1" smtClean="0"/>
              <a:t>наведеному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 </a:t>
            </a:r>
            <a:r>
              <a:rPr lang="ru-RU" dirty="0" err="1" smtClean="0"/>
              <a:t>прикладі</a:t>
            </a:r>
            <a:r>
              <a:rPr lang="ru-RU" dirty="0" smtClean="0"/>
              <a:t> </a:t>
            </a:r>
            <a:r>
              <a:rPr lang="ru-RU" dirty="0" err="1" smtClean="0"/>
              <a:t>факторна</a:t>
            </a:r>
            <a:r>
              <a:rPr lang="ru-RU" dirty="0" smtClean="0"/>
              <a:t> </a:t>
            </a:r>
            <a:r>
              <a:rPr lang="ru-RU" dirty="0" err="1" smtClean="0"/>
              <a:t>ознака</a:t>
            </a:r>
            <a:r>
              <a:rPr lang="ru-RU" dirty="0" smtClean="0"/>
              <a:t> представлена </a:t>
            </a:r>
            <a:r>
              <a:rPr lang="ru-RU" dirty="0" err="1" smtClean="0"/>
              <a:t>трьома</a:t>
            </a:r>
            <a:r>
              <a:rPr lang="ru-RU" dirty="0" smtClean="0"/>
              <a:t> </a:t>
            </a:r>
            <a:r>
              <a:rPr lang="ru-RU" dirty="0" err="1" smtClean="0"/>
              <a:t>варіантами</a:t>
            </a:r>
            <a:r>
              <a:rPr lang="ru-RU" dirty="0" smtClean="0"/>
              <a:t> </a:t>
            </a:r>
            <a:r>
              <a:rPr lang="ru-RU" dirty="0" err="1" smtClean="0"/>
              <a:t>повторюваних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, </a:t>
            </a:r>
            <a:r>
              <a:rPr lang="ru-RU" dirty="0" err="1" smtClean="0"/>
              <a:t>отже</a:t>
            </a:r>
            <a:r>
              <a:rPr lang="ru-RU" dirty="0" smtClean="0"/>
              <a:t> </a:t>
            </a:r>
            <a:r>
              <a:rPr lang="ru-RU" dirty="0" err="1" smtClean="0"/>
              <a:t>маємо</a:t>
            </a:r>
            <a:r>
              <a:rPr lang="ru-RU" dirty="0" smtClean="0"/>
              <a:t> </a:t>
            </a:r>
            <a:r>
              <a:rPr lang="ru-RU" dirty="0" err="1" smtClean="0"/>
              <a:t>групування</a:t>
            </a:r>
            <a:r>
              <a:rPr lang="ru-RU" dirty="0" smtClean="0"/>
              <a:t>:</a:t>
            </a:r>
          </a:p>
          <a:p>
            <a:pPr algn="just"/>
            <a:endParaRPr lang="uk-UA" dirty="0"/>
          </a:p>
          <a:p>
            <a:pPr algn="just"/>
            <a:endParaRPr lang="uk-UA" dirty="0" smtClean="0"/>
          </a:p>
          <a:p>
            <a:pPr algn="just"/>
            <a:endParaRPr lang="uk-UA" dirty="0"/>
          </a:p>
          <a:p>
            <a:pPr algn="just"/>
            <a:endParaRPr lang="uk-UA" dirty="0" smtClean="0"/>
          </a:p>
          <a:p>
            <a:pPr algn="just"/>
            <a:endParaRPr lang="uk-UA" dirty="0"/>
          </a:p>
          <a:p>
            <a:pPr algn="just"/>
            <a:endParaRPr lang="ru-RU" dirty="0" smtClean="0"/>
          </a:p>
          <a:p>
            <a:pPr algn="just"/>
            <a:endParaRPr lang="uk-UA" dirty="0"/>
          </a:p>
          <a:p>
            <a:pPr algn="just"/>
            <a:r>
              <a:rPr lang="ru-RU" dirty="0" err="1" smtClean="0"/>
              <a:t>Порівнявши</a:t>
            </a:r>
            <a:r>
              <a:rPr lang="ru-RU" dirty="0" smtClean="0"/>
              <a:t> </a:t>
            </a:r>
            <a:r>
              <a:rPr lang="ru-RU" dirty="0" err="1" smtClean="0"/>
              <a:t>середні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результативної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по </a:t>
            </a:r>
            <a:r>
              <a:rPr lang="ru-RU" dirty="0" err="1" smtClean="0"/>
              <a:t>групах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 </a:t>
            </a:r>
            <a:r>
              <a:rPr lang="ru-RU" dirty="0" err="1" smtClean="0"/>
              <a:t>припустити</a:t>
            </a:r>
            <a:r>
              <a:rPr lang="ru-RU" dirty="0" smtClean="0"/>
              <a:t> (але не </a:t>
            </a:r>
            <a:r>
              <a:rPr lang="ru-RU" dirty="0" err="1" smtClean="0"/>
              <a:t>стверджувати</a:t>
            </a:r>
            <a:r>
              <a:rPr lang="ru-RU" dirty="0" smtClean="0"/>
              <a:t>) </a:t>
            </a:r>
            <a:r>
              <a:rPr lang="ru-RU" dirty="0" err="1" smtClean="0"/>
              <a:t>наявність</a:t>
            </a:r>
            <a:r>
              <a:rPr lang="ru-RU" dirty="0" smtClean="0"/>
              <a:t> прямого </a:t>
            </a:r>
            <a:r>
              <a:rPr lang="ru-RU" dirty="0" err="1" smtClean="0"/>
              <a:t>кореляційного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досліджуваними</a:t>
            </a:r>
            <a:r>
              <a:rPr lang="ru-RU" dirty="0" smtClean="0"/>
              <a:t> </a:t>
            </a:r>
            <a:r>
              <a:rPr lang="ru-RU" dirty="0" err="1" smtClean="0"/>
              <a:t>ознаками</a:t>
            </a:r>
            <a:r>
              <a:rPr lang="ru-RU" dirty="0" smtClean="0"/>
              <a:t>. </a:t>
            </a:r>
            <a:r>
              <a:rPr lang="ru-RU" dirty="0" err="1" smtClean="0"/>
              <a:t>Отже</a:t>
            </a:r>
            <a:r>
              <a:rPr lang="ru-RU" dirty="0" smtClean="0"/>
              <a:t> </a:t>
            </a:r>
            <a:r>
              <a:rPr lang="ru-RU" dirty="0" err="1" smtClean="0"/>
              <a:t>більший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у рекламу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сприяти</a:t>
            </a:r>
            <a:r>
              <a:rPr lang="ru-RU" dirty="0" smtClean="0"/>
              <a:t> </a:t>
            </a:r>
            <a:r>
              <a:rPr lang="ru-RU" dirty="0" err="1" smtClean="0"/>
              <a:t>збільшенню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замовників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7739" t="30638" r="13751" b="53333"/>
          <a:stretch/>
        </p:blipFill>
        <p:spPr>
          <a:xfrm>
            <a:off x="1254551" y="2996118"/>
            <a:ext cx="9682898" cy="179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3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5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34449" t="15352" r="14622" b="24521"/>
          <a:stretch/>
        </p:blipFill>
        <p:spPr>
          <a:xfrm>
            <a:off x="1499680" y="365125"/>
            <a:ext cx="9453663" cy="627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3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99578" y="428438"/>
            <a:ext cx="8751601" cy="2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1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00669" y="656431"/>
            <a:ext cx="9182100" cy="742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065" y="1866089"/>
            <a:ext cx="92487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31" y="808831"/>
            <a:ext cx="4695825" cy="438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415982" y="1872761"/>
            <a:ext cx="90487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3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5278"/>
          <a:stretch/>
        </p:blipFill>
        <p:spPr>
          <a:xfrm>
            <a:off x="639509" y="2746812"/>
            <a:ext cx="4959549" cy="3141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79" y="294463"/>
            <a:ext cx="5220611" cy="2452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279" y="229036"/>
            <a:ext cx="6002511" cy="2583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588" y="3026147"/>
            <a:ext cx="6463567" cy="294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0340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52</TotalTime>
  <Words>256</Words>
  <Application>Microsoft Office PowerPoint</Application>
  <PresentationFormat>Широкоэкранный</PresentationFormat>
  <Paragraphs>20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Tw Cen MT</vt:lpstr>
      <vt:lpstr>Капля</vt:lpstr>
      <vt:lpstr>Статистичні методи вимірювання взаємозв’язків. </vt:lpstr>
      <vt:lpstr>Порівняння паралельних рядів</vt:lpstr>
      <vt:lpstr>Аналітичне групування</vt:lpstr>
      <vt:lpstr>ПРИКЛАДИ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Регресійний аналіз</vt:lpstr>
      <vt:lpstr>Розрахунок параметрів рівняння регресії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Статистичні методи вимірювання взаємозв’язків.</dc:title>
  <dc:creator>Пользователь Windows</dc:creator>
  <cp:lastModifiedBy>Пользователь Windows</cp:lastModifiedBy>
  <cp:revision>9</cp:revision>
  <dcterms:created xsi:type="dcterms:W3CDTF">2024-10-11T07:57:45Z</dcterms:created>
  <dcterms:modified xsi:type="dcterms:W3CDTF">2024-10-31T08:39:54Z</dcterms:modified>
</cp:coreProperties>
</file>