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4" r:id="rId9"/>
    <p:sldId id="262" r:id="rId10"/>
    <p:sldId id="263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C914C-86F2-4CB0-ADFF-6376FFD0F7B5}" type="datetimeFigureOut">
              <a:rPr lang="uk-UA" smtClean="0"/>
              <a:t>01.09.2022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0831-EB67-4AC4-87FD-A20F987E335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6107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C914C-86F2-4CB0-ADFF-6376FFD0F7B5}" type="datetimeFigureOut">
              <a:rPr lang="uk-UA" smtClean="0"/>
              <a:t>01.09.2022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0831-EB67-4AC4-87FD-A20F987E335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01983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C914C-86F2-4CB0-ADFF-6376FFD0F7B5}" type="datetimeFigureOut">
              <a:rPr lang="uk-UA" smtClean="0"/>
              <a:t>01.09.2022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0831-EB67-4AC4-87FD-A20F987E335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308664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C914C-86F2-4CB0-ADFF-6376FFD0F7B5}" type="datetimeFigureOut">
              <a:rPr lang="uk-UA" smtClean="0"/>
              <a:t>01.09.2022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0831-EB67-4AC4-87FD-A20F987E3357}" type="slidenum">
              <a:rPr lang="uk-UA" smtClean="0"/>
              <a:t>‹№›</a:t>
            </a:fld>
            <a:endParaRPr lang="uk-UA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501426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C914C-86F2-4CB0-ADFF-6376FFD0F7B5}" type="datetimeFigureOut">
              <a:rPr lang="uk-UA" smtClean="0"/>
              <a:t>01.09.2022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0831-EB67-4AC4-87FD-A20F987E335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292422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C914C-86F2-4CB0-ADFF-6376FFD0F7B5}" type="datetimeFigureOut">
              <a:rPr lang="uk-UA" smtClean="0"/>
              <a:t>01.09.2022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0831-EB67-4AC4-87FD-A20F987E335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201372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C914C-86F2-4CB0-ADFF-6376FFD0F7B5}" type="datetimeFigureOut">
              <a:rPr lang="uk-UA" smtClean="0"/>
              <a:t>01.09.2022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0831-EB67-4AC4-87FD-A20F987E335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6539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C914C-86F2-4CB0-ADFF-6376FFD0F7B5}" type="datetimeFigureOut">
              <a:rPr lang="uk-UA" smtClean="0"/>
              <a:t>01.09.2022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0831-EB67-4AC4-87FD-A20F987E335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494082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C914C-86F2-4CB0-ADFF-6376FFD0F7B5}" type="datetimeFigureOut">
              <a:rPr lang="uk-UA" smtClean="0"/>
              <a:t>01.09.2022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0831-EB67-4AC4-87FD-A20F987E335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878752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E10E6A-ECCB-4802-8AB3-18EF928D6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2433BC7-BF5F-4592-AB8C-E04832C3B1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6B35E4B8-DB4E-443F-B72D-CCE7FACB4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C914C-86F2-4CB0-ADFF-6376FFD0F7B5}" type="datetimeFigureOut">
              <a:rPr lang="uk-UA" smtClean="0"/>
              <a:t>01.09.2022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67EAF04-3077-4153-A483-68492684B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CBF5B80-7126-41DC-905B-6044F0440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0831-EB67-4AC4-87FD-A20F987E335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378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C914C-86F2-4CB0-ADFF-6376FFD0F7B5}" type="datetimeFigureOut">
              <a:rPr lang="uk-UA" smtClean="0"/>
              <a:t>01.09.2022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0831-EB67-4AC4-87FD-A20F987E335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80697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C914C-86F2-4CB0-ADFF-6376FFD0F7B5}" type="datetimeFigureOut">
              <a:rPr lang="uk-UA" smtClean="0"/>
              <a:t>01.09.2022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0831-EB67-4AC4-87FD-A20F987E335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8671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C914C-86F2-4CB0-ADFF-6376FFD0F7B5}" type="datetimeFigureOut">
              <a:rPr lang="uk-UA" smtClean="0"/>
              <a:t>01.09.2022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0831-EB67-4AC4-87FD-A20F987E335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6912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C914C-86F2-4CB0-ADFF-6376FFD0F7B5}" type="datetimeFigureOut">
              <a:rPr lang="uk-UA" smtClean="0"/>
              <a:t>01.09.2022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0831-EB67-4AC4-87FD-A20F987E335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78644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C914C-86F2-4CB0-ADFF-6376FFD0F7B5}" type="datetimeFigureOut">
              <a:rPr lang="uk-UA" smtClean="0"/>
              <a:t>01.09.2022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0831-EB67-4AC4-87FD-A20F987E335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52048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C914C-86F2-4CB0-ADFF-6376FFD0F7B5}" type="datetimeFigureOut">
              <a:rPr lang="uk-UA" smtClean="0"/>
              <a:t>01.09.2022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0831-EB67-4AC4-87FD-A20F987E335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5878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C914C-86F2-4CB0-ADFF-6376FFD0F7B5}" type="datetimeFigureOut">
              <a:rPr lang="uk-UA" smtClean="0"/>
              <a:t>01.09.2022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0831-EB67-4AC4-87FD-A20F987E335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01674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C914C-86F2-4CB0-ADFF-6376FFD0F7B5}" type="datetimeFigureOut">
              <a:rPr lang="uk-UA" smtClean="0"/>
              <a:t>01.09.2022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0831-EB67-4AC4-87FD-A20F987E335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83276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36C914C-86F2-4CB0-ADFF-6376FFD0F7B5}" type="datetimeFigureOut">
              <a:rPr lang="uk-UA" smtClean="0"/>
              <a:t>01.09.2022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F3F0831-EB67-4AC4-87FD-A20F987E335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99254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C32304-724C-4BA3-BB70-AE879D64CF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>
                <a:solidFill>
                  <a:srgbClr val="00B050"/>
                </a:solidFill>
              </a:rPr>
              <a:t>Контент-план у </a:t>
            </a:r>
            <a:r>
              <a:rPr lang="uk-UA" dirty="0" err="1">
                <a:solidFill>
                  <a:srgbClr val="00B050"/>
                </a:solidFill>
              </a:rPr>
              <a:t>диджитал</a:t>
            </a:r>
            <a:r>
              <a:rPr lang="uk-UA" dirty="0">
                <a:solidFill>
                  <a:srgbClr val="00B050"/>
                </a:solidFill>
              </a:rPr>
              <a:t>-журналістиці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E79A1B04-2EBE-4AC4-9C41-67F6023C6F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05468"/>
            <a:ext cx="9144000" cy="1152331"/>
          </a:xfrm>
        </p:spPr>
        <p:txBody>
          <a:bodyPr/>
          <a:lstStyle/>
          <a:p>
            <a:r>
              <a:rPr lang="uk-UA" dirty="0">
                <a:solidFill>
                  <a:srgbClr val="0070C0"/>
                </a:solidFill>
              </a:rPr>
              <a:t>Плануємо і впроваджуємо у акаунт соціальних мереж</a:t>
            </a:r>
          </a:p>
        </p:txBody>
      </p:sp>
    </p:spTree>
    <p:extLst>
      <p:ext uri="{BB962C8B-B14F-4D97-AF65-F5344CB8AC3E}">
        <p14:creationId xmlns:p14="http://schemas.microsoft.com/office/powerpoint/2010/main" val="42388696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80A1DB-B25D-414F-9C8D-4D5C7BD31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rgbClr val="00B050"/>
                </a:solidFill>
              </a:rPr>
              <a:t>Правила укладання контент-плану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4994173-C3DF-434D-8B82-533074E223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uk-UA" dirty="0">
                <a:solidFill>
                  <a:srgbClr val="00B0F0"/>
                </a:solidFill>
              </a:rPr>
              <a:t>Враховуємо вдалий час </a:t>
            </a:r>
            <a:r>
              <a:rPr lang="uk-UA" dirty="0" err="1">
                <a:solidFill>
                  <a:srgbClr val="00B0F0"/>
                </a:solidFill>
              </a:rPr>
              <a:t>постингу</a:t>
            </a:r>
            <a:r>
              <a:rPr lang="uk-UA" dirty="0">
                <a:solidFill>
                  <a:srgbClr val="00B0F0"/>
                </a:solidFill>
              </a:rPr>
              <a:t>.</a:t>
            </a:r>
          </a:p>
          <a:p>
            <a:pPr marL="514350" indent="-514350">
              <a:buAutoNum type="arabicPeriod"/>
            </a:pPr>
            <a:r>
              <a:rPr lang="uk-UA" dirty="0">
                <a:solidFill>
                  <a:srgbClr val="00B0F0"/>
                </a:solidFill>
              </a:rPr>
              <a:t>Чергуємо різні форми та тематики.</a:t>
            </a:r>
          </a:p>
          <a:p>
            <a:pPr marL="514350" indent="-514350">
              <a:buAutoNum type="arabicPeriod"/>
            </a:pPr>
            <a:r>
              <a:rPr lang="uk-UA" dirty="0">
                <a:solidFill>
                  <a:srgbClr val="00B0F0"/>
                </a:solidFill>
              </a:rPr>
              <a:t>Привчаємо читача до постійного часу та ваших «фішок».</a:t>
            </a:r>
          </a:p>
          <a:p>
            <a:pPr marL="514350" indent="-514350">
              <a:buAutoNum type="arabicPeriod"/>
            </a:pPr>
            <a:r>
              <a:rPr lang="uk-UA" dirty="0">
                <a:solidFill>
                  <a:srgbClr val="00B0F0"/>
                </a:solidFill>
              </a:rPr>
              <a:t>Не випадаємо з мережі, а якщо робимо вихідний, - наголошуємо на це у контенті.</a:t>
            </a:r>
          </a:p>
          <a:p>
            <a:pPr marL="514350" indent="-514350">
              <a:buAutoNum type="arabicPeriod"/>
            </a:pPr>
            <a:r>
              <a:rPr lang="uk-UA" dirty="0">
                <a:solidFill>
                  <a:srgbClr val="00B0F0"/>
                </a:solidFill>
              </a:rPr>
              <a:t>Оптимальний час для укладання плану – 10-12 тижнів для активного </a:t>
            </a:r>
            <a:r>
              <a:rPr lang="uk-UA" dirty="0" err="1">
                <a:solidFill>
                  <a:srgbClr val="00B0F0"/>
                </a:solidFill>
              </a:rPr>
              <a:t>проєкту</a:t>
            </a:r>
            <a:r>
              <a:rPr lang="uk-UA" dirty="0">
                <a:solidFill>
                  <a:srgbClr val="00B0F0"/>
                </a:solidFill>
              </a:rPr>
              <a:t>, 3-4 тижні – для нового.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185149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B65750-80B1-4DA6-AF36-6CD1B1286E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rgbClr val="00B050"/>
                </a:solidFill>
              </a:rPr>
              <a:t>Підбираємо теми для постів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966F997-936F-4FA2-BF54-8953D71F6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AutoNum type="arabicPeriod"/>
            </a:pPr>
            <a:r>
              <a:rPr lang="uk-UA" dirty="0">
                <a:solidFill>
                  <a:srgbClr val="0070C0"/>
                </a:solidFill>
              </a:rPr>
              <a:t>Аналізуємо конкурентів.</a:t>
            </a:r>
          </a:p>
          <a:p>
            <a:pPr marL="457200" indent="-457200">
              <a:buAutoNum type="arabicPeriod"/>
            </a:pPr>
            <a:r>
              <a:rPr lang="uk-UA" dirty="0">
                <a:solidFill>
                  <a:srgbClr val="0070C0"/>
                </a:solidFill>
              </a:rPr>
              <a:t>Працюємо з календарем.</a:t>
            </a:r>
          </a:p>
          <a:p>
            <a:pPr marL="457200" indent="-457200">
              <a:buAutoNum type="arabicPeriod"/>
            </a:pPr>
            <a:r>
              <a:rPr lang="uk-UA" dirty="0">
                <a:solidFill>
                  <a:srgbClr val="0070C0"/>
                </a:solidFill>
              </a:rPr>
              <a:t>Відповідаємо на запитання читачів.</a:t>
            </a:r>
          </a:p>
          <a:p>
            <a:pPr marL="457200" indent="-457200">
              <a:buAutoNum type="arabicPeriod"/>
            </a:pPr>
            <a:r>
              <a:rPr lang="uk-UA" dirty="0">
                <a:solidFill>
                  <a:srgbClr val="0070C0"/>
                </a:solidFill>
              </a:rPr>
              <a:t>Ділимося власним досвідом.</a:t>
            </a:r>
          </a:p>
          <a:p>
            <a:pPr marL="457200" indent="-457200">
              <a:buAutoNum type="arabicPeriod"/>
            </a:pPr>
            <a:r>
              <a:rPr lang="uk-UA" dirty="0">
                <a:solidFill>
                  <a:srgbClr val="0070C0"/>
                </a:solidFill>
              </a:rPr>
              <a:t>Даємо реакцію на зауваження, критику.</a:t>
            </a:r>
          </a:p>
          <a:p>
            <a:pPr marL="457200" indent="-457200">
              <a:buAutoNum type="arabicPeriod"/>
            </a:pPr>
            <a:r>
              <a:rPr lang="uk-UA" dirty="0">
                <a:solidFill>
                  <a:srgbClr val="0070C0"/>
                </a:solidFill>
              </a:rPr>
              <a:t>Тримаємо руку на пульсі актуальних подій</a:t>
            </a:r>
          </a:p>
          <a:p>
            <a:pPr marL="457200" indent="-457200">
              <a:buAutoNum type="arabicPeriod"/>
            </a:pPr>
            <a:r>
              <a:rPr lang="uk-UA" dirty="0">
                <a:solidFill>
                  <a:srgbClr val="0070C0"/>
                </a:solidFill>
              </a:rPr>
              <a:t>Анонсуємо наступні публікації.</a:t>
            </a:r>
          </a:p>
          <a:p>
            <a:pPr marL="457200" indent="-457200">
              <a:buAutoNum type="arabicPeriod"/>
            </a:pPr>
            <a:r>
              <a:rPr lang="uk-UA" dirty="0">
                <a:solidFill>
                  <a:srgbClr val="0070C0"/>
                </a:solidFill>
              </a:rPr>
              <a:t>Сервіси для пошуку ідей.</a:t>
            </a:r>
          </a:p>
        </p:txBody>
      </p:sp>
    </p:spTree>
    <p:extLst>
      <p:ext uri="{BB962C8B-B14F-4D97-AF65-F5344CB8AC3E}">
        <p14:creationId xmlns:p14="http://schemas.microsoft.com/office/powerpoint/2010/main" val="1424413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C37345C-E9AD-4E90-8EA9-D41160ACCA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rgbClr val="00B050"/>
                </a:solidFill>
              </a:rPr>
              <a:t>Справа не у фантазії, чи креативі, а у системності та регулярності.</a:t>
            </a:r>
          </a:p>
          <a:p>
            <a:endParaRPr lang="uk-UA" dirty="0"/>
          </a:p>
          <a:p>
            <a:endParaRPr lang="uk-UA" dirty="0"/>
          </a:p>
          <a:p>
            <a:endParaRPr lang="uk-UA" dirty="0">
              <a:solidFill>
                <a:srgbClr val="0070C0"/>
              </a:solidFill>
            </a:endParaRPr>
          </a:p>
          <a:p>
            <a:r>
              <a:rPr lang="uk-UA" dirty="0">
                <a:solidFill>
                  <a:srgbClr val="0070C0"/>
                </a:solidFill>
              </a:rPr>
              <a:t>Рано чи пізно, ви можете зіштовхнутися із відсутністю ідей, часу для їх реалізації, тому важливо мати «запас».</a:t>
            </a:r>
          </a:p>
        </p:txBody>
      </p:sp>
    </p:spTree>
    <p:extLst>
      <p:ext uri="{BB962C8B-B14F-4D97-AF65-F5344CB8AC3E}">
        <p14:creationId xmlns:p14="http://schemas.microsoft.com/office/powerpoint/2010/main" val="2189208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FFD6D1-5931-4B15-A535-D3669F7DF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rgbClr val="00B0F0"/>
                </a:solidFill>
              </a:rPr>
              <a:t>Контент-план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E14FCEC-4394-45C7-946A-93BE55BA66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rgbClr val="00B050"/>
                </a:solidFill>
              </a:rPr>
              <a:t>Запланований графік публікацій.</a:t>
            </a:r>
          </a:p>
          <a:p>
            <a:r>
              <a:rPr lang="uk-UA" dirty="0">
                <a:solidFill>
                  <a:srgbClr val="00B050"/>
                </a:solidFill>
              </a:rPr>
              <a:t>Таблична форма опису контенту.</a:t>
            </a:r>
          </a:p>
        </p:txBody>
      </p:sp>
    </p:spTree>
    <p:extLst>
      <p:ext uri="{BB962C8B-B14F-4D97-AF65-F5344CB8AC3E}">
        <p14:creationId xmlns:p14="http://schemas.microsoft.com/office/powerpoint/2010/main" val="2962139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C7F524-6A1A-493C-96A9-5B0471E30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rgbClr val="00B050"/>
                </a:solidFill>
              </a:rPr>
              <a:t>Плюси укладання контент-плану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88182EF-9F16-4F4B-9401-67326C1967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k-UA" dirty="0">
                <a:solidFill>
                  <a:srgbClr val="00B0F0"/>
                </a:solidFill>
              </a:rPr>
              <a:t>Наповнення не залежить від вашого настрою.</a:t>
            </a:r>
          </a:p>
          <a:p>
            <a:r>
              <a:rPr lang="uk-UA" dirty="0" err="1">
                <a:solidFill>
                  <a:srgbClr val="00B0F0"/>
                </a:solidFill>
              </a:rPr>
              <a:t>ВчаснЕ</a:t>
            </a:r>
            <a:r>
              <a:rPr lang="uk-UA" dirty="0">
                <a:solidFill>
                  <a:srgbClr val="00B0F0"/>
                </a:solidFill>
              </a:rPr>
              <a:t> </a:t>
            </a:r>
            <a:r>
              <a:rPr lang="uk-UA" dirty="0" err="1">
                <a:solidFill>
                  <a:srgbClr val="00B0F0"/>
                </a:solidFill>
              </a:rPr>
              <a:t>ПРИвітаННЯ</a:t>
            </a:r>
            <a:r>
              <a:rPr lang="uk-UA" dirty="0">
                <a:solidFill>
                  <a:srgbClr val="00B0F0"/>
                </a:solidFill>
              </a:rPr>
              <a:t> зі святами.</a:t>
            </a:r>
          </a:p>
          <a:p>
            <a:r>
              <a:rPr lang="uk-UA" dirty="0">
                <a:solidFill>
                  <a:srgbClr val="00B0F0"/>
                </a:solidFill>
              </a:rPr>
              <a:t>Звільнення часу для інших персональних завдань.</a:t>
            </a:r>
          </a:p>
          <a:p>
            <a:r>
              <a:rPr lang="uk-UA" dirty="0">
                <a:solidFill>
                  <a:srgbClr val="00B0F0"/>
                </a:solidFill>
              </a:rPr>
              <a:t>Оптимізація робочих завдань блогу.</a:t>
            </a:r>
          </a:p>
          <a:p>
            <a:r>
              <a:rPr lang="uk-UA" dirty="0">
                <a:solidFill>
                  <a:srgbClr val="00B0F0"/>
                </a:solidFill>
              </a:rPr>
              <a:t>Розбиття складних тем на серію публікацій.</a:t>
            </a:r>
          </a:p>
          <a:p>
            <a:r>
              <a:rPr lang="uk-UA" dirty="0">
                <a:solidFill>
                  <a:srgbClr val="00B0F0"/>
                </a:solidFill>
              </a:rPr>
              <a:t>У читача формується </a:t>
            </a:r>
            <a:r>
              <a:rPr lang="uk-UA" dirty="0" err="1">
                <a:solidFill>
                  <a:srgbClr val="00B0F0"/>
                </a:solidFill>
              </a:rPr>
              <a:t>прив</a:t>
            </a:r>
            <a:r>
              <a:rPr lang="en-US" dirty="0">
                <a:solidFill>
                  <a:srgbClr val="00B0F0"/>
                </a:solidFill>
              </a:rPr>
              <a:t>’</a:t>
            </a:r>
            <a:r>
              <a:rPr lang="uk-UA" dirty="0" err="1">
                <a:solidFill>
                  <a:srgbClr val="00B0F0"/>
                </a:solidFill>
              </a:rPr>
              <a:t>язка</a:t>
            </a:r>
            <a:r>
              <a:rPr lang="uk-UA" dirty="0">
                <a:solidFill>
                  <a:srgbClr val="00B0F0"/>
                </a:solidFill>
              </a:rPr>
              <a:t> до стабільності, постійності.</a:t>
            </a:r>
          </a:p>
          <a:p>
            <a:r>
              <a:rPr lang="uk-UA" dirty="0">
                <a:solidFill>
                  <a:srgbClr val="00B0F0"/>
                </a:solidFill>
              </a:rPr>
              <a:t>Від вас чекають нових публікацій та дають </a:t>
            </a:r>
            <a:r>
              <a:rPr lang="uk-UA" dirty="0" err="1">
                <a:solidFill>
                  <a:srgbClr val="00B0F0"/>
                </a:solidFill>
              </a:rPr>
              <a:t>реакціЇ</a:t>
            </a:r>
            <a:r>
              <a:rPr lang="uk-UA" dirty="0">
                <a:solidFill>
                  <a:srgbClr val="00B0F0"/>
                </a:solidFill>
              </a:rPr>
              <a:t> на них.</a:t>
            </a:r>
          </a:p>
          <a:p>
            <a:r>
              <a:rPr lang="uk-UA" dirty="0">
                <a:solidFill>
                  <a:srgbClr val="00B0F0"/>
                </a:solidFill>
              </a:rPr>
              <a:t>Збільшення попиту АУДИТОРІЇ до особистого / комерційного акаунту, а ВІДТАК ТОВАРУ ТА ПОСЛУГИ.</a:t>
            </a:r>
          </a:p>
          <a:p>
            <a:r>
              <a:rPr lang="uk-UA" dirty="0">
                <a:solidFill>
                  <a:srgbClr val="00B0F0"/>
                </a:solidFill>
              </a:rPr>
              <a:t>Чіткий аналіз бізнес-процесів.</a:t>
            </a:r>
          </a:p>
          <a:p>
            <a:r>
              <a:rPr lang="uk-UA" dirty="0">
                <a:solidFill>
                  <a:srgbClr val="00B0F0"/>
                </a:solidFill>
              </a:rPr>
              <a:t>Потенційне прискорення монетизації.</a:t>
            </a:r>
          </a:p>
        </p:txBody>
      </p:sp>
    </p:spTree>
    <p:extLst>
      <p:ext uri="{BB962C8B-B14F-4D97-AF65-F5344CB8AC3E}">
        <p14:creationId xmlns:p14="http://schemas.microsoft.com/office/powerpoint/2010/main" val="920157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52283D-0A0F-4B68-B288-98BF063632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rgbClr val="00B050"/>
                </a:solidFill>
              </a:rPr>
              <a:t>Хто укладає контент-план?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AE204A-2057-45B1-96FD-715BF9E70F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887959"/>
          </a:xfrm>
        </p:spPr>
        <p:txBody>
          <a:bodyPr/>
          <a:lstStyle/>
          <a:p>
            <a:r>
              <a:rPr lang="uk-UA" dirty="0">
                <a:solidFill>
                  <a:srgbClr val="00B0F0"/>
                </a:solidFill>
              </a:rPr>
              <a:t>Автор акаунту / спільноти / блогу.</a:t>
            </a:r>
          </a:p>
          <a:p>
            <a:r>
              <a:rPr lang="en-US" dirty="0">
                <a:solidFill>
                  <a:srgbClr val="00B0F0"/>
                </a:solidFill>
              </a:rPr>
              <a:t>SMM-</a:t>
            </a:r>
            <a:r>
              <a:rPr lang="uk-UA" dirty="0" err="1">
                <a:solidFill>
                  <a:srgbClr val="00B0F0"/>
                </a:solidFill>
              </a:rPr>
              <a:t>ник</a:t>
            </a:r>
            <a:r>
              <a:rPr lang="uk-UA" dirty="0">
                <a:solidFill>
                  <a:srgbClr val="00B0F0"/>
                </a:solidFill>
              </a:rPr>
              <a:t>.</a:t>
            </a:r>
          </a:p>
          <a:p>
            <a:r>
              <a:rPr lang="uk-UA" dirty="0">
                <a:solidFill>
                  <a:srgbClr val="00B0F0"/>
                </a:solidFill>
              </a:rPr>
              <a:t>Творчі працівники, кому довірили наповнення акаунту.</a:t>
            </a:r>
          </a:p>
        </p:txBody>
      </p:sp>
    </p:spTree>
    <p:extLst>
      <p:ext uri="{BB962C8B-B14F-4D97-AF65-F5344CB8AC3E}">
        <p14:creationId xmlns:p14="http://schemas.microsoft.com/office/powerpoint/2010/main" val="314706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AA2415-F54D-4B59-8EE6-BD4E8C918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rgbClr val="00B050"/>
                </a:solidFill>
              </a:rPr>
              <a:t>Що враховувати у наповненні?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374D2E7-776A-493B-BF5B-C3ACED84F3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accent1"/>
                </a:solidFill>
              </a:rPr>
              <a:t>Особливості цільової аудиторії (показники </a:t>
            </a:r>
            <a:r>
              <a:rPr lang="uk-UA" dirty="0" err="1">
                <a:solidFill>
                  <a:schemeClr val="accent1"/>
                </a:solidFill>
              </a:rPr>
              <a:t>таргетингу</a:t>
            </a:r>
            <a:r>
              <a:rPr lang="uk-UA" dirty="0">
                <a:solidFill>
                  <a:schemeClr val="accent1"/>
                </a:solidFill>
              </a:rPr>
              <a:t>).</a:t>
            </a:r>
          </a:p>
          <a:p>
            <a:r>
              <a:rPr lang="uk-UA" dirty="0">
                <a:solidFill>
                  <a:schemeClr val="accent1"/>
                </a:solidFill>
              </a:rPr>
              <a:t>Специфіка публікацій (жанр, форма, наявність / відсутність </a:t>
            </a:r>
            <a:r>
              <a:rPr lang="uk-UA" dirty="0" err="1">
                <a:solidFill>
                  <a:schemeClr val="accent1"/>
                </a:solidFill>
              </a:rPr>
              <a:t>візуалу</a:t>
            </a:r>
            <a:r>
              <a:rPr lang="uk-UA" dirty="0">
                <a:solidFill>
                  <a:schemeClr val="accent1"/>
                </a:solidFill>
              </a:rPr>
              <a:t>).</a:t>
            </a:r>
          </a:p>
          <a:p>
            <a:r>
              <a:rPr lang="uk-UA" dirty="0">
                <a:solidFill>
                  <a:schemeClr val="accent1"/>
                </a:solidFill>
              </a:rPr>
              <a:t>Характер подачі (офіційний, розважальний, інформаційний, рекламний, жартівливий).</a:t>
            </a:r>
          </a:p>
          <a:p>
            <a:r>
              <a:rPr lang="uk-UA" dirty="0">
                <a:solidFill>
                  <a:schemeClr val="accent1"/>
                </a:solidFill>
              </a:rPr>
              <a:t>Хештеги.</a:t>
            </a:r>
          </a:p>
          <a:p>
            <a:r>
              <a:rPr lang="uk-UA" dirty="0">
                <a:solidFill>
                  <a:schemeClr val="accent1"/>
                </a:solidFill>
              </a:rPr>
              <a:t>Дата та час виходу.</a:t>
            </a:r>
          </a:p>
          <a:p>
            <a:r>
              <a:rPr lang="uk-UA" dirty="0">
                <a:solidFill>
                  <a:schemeClr val="accent1"/>
                </a:solidFill>
              </a:rPr>
              <a:t>Показники охоплення.</a:t>
            </a:r>
          </a:p>
        </p:txBody>
      </p:sp>
    </p:spTree>
    <p:extLst>
      <p:ext uri="{BB962C8B-B14F-4D97-AF65-F5344CB8AC3E}">
        <p14:creationId xmlns:p14="http://schemas.microsoft.com/office/powerpoint/2010/main" val="337417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CFB97E-07B9-4890-80CB-9A704CA7E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rgbClr val="00B050"/>
                </a:solidFill>
              </a:rPr>
              <a:t>Зразок контент-плану</a:t>
            </a:r>
          </a:p>
        </p:txBody>
      </p:sp>
      <p:graphicFrame>
        <p:nvGraphicFramePr>
          <p:cNvPr id="7" name="Місце для вмісту 6">
            <a:extLst>
              <a:ext uri="{FF2B5EF4-FFF2-40B4-BE49-F238E27FC236}">
                <a16:creationId xmlns:a16="http://schemas.microsoft.com/office/drawing/2014/main" id="{C9A29EC3-B672-4618-B733-E2F7609D0C8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321151" y="1825625"/>
          <a:ext cx="5549698" cy="43514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87425">
                  <a:extLst>
                    <a:ext uri="{9D8B030D-6E8A-4147-A177-3AD203B41FA5}">
                      <a16:colId xmlns:a16="http://schemas.microsoft.com/office/drawing/2014/main" val="827985175"/>
                    </a:ext>
                  </a:extLst>
                </a:gridCol>
                <a:gridCol w="1567143">
                  <a:extLst>
                    <a:ext uri="{9D8B030D-6E8A-4147-A177-3AD203B41FA5}">
                      <a16:colId xmlns:a16="http://schemas.microsoft.com/office/drawing/2014/main" val="118945302"/>
                    </a:ext>
                  </a:extLst>
                </a:gridCol>
                <a:gridCol w="1229272">
                  <a:extLst>
                    <a:ext uri="{9D8B030D-6E8A-4147-A177-3AD203B41FA5}">
                      <a16:colId xmlns:a16="http://schemas.microsoft.com/office/drawing/2014/main" val="1072189880"/>
                    </a:ext>
                  </a:extLst>
                </a:gridCol>
                <a:gridCol w="1365858">
                  <a:extLst>
                    <a:ext uri="{9D8B030D-6E8A-4147-A177-3AD203B41FA5}">
                      <a16:colId xmlns:a16="http://schemas.microsoft.com/office/drawing/2014/main" val="3370424564"/>
                    </a:ext>
                  </a:extLst>
                </a:gridCol>
              </a:tblGrid>
              <a:tr h="5159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              Дата</a:t>
                      </a:r>
                      <a:endParaRPr lang="uk-UA" sz="10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Критерій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extLst>
                  <a:ext uri="{0D108BD9-81ED-4DB2-BD59-A6C34878D82A}">
                    <a16:rowId xmlns:a16="http://schemas.microsoft.com/office/drawing/2014/main" val="403440264"/>
                  </a:ext>
                </a:extLst>
              </a:tr>
              <a:tr h="4201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Цільова аудиторія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extLst>
                  <a:ext uri="{0D108BD9-81ED-4DB2-BD59-A6C34878D82A}">
                    <a16:rowId xmlns:a16="http://schemas.microsoft.com/office/drawing/2014/main" val="2121888838"/>
                  </a:ext>
                </a:extLst>
              </a:tr>
              <a:tr h="2047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Тема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extLst>
                  <a:ext uri="{0D108BD9-81ED-4DB2-BD59-A6C34878D82A}">
                    <a16:rowId xmlns:a16="http://schemas.microsoft.com/office/drawing/2014/main" val="1684133078"/>
                  </a:ext>
                </a:extLst>
              </a:tr>
              <a:tr h="2300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 dirty="0">
                          <a:effectLst/>
                        </a:rPr>
                        <a:t>Жанр / форма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extLst>
                  <a:ext uri="{0D108BD9-81ED-4DB2-BD59-A6C34878D82A}">
                    <a16:rowId xmlns:a16="http://schemas.microsoft.com/office/drawing/2014/main" val="4257619030"/>
                  </a:ext>
                </a:extLst>
              </a:tr>
              <a:tr h="2516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Хронометраж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extLst>
                  <a:ext uri="{0D108BD9-81ED-4DB2-BD59-A6C34878D82A}">
                    <a16:rowId xmlns:a16="http://schemas.microsoft.com/office/drawing/2014/main" val="3712139568"/>
                  </a:ext>
                </a:extLst>
              </a:tr>
              <a:tr h="10662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 dirty="0" err="1">
                          <a:effectLst/>
                        </a:rPr>
                        <a:t>Візуал</a:t>
                      </a:r>
                      <a:r>
                        <a:rPr lang="uk-UA" sz="1300" dirty="0">
                          <a:effectLst/>
                        </a:rPr>
                        <a:t> та його особливості (відео, фото, серія, опитування)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extLst>
                  <a:ext uri="{0D108BD9-81ED-4DB2-BD59-A6C34878D82A}">
                    <a16:rowId xmlns:a16="http://schemas.microsoft.com/office/drawing/2014/main" val="2337967034"/>
                  </a:ext>
                </a:extLst>
              </a:tr>
              <a:tr h="2647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Повний текст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extLst>
                  <a:ext uri="{0D108BD9-81ED-4DB2-BD59-A6C34878D82A}">
                    <a16:rowId xmlns:a16="http://schemas.microsoft.com/office/drawing/2014/main" val="1824850789"/>
                  </a:ext>
                </a:extLst>
              </a:tr>
              <a:tr h="2047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Характер подачі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extLst>
                  <a:ext uri="{0D108BD9-81ED-4DB2-BD59-A6C34878D82A}">
                    <a16:rowId xmlns:a16="http://schemas.microsoft.com/office/drawing/2014/main" val="341731571"/>
                  </a:ext>
                </a:extLst>
              </a:tr>
              <a:tr h="2516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 dirty="0">
                          <a:effectLst/>
                        </a:rPr>
                        <a:t>Хештеги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extLst>
                  <a:ext uri="{0D108BD9-81ED-4DB2-BD59-A6C34878D82A}">
                    <a16:rowId xmlns:a16="http://schemas.microsoft.com/office/drawing/2014/main" val="1509008254"/>
                  </a:ext>
                </a:extLst>
              </a:tr>
              <a:tr h="2047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 dirty="0">
                          <a:effectLst/>
                        </a:rPr>
                        <a:t>Дата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extLst>
                  <a:ext uri="{0D108BD9-81ED-4DB2-BD59-A6C34878D82A}">
                    <a16:rowId xmlns:a16="http://schemas.microsoft.com/office/drawing/2014/main" val="584240053"/>
                  </a:ext>
                </a:extLst>
              </a:tr>
              <a:tr h="2047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Час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extLst>
                  <a:ext uri="{0D108BD9-81ED-4DB2-BD59-A6C34878D82A}">
                    <a16:rowId xmlns:a16="http://schemas.microsoft.com/office/drawing/2014/main" val="3679466867"/>
                  </a:ext>
                </a:extLst>
              </a:tr>
              <a:tr h="2300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 dirty="0">
                          <a:effectLst/>
                        </a:rPr>
                        <a:t>Охоплення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extLst>
                  <a:ext uri="{0D108BD9-81ED-4DB2-BD59-A6C34878D82A}">
                    <a16:rowId xmlns:a16="http://schemas.microsoft.com/office/drawing/2014/main" val="3831272079"/>
                  </a:ext>
                </a:extLst>
              </a:tr>
              <a:tr h="3019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 dirty="0">
                          <a:effectLst/>
                        </a:rPr>
                        <a:t>Посилання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 dirty="0">
                          <a:effectLst/>
                        </a:rPr>
                        <a:t> 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extLst>
                  <a:ext uri="{0D108BD9-81ED-4DB2-BD59-A6C34878D82A}">
                    <a16:rowId xmlns:a16="http://schemas.microsoft.com/office/drawing/2014/main" val="34171549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4222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A162C9-259B-4D15-8B26-0CD62FB17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rgbClr val="00B050"/>
                </a:solidFill>
              </a:rPr>
              <a:t>Додаткові позиції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0D10E6D-CE0A-416D-8E58-EF1C66F16F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rgbClr val="00B0F0"/>
                </a:solidFill>
              </a:rPr>
              <a:t>Соціальні мережі, якщо одночасно використовується декілька платформ.</a:t>
            </a:r>
          </a:p>
          <a:p>
            <a:r>
              <a:rPr lang="uk-UA" dirty="0">
                <a:solidFill>
                  <a:srgbClr val="00B0F0"/>
                </a:solidFill>
              </a:rPr>
              <a:t>Мета.</a:t>
            </a:r>
          </a:p>
          <a:p>
            <a:r>
              <a:rPr lang="uk-UA" dirty="0">
                <a:solidFill>
                  <a:srgbClr val="00B0F0"/>
                </a:solidFill>
              </a:rPr>
              <a:t>Бюджет.</a:t>
            </a:r>
          </a:p>
          <a:p>
            <a:r>
              <a:rPr lang="uk-UA" dirty="0">
                <a:solidFill>
                  <a:srgbClr val="00B0F0"/>
                </a:solidFill>
              </a:rPr>
              <a:t>Особливі умови (зйомка на певній локації, атрибути, люди тощо).</a:t>
            </a:r>
          </a:p>
          <a:p>
            <a:r>
              <a:rPr lang="uk-UA" dirty="0">
                <a:solidFill>
                  <a:srgbClr val="00B0F0"/>
                </a:solidFill>
              </a:rPr>
              <a:t>Наявність </a:t>
            </a:r>
            <a:r>
              <a:rPr lang="uk-UA" dirty="0" err="1">
                <a:solidFill>
                  <a:srgbClr val="00B0F0"/>
                </a:solidFill>
              </a:rPr>
              <a:t>перелінку</a:t>
            </a:r>
            <a:r>
              <a:rPr lang="uk-UA" dirty="0">
                <a:solidFill>
                  <a:srgbClr val="00B0F0"/>
                </a:solidFill>
              </a:rPr>
              <a:t> (гіперпосилання).</a:t>
            </a:r>
          </a:p>
          <a:p>
            <a:r>
              <a:rPr lang="uk-UA" dirty="0">
                <a:solidFill>
                  <a:srgbClr val="00B0F0"/>
                </a:solidFill>
              </a:rPr>
              <a:t>Примітки.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841466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6002FB-8FC4-4924-922E-BB1C7CE77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rgbClr val="00B050"/>
                </a:solidFill>
              </a:rPr>
              <a:t>Регулярність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9673CE2-3AAE-4540-A80B-4D9054DFBA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rgbClr val="00B0F0"/>
                </a:solidFill>
              </a:rPr>
              <a:t>Особистий блог 2-5 публікації на добу.</a:t>
            </a:r>
          </a:p>
          <a:p>
            <a:r>
              <a:rPr lang="uk-UA" dirty="0">
                <a:solidFill>
                  <a:srgbClr val="00B0F0"/>
                </a:solidFill>
              </a:rPr>
              <a:t>Комерційний </a:t>
            </a:r>
            <a:r>
              <a:rPr lang="uk-UA" dirty="0" err="1">
                <a:solidFill>
                  <a:srgbClr val="00B0F0"/>
                </a:solidFill>
              </a:rPr>
              <a:t>проєкт</a:t>
            </a:r>
            <a:r>
              <a:rPr lang="uk-UA" dirty="0">
                <a:solidFill>
                  <a:srgbClr val="00B0F0"/>
                </a:solidFill>
              </a:rPr>
              <a:t> 1-3 публікації.</a:t>
            </a:r>
          </a:p>
          <a:p>
            <a:r>
              <a:rPr lang="uk-UA" dirty="0">
                <a:solidFill>
                  <a:srgbClr val="00B0F0"/>
                </a:solidFill>
              </a:rPr>
              <a:t>В2В-проєкт (прямі продажі) 1-2 публікації.</a:t>
            </a:r>
          </a:p>
          <a:p>
            <a:r>
              <a:rPr lang="uk-UA" dirty="0">
                <a:solidFill>
                  <a:srgbClr val="00B0F0"/>
                </a:solidFill>
              </a:rPr>
              <a:t>Інформаційний сайт, портал – до 10 публікацій.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50674624"/>
      </p:ext>
    </p:extLst>
  </p:cSld>
  <p:clrMapOvr>
    <a:masterClrMapping/>
  </p:clrMapOvr>
</p:sld>
</file>

<file path=ppt/theme/theme1.xml><?xml version="1.0" encoding="utf-8"?>
<a:theme xmlns:a="http://schemas.openxmlformats.org/drawingml/2006/main" name="Краплинка">
  <a:themeElements>
    <a:clrScheme name="Краплинка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Краплинка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раплинка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TM04033925[[fn=Краплинка]]</Template>
  <TotalTime>392</TotalTime>
  <Words>443</Words>
  <Application>Microsoft Office PowerPoint</Application>
  <PresentationFormat>Широкий екран</PresentationFormat>
  <Paragraphs>113</Paragraphs>
  <Slides>11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5" baseType="lpstr">
      <vt:lpstr>Arial</vt:lpstr>
      <vt:lpstr>Calibri</vt:lpstr>
      <vt:lpstr>Tw Cen MT</vt:lpstr>
      <vt:lpstr>Краплинка</vt:lpstr>
      <vt:lpstr>Контент-план у диджитал-журналістиці</vt:lpstr>
      <vt:lpstr>Презентація PowerPoint</vt:lpstr>
      <vt:lpstr>Контент-план</vt:lpstr>
      <vt:lpstr>Плюси укладання контент-плану</vt:lpstr>
      <vt:lpstr>Хто укладає контент-план?</vt:lpstr>
      <vt:lpstr>Що враховувати у наповненні?</vt:lpstr>
      <vt:lpstr>Зразок контент-плану</vt:lpstr>
      <vt:lpstr>Додаткові позиції</vt:lpstr>
      <vt:lpstr>Регулярність</vt:lpstr>
      <vt:lpstr>Правила укладання контент-плану</vt:lpstr>
      <vt:lpstr>Підбираємо теми для постів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Контент-план у диджитал-журналістиці</dc:title>
  <dc:creator>Слава</dc:creator>
  <cp:lastModifiedBy>Слава</cp:lastModifiedBy>
  <cp:revision>10</cp:revision>
  <dcterms:created xsi:type="dcterms:W3CDTF">2022-08-31T13:59:43Z</dcterms:created>
  <dcterms:modified xsi:type="dcterms:W3CDTF">2022-09-01T14:26:03Z</dcterms:modified>
</cp:coreProperties>
</file>