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D754-1E69-4320-8FA6-B56B4E259D0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21A485-5534-48A5-9F86-474BC447EC9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D754-1E69-4320-8FA6-B56B4E259D0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A485-5534-48A5-9F86-474BC447E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D754-1E69-4320-8FA6-B56B4E259D0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A485-5534-48A5-9F86-474BC447E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D754-1E69-4320-8FA6-B56B4E259D0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A485-5534-48A5-9F86-474BC447E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D754-1E69-4320-8FA6-B56B4E259D0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A485-5534-48A5-9F86-474BC447EC9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D754-1E69-4320-8FA6-B56B4E259D0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A485-5534-48A5-9F86-474BC447EC9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D754-1E69-4320-8FA6-B56B4E259D0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A485-5534-48A5-9F86-474BC447EC9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D754-1E69-4320-8FA6-B56B4E259D0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A485-5534-48A5-9F86-474BC447E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D754-1E69-4320-8FA6-B56B4E259D0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A485-5534-48A5-9F86-474BC447E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D754-1E69-4320-8FA6-B56B4E259D0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A485-5534-48A5-9F86-474BC447E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D754-1E69-4320-8FA6-B56B4E259D0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A485-5534-48A5-9F86-474BC447EC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63D754-1E69-4320-8FA6-B56B4E259D05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E21A485-5534-48A5-9F86-474BC447EC9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08912" cy="5839544"/>
          </a:xfrm>
        </p:spPr>
        <p:txBody>
          <a:bodyPr anchor="ctr"/>
          <a:lstStyle/>
          <a:p>
            <a:r>
              <a:rPr lang="uk-UA" sz="4000" b="1" dirty="0"/>
              <a:t>Лекція</a:t>
            </a:r>
            <a:r>
              <a:rPr lang="ru-RU" sz="4000" b="1" dirty="0"/>
              <a:t> 2. </a:t>
            </a:r>
            <a:endParaRPr lang="en-US" sz="4000" b="1" dirty="0" smtClean="0"/>
          </a:p>
          <a:p>
            <a:r>
              <a:rPr lang="ru-RU" sz="4000" b="1" dirty="0" err="1" smtClean="0"/>
              <a:t>Місце</a:t>
            </a:r>
            <a:r>
              <a:rPr lang="ru-RU" sz="4000" b="1" dirty="0" smtClean="0"/>
              <a:t> </a:t>
            </a:r>
            <a:r>
              <a:rPr lang="ru-RU" sz="4000" b="1" dirty="0" err="1"/>
              <a:t>ПР</a:t>
            </a:r>
            <a:r>
              <a:rPr lang="ru-RU" sz="4000" b="1" dirty="0"/>
              <a:t> у </a:t>
            </a:r>
            <a:r>
              <a:rPr lang="ru-RU" sz="4000" b="1" dirty="0" err="1"/>
              <a:t>системі</a:t>
            </a:r>
            <a:r>
              <a:rPr lang="ru-RU" sz="4000" b="1" dirty="0"/>
              <a:t> </a:t>
            </a:r>
            <a:r>
              <a:rPr lang="ru-RU" sz="4000" b="1" dirty="0" err="1"/>
              <a:t>управління</a:t>
            </a:r>
            <a:r>
              <a:rPr lang="ru-RU" sz="4000" b="1" dirty="0"/>
              <a:t> </a:t>
            </a:r>
            <a:r>
              <a:rPr lang="ru-RU" sz="4000" b="1" dirty="0" err="1"/>
              <a:t>організацією</a:t>
            </a:r>
            <a:endParaRPr lang="ru-RU" sz="4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901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08912" cy="5839544"/>
          </a:xfrm>
        </p:spPr>
        <p:txBody>
          <a:bodyPr>
            <a:normAutofit/>
          </a:bodyPr>
          <a:lstStyle/>
          <a:p>
            <a:pPr algn="l"/>
            <a:r>
              <a:rPr lang="uk-UA" b="1" dirty="0" smtClean="0"/>
              <a:t>5 моделей взаємин </a:t>
            </a:r>
            <a:r>
              <a:rPr lang="uk-UA" b="1" dirty="0" err="1" smtClean="0"/>
              <a:t>ПР</a:t>
            </a:r>
            <a:r>
              <a:rPr lang="uk-UA" b="1" dirty="0" smtClean="0"/>
              <a:t> та </a:t>
            </a:r>
            <a:r>
              <a:rPr lang="uk-UA" b="1" dirty="0"/>
              <a:t>маркетингу в організації. </a:t>
            </a:r>
            <a:endParaRPr lang="uk-UA" b="1" dirty="0" smtClean="0"/>
          </a:p>
          <a:p>
            <a:pPr algn="l"/>
            <a:r>
              <a:rPr lang="uk-UA" dirty="0" smtClean="0"/>
              <a:t>1 - поділ </a:t>
            </a:r>
            <a:r>
              <a:rPr lang="uk-UA" dirty="0"/>
              <a:t>функцій </a:t>
            </a:r>
            <a:r>
              <a:rPr lang="uk-UA" dirty="0" err="1"/>
              <a:t>зв'язків</a:t>
            </a:r>
            <a:r>
              <a:rPr lang="uk-UA" dirty="0"/>
              <a:t> з громадськістю і маркетингу, враховуючи, що кожен із зазначених видів діяльності має власні завдання, інструментарій, потенціал і ресурси. </a:t>
            </a:r>
            <a:endParaRPr lang="uk-UA" dirty="0" smtClean="0"/>
          </a:p>
          <a:p>
            <a:pPr algn="l"/>
            <a:r>
              <a:rPr lang="uk-UA" dirty="0" smtClean="0"/>
              <a:t>2 - різні </a:t>
            </a:r>
            <a:r>
              <a:rPr lang="uk-UA" dirty="0"/>
              <a:t>функції маркетингу і </a:t>
            </a:r>
            <a:r>
              <a:rPr lang="uk-UA" dirty="0" err="1"/>
              <a:t>ПР</a:t>
            </a:r>
            <a:r>
              <a:rPr lang="uk-UA" dirty="0"/>
              <a:t> мають точки дотику. </a:t>
            </a:r>
            <a:endParaRPr lang="uk-UA" dirty="0" smtClean="0"/>
          </a:p>
          <a:p>
            <a:pPr algn="l"/>
            <a:r>
              <a:rPr lang="uk-UA" dirty="0" smtClean="0"/>
              <a:t>3 - маркетинг </a:t>
            </a:r>
            <a:r>
              <a:rPr lang="uk-UA" dirty="0"/>
              <a:t>і </a:t>
            </a:r>
            <a:r>
              <a:rPr lang="uk-UA" dirty="0" err="1"/>
              <a:t>ПР</a:t>
            </a:r>
            <a:r>
              <a:rPr lang="uk-UA" dirty="0"/>
              <a:t> </a:t>
            </a:r>
            <a:r>
              <a:rPr lang="uk-UA" dirty="0" smtClean="0"/>
              <a:t>- </a:t>
            </a:r>
            <a:r>
              <a:rPr lang="uk-UA" dirty="0"/>
              <a:t>функції, дуже близькі за змістом і спільно працюють над досягненням організаційних цілей. </a:t>
            </a:r>
            <a:endParaRPr lang="uk-UA" dirty="0" smtClean="0"/>
          </a:p>
          <a:p>
            <a:pPr algn="l"/>
            <a:r>
              <a:rPr lang="uk-UA" dirty="0" smtClean="0"/>
              <a:t>4 - маркетинг </a:t>
            </a:r>
            <a:r>
              <a:rPr lang="uk-UA" dirty="0"/>
              <a:t>сприймається як домінуюча функція, якій підпорядковуються </a:t>
            </a:r>
            <a:r>
              <a:rPr lang="uk-UA" dirty="0" err="1"/>
              <a:t>паблік</a:t>
            </a:r>
            <a:r>
              <a:rPr lang="uk-UA" dirty="0"/>
              <a:t> </a:t>
            </a:r>
            <a:r>
              <a:rPr lang="uk-UA" dirty="0" err="1"/>
              <a:t>рилейшнз</a:t>
            </a:r>
            <a:r>
              <a:rPr lang="uk-UA" dirty="0"/>
              <a:t>. </a:t>
            </a:r>
            <a:endParaRPr lang="uk-UA" dirty="0" smtClean="0"/>
          </a:p>
          <a:p>
            <a:pPr algn="l"/>
            <a:r>
              <a:rPr lang="uk-UA" dirty="0" smtClean="0"/>
              <a:t>5 - функція </a:t>
            </a:r>
            <a:r>
              <a:rPr lang="uk-UA" dirty="0" err="1"/>
              <a:t>паблік</a:t>
            </a:r>
            <a:r>
              <a:rPr lang="uk-UA" dirty="0"/>
              <a:t> </a:t>
            </a:r>
            <a:r>
              <a:rPr lang="uk-UA" dirty="0" err="1"/>
              <a:t>рілейшнз</a:t>
            </a:r>
            <a:r>
              <a:rPr lang="uk-UA" dirty="0"/>
              <a:t> </a:t>
            </a:r>
            <a:r>
              <a:rPr lang="uk-UA" dirty="0" smtClean="0"/>
              <a:t>- </a:t>
            </a:r>
            <a:r>
              <a:rPr lang="uk-UA" dirty="0"/>
              <a:t>домінуючу.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93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08912" cy="5839544"/>
          </a:xfrm>
        </p:spPr>
        <p:txBody>
          <a:bodyPr/>
          <a:lstStyle/>
          <a:p>
            <a:r>
              <a:rPr lang="uk-UA" b="1" dirty="0"/>
              <a:t>Взаємодія відділів </a:t>
            </a:r>
            <a:r>
              <a:rPr lang="uk-UA" b="1" dirty="0" err="1"/>
              <a:t>ПР</a:t>
            </a:r>
            <a:r>
              <a:rPr lang="uk-UA" b="1" dirty="0"/>
              <a:t> та маркетингу</a:t>
            </a:r>
            <a:endParaRPr lang="ru-RU" b="1" dirty="0"/>
          </a:p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40971"/>
              </p:ext>
            </p:extLst>
          </p:nvPr>
        </p:nvGraphicFramePr>
        <p:xfrm>
          <a:off x="395536" y="836712"/>
          <a:ext cx="8136904" cy="54230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5832648"/>
              </a:tblGrid>
              <a:tr h="542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Маркетингові завдання, які вирішуються за допомогою інструментів </a:t>
                      </a:r>
                      <a:r>
                        <a:rPr lang="uk-UA" sz="11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</a:t>
                      </a:r>
                      <a:endParaRPr lang="ru-RU" sz="11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Приклади</a:t>
                      </a:r>
                      <a:endParaRPr lang="ru-RU" sz="11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</a:tr>
              <a:tr h="3617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Допомога у запуску нового продукту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Відкриття першого ресторану </a:t>
                      </a:r>
                      <a:r>
                        <a:rPr lang="uk-UA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Макдоналдс</a:t>
                      </a: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uk-UA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Київі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</a:tr>
              <a:tr h="10468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Допомога в новому позиціонуванні зрілого продукту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70-х роках 20 століття місто Нью-Йорк мало дуже погану репутацію і відгуки в пресі. Проведена </a:t>
                      </a:r>
                      <a:r>
                        <a:rPr lang="uk-UA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</a:t>
                      </a: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-фахівцями кампанія I </a:t>
                      </a:r>
                      <a:r>
                        <a:rPr lang="uk-UA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love</a:t>
                      </a: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New-York</a:t>
                      </a: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привела в місто мільйони туристів, потік яких не слабшає і в наші дні, приносячи величезний дохід до бюджету міста.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Створення інтересу до продуктової категорії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Заході низка кампаній зі </a:t>
                      </a:r>
                      <a:r>
                        <a:rPr lang="uk-UA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зв'язків</a:t>
                      </a: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із громадськістю проводилася з метою відновлення інтересу до таких продуктових категорій як молоко, картопля, свинина.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</a:tr>
              <a:tr h="3617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Вплив на специфічні цільові групи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Проведення спеціальних кампаній боротьби з курінням, спрямованих на молодь.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92" marR="48492" marT="0" marB="0" anchor="ctr"/>
                </a:tc>
              </a:tr>
              <a:tr h="887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37155" algn="ctr"/>
                          <a:tab pos="5274310" algn="r"/>
                          <a:tab pos="449580" algn="l"/>
                        </a:tabLst>
                        <a:defRPr/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Захист продуктів, які зіткнулися з суспільними проблемами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37155" algn="ctr"/>
                          <a:tab pos="5274310" algn="r"/>
                          <a:tab pos="449580" algn="l"/>
                        </a:tabLst>
                        <a:defRPr/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Ефективна </a:t>
                      </a:r>
                      <a:r>
                        <a:rPr lang="uk-UA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</a:t>
                      </a: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-стратегія допомогла «</a:t>
                      </a:r>
                      <a:r>
                        <a:rPr lang="uk-UA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Тайленолу</a:t>
                      </a: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подолати кризу, що виникла внаслідок смертельного отруєння ліками кількох людей, і відновити позиції на фармакологічному ринку.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492" marR="48492" marT="0" marB="0" anchor="ctr"/>
                </a:tc>
              </a:tr>
              <a:tr h="10654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Створення корпоративного іміджу таким чином, щоб проектувати прихильність споживачів на продукти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Створення в першій половині 80-х років іміджу корпорації «Крайслер», як соціально відповідальної і виробляє високоякісні автомобілі. Або вибір слогана "</a:t>
                      </a:r>
                      <a:r>
                        <a:rPr lang="uk-UA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Тефаль</a:t>
                      </a: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ти завжди думаєш про нас", який супроводжує просування кожного виду продукції.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93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08912" cy="5839544"/>
          </a:xfrm>
        </p:spPr>
        <p:txBody>
          <a:bodyPr>
            <a:normAutofit lnSpcReduction="10000"/>
          </a:bodyPr>
          <a:lstStyle/>
          <a:p>
            <a:r>
              <a:rPr lang="uk-UA" b="1" i="1" dirty="0"/>
              <a:t>5 пропозицій щодо організації спільної роботи систем маркетингу та </a:t>
            </a:r>
            <a:r>
              <a:rPr lang="uk-UA" b="1" i="1" dirty="0" err="1"/>
              <a:t>ПР</a:t>
            </a:r>
            <a:r>
              <a:rPr lang="uk-UA" b="1" i="1" dirty="0"/>
              <a:t> для досягнення організаційних цілей</a:t>
            </a:r>
            <a:r>
              <a:rPr lang="uk-UA" dirty="0" smtClean="0"/>
              <a:t>:</a:t>
            </a:r>
          </a:p>
          <a:p>
            <a:endParaRPr lang="ru-RU" dirty="0"/>
          </a:p>
          <a:p>
            <a:pPr marL="457200" indent="-457200" algn="l">
              <a:buAutoNum type="arabicPeriod"/>
            </a:pPr>
            <a:r>
              <a:rPr lang="uk-UA" dirty="0" smtClean="0"/>
              <a:t>Створіть </a:t>
            </a:r>
            <a:r>
              <a:rPr lang="uk-UA" dirty="0"/>
              <a:t>ринкове хвилювання, перш ніж запускати рекламу. </a:t>
            </a:r>
            <a:endParaRPr lang="uk-UA" dirty="0" smtClean="0"/>
          </a:p>
          <a:p>
            <a:pPr marL="457200" indent="-457200" algn="l">
              <a:buAutoNum type="arabicPeriod"/>
            </a:pPr>
            <a:endParaRPr lang="uk-UA" dirty="0" smtClean="0"/>
          </a:p>
          <a:p>
            <a:pPr marL="457200" indent="-457200" algn="l">
              <a:buAutoNum type="arabicPeriod"/>
            </a:pPr>
            <a:r>
              <a:rPr lang="uk-UA" dirty="0" smtClean="0"/>
              <a:t>Створіть </a:t>
            </a:r>
            <a:r>
              <a:rPr lang="uk-UA" dirty="0"/>
              <a:t>ядро споживчої бази</a:t>
            </a:r>
            <a:r>
              <a:rPr lang="uk-UA" dirty="0" smtClean="0"/>
              <a:t>.</a:t>
            </a:r>
          </a:p>
          <a:p>
            <a:pPr marL="457200" indent="-457200" algn="l">
              <a:buAutoNum type="arabicPeriod"/>
            </a:pPr>
            <a:endParaRPr lang="ru-RU" dirty="0"/>
          </a:p>
          <a:p>
            <a:pPr algn="l"/>
            <a:r>
              <a:rPr lang="uk-UA" dirty="0"/>
              <a:t>3. Побудуйте індивідуальні взаємини із споживачами</a:t>
            </a:r>
            <a:r>
              <a:rPr lang="uk-UA" dirty="0" smtClean="0"/>
              <a:t>.</a:t>
            </a:r>
          </a:p>
          <a:p>
            <a:pPr algn="l"/>
            <a:endParaRPr lang="ru-RU" dirty="0"/>
          </a:p>
          <a:p>
            <a:pPr algn="l"/>
            <a:r>
              <a:rPr lang="uk-UA" dirty="0"/>
              <a:t>4. Перетворіть задоволених покупців на захисників</a:t>
            </a:r>
            <a:r>
              <a:rPr lang="uk-UA" dirty="0" smtClean="0"/>
              <a:t>.</a:t>
            </a:r>
          </a:p>
          <a:p>
            <a:pPr algn="l"/>
            <a:endParaRPr lang="ru-RU" dirty="0"/>
          </a:p>
          <a:p>
            <a:pPr algn="l"/>
            <a:r>
              <a:rPr lang="uk-UA" dirty="0"/>
              <a:t>5. Нехай впливають впливові.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93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08912" cy="5839544"/>
          </a:xfrm>
        </p:spPr>
        <p:txBody>
          <a:bodyPr/>
          <a:lstStyle/>
          <a:p>
            <a:r>
              <a:rPr lang="uk-UA" b="1" dirty="0" smtClean="0"/>
              <a:t>рівні </a:t>
            </a:r>
            <a:r>
              <a:rPr lang="uk-UA" b="1" dirty="0"/>
              <a:t>позиціонування </a:t>
            </a:r>
            <a:r>
              <a:rPr lang="uk-UA" b="1" dirty="0" err="1"/>
              <a:t>ПР</a:t>
            </a:r>
            <a:r>
              <a:rPr lang="uk-UA" b="1" dirty="0"/>
              <a:t> </a:t>
            </a:r>
            <a:r>
              <a:rPr lang="uk-UA" b="1" dirty="0" smtClean="0"/>
              <a:t>об'єкта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607684"/>
              </p:ext>
            </p:extLst>
          </p:nvPr>
        </p:nvGraphicFramePr>
        <p:xfrm>
          <a:off x="323528" y="980727"/>
          <a:ext cx="8640960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9364"/>
                <a:gridCol w="2844018"/>
                <a:gridCol w="5077578"/>
              </a:tblGrid>
              <a:tr h="684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Рівні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Типова реакція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клієнта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Коментарі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684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—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 це таке? Це небезпечно чи не небезпечно?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Захисна реакція клієнта від невідомого.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4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Так, я знаю, що це.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Клієнт дізнається про об'єкт і допускає його існування у своїх думках.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26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Так, знаю що це і розумію, навіщо це мені потрібно.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Об'єкт став звичним для чуттєвого світу клієнта і тим самим розмов.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368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Так, я знаю, що це і хочу це отримати.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Об'єкт має чіткий імідж, став настільки звичним, що відсутність викликає </a:t>
                      </a:r>
                      <a:r>
                        <a:rPr lang="uk-UA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</a:t>
                      </a: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-комфорт. Клієнт рекомендує об'єкт знайомим.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26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 як же без цього жити?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Задля отримання об'єкта клієнт згоден зазнавати деяких втрат і незручностей в іншому.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93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08912" cy="5839544"/>
          </a:xfrm>
        </p:spPr>
        <p:txBody>
          <a:bodyPr/>
          <a:lstStyle/>
          <a:p>
            <a:r>
              <a:rPr lang="uk-UA" b="1" dirty="0"/>
              <a:t>Правила ефективної взаємодії </a:t>
            </a:r>
            <a:endParaRPr lang="uk-UA" b="1" dirty="0" smtClean="0"/>
          </a:p>
          <a:p>
            <a:r>
              <a:rPr lang="uk-UA" b="1" dirty="0" smtClean="0"/>
              <a:t>спеціаліста </a:t>
            </a:r>
            <a:r>
              <a:rPr lang="uk-UA" b="1" dirty="0" err="1"/>
              <a:t>ПР</a:t>
            </a:r>
            <a:r>
              <a:rPr lang="uk-UA" b="1" dirty="0"/>
              <a:t> з </a:t>
            </a:r>
            <a:r>
              <a:rPr lang="uk-UA" b="1" dirty="0" smtClean="0"/>
              <a:t>відділом маркетингу.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807289"/>
              </p:ext>
            </p:extLst>
          </p:nvPr>
        </p:nvGraphicFramePr>
        <p:xfrm>
          <a:off x="323528" y="1340768"/>
          <a:ext cx="8568952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6344"/>
                <a:gridCol w="5472608"/>
              </a:tblGrid>
              <a:tr h="260539"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Правило</a:t>
                      </a:r>
                      <a:endParaRPr lang="ru-RU" sz="16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Коментарі</a:t>
                      </a:r>
                      <a:endParaRPr lang="ru-RU" sz="16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816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Говоріть мовою маркетологів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спілкуйтеся з маркетологами так, як вони говорять один з одним, використовуйте терміни маркетингу для роз'яснення своїх ідей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9149">
                <a:tc>
                  <a:txBody>
                    <a:bodyPr/>
                    <a:lstStyle/>
                    <a:p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Створюйте стратегію, яка буде відповідати цілям маркетингу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</a:t>
                      </a: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-ідеї не повинні суперечити програмі маркетингу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1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Називайте це маркетинговими </a:t>
                      </a:r>
                      <a:r>
                        <a:rPr lang="uk-UA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таке позиціонування безперечно підтримає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6315">
                <a:tc>
                  <a:txBody>
                    <a:bodyPr/>
                    <a:lstStyle/>
                    <a:p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Уникайте таємничості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слід пропонувати те (або так), що добре розуміється та відповідає існуючим підходам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65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Давайте маркетингу великі ідеї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хороші ідеї впливають </a:t>
                      </a:r>
                      <a:r>
                        <a:rPr lang="uk-UA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емоційно</a:t>
                      </a: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21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Спрощуйте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якщо ідею дуже важко зрозуміти, вона принципово невірна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81616">
                <a:tc>
                  <a:txBody>
                    <a:bodyPr/>
                    <a:lstStyle/>
                    <a:p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Показуйте, що ваша пропозиція працює на всіх рівнях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програма повинна добре впливати на всі маркетингові функції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21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Доводьте гнучкість своєї </a:t>
                      </a:r>
                      <a:r>
                        <a:rPr lang="uk-UA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</a:t>
                      </a: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-програми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вона має відповідати будь-якому етапу маркетингових стратегій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9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08912" cy="5839544"/>
          </a:xfrm>
        </p:spPr>
        <p:txBody>
          <a:bodyPr anchor="ctr"/>
          <a:lstStyle/>
          <a:p>
            <a:r>
              <a:rPr lang="uk-UA" dirty="0" smtClean="0"/>
              <a:t>ПЛАН</a:t>
            </a:r>
            <a:endParaRPr lang="en-US" dirty="0" smtClean="0"/>
          </a:p>
          <a:p>
            <a:pPr marL="457200" indent="-457200" algn="l">
              <a:buFont typeface="+mj-lt"/>
              <a:buAutoNum type="arabicPeriod"/>
            </a:pPr>
            <a:r>
              <a:rPr lang="ru-RU" dirty="0" err="1" smtClean="0"/>
              <a:t>Організація</a:t>
            </a:r>
            <a:r>
              <a:rPr lang="ru-RU" dirty="0"/>
              <a:t>. Система </a:t>
            </a:r>
            <a:r>
              <a:rPr lang="ru-RU" dirty="0" err="1"/>
              <a:t>керування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. </a:t>
            </a:r>
            <a:endParaRPr lang="ru-RU" dirty="0" smtClean="0"/>
          </a:p>
          <a:p>
            <a:pPr marL="457200" indent="-457200" algn="l">
              <a:buFont typeface="+mj-lt"/>
              <a:buAutoNum type="arabicPeriod"/>
            </a:pPr>
            <a:r>
              <a:rPr lang="ru-RU" dirty="0" err="1" smtClean="0"/>
              <a:t>Стратегічна</a:t>
            </a:r>
            <a:r>
              <a:rPr lang="ru-RU" dirty="0" smtClean="0"/>
              <a:t> </a:t>
            </a:r>
            <a:r>
              <a:rPr lang="ru-RU" dirty="0" err="1"/>
              <a:t>спрямованість</a:t>
            </a:r>
            <a:r>
              <a:rPr lang="ru-RU" dirty="0"/>
              <a:t> </a:t>
            </a:r>
            <a:r>
              <a:rPr lang="ru-RU" dirty="0" err="1"/>
              <a:t>ПР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endParaRPr lang="ru-RU" dirty="0" smtClean="0"/>
          </a:p>
          <a:p>
            <a:pPr marL="457200" indent="-457200" algn="l">
              <a:buFont typeface="+mj-lt"/>
              <a:buAutoNum type="arabicPeriod"/>
            </a:pP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ПР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організаційній</a:t>
            </a:r>
            <a:r>
              <a:rPr lang="ru-RU" dirty="0"/>
              <a:t> </a:t>
            </a:r>
            <a:r>
              <a:rPr lang="ru-RU" dirty="0" err="1"/>
              <a:t>структурі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 smtClean="0"/>
              <a:t>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err="1" smtClean="0"/>
              <a:t>Напрями</a:t>
            </a:r>
            <a:r>
              <a:rPr lang="ru-RU" dirty="0" smtClean="0"/>
              <a:t> </a:t>
            </a:r>
            <a:r>
              <a:rPr lang="ru-RU" dirty="0" err="1"/>
              <a:t>ПР-активності</a:t>
            </a:r>
            <a:r>
              <a:rPr lang="ru-RU" dirty="0"/>
              <a:t> у </a:t>
            </a:r>
            <a:r>
              <a:rPr lang="ru-RU" dirty="0" err="1"/>
              <a:t>створенні</a:t>
            </a:r>
            <a:r>
              <a:rPr lang="ru-RU" dirty="0"/>
              <a:t>. </a:t>
            </a:r>
            <a:endParaRPr lang="ru-RU" dirty="0" smtClean="0"/>
          </a:p>
          <a:p>
            <a:pPr marL="457200" indent="-457200" algn="l">
              <a:buFont typeface="+mj-lt"/>
              <a:buAutoNum type="arabicPeriod"/>
            </a:pPr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/>
              <a:t>відділів</a:t>
            </a:r>
            <a:r>
              <a:rPr lang="ru-RU" dirty="0"/>
              <a:t> </a:t>
            </a:r>
            <a:r>
              <a:rPr lang="ru-RU" dirty="0" err="1"/>
              <a:t>ПР</a:t>
            </a:r>
            <a:r>
              <a:rPr lang="ru-RU" dirty="0"/>
              <a:t> та маркетингу.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93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08912" cy="5839544"/>
          </a:xfrm>
        </p:spPr>
        <p:txBody>
          <a:bodyPr/>
          <a:lstStyle/>
          <a:p>
            <a:r>
              <a:rPr lang="ru-RU" b="1" i="1" dirty="0" smtClean="0"/>
              <a:t>два </a:t>
            </a:r>
            <a:r>
              <a:rPr lang="ru-RU" b="1" i="1" dirty="0" err="1"/>
              <a:t>підходи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до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терміна</a:t>
            </a:r>
            <a:r>
              <a:rPr lang="ru-RU" dirty="0"/>
              <a:t> «</a:t>
            </a:r>
            <a:r>
              <a:rPr lang="ru-RU" dirty="0" err="1"/>
              <a:t>організація</a:t>
            </a:r>
            <a:r>
              <a:rPr lang="ru-RU" dirty="0" smtClean="0"/>
              <a:t>»:</a:t>
            </a:r>
          </a:p>
          <a:p>
            <a:pPr algn="l"/>
            <a:endParaRPr lang="ru-RU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err="1" smtClean="0"/>
              <a:t>організація</a:t>
            </a:r>
            <a:r>
              <a:rPr lang="ru-RU" dirty="0" smtClean="0"/>
              <a:t> як </a:t>
            </a:r>
            <a:r>
              <a:rPr lang="ru-RU" dirty="0" err="1"/>
              <a:t>процес</a:t>
            </a:r>
            <a:r>
              <a:rPr lang="ru-RU" dirty="0"/>
              <a:t> і в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є </a:t>
            </a:r>
            <a:r>
              <a:rPr lang="ru-RU" dirty="0" err="1"/>
              <a:t>однією</a:t>
            </a:r>
            <a:r>
              <a:rPr lang="ru-RU" dirty="0"/>
              <a:t> з </a:t>
            </a:r>
            <a:r>
              <a:rPr lang="ru-RU" dirty="0" err="1"/>
              <a:t>найважливіших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менеджменту</a:t>
            </a:r>
            <a:r>
              <a:rPr lang="ru-RU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людей,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свідомо</a:t>
            </a:r>
            <a:r>
              <a:rPr lang="ru-RU" dirty="0"/>
              <a:t> </a:t>
            </a:r>
            <a:r>
              <a:rPr lang="ru-RU" dirty="0" err="1"/>
              <a:t>координується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спільних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93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08912" cy="5839544"/>
          </a:xfrm>
        </p:spPr>
        <p:txBody>
          <a:bodyPr/>
          <a:lstStyle/>
          <a:p>
            <a:pPr algn="l"/>
            <a:endParaRPr lang="ru-RU" dirty="0" smtClean="0"/>
          </a:p>
          <a:p>
            <a:pPr algn="l"/>
            <a:endParaRPr lang="ru-RU" dirty="0"/>
          </a:p>
          <a:p>
            <a:pPr algn="l"/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b="1" i="1" dirty="0" err="1"/>
              <a:t>відкриту</a:t>
            </a:r>
            <a:r>
              <a:rPr lang="ru-RU" b="1" i="1" dirty="0"/>
              <a:t> систему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у </a:t>
            </a:r>
            <a:r>
              <a:rPr lang="ru-RU" dirty="0" err="1"/>
              <a:t>взаємозв'язку</a:t>
            </a:r>
            <a:r>
              <a:rPr lang="ru-RU" dirty="0"/>
              <a:t> з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  <a:endParaRPr lang="ru-RU" dirty="0" smtClean="0"/>
          </a:p>
          <a:p>
            <a:pPr algn="l"/>
            <a:endParaRPr lang="uk-UA" dirty="0"/>
          </a:p>
          <a:p>
            <a:pPr algn="l"/>
            <a:endParaRPr lang="ru-RU" dirty="0" smtClean="0"/>
          </a:p>
          <a:p>
            <a:pPr algn="l"/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b="1" i="1" dirty="0" err="1"/>
              <a:t>трьох</a:t>
            </a:r>
            <a:r>
              <a:rPr lang="ru-RU" b="1" i="1" dirty="0"/>
              <a:t> </a:t>
            </a:r>
            <a:r>
              <a:rPr lang="ru-RU" b="1" i="1" dirty="0" err="1"/>
              <a:t>основних</a:t>
            </a:r>
            <a:r>
              <a:rPr lang="ru-RU" b="1" i="1" dirty="0"/>
              <a:t> </a:t>
            </a:r>
            <a:r>
              <a:rPr lang="ru-RU" b="1" i="1" dirty="0" err="1"/>
              <a:t>процесів</a:t>
            </a:r>
            <a:r>
              <a:rPr lang="ru-RU" dirty="0"/>
              <a:t>: </a:t>
            </a:r>
            <a:endParaRPr lang="ru-R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 smtClean="0"/>
              <a:t>середовища</a:t>
            </a:r>
            <a:endParaRPr lang="ru-R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/>
              <a:t>продукту </a:t>
            </a:r>
            <a:endParaRPr lang="ru-R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/>
              <a:t>Передача продукту </a:t>
            </a:r>
            <a:r>
              <a:rPr lang="ru-RU" dirty="0"/>
              <a:t>у </a:t>
            </a:r>
            <a:r>
              <a:rPr lang="ru-RU" dirty="0" err="1"/>
              <a:t>зовнішнє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9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08912" cy="583954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/>
              <a:t>Система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 в </a:t>
            </a:r>
            <a:r>
              <a:rPr lang="ru-RU" b="1" i="1" dirty="0"/>
              <a:t>кожному конкретному </a:t>
            </a:r>
            <a:r>
              <a:rPr lang="ru-RU" b="1" i="1" dirty="0" err="1"/>
              <a:t>випадку</a:t>
            </a:r>
            <a:r>
              <a:rPr lang="ru-RU" b="1" i="1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, </a:t>
            </a:r>
            <a:r>
              <a:rPr lang="ru-RU" dirty="0" err="1"/>
              <a:t>наповнюючи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b="1" i="1" dirty="0" err="1" smtClean="0"/>
              <a:t>змістом</a:t>
            </a:r>
            <a:r>
              <a:rPr lang="ru-RU" dirty="0"/>
              <a:t>. </a:t>
            </a:r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Система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 </a:t>
            </a:r>
            <a:r>
              <a:rPr lang="ru-RU" dirty="0" err="1" smtClean="0"/>
              <a:t>поділяється</a:t>
            </a:r>
            <a:r>
              <a:rPr lang="ru-RU" dirty="0" smtClean="0"/>
              <a:t> </a:t>
            </a:r>
            <a:r>
              <a:rPr lang="ru-RU" b="1" i="1" dirty="0" smtClean="0"/>
              <a:t>на </a:t>
            </a:r>
            <a:r>
              <a:rPr lang="ru-RU" b="1" i="1" dirty="0" err="1" smtClean="0"/>
              <a:t>кілька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підсистем</a:t>
            </a:r>
            <a:r>
              <a:rPr lang="ru-RU" dirty="0"/>
              <a:t>:</a:t>
            </a:r>
            <a:endParaRPr lang="ru-R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1" i="1" dirty="0" smtClean="0"/>
              <a:t>структурно-</a:t>
            </a:r>
            <a:r>
              <a:rPr lang="ru-RU" b="1" i="1" dirty="0" err="1" smtClean="0"/>
              <a:t>функціональна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підсистема</a:t>
            </a:r>
            <a:r>
              <a:rPr lang="ru-RU" dirty="0" smtClean="0"/>
              <a:t> -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підрозділів</a:t>
            </a:r>
            <a:r>
              <a:rPr lang="ru-RU" dirty="0"/>
              <a:t> і </a:t>
            </a:r>
            <a:r>
              <a:rPr lang="ru-RU" dirty="0" err="1"/>
              <a:t>виконавців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закріплені</a:t>
            </a:r>
            <a:r>
              <a:rPr lang="ru-RU" dirty="0"/>
              <a:t> за ними </a:t>
            </a:r>
            <a:r>
              <a:rPr lang="ru-RU" dirty="0" err="1"/>
              <a:t>функції</a:t>
            </a:r>
            <a:r>
              <a:rPr lang="ru-RU" dirty="0"/>
              <a:t> та </a:t>
            </a:r>
            <a:r>
              <a:rPr lang="ru-RU" dirty="0" err="1"/>
              <a:t>вирішують</a:t>
            </a:r>
            <a:r>
              <a:rPr lang="ru-RU" dirty="0"/>
              <a:t> </a:t>
            </a:r>
            <a:r>
              <a:rPr lang="ru-RU" dirty="0" err="1"/>
              <a:t>поставлені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, </a:t>
            </a:r>
            <a:r>
              <a:rPr lang="ru-RU" dirty="0" err="1"/>
              <a:t>застосовуючи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управлінський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. </a:t>
            </a:r>
            <a:r>
              <a:rPr lang="ru-RU" dirty="0" err="1"/>
              <a:t>Незважаючи</a:t>
            </a:r>
            <a:r>
              <a:rPr lang="ru-RU" dirty="0"/>
              <a:t> на те, </a:t>
            </a:r>
            <a:r>
              <a:rPr lang="ru-RU" dirty="0" err="1"/>
              <a:t>що</a:t>
            </a:r>
            <a:r>
              <a:rPr lang="ru-RU" dirty="0"/>
              <a:t> дана </a:t>
            </a:r>
            <a:r>
              <a:rPr lang="ru-RU" dirty="0" err="1"/>
              <a:t>підсистема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як </a:t>
            </a:r>
            <a:r>
              <a:rPr lang="ru-RU" dirty="0" err="1"/>
              <a:t>основний</a:t>
            </a:r>
            <a:r>
              <a:rPr lang="ru-RU" dirty="0"/>
              <a:t> «</a:t>
            </a:r>
            <a:r>
              <a:rPr lang="ru-RU" dirty="0" err="1"/>
              <a:t>матеріальний</a:t>
            </a:r>
            <a:r>
              <a:rPr lang="ru-RU" dirty="0"/>
              <a:t>» </a:t>
            </a:r>
            <a:r>
              <a:rPr lang="ru-RU" dirty="0" err="1"/>
              <a:t>елемент</a:t>
            </a:r>
            <a:r>
              <a:rPr lang="ru-RU" dirty="0"/>
              <a:t>, «скелет»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вона далеко не є </a:t>
            </a:r>
            <a:r>
              <a:rPr lang="ru-RU" dirty="0" err="1"/>
              <a:t>єдиною</a:t>
            </a:r>
            <a:r>
              <a:rPr lang="ru-RU" dirty="0" smtClean="0"/>
              <a:t>.</a:t>
            </a:r>
          </a:p>
          <a:p>
            <a:pPr algn="l"/>
            <a:endParaRPr lang="ru-R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1" i="1" dirty="0" err="1" smtClean="0"/>
              <a:t>інформаційно-поведінкова</a:t>
            </a:r>
            <a:r>
              <a:rPr lang="ru-RU" b="1" i="1" dirty="0" smtClean="0"/>
              <a:t> </a:t>
            </a:r>
            <a:r>
              <a:rPr lang="ru-RU" b="1" i="1" dirty="0" err="1"/>
              <a:t>підсистема</a:t>
            </a:r>
            <a:r>
              <a:rPr lang="ru-RU" dirty="0"/>
              <a:t>,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частинами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вважаються</a:t>
            </a:r>
            <a:r>
              <a:rPr lang="ru-RU" dirty="0"/>
              <a:t>:</a:t>
            </a:r>
          </a:p>
          <a:p>
            <a:pPr algn="l"/>
            <a:r>
              <a:rPr lang="ru-RU" dirty="0"/>
              <a:t>- </a:t>
            </a:r>
            <a:r>
              <a:rPr lang="ru-RU" dirty="0" err="1"/>
              <a:t>управлінська</a:t>
            </a:r>
            <a:r>
              <a:rPr lang="ru-RU" dirty="0"/>
              <a:t> </a:t>
            </a:r>
            <a:r>
              <a:rPr lang="ru-RU" dirty="0" err="1"/>
              <a:t>ідеологія</a:t>
            </a:r>
            <a:r>
              <a:rPr lang="ru-RU" dirty="0"/>
              <a:t> та </a:t>
            </a:r>
            <a:r>
              <a:rPr lang="ru-RU" dirty="0" err="1"/>
              <a:t>ціннісна</a:t>
            </a:r>
            <a:r>
              <a:rPr lang="ru-RU" dirty="0"/>
              <a:t> </a:t>
            </a:r>
            <a:r>
              <a:rPr lang="ru-RU" dirty="0" err="1"/>
              <a:t>орієнтація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;</a:t>
            </a:r>
          </a:p>
          <a:p>
            <a:pPr algn="l"/>
            <a:r>
              <a:rPr lang="ru-RU" dirty="0"/>
              <a:t>- </a:t>
            </a:r>
            <a:r>
              <a:rPr lang="ru-RU" dirty="0" err="1"/>
              <a:t>інтереси</a:t>
            </a:r>
            <a:r>
              <a:rPr lang="ru-RU" dirty="0"/>
              <a:t> та </a:t>
            </a:r>
            <a:r>
              <a:rPr lang="ru-RU" dirty="0" err="1"/>
              <a:t>поведінкові</a:t>
            </a:r>
            <a:r>
              <a:rPr lang="ru-RU" dirty="0"/>
              <a:t> </a:t>
            </a:r>
            <a:r>
              <a:rPr lang="ru-RU" dirty="0" err="1"/>
              <a:t>нормативи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управлінської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pPr algn="l"/>
            <a:r>
              <a:rPr lang="ru-RU" dirty="0"/>
              <a:t>- </a:t>
            </a:r>
            <a:r>
              <a:rPr lang="ru-RU" dirty="0" err="1"/>
              <a:t>інформація</a:t>
            </a:r>
            <a:r>
              <a:rPr lang="ru-RU" dirty="0"/>
              <a:t> та </a:t>
            </a:r>
            <a:r>
              <a:rPr lang="ru-RU" dirty="0" err="1"/>
              <a:t>інформаційне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 у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.</a:t>
            </a:r>
          </a:p>
          <a:p>
            <a:pPr algn="l"/>
            <a:endParaRPr lang="ru-R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b="1" i="1" dirty="0" err="1" smtClean="0"/>
              <a:t>підсистема</a:t>
            </a:r>
            <a:r>
              <a:rPr lang="ru-RU" b="1" i="1" dirty="0" smtClean="0"/>
              <a:t> </a:t>
            </a:r>
            <a:r>
              <a:rPr lang="ru-RU" b="1" i="1" dirty="0" err="1"/>
              <a:t>саморозвитку</a:t>
            </a:r>
            <a:r>
              <a:rPr lang="ru-RU" b="1" i="1" dirty="0"/>
              <a:t> </a:t>
            </a:r>
            <a:r>
              <a:rPr lang="ru-RU" b="1" i="1" dirty="0" err="1"/>
              <a:t>системи</a:t>
            </a:r>
            <a:r>
              <a:rPr lang="ru-RU" b="1" i="1" dirty="0"/>
              <a:t> </a:t>
            </a:r>
            <a:r>
              <a:rPr lang="ru-RU" b="1" i="1" dirty="0" err="1"/>
              <a:t>управління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93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455131"/>
              </p:ext>
            </p:extLst>
          </p:nvPr>
        </p:nvGraphicFramePr>
        <p:xfrm>
          <a:off x="251520" y="188642"/>
          <a:ext cx="8712967" cy="6392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5863"/>
                <a:gridCol w="3198552"/>
                <a:gridCol w="3198552"/>
              </a:tblGrid>
              <a:tr h="464992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Характеристика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260" marR="4526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Оперативне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управління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260" marR="4526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Стратегічне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управління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260" marR="45260" marT="0" marB="0" anchor="ctr"/>
                </a:tc>
              </a:tr>
              <a:tr h="1394976">
                <a:tc>
                  <a:txBody>
                    <a:bodyPr/>
                    <a:lstStyle/>
                    <a:p>
                      <a:pPr algn="ctr"/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Призначення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260" marR="4526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Управління поточною діяльністю організації, підвищення внутрішньої ефективності за рахунок поліпшення використання ресурсів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260" marR="4526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Виживання організації в довгостроковій перспективі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260" marR="45260" marT="0" marB="0" anchor="ctr"/>
                </a:tc>
              </a:tr>
              <a:tr h="1149432">
                <a:tc>
                  <a:txBody>
                    <a:bodyPr/>
                    <a:lstStyle/>
                    <a:p>
                      <a:pPr algn="ctr"/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Об'єкт концентрації управлінського уваги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260" marR="4526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Внутрішнє середовище організації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260" marR="4526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Орієнтація на зовнішнє середовище, пошук нових можливостей, аналіз змін та адаптація до них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260" marR="45260" marT="0" marB="0" anchor="ctr"/>
                </a:tc>
              </a:tr>
              <a:tr h="574661">
                <a:tc>
                  <a:txBody>
                    <a:bodyPr/>
                    <a:lstStyle/>
                    <a:p>
                      <a:pPr algn="ctr"/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Фактор часу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260" marR="4526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Короткострокова та середньострокова перспектива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260" marR="4526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Довгострокова перспектива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260" marR="45260" marT="0" marB="0" anchor="ctr"/>
                </a:tc>
              </a:tr>
              <a:tr h="697488">
                <a:tc>
                  <a:txBody>
                    <a:bodyPr/>
                    <a:lstStyle/>
                    <a:p>
                      <a:pPr algn="ctr"/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Персонал організації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260" marR="4526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Ресурс організації, виконавці певних функцій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260" marR="4526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Основа організації, головна цінність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260" marR="45260" marT="0" marB="0" anchor="ctr"/>
                </a:tc>
              </a:tr>
              <a:tr h="929984">
                <a:tc>
                  <a:txBody>
                    <a:bodyPr/>
                    <a:lstStyle/>
                    <a:p>
                      <a:pPr algn="ctr"/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Основа побудови системи управління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260" marR="4526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Функції та організаційні структури, процедури, техніка та технологія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260" marR="4526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Люди, комунікаційні системи, ринкове середовище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260" marR="45260" marT="0" marB="0" anchor="ctr"/>
                </a:tc>
              </a:tr>
              <a:tr h="1149432">
                <a:tc>
                  <a:txBody>
                    <a:bodyPr/>
                    <a:lstStyle/>
                    <a:p>
                      <a:pPr algn="ctr"/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Критерій ефективності управління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260" marR="4526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Прибутковість, раціональність використання існуючого потенціалу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260" marR="4526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Своєчасність і адекватність реакції організації на зміни, що відбуваються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260" marR="4526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9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08912" cy="5839544"/>
          </a:xfrm>
        </p:spPr>
        <p:txBody>
          <a:bodyPr>
            <a:normAutofit/>
          </a:bodyPr>
          <a:lstStyle/>
          <a:p>
            <a:r>
              <a:rPr lang="uk-UA" b="1" i="1" dirty="0" err="1"/>
              <a:t>паблік</a:t>
            </a:r>
            <a:r>
              <a:rPr lang="uk-UA" b="1" i="1" dirty="0"/>
              <a:t> </a:t>
            </a:r>
            <a:r>
              <a:rPr lang="uk-UA" b="1" i="1" dirty="0" err="1"/>
              <a:t>рілейшнз</a:t>
            </a:r>
            <a:r>
              <a:rPr lang="uk-UA" b="1" i="1" dirty="0"/>
              <a:t> мають стратегічну спрямованість</a:t>
            </a:r>
            <a:r>
              <a:rPr lang="uk-UA" dirty="0"/>
              <a:t>. </a:t>
            </a:r>
            <a:endParaRPr lang="uk-UA" dirty="0" smtClean="0"/>
          </a:p>
          <a:p>
            <a:endParaRPr lang="uk-UA" dirty="0" smtClean="0"/>
          </a:p>
          <a:p>
            <a:pPr marL="457200" indent="-457200" algn="l">
              <a:buFont typeface="+mj-lt"/>
              <a:buAutoNum type="arabicPeriod"/>
            </a:pPr>
            <a:r>
              <a:rPr lang="uk-UA" dirty="0" smtClean="0"/>
              <a:t>Перший </a:t>
            </a:r>
            <a:r>
              <a:rPr lang="uk-UA" dirty="0"/>
              <a:t>результат стратегічного менеджменту є системний потенціал для досягнення цілей організації в майбутньому. </a:t>
            </a:r>
            <a:r>
              <a:rPr lang="uk-UA" dirty="0" smtClean="0"/>
              <a:t>Значну </a:t>
            </a:r>
            <a:r>
              <a:rPr lang="uk-UA" dirty="0"/>
              <a:t>частку цього потенціалу забезпечує управління зв'язками із громадськістю. </a:t>
            </a:r>
            <a:endParaRPr lang="uk-UA" dirty="0" smtClean="0"/>
          </a:p>
          <a:p>
            <a:pPr marL="457200" indent="-457200" algn="l">
              <a:buFont typeface="+mj-lt"/>
              <a:buAutoNum type="arabicPeriod"/>
            </a:pPr>
            <a:r>
              <a:rPr lang="uk-UA" dirty="0" smtClean="0"/>
              <a:t>Другий </a:t>
            </a:r>
            <a:r>
              <a:rPr lang="uk-UA" dirty="0"/>
              <a:t>результат стратегічного менеджменту </a:t>
            </a:r>
            <a:r>
              <a:rPr lang="uk-UA" dirty="0" smtClean="0"/>
              <a:t>- </a:t>
            </a:r>
            <a:r>
              <a:rPr lang="uk-UA" dirty="0"/>
              <a:t>внутрішнє середовище організації, що забезпечує її чутливість і адаптацію до змін зовнішнього середовища. Робота з </a:t>
            </a:r>
            <a:r>
              <a:rPr lang="uk-UA" dirty="0" err="1" smtClean="0"/>
              <a:t>ПР</a:t>
            </a:r>
            <a:r>
              <a:rPr lang="uk-UA" dirty="0" smtClean="0"/>
              <a:t>, яка спрямована </a:t>
            </a:r>
            <a:r>
              <a:rPr lang="uk-UA" dirty="0"/>
              <a:t>на внутрішнє середовище організації, сприяє отриманню такого </a:t>
            </a:r>
            <a:r>
              <a:rPr lang="uk-UA" dirty="0" smtClean="0"/>
              <a:t>результату.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93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08912" cy="5839544"/>
          </a:xfrm>
        </p:spPr>
        <p:txBody>
          <a:bodyPr>
            <a:normAutofit/>
          </a:bodyPr>
          <a:lstStyle/>
          <a:p>
            <a:pPr algn="r"/>
            <a:r>
              <a:rPr lang="uk-UA" b="1" dirty="0"/>
              <a:t>Місце </a:t>
            </a:r>
            <a:r>
              <a:rPr lang="uk-UA" b="1" dirty="0" err="1"/>
              <a:t>ПР</a:t>
            </a:r>
            <a:r>
              <a:rPr lang="uk-UA" b="1" dirty="0"/>
              <a:t> в організаційній структурі управління</a:t>
            </a:r>
            <a:endParaRPr lang="ru-RU" b="1" dirty="0"/>
          </a:p>
          <a:p>
            <a:endParaRPr lang="uk-UA" b="1" dirty="0" smtClean="0"/>
          </a:p>
          <a:p>
            <a:r>
              <a:rPr lang="uk-UA" b="1" dirty="0" smtClean="0"/>
              <a:t>два </a:t>
            </a:r>
            <a:r>
              <a:rPr lang="uk-UA" b="1" dirty="0"/>
              <a:t>основних види </a:t>
            </a:r>
            <a:r>
              <a:rPr lang="uk-UA" b="1" dirty="0" err="1" smtClean="0"/>
              <a:t>ПР</a:t>
            </a:r>
            <a:r>
              <a:rPr lang="uk-UA" b="1" dirty="0" smtClean="0"/>
              <a:t>-служб</a:t>
            </a:r>
          </a:p>
          <a:p>
            <a:pPr algn="l"/>
            <a:r>
              <a:rPr lang="uk-UA" b="1" i="1" dirty="0" smtClean="0"/>
              <a:t>Класичні </a:t>
            </a:r>
            <a:r>
              <a:rPr lang="uk-UA" b="1" i="1" dirty="0" err="1"/>
              <a:t>ПР</a:t>
            </a:r>
            <a:r>
              <a:rPr lang="uk-UA" b="1" i="1" dirty="0"/>
              <a:t>-служби у стратегічному </a:t>
            </a:r>
            <a:r>
              <a:rPr lang="uk-UA" b="1" i="1" dirty="0" smtClean="0"/>
              <a:t>стилі</a:t>
            </a:r>
            <a:r>
              <a:rPr lang="uk-UA" dirty="0" smtClean="0"/>
              <a:t>. Діяльність реалізується </a:t>
            </a:r>
            <a:r>
              <a:rPr lang="uk-UA" dirty="0"/>
              <a:t>в контексті досягнення цілей </a:t>
            </a:r>
            <a:r>
              <a:rPr lang="uk-UA" dirty="0" smtClean="0"/>
              <a:t>організації. </a:t>
            </a:r>
            <a:r>
              <a:rPr lang="uk-UA" dirty="0"/>
              <a:t>Робота </a:t>
            </a:r>
            <a:r>
              <a:rPr lang="uk-UA" dirty="0" smtClean="0"/>
              <a:t>спрямована </a:t>
            </a:r>
            <a:r>
              <a:rPr lang="uk-UA" dirty="0"/>
              <a:t>на збільшення відкритості та прийнятності організації для внутрішньої і зовнішньої громадськості. </a:t>
            </a:r>
            <a:endParaRPr lang="uk-UA" dirty="0" smtClean="0"/>
          </a:p>
          <a:p>
            <a:pPr algn="l"/>
            <a:r>
              <a:rPr lang="uk-UA" b="1" i="1" dirty="0" smtClean="0"/>
              <a:t>Класичні </a:t>
            </a:r>
            <a:r>
              <a:rPr lang="uk-UA" b="1" i="1" dirty="0" err="1" smtClean="0"/>
              <a:t>ПР</a:t>
            </a:r>
            <a:r>
              <a:rPr lang="uk-UA" b="1" i="1" dirty="0" smtClean="0"/>
              <a:t>-служби </a:t>
            </a:r>
            <a:r>
              <a:rPr lang="uk-UA" b="1" i="1" dirty="0"/>
              <a:t>у виконавчому стилі </a:t>
            </a:r>
            <a:r>
              <a:rPr lang="uk-UA" dirty="0" smtClean="0"/>
              <a:t>сконцентровані </a:t>
            </a:r>
            <a:r>
              <a:rPr lang="uk-UA" dirty="0"/>
              <a:t>на виконанні та комунікаційному забезпеченні рішень, що виходять з інших частин організації. У подібних службах вирішуються в основному практичні завдання зі створення </a:t>
            </a:r>
            <a:r>
              <a:rPr lang="uk-UA" dirty="0" err="1"/>
              <a:t>паблісіті</a:t>
            </a:r>
            <a:r>
              <a:rPr lang="uk-UA" dirty="0"/>
              <a:t>, </a:t>
            </a:r>
            <a:r>
              <a:rPr lang="uk-UA" dirty="0" smtClean="0"/>
              <a:t>відомості.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93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08912" cy="5839544"/>
          </a:xfrm>
        </p:spPr>
        <p:txBody>
          <a:bodyPr/>
          <a:lstStyle/>
          <a:p>
            <a:r>
              <a:rPr lang="uk-UA" b="1" dirty="0"/>
              <a:t>Напрями </a:t>
            </a:r>
            <a:r>
              <a:rPr lang="uk-UA" b="1" dirty="0" err="1"/>
              <a:t>ПР</a:t>
            </a:r>
            <a:r>
              <a:rPr lang="uk-UA" b="1" dirty="0"/>
              <a:t>-активності в </a:t>
            </a:r>
            <a:r>
              <a:rPr lang="uk-UA" b="1" dirty="0" smtClean="0"/>
              <a:t>організації</a:t>
            </a:r>
          </a:p>
          <a:p>
            <a:endParaRPr lang="ru-RU" b="1" dirty="0"/>
          </a:p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865883"/>
              </p:ext>
            </p:extLst>
          </p:nvPr>
        </p:nvGraphicFramePr>
        <p:xfrm>
          <a:off x="323528" y="1052737"/>
          <a:ext cx="8496944" cy="5677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3680"/>
                <a:gridCol w="5293264"/>
              </a:tblGrid>
              <a:tr h="6023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Public </a:t>
                      </a:r>
                      <a:r>
                        <a:rPr lang="en-US" sz="1600" dirty="0" smtClean="0">
                          <a:effectLst/>
                        </a:rPr>
                        <a:t>affairs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Робота зі </a:t>
                      </a:r>
                      <a:r>
                        <a:rPr lang="uk-UA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зв'язків</a:t>
                      </a: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 державними установами та громадськими організаціями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545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Corporate affairs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Управління </a:t>
                      </a:r>
                      <a:r>
                        <a:rPr lang="uk-UA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внутрішньокорпоративними</a:t>
                      </a: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відносинами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02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Image making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Створення сприятливого образу, іміджу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02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Media relations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Побудова та підтримка відносин зі ЗМІ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602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Employee communications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Закріплення кадрів, створення добрих відносин із персоналом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649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Public involvement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Громадська експертиза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2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Investor relations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Взаємини з інвесторами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602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Special events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Проведення мобілізаційних та презентаційних заходів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02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Crisis management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Управління кризовими ситуаціями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2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Community relations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Відносини з суспільством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02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Consumer relations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Відносини зі споживачами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602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Massage management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Управління процесом адекватного сприйняття аудиторією повідомлення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93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593</TotalTime>
  <Words>1157</Words>
  <Application>Microsoft Office PowerPoint</Application>
  <PresentationFormat>Экран (4:3)</PresentationFormat>
  <Paragraphs>161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33</cp:revision>
  <dcterms:created xsi:type="dcterms:W3CDTF">2023-09-20T10:13:15Z</dcterms:created>
  <dcterms:modified xsi:type="dcterms:W3CDTF">2023-09-20T20:06:23Z</dcterms:modified>
</cp:coreProperties>
</file>