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>
      <p:cViewPr varScale="1">
        <p:scale>
          <a:sx n="93" d="100"/>
          <a:sy n="93" d="100"/>
        </p:scale>
        <p:origin x="5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4FC1-E9B8-4561-974E-93DD87BE6E55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E588-6863-41C6-9F6E-F4C5C17454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4E34-CAE7-484D-8096-0EBA9AE03DF5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B27B-1DAE-44A0-85FD-103C6BEF80C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43BC-44F7-42B4-A7FB-BD4831750418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A596-5ABD-4256-8E09-AC812D1A90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1678-3DF0-4C43-A27A-96F6E516588F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5881-414D-4142-A1A2-34472ECA7A3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DB48B-3DDB-4AE7-B5FF-770DE211367F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D2E8-C517-4F96-853E-69F1D66B82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A32F-DC8E-4A2F-A4C5-6071323CF01C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086F-C9C5-461F-B959-9B52522FAB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EC77-51AE-43B1-BBFB-E03BB6A8A7EB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A6F2-8582-4321-ADD5-CBD8EB0080A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80FD-1650-4953-9D49-B9B83DB01946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1A25-3B08-48A6-8E52-CC908AC42A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3D16-7031-4594-B858-58E5D7BE41D8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F937-33F8-454B-8A44-D39C1D809DF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BE7D-8198-4E66-AFC9-6DD7CBC27912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F52C-F656-42EB-B476-B078EB5880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B152F-FD8D-4C93-B4B6-373CE1F78557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2E2A2-B03A-48A4-AE43-2FF61F1B6A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5" r:id="rId3"/>
    <p:sldLayoutId id="2147483698" r:id="rId4"/>
    <p:sldLayoutId id="2147483694" r:id="rId5"/>
    <p:sldLayoutId id="2147483699" r:id="rId6"/>
    <p:sldLayoutId id="2147483700" r:id="rId7"/>
    <p:sldLayoutId id="2147483701" r:id="rId8"/>
    <p:sldLayoutId id="2147483693" r:id="rId9"/>
    <p:sldLayoutId id="214748370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nu.edu.ua/ukr/university/departments/economy/kafedri/kafedra_finansiv_ta_kredit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1785938"/>
            <a:ext cx="6500812" cy="4429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b="1" dirty="0">
                <a:latin typeface="Times New Roman" pitchFamily="18" charset="0"/>
              </a:rPr>
              <a:t>Навчальна дисципліна </a:t>
            </a:r>
            <a:r>
              <a:rPr lang="uk-UA" sz="1800" b="1" dirty="0" err="1">
                <a:latin typeface="Times New Roman" pitchFamily="18" charset="0"/>
              </a:rPr>
              <a:t>“Менеджмент</a:t>
            </a:r>
            <a:r>
              <a:rPr lang="uk-UA" sz="1800" b="1" dirty="0">
                <a:latin typeface="Times New Roman" pitchFamily="18" charset="0"/>
              </a:rPr>
              <a:t> </a:t>
            </a:r>
            <a:r>
              <a:rPr lang="uk-UA" sz="1800" b="1" dirty="0" err="1">
                <a:latin typeface="Times New Roman" pitchFamily="18" charset="0"/>
              </a:rPr>
              <a:t>бізнес-процесів”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143000" y="250031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600" b="1" i="1">
                <a:latin typeface="Times New Roman" pitchFamily="18" charset="0"/>
                <a:cs typeface="Times New Roman" pitchFamily="18" charset="0"/>
              </a:rPr>
              <a:t>Лекція 1. </a:t>
            </a:r>
          </a:p>
          <a:p>
            <a:pPr algn="ctr"/>
            <a:r>
              <a:rPr lang="uk-UA" sz="2600" b="1" i="1">
                <a:latin typeface="Times New Roman" pitchFamily="18" charset="0"/>
                <a:cs typeface="Times New Roman" pitchFamily="18" charset="0"/>
              </a:rPr>
              <a:t>Сутність процесного підходу до управління підприємством</a:t>
            </a:r>
            <a:endParaRPr lang="uk-UA" sz="2600" i="1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857750" y="4219486"/>
            <a:ext cx="4143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Викладач: </a:t>
            </a:r>
            <a:r>
              <a:rPr lang="uk-UA" u="sng" dirty="0">
                <a:latin typeface="Times New Roman" pitchFamily="18" charset="0"/>
                <a:cs typeface="Times New Roman" pitchFamily="18" charset="0"/>
              </a:rPr>
              <a:t>Лепьохін О.В., 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</a:rPr>
              <a:t>к.е.н</a:t>
            </a:r>
            <a:r>
              <a:rPr lang="uk-UA" u="sng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r>
              <a:rPr lang="uk-UA" u="sng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федра фінансів, банківської справи та страхуван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фінансів, банківської справи та страхування</a:t>
            </a:r>
            <a:r>
              <a:rPr lang="uk-UA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baseline="30000" dirty="0"/>
              <a:t> </a:t>
            </a:r>
            <a:endParaRPr lang="uk-UA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57313" y="785813"/>
            <a:ext cx="6500812" cy="442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b="1" dirty="0">
              <a:solidFill>
                <a:schemeClr val="tx2">
                  <a:shade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85938" y="495300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+mn-cs"/>
              </a:rPr>
              <a:t>Міністерство освіти і науки України</a:t>
            </a:r>
            <a:endParaRPr lang="ru-RU" b="1" dirty="0">
              <a:solidFill>
                <a:schemeClr val="tx2">
                  <a:shade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uk-UA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+mn-cs"/>
              </a:rPr>
              <a:t>Запорізький національний університет</a:t>
            </a:r>
            <a:endParaRPr lang="ru-RU" b="1" dirty="0">
              <a:solidFill>
                <a:schemeClr val="tx2">
                  <a:shade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uk-UA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+mn-cs"/>
              </a:rPr>
              <a:t>Економічний факультет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68313" y="5013325"/>
            <a:ext cx="83629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cap="none"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cap="none">
                <a:effectLst/>
                <a:latin typeface="Times New Roman" pitchFamily="18" charset="0"/>
                <a:cs typeface="Times New Roman" pitchFamily="18" charset="0"/>
              </a:rPr>
              <a:t>Рис. 1.1.– Межі бізнес-процесів</a:t>
            </a:r>
            <a:endParaRPr lang="ru-RU" sz="2000" cap="none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1" descr="Межі бізнес-процесів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8213725" cy="4087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Єдиною метою бізнес-процесу є задоволення вимог клієнтів.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 Усіх клієнтів можна розділити на п' ять різних типів:</a:t>
            </a:r>
            <a:endParaRPr lang="uk-UA" sz="2400" i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i="1">
                <a:latin typeface="Times New Roman" pitchFamily="18" charset="0"/>
              </a:rPr>
              <a:t>первинні клієнти</a:t>
            </a:r>
            <a:r>
              <a:rPr lang="uk-UA" sz="2400">
                <a:latin typeface="Times New Roman" pitchFamily="18" charset="0"/>
              </a:rPr>
              <a:t> - ті, які одержують первинний вихід;</a:t>
            </a:r>
            <a:endParaRPr lang="uk-UA" sz="2400" i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i="1">
                <a:latin typeface="Times New Roman" pitchFamily="18" charset="0"/>
              </a:rPr>
              <a:t>вторинні клієнти</a:t>
            </a:r>
            <a:r>
              <a:rPr lang="uk-UA" sz="2400">
                <a:latin typeface="Times New Roman" pitchFamily="18" charset="0"/>
              </a:rPr>
              <a:t>, що знаходяться поза процесом і одержують вторинні виходи;</a:t>
            </a:r>
            <a:endParaRPr lang="uk-UA" sz="2400" i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i="1">
                <a:latin typeface="Times New Roman" pitchFamily="18" charset="0"/>
              </a:rPr>
              <a:t>непрямі клієнти</a:t>
            </a:r>
            <a:r>
              <a:rPr lang="uk-UA" sz="2400">
                <a:latin typeface="Times New Roman" pitchFamily="18" charset="0"/>
              </a:rPr>
              <a:t>, що не одержують первинного виходу, але є наступними в ланцюжку, тому пізніший за часом вихід відображається на них;</a:t>
            </a:r>
            <a:endParaRPr lang="uk-UA" sz="2400" i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i="1">
                <a:latin typeface="Times New Roman" pitchFamily="18" charset="0"/>
              </a:rPr>
              <a:t>зовнішні клієнти</a:t>
            </a:r>
            <a:r>
              <a:rPr lang="uk-UA" sz="2400">
                <a:latin typeface="Times New Roman" pitchFamily="18" charset="0"/>
              </a:rPr>
              <a:t> (за межами підприємства), які одержують вихід процесу: дистриб'ютори, агенти, роздрібні продавці, інші організації тощо.</a:t>
            </a:r>
            <a:endParaRPr lang="uk-UA" sz="2400" i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i="1">
                <a:latin typeface="Times New Roman" pitchFamily="18" charset="0"/>
              </a:rPr>
              <a:t>зовнішні непрямі клієнти, споживачі</a:t>
            </a:r>
            <a:r>
              <a:rPr lang="uk-UA" sz="2400">
                <a:latin typeface="Times New Roman" pitchFamily="18" charset="0"/>
              </a:rPr>
              <a:t>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200" cap="none">
                <a:effectLst/>
                <a:latin typeface="Times New Roman" pitchFamily="18" charset="0"/>
              </a:rPr>
              <a:t>            Таблиця 1.2. – Класифікація бізнес-процесів підприємства</a:t>
            </a:r>
            <a:endParaRPr lang="ru-RU" sz="2200" cap="none">
              <a:effectLst/>
              <a:latin typeface="Times New Roman" pitchFamily="18" charset="0"/>
            </a:endParaRP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827088" y="1268413"/>
          <a:ext cx="7345362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Документ" r:id="rId3" imgW="5963963" imgH="4015975" progId="Word.Document.8">
                  <p:embed/>
                </p:oleObj>
              </mc:Choice>
              <mc:Fallback>
                <p:oleObj name="Документ" r:id="rId3" imgW="5963963" imgH="401597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7345362" cy="455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1341438"/>
          <a:ext cx="8208962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Документ" r:id="rId3" imgW="6451105" imgH="4172180" progId="Word.Document.8">
                  <p:embed/>
                </p:oleObj>
              </mc:Choice>
              <mc:Fallback>
                <p:oleObj name="Документ" r:id="rId3" imgW="6451105" imgH="41721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08962" cy="509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uk-UA" sz="2000" i="1" cap="none">
                <a:effectLst/>
                <a:latin typeface="Times New Roman" pitchFamily="18" charset="0"/>
              </a:rPr>
              <a:t>Продовження таблиці 1.2</a:t>
            </a:r>
            <a:endParaRPr lang="ru-RU" sz="2000" i="1" cap="none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6021388"/>
            <a:ext cx="8686800" cy="8366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000" cap="none">
                <a:effectLst/>
                <a:latin typeface="Times New Roman" pitchFamily="18" charset="0"/>
              </a:rPr>
              <a:t>Рис. 1.3 – Структурно-ієрархічна модель бізнес-процесів промислового підприємства</a:t>
            </a:r>
            <a:endParaRPr lang="ru-RU" sz="2000" cap="none">
              <a:effectLst/>
              <a:latin typeface="Times New Roman" pitchFamily="18" charset="0"/>
            </a:endParaRP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68413"/>
            <a:ext cx="6840538" cy="48117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457200"/>
            <a:ext cx="8686800" cy="450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sz="2400" b="1" cap="none">
                <a:effectLst/>
                <a:latin typeface="Times New Roman" pitchFamily="18" charset="0"/>
              </a:rPr>
              <a:t>1.4. Процесний підхід до управління підприємством</a:t>
            </a:r>
            <a:r>
              <a:rPr lang="uk-UA" sz="3200" cap="none">
                <a:effectLst/>
              </a:rPr>
              <a:t> </a:t>
            </a:r>
            <a:endParaRPr lang="ru-RU" sz="3200" cap="none">
              <a:effectLst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393700" y="1916113"/>
            <a:ext cx="8156575" cy="29543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sz="2200">
                <a:latin typeface="Times New Roman" pitchFamily="18" charset="0"/>
              </a:rPr>
              <a:t>              Зміст </a:t>
            </a:r>
            <a:r>
              <a:rPr lang="uk-UA" sz="2400" b="1" i="1">
                <a:latin typeface="Times New Roman" pitchFamily="18" charset="0"/>
              </a:rPr>
              <a:t>процесного підходу</a:t>
            </a:r>
            <a:r>
              <a:rPr lang="uk-UA" sz="2400">
                <a:latin typeface="Times New Roman" pitchFamily="18" charset="0"/>
              </a:rPr>
              <a:t> полягає у його орієнтації на бізнес-процеси, що об’єднують функції організаційної структури підприємства та спрямовані на реалізацію взаємопов’язаних дій щодо перетворення визначених ресурсів (на вході) за відповідною технологією у кінцеві результати (на виході), що мають цінність для зовнішнього або внутрішнього споживача</a:t>
            </a:r>
            <a:r>
              <a:rPr lang="uk-UA" sz="2400"/>
              <a:t>.</a:t>
            </a:r>
            <a:endParaRPr lang="ru-RU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74675" y="476250"/>
            <a:ext cx="8569325" cy="358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sz="1800" cap="none">
                <a:effectLst/>
                <a:latin typeface="Times New Roman" pitchFamily="18" charset="0"/>
              </a:rPr>
              <a:t>Таблиця 1.3 – Порівняльна характеристика функціонального й процесного підходів</a:t>
            </a:r>
            <a:r>
              <a:rPr lang="ru-RU" sz="3200" cap="none">
                <a:effectLst/>
              </a:rPr>
              <a:t> </a:t>
            </a: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343775" cy="54721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6237288"/>
            <a:ext cx="8893175" cy="6207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1700" cap="none">
                <a:effectLst/>
                <a:latin typeface="Times New Roman" pitchFamily="18" charset="0"/>
              </a:rPr>
              <a:t>Рис. 1.4 – Логіко-структурна схема переходу підприємства до процесно-орієнтованого управління</a:t>
            </a:r>
            <a:endParaRPr lang="ru-RU" sz="1700" cap="none">
              <a:effectLst/>
              <a:latin typeface="Times New Roman" pitchFamily="18" charset="0"/>
            </a:endParaRPr>
          </a:p>
        </p:txBody>
      </p:sp>
      <p:pic>
        <p:nvPicPr>
          <p:cNvPr id="4096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125538"/>
            <a:ext cx="4392613" cy="52562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686800" cy="450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sz="2000" b="1" cap="none">
                <a:effectLst/>
                <a:latin typeface="Times New Roman" pitchFamily="18" charset="0"/>
              </a:rPr>
              <a:t>1.5. Ланцюг створення цінності</a:t>
            </a:r>
            <a:r>
              <a:rPr lang="uk-UA" sz="3200" cap="none">
                <a:effectLst/>
              </a:rPr>
              <a:t> </a:t>
            </a:r>
            <a:endParaRPr lang="ru-RU" sz="3200" cap="none"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8135937" cy="4608512"/>
          </a:xfrm>
        </p:spPr>
        <p:txBody>
          <a:bodyPr/>
          <a:lstStyle/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900" b="1" i="1">
                <a:latin typeface="Times New Roman" pitchFamily="18" charset="0"/>
                <a:cs typeface="Times New Roman" pitchFamily="18" charset="0"/>
              </a:rPr>
              <a:t>Модель ланцюга цінності</a:t>
            </a:r>
            <a:r>
              <a:rPr lang="uk-UA" sz="1900" i="1">
                <a:latin typeface="Times New Roman" pitchFamily="18" charset="0"/>
                <a:cs typeface="Times New Roman" pitchFamily="18" charset="0"/>
              </a:rPr>
              <a:t> базується на тому, що будь-який продукт купується на ринку лише тому, що він володіє деякою цінністю, за яку покупець готовий заплатити запитувану ціну.</a:t>
            </a:r>
            <a:r>
              <a:rPr lang="uk-UA" sz="19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900">
                <a:latin typeface="Times New Roman" pitchFamily="18" charset="0"/>
                <a:cs typeface="Times New Roman" pitchFamily="18" charset="0"/>
              </a:rPr>
              <a:t>З цієї точки зору бізнес можна розглядати як процес створення цінності товару.</a:t>
            </a:r>
            <a:endParaRPr lang="uk-UA" sz="1900" i="1">
              <a:latin typeface="Times New Roman" pitchFamily="18" charset="0"/>
              <a:cs typeface="Times New Roman" pitchFamily="18" charset="0"/>
            </a:endParaRPr>
          </a:p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900" b="1" i="1">
                <a:latin typeface="Times New Roman" pitchFamily="18" charset="0"/>
                <a:cs typeface="Times New Roman" pitchFamily="18" charset="0"/>
              </a:rPr>
              <a:t>Ланцюг цінності</a:t>
            </a:r>
            <a:r>
              <a:rPr lang="uk-UA" sz="1900" i="1">
                <a:latin typeface="Times New Roman" pitchFamily="18" charset="0"/>
                <a:cs typeface="Times New Roman" pitchFamily="18" charset="0"/>
              </a:rPr>
              <a:t> є узгодженим набором видів діяльності, що створюють цінність для підприємства, починаючи з вихідних джерел сировини для постачальників даного підприємства аж до готової продукції, доставленої кінцевому покупцеві, включаючи обслуговування споживача.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800" i="1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(Майкл Портер, Competitive Advantage: Creating</a:t>
            </a:r>
          </a:p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and Sustaining Superior Perfomance «Конкурентное</a:t>
            </a:r>
          </a:p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преимущество: как достичь високого результата</a:t>
            </a:r>
          </a:p>
          <a:p>
            <a:pPr marL="0" indent="622300">
              <a:lnSpc>
                <a:spcPct val="80000"/>
              </a:lnSpc>
              <a:buFont typeface="Wingdings 2" pitchFamily="18" charset="2"/>
              <a:buNone/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и обеспечить его устойчивость» )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0" indent="62230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uk-UA" sz="1800" i="1">
              <a:latin typeface="Times New Roman" pitchFamily="18" charset="0"/>
            </a:endParaRPr>
          </a:p>
          <a:p>
            <a:pPr marL="0" indent="6223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900" i="1">
                <a:latin typeface="Times New Roman" pitchFamily="18" charset="0"/>
              </a:rPr>
              <a:t>Під </a:t>
            </a:r>
            <a:r>
              <a:rPr lang="uk-UA" sz="1900" b="1" i="1">
                <a:latin typeface="Times New Roman" pitchFamily="18" charset="0"/>
              </a:rPr>
              <a:t>вартістю</a:t>
            </a:r>
            <a:r>
              <a:rPr lang="uk-UA" sz="1900" i="1">
                <a:latin typeface="Times New Roman" pitchFamily="18" charset="0"/>
              </a:rPr>
              <a:t> в даному випадку розуміють ту суму, яку покупці згідні сплатити за товар або послуги, що пропонує виробник.</a:t>
            </a:r>
            <a:r>
              <a:rPr lang="uk-UA" sz="1900">
                <a:latin typeface="Times New Roman" pitchFamily="18" charset="0"/>
              </a:rPr>
              <a:t> «Ланцюг цінностей» відображає процес створення вартості на підприємстві та складається з різних елементів основних і допоміжних (підтримуючих) процесів (рис. 1.5).</a:t>
            </a:r>
            <a:endParaRPr lang="ru-RU" sz="19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«Ланцюг створення вартості»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25538"/>
            <a:ext cx="7058025" cy="42322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3124" y="547323"/>
            <a:ext cx="3272517" cy="31121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cap="none" dirty="0"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ru-RU" sz="2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8485188" cy="4525962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1.1. Основні виклики для сучасного бізнесу і недоліки функціонального управління.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1.2. Еволюція організаційних структур управління.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1.3. Сутність і складові бізнес-процесу. Види процесів.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1.4.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Процесний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підхід до управління підприємством.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1.5. Ланцюг створення цінності.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1.6. Поняття ланцюга поставок.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1.7.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еферентна модель функціонування ланцюгів поставок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SCOR.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1.8 Зміст управління бізнес-процесами. Цикл управління бізнес-процесами.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8299450" cy="4525962"/>
          </a:xfrm>
        </p:spPr>
        <p:txBody>
          <a:bodyPr/>
          <a:lstStyle/>
          <a:p>
            <a:pPr marL="0" indent="53340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Враховуючи значення у формуванні кінцевої вартості (цінності), М. Портер поділяє всі види діяльності на </a:t>
            </a:r>
            <a:r>
              <a:rPr lang="uk-UA" sz="2400" i="1">
                <a:latin typeface="Times New Roman" pitchFamily="18" charset="0"/>
              </a:rPr>
              <a:t>основні</a:t>
            </a:r>
            <a:r>
              <a:rPr lang="uk-UA" sz="2400">
                <a:latin typeface="Times New Roman" pitchFamily="18" charset="0"/>
              </a:rPr>
              <a:t> та </a:t>
            </a:r>
            <a:r>
              <a:rPr lang="uk-UA" sz="2400" i="1">
                <a:latin typeface="Times New Roman" pitchFamily="18" charset="0"/>
              </a:rPr>
              <a:t>допоміжні</a:t>
            </a:r>
            <a:r>
              <a:rPr lang="uk-UA" sz="2400">
                <a:latin typeface="Times New Roman" pitchFamily="18" charset="0"/>
              </a:rPr>
              <a:t>. </a:t>
            </a:r>
          </a:p>
          <a:p>
            <a:pPr marL="0" indent="53340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До </a:t>
            </a:r>
            <a:r>
              <a:rPr lang="uk-UA" sz="2400" b="1" i="1">
                <a:latin typeface="Times New Roman" pitchFamily="18" charset="0"/>
              </a:rPr>
              <a:t>основних видів діяльності</a:t>
            </a:r>
            <a:r>
              <a:rPr lang="uk-UA" sz="2400">
                <a:latin typeface="Times New Roman" pitchFamily="18" charset="0"/>
              </a:rPr>
              <a:t> він відносить процеси матеріального створення і продажу продукту, його доставки до покупця та післяпродажного обслуговування. </a:t>
            </a:r>
          </a:p>
          <a:p>
            <a:pPr marL="0" indent="53340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Щодо </a:t>
            </a:r>
            <a:r>
              <a:rPr lang="uk-UA" sz="2400" b="1" i="1">
                <a:latin typeface="Times New Roman" pitchFamily="18" charset="0"/>
              </a:rPr>
              <a:t>допоміжних видів діяльності</a:t>
            </a:r>
            <a:r>
              <a:rPr lang="uk-UA" sz="2400">
                <a:latin typeface="Times New Roman" pitchFamily="18" charset="0"/>
              </a:rPr>
              <a:t>, то на них спираються основні види і ними останні забезпечуються в плані придбання технологій, постачання засобів виробництва та трудових ресурсів, здійснення загального керівництва підприємством. Сукупність допоміжних видів діяльності М. Портер об’єднує поняттям </a:t>
            </a:r>
            <a:r>
              <a:rPr lang="uk-UA" sz="2400" b="1" i="1">
                <a:latin typeface="Times New Roman" pitchFamily="18" charset="0"/>
              </a:rPr>
              <a:t>«інфраструктура підприємства</a:t>
            </a:r>
            <a:r>
              <a:rPr lang="uk-UA" sz="2400" b="1" i="1"/>
              <a:t>».</a:t>
            </a:r>
            <a:endParaRPr lang="ru-RU" sz="2400" b="1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62230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Кожна ланка ланцюга відповідає певній функції, яка вимагає наявності сукупності компетенцій, що, своєю чергою, індивідуально притаманна кожному підприємству. Численність функцій і множинність відповідних компетенцій зумовлює необхідність їх групування за певними ознаками. </a:t>
            </a:r>
          </a:p>
          <a:p>
            <a:pPr marL="0" indent="62230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i="1">
                <a:latin typeface="Times New Roman" pitchFamily="18" charset="0"/>
              </a:rPr>
              <a:t>Досить традиційним є поділ компетенцій підприємства на три групи: економічні, управлінські та психологічні.</a:t>
            </a:r>
            <a:endParaRPr lang="ru-RU" sz="24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908050"/>
            <a:ext cx="8218488" cy="4824413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900">
                <a:latin typeface="Times New Roman" pitchFamily="18" charset="0"/>
              </a:rPr>
              <a:t>До </a:t>
            </a:r>
            <a:r>
              <a:rPr lang="uk-UA" sz="1900" i="1">
                <a:latin typeface="Times New Roman" pitchFamily="18" charset="0"/>
              </a:rPr>
              <a:t>групи економічних компетенцій</a:t>
            </a:r>
            <a:r>
              <a:rPr lang="uk-UA" sz="1900">
                <a:latin typeface="Times New Roman" pitchFamily="18" charset="0"/>
              </a:rPr>
              <a:t> відносять такі, наявність яких дає змогу економічно ефективно функціонувати на відповідному етапі, у відповідній сфері:</a:t>
            </a:r>
          </a:p>
          <a:p>
            <a:pPr marL="534988" lvl="1" indent="366713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900">
                <a:latin typeface="Times New Roman" pitchFamily="18" charset="0"/>
              </a:rPr>
              <a:t>технології: використання менш капітало- та працемістких процесів, процедур, що забезпечують кращу ресурсовіддачу, інше;</a:t>
            </a:r>
          </a:p>
          <a:p>
            <a:pPr marL="534988" lvl="1" indent="366713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900">
                <a:latin typeface="Times New Roman" pitchFamily="18" charset="0"/>
              </a:rPr>
              <a:t>науково-дослідні та впроваджувальні роботи: дослідницький потенціал (фінансування, кадри та їх інтелектуальний, професійний рівень), концептуальна прогресивність і якість виробів, володіння патентами і ліцензіями, інше;</a:t>
            </a:r>
          </a:p>
          <a:p>
            <a:pPr marL="534988" lvl="1" indent="366713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900">
                <a:latin typeface="Times New Roman" pitchFamily="18" charset="0"/>
              </a:rPr>
              <a:t>виробництво: організаційно-технічний рівень, порівняльна тривалість виробничого циклу, адаптивність виробничого потенціалу, прояв ефектів досвіду та масштабу, ефективність внутрішнього контролю якості, інше;</a:t>
            </a:r>
          </a:p>
          <a:p>
            <a:pPr marL="534988" lvl="1" indent="366713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900">
                <a:latin typeface="Times New Roman" pitchFamily="18" charset="0"/>
              </a:rPr>
              <a:t>маркетинг: вплив на асортимент виробів; ефективність реклами та методів товаропросування; цінова політика та її успішність; формування й ефективність дистриб’юторської мережі, інше;</a:t>
            </a:r>
          </a:p>
          <a:p>
            <a:pPr marL="534988" lvl="1" indent="366713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900">
                <a:latin typeface="Times New Roman" pitchFamily="18" charset="0"/>
              </a:rPr>
              <a:t>післяпродажне обслуговування; значення гарантій, якість і швидкість обслуговування тощо.</a:t>
            </a:r>
            <a:endParaRPr lang="ru-RU" sz="19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299450" cy="4525962"/>
          </a:xfrm>
        </p:spPr>
        <p:txBody>
          <a:bodyPr/>
          <a:lstStyle/>
          <a:p>
            <a:pPr marL="88900" indent="889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800">
                <a:latin typeface="Times New Roman" pitchFamily="18" charset="0"/>
              </a:rPr>
              <a:t>     Ще однією групою </a:t>
            </a:r>
            <a:r>
              <a:rPr lang="uk-UA" sz="1800" i="1">
                <a:latin typeface="Times New Roman" pitchFamily="18" charset="0"/>
              </a:rPr>
              <a:t>загальних компетенцій є управлінські</a:t>
            </a:r>
            <a:r>
              <a:rPr lang="uk-UA" sz="1800">
                <a:latin typeface="Times New Roman" pitchFamily="18" charset="0"/>
              </a:rPr>
              <a:t>, від рівня яких залежать поточна й перспективна достатність конкурентних переваг. У розрізі окремих функцій можна виділити: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стратегічний менеджмент: наявність й ефективність стратегічних планів, рівень організації та сукупність методів розробки і виконання стратегії, відмітність й успішність попередніх і робочої стратегій підприємства, інше;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фінансовий менеджмент: структура джерел фінансування, політика боргів, рівень заборгованості, рівень і тенденції рентабельності, інше;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менеджмент персоналу: політика підбору кадрів, селекції талантів і обдарованих особистостей, довгострокові програми перепідготовки та підвищення кваліфікації персоналу, ефективність систем мотивації праці, інше;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організаційні структури: їх гнучкість, рівень сприймання та швидкість впровадження прогресивних змін, інше;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процеси прийняття рішень: адміністративні цикли і процедури, рівень співпраці підрозділів, інше;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процеси контролю: якість інформаційних потоків, надійність і швидкість реакції систем контролю, інше;</a:t>
            </a:r>
          </a:p>
          <a:p>
            <a:pPr marL="357188" lvl="1" indent="544513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800">
                <a:latin typeface="Times New Roman" pitchFamily="18" charset="0"/>
              </a:rPr>
              <a:t>система комунікацій та її ефективність тощо.</a:t>
            </a:r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836613"/>
            <a:ext cx="7966075" cy="4525962"/>
          </a:xfrm>
        </p:spPr>
        <p:txBody>
          <a:bodyPr/>
          <a:lstStyle/>
          <a:p>
            <a:pPr marL="0" indent="533400" algn="just" eaLnBrk="1" hangingPunct="1">
              <a:buFont typeface="Wingdings 2" pitchFamily="18" charset="2"/>
              <a:buNone/>
            </a:pPr>
            <a:r>
              <a:rPr lang="uk-UA" sz="2200">
                <a:latin typeface="Times New Roman" pitchFamily="18" charset="0"/>
              </a:rPr>
              <a:t>Щодо </a:t>
            </a:r>
            <a:r>
              <a:rPr lang="uk-UA" sz="2200" i="1">
                <a:latin typeface="Times New Roman" pitchFamily="18" charset="0"/>
              </a:rPr>
              <a:t>психологічних компетенцій</a:t>
            </a:r>
            <a:r>
              <a:rPr lang="uk-UA" sz="2200">
                <a:latin typeface="Times New Roman" pitchFamily="18" charset="0"/>
              </a:rPr>
              <a:t>, то загалом вони характеризують здатність персоналу підприємства, і насамперед, його керівної ланки, швидко сприймати зміни в правилах поведінки у бізнес-середовищі їх функціонування, а також у макросередовищі.</a:t>
            </a:r>
          </a:p>
          <a:p>
            <a:pPr marL="0" indent="533400" algn="just" eaLnBrk="1" hangingPunct="1">
              <a:buFont typeface="Wingdings 2" pitchFamily="18" charset="2"/>
              <a:buNone/>
            </a:pPr>
            <a:endParaRPr lang="uk-UA" sz="2200">
              <a:latin typeface="Times New Roman" pitchFamily="18" charset="0"/>
            </a:endParaRPr>
          </a:p>
          <a:p>
            <a:pPr marL="0" indent="533400" algn="just" eaLnBrk="1" hangingPunct="1">
              <a:buFont typeface="Wingdings 2" pitchFamily="18" charset="2"/>
              <a:buNone/>
            </a:pPr>
            <a:r>
              <a:rPr lang="uk-UA" sz="2200">
                <a:latin typeface="Times New Roman" pitchFamily="18" charset="0"/>
              </a:rPr>
              <a:t>Формування конкурентної переваги, виходячи з основних положень концепції «ланцюга створення вартості», має передбачати рішення триєдиного завдання, а саме:</a:t>
            </a:r>
          </a:p>
          <a:p>
            <a:pPr marL="998538" lvl="1" algn="just" eaLnBrk="1" hangingPunct="1"/>
            <a:r>
              <a:rPr lang="uk-UA" sz="2200">
                <a:latin typeface="Times New Roman" pitchFamily="18" charset="0"/>
              </a:rPr>
              <a:t>оптимізація рівня виконання базисних функцій;</a:t>
            </a:r>
          </a:p>
          <a:p>
            <a:pPr marL="998538" lvl="1" algn="just" eaLnBrk="1" hangingPunct="1"/>
            <a:r>
              <a:rPr lang="uk-UA" sz="2200">
                <a:latin typeface="Times New Roman" pitchFamily="18" charset="0"/>
              </a:rPr>
              <a:t>ефективна міжфункціональна координація;</a:t>
            </a:r>
          </a:p>
          <a:p>
            <a:pPr marL="998538" lvl="1" algn="just" eaLnBrk="1" hangingPunct="1"/>
            <a:r>
              <a:rPr lang="uk-UA" sz="2200">
                <a:latin typeface="Times New Roman" pitchFamily="18" charset="0"/>
              </a:rPr>
              <a:t>погодження з впливом зовнішніх чинників.</a:t>
            </a:r>
            <a:endParaRPr lang="ru-RU" sz="2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800" b="1" cap="none">
                <a:effectLst/>
                <a:latin typeface="Times New Roman" pitchFamily="18" charset="0"/>
              </a:rPr>
              <a:t>1.6. Поняття ланцюга поставок</a:t>
            </a:r>
            <a:endParaRPr lang="ru-RU" sz="2800" b="1" cap="none">
              <a:effectLst/>
              <a:latin typeface="Times New Roman" pitchFamily="18" charset="0"/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5"/>
            <a:ext cx="8686800" cy="4679950"/>
          </a:xfrm>
        </p:spPr>
        <p:txBody>
          <a:bodyPr/>
          <a:lstStyle/>
          <a:p>
            <a:pPr marL="0" indent="5334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900">
                <a:latin typeface="Times New Roman" pitchFamily="18" charset="0"/>
              </a:rPr>
              <a:t>Термін </a:t>
            </a:r>
            <a:r>
              <a:rPr lang="uk-UA" sz="1900" b="1">
                <a:latin typeface="Times New Roman" pitchFamily="18" charset="0"/>
              </a:rPr>
              <a:t>"ланцюг поставок"</a:t>
            </a:r>
            <a:r>
              <a:rPr lang="uk-UA" sz="1900">
                <a:latin typeface="Times New Roman" pitchFamily="18" charset="0"/>
              </a:rPr>
              <a:t> у найбільш загальному підході означає мережу чи систему поставок, яка об'єднує постачальників, підприємств-виробників, роздрібну торгівлю та численні допоміжні компанії, що беруть участь у розробці, постачанні, виробництві, зберіганні, транспортуванні, продажу й обслуговуванні. </a:t>
            </a:r>
          </a:p>
          <a:p>
            <a:pPr marL="0" indent="5334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900" b="1">
                <a:latin typeface="Times New Roman" pitchFamily="18" charset="0"/>
              </a:rPr>
              <a:t>Ланцюг поставок (Supply Chain, SC</a:t>
            </a:r>
            <a:r>
              <a:rPr lang="uk-UA" sz="1900">
                <a:latin typeface="Times New Roman" pitchFamily="18" charset="0"/>
              </a:rPr>
              <a:t>) також розглядають як певний бізнес-процес, що пов'язує підприємства й організації та описує всі дії, які відносяться до отримання замовлень серед усіх учасників: постачальників, виробників, дистриб'юторів та споживачів.</a:t>
            </a:r>
          </a:p>
          <a:p>
            <a:pPr marL="0" indent="533400" algn="just">
              <a:lnSpc>
                <a:spcPct val="80000"/>
              </a:lnSpc>
              <a:buFont typeface="Wingdings 2" pitchFamily="18" charset="2"/>
              <a:buNone/>
            </a:pPr>
            <a:endParaRPr lang="uk-UA" sz="1900">
              <a:latin typeface="Times New Roman" pitchFamily="18" charset="0"/>
            </a:endParaRPr>
          </a:p>
          <a:p>
            <a:pPr marL="0" indent="5334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900">
                <a:latin typeface="Times New Roman" pitchFamily="18" charset="0"/>
              </a:rPr>
              <a:t>Ланцюг поставок охоплює всі організації та види діяльності, які пов'язані з переміщенням та трансформацією товарів, починаючи із стадії сировини й матеріалів та закінчуючи доставкою готової продукції кінцевому споживачеві. </a:t>
            </a:r>
          </a:p>
          <a:p>
            <a:pPr marL="0" indent="5334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900">
                <a:latin typeface="Times New Roman" pitchFamily="18" charset="0"/>
              </a:rPr>
              <a:t>Такі ланцюги поставок починаються з джерел сировини й комплектації і закінчуються готовою продукцією з її споживчим використанням, включаючи контроль і регулювання споживачами процесів повернення / утилізації матеріальних елементів ланцюга на кожному його етапі.</a:t>
            </a:r>
            <a:endParaRPr lang="ru-RU" sz="19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/>
          </p:cNvSpPr>
          <p:nvPr>
            <p:ph type="body" idx="4294967295"/>
          </p:nvPr>
        </p:nvSpPr>
        <p:spPr>
          <a:xfrm>
            <a:off x="971550" y="1554163"/>
            <a:ext cx="7561263" cy="4525962"/>
          </a:xfrm>
        </p:spPr>
        <p:txBody>
          <a:bodyPr/>
          <a:lstStyle/>
          <a:p>
            <a:pPr marL="0" indent="444500" algn="just">
              <a:buFont typeface="Wingdings 2" pitchFamily="18" charset="2"/>
              <a:buNone/>
            </a:pPr>
            <a:r>
              <a:rPr lang="uk-UA" sz="2400" b="1" i="1">
                <a:latin typeface="Times New Roman" pitchFamily="18" charset="0"/>
              </a:rPr>
              <a:t>Ланцюг поставок</a:t>
            </a:r>
            <a:r>
              <a:rPr lang="uk-UA" sz="2400" i="1">
                <a:latin typeface="Times New Roman" pitchFamily="18" charset="0"/>
              </a:rPr>
              <a:t> – це сукупність партнерів виробничо-комерційної діяльності (бізнес-партнерів), які спільно формують та управляють </a:t>
            </a:r>
            <a:r>
              <a:rPr lang="uk-UA" sz="2400" b="1" i="1">
                <a:latin typeface="Times New Roman" pitchFamily="18" charset="0"/>
              </a:rPr>
              <a:t>висхідним потоком</a:t>
            </a:r>
            <a:r>
              <a:rPr lang="uk-UA" sz="2400" i="1">
                <a:latin typeface="Times New Roman" pitchFamily="18" charset="0"/>
              </a:rPr>
              <a:t> (переробка основних сировинних продуктів), </a:t>
            </a:r>
            <a:r>
              <a:rPr lang="uk-UA" sz="2400" b="1" i="1">
                <a:latin typeface="Times New Roman" pitchFamily="18" charset="0"/>
              </a:rPr>
              <a:t>внутрішнім потоком</a:t>
            </a:r>
            <a:r>
              <a:rPr lang="uk-UA" sz="2400" i="1">
                <a:latin typeface="Times New Roman" pitchFamily="18" charset="0"/>
              </a:rPr>
              <a:t> (розробка та виробництво готової продукції) та </a:t>
            </a:r>
            <a:r>
              <a:rPr lang="uk-UA" sz="2400" b="1" i="1">
                <a:latin typeface="Times New Roman" pitchFamily="18" charset="0"/>
              </a:rPr>
              <a:t>спадним потоком</a:t>
            </a:r>
            <a:r>
              <a:rPr lang="uk-UA" sz="2400" i="1">
                <a:latin typeface="Times New Roman" pitchFamily="18" charset="0"/>
              </a:rPr>
              <a:t> (зберігання, доставка та експлуатація готової продукції), </a:t>
            </a:r>
            <a:r>
              <a:rPr lang="uk-UA" sz="2400" b="1" i="1">
                <a:latin typeface="Times New Roman" pitchFamily="18" charset="0"/>
              </a:rPr>
              <a:t>зворотними потоковими процесами</a:t>
            </a:r>
            <a:r>
              <a:rPr lang="uk-UA" sz="2400" i="1">
                <a:latin typeface="Times New Roman" pitchFamily="18" charset="0"/>
              </a:rPr>
              <a:t>, результат такої діяльності складає цінність для кінцевого споживача.</a:t>
            </a:r>
            <a:endParaRPr lang="ru-RU" sz="24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686800" cy="482758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400" b="1" i="1">
                <a:latin typeface="Times New Roman" pitchFamily="18" charset="0"/>
              </a:rPr>
              <a:t>            Ланцюг поставок відображає такі типи зв’язків:</a:t>
            </a:r>
            <a:endParaRPr lang="uk-UA" sz="2400" b="1" u="sng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b="1" i="1">
                <a:latin typeface="Times New Roman" pitchFamily="18" charset="0"/>
              </a:rPr>
              <a:t>у постачанні:</a:t>
            </a:r>
            <a:r>
              <a:rPr lang="uk-UA" sz="2400">
                <a:latin typeface="Times New Roman" pitchFamily="18" charset="0"/>
              </a:rPr>
              <a:t> постачальника сировини (від початкової точки) і підприємства / виробника кінцевої готової продукції (до кінцевої точки);</a:t>
            </a:r>
            <a:endParaRPr lang="uk-UA" sz="2400" u="sng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b="1" i="1">
                <a:latin typeface="Times New Roman" pitchFamily="18" charset="0"/>
              </a:rPr>
              <a:t>у виробництві</a:t>
            </a:r>
            <a:r>
              <a:rPr lang="uk-UA" sz="2400">
                <a:latin typeface="Times New Roman" pitchFamily="18" charset="0"/>
              </a:rPr>
              <a:t>: постачальника виробничих запасів (підготовче виробництво, склади виробничих запасів) і основне виробництво (незавершене виробництво, кінцева готова продукція, склади незавершеного виробництва і готової продукції);</a:t>
            </a:r>
            <a:endParaRPr lang="uk-UA" sz="2400" u="sng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b="1" i="1">
                <a:latin typeface="Times New Roman" pitchFamily="18" charset="0"/>
              </a:rPr>
              <a:t>у розподілі:</a:t>
            </a:r>
            <a:r>
              <a:rPr lang="uk-UA" sz="2400">
                <a:latin typeface="Times New Roman" pitchFamily="18" charset="0"/>
              </a:rPr>
              <a:t> виробника / постачальника кінцевої готової продукції (від початкової точки) і споживача такої продукції (до кінцевої точки).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444500">
              <a:buFont typeface="Wingdings 2" pitchFamily="18" charset="2"/>
              <a:buNone/>
            </a:pPr>
            <a:endParaRPr lang="uk-UA"/>
          </a:p>
          <a:p>
            <a:pPr marL="0" indent="444500">
              <a:buFont typeface="Wingdings 2" pitchFamily="18" charset="2"/>
              <a:buNone/>
            </a:pPr>
            <a:endParaRPr lang="uk-UA"/>
          </a:p>
          <a:p>
            <a:pPr marL="0" indent="444500">
              <a:buFont typeface="Wingdings 2" pitchFamily="18" charset="2"/>
              <a:buNone/>
            </a:pPr>
            <a:endParaRPr lang="uk-UA"/>
          </a:p>
          <a:p>
            <a:pPr marL="0" indent="444500">
              <a:buFont typeface="Wingdings 2" pitchFamily="18" charset="2"/>
              <a:buNone/>
            </a:pPr>
            <a:endParaRPr lang="uk-UA"/>
          </a:p>
          <a:p>
            <a:pPr marL="0" indent="444500">
              <a:buFont typeface="Wingdings 2" pitchFamily="18" charset="2"/>
              <a:buNone/>
            </a:pPr>
            <a:endParaRPr lang="uk-UA"/>
          </a:p>
          <a:p>
            <a:pPr marL="0" indent="444500">
              <a:buFont typeface="Wingdings 2" pitchFamily="18" charset="2"/>
              <a:buNone/>
            </a:pPr>
            <a:endParaRPr lang="uk-UA"/>
          </a:p>
          <a:p>
            <a:pPr marL="0" indent="444500">
              <a:buFont typeface="Wingdings 2" pitchFamily="18" charset="2"/>
              <a:buNone/>
            </a:pPr>
            <a:endParaRPr lang="uk-UA" sz="1000"/>
          </a:p>
          <a:p>
            <a:pPr marL="0" indent="444500">
              <a:buFont typeface="Wingdings 2" pitchFamily="18" charset="2"/>
              <a:buNone/>
            </a:pPr>
            <a:endParaRPr lang="uk-UA" sz="1000"/>
          </a:p>
          <a:p>
            <a:pPr marL="0" indent="444500">
              <a:buFont typeface="Wingdings 2" pitchFamily="18" charset="2"/>
              <a:buNone/>
            </a:pPr>
            <a:r>
              <a:rPr lang="uk-UA" sz="2000">
                <a:latin typeface="Times New Roman" pitchFamily="18" charset="0"/>
              </a:rPr>
              <a:t>          Рис. 1.6– Загальна схема формування ланцюга поставок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129028" name="Picture 4" descr="Загальна схема формування ланцюга постав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765175"/>
            <a:ext cx="76327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497887" cy="4897438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200" i="1">
                <a:latin typeface="Times New Roman" pitchFamily="18" charset="0"/>
              </a:rPr>
              <a:t>             </a:t>
            </a:r>
            <a:r>
              <a:rPr lang="uk-UA" sz="2200" b="1" i="1" u="sng">
                <a:latin typeface="Times New Roman" pitchFamily="18" charset="0"/>
              </a:rPr>
              <a:t>Виділяють три рівня складності ланцюгів поставок:</a:t>
            </a:r>
            <a:endParaRPr lang="uk-UA" sz="2200" b="1" u="sng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– </a:t>
            </a:r>
            <a:r>
              <a:rPr lang="uk-UA" sz="2200" b="1" i="1">
                <a:latin typeface="Times New Roman" pitchFamily="18" charset="0"/>
              </a:rPr>
              <a:t>Прямий ланцюг поставок</a:t>
            </a:r>
            <a:r>
              <a:rPr lang="uk-UA" sz="2200">
                <a:latin typeface="Times New Roman" pitchFamily="18" charset="0"/>
              </a:rPr>
              <a:t> складається з центрального підприємства (виробничого чи комерційного спрямування діяльності), постачальників і споживачів першого рівня (таких, що працюють з підприємством напряму), які беруть участь в управлінні потоковими процесами.</a:t>
            </a:r>
          </a:p>
          <a:p>
            <a:pPr algn="just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– </a:t>
            </a:r>
            <a:r>
              <a:rPr lang="uk-UA" sz="2200" b="1" i="1">
                <a:latin typeface="Times New Roman" pitchFamily="18" charset="0"/>
              </a:rPr>
              <a:t>Розширений ланцюг поставок</a:t>
            </a:r>
            <a:r>
              <a:rPr lang="uk-UA" sz="2200">
                <a:latin typeface="Times New Roman" pitchFamily="18" charset="0"/>
              </a:rPr>
              <a:t> доповнюється постачальниками і споживачами другого рівня, тобто посередниками (таких, що працюють з підприємством відповідно через постачальників і споживачів першого рівня).</a:t>
            </a:r>
          </a:p>
          <a:p>
            <a:pPr algn="just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– </a:t>
            </a:r>
            <a:r>
              <a:rPr lang="uk-UA" sz="2200" b="1" i="1">
                <a:latin typeface="Times New Roman" pitchFamily="18" charset="0"/>
              </a:rPr>
              <a:t>Максимальний ланцюг поставок</a:t>
            </a:r>
            <a:r>
              <a:rPr lang="uk-UA" sz="2200">
                <a:latin typeface="Times New Roman" pitchFamily="18" charset="0"/>
              </a:rPr>
              <a:t> включає центральне підприємство і всіх контрагентів (включаючи посередників у постачанні сировини та збуту власної продукції) на висхідних і спадних потоках (аж до постачальників первинних матеріальних ресурсів і кінцевих (індивідуальних) споживачів.</a:t>
            </a:r>
            <a:endParaRPr lang="ru-RU" sz="2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cap="none" dirty="0">
                <a:latin typeface="Times New Roman" pitchFamily="18" charset="0"/>
                <a:cs typeface="Times New Roman" pitchFamily="18" charset="0"/>
              </a:rPr>
              <a:t>1.1. Основні виклики для сучасного бізнесу і недоліки функціонального управління </a:t>
            </a:r>
            <a:br>
              <a:rPr lang="ru-RU" dirty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500" i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500" i="1" u="sng">
                <a:latin typeface="Times New Roman" pitchFamily="18" charset="0"/>
                <a:cs typeface="Times New Roman" pitchFamily="18" charset="0"/>
              </a:rPr>
              <a:t>В теорії управління на даний момент існують чотири основні наукові підходи до управління підприємством: 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500" b="1" i="1">
                <a:latin typeface="Times New Roman" pitchFamily="18" charset="0"/>
                <a:cs typeface="Times New Roman" pitchFamily="18" charset="0"/>
              </a:rPr>
              <a:t>системний підхід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 (організація розглядається як цілісна кібернетична система); 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500" b="1" i="1">
                <a:latin typeface="Times New Roman" pitchFamily="18" charset="0"/>
                <a:cs typeface="Times New Roman" pitchFamily="18" charset="0"/>
              </a:rPr>
              <a:t>ситуаційний підхід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 (діяльність організації планується залежно від значимості й зміни ситуаційних факторів); 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500" b="1" i="1">
                <a:latin typeface="Times New Roman" pitchFamily="18" charset="0"/>
                <a:cs typeface="Times New Roman" pitchFamily="18" charset="0"/>
              </a:rPr>
              <a:t>функціональний підхід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 (виробництво, персонал, система управління, маркетинг розглядаються як окремі складові організації); 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500" b="1" i="1">
                <a:latin typeface="Times New Roman" pitchFamily="18" charset="0"/>
                <a:cs typeface="Times New Roman" pitchFamily="18" charset="0"/>
              </a:rPr>
              <a:t>процесний підхід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 (на перший план виноситься розробка процесу або алгоритму управління організацією). 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444500"/>
            <a:r>
              <a:rPr lang="uk-UA" sz="2400" b="1" cap="none">
                <a:effectLst/>
                <a:latin typeface="Times New Roman" pitchFamily="18" charset="0"/>
              </a:rPr>
              <a:t>1.7. </a:t>
            </a:r>
            <a:r>
              <a:rPr lang="ru-RU" sz="2400" b="1" cap="none">
                <a:effectLst/>
                <a:latin typeface="Times New Roman" pitchFamily="18" charset="0"/>
              </a:rPr>
              <a:t>Р</a:t>
            </a:r>
            <a:r>
              <a:rPr lang="uk-UA" sz="2400" b="1" cap="none">
                <a:effectLst/>
                <a:latin typeface="Times New Roman" pitchFamily="18" charset="0"/>
              </a:rPr>
              <a:t>еферентна модель функціонування ланцюгів поставок</a:t>
            </a:r>
            <a:r>
              <a:rPr lang="ru-RU" sz="2400" b="1" cap="none">
                <a:effectLst/>
                <a:latin typeface="Times New Roman" pitchFamily="18" charset="0"/>
              </a:rPr>
              <a:t> SCOR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28775"/>
            <a:ext cx="8083550" cy="2808288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i="1">
                <a:latin typeface="Times New Roman" pitchFamily="18" charset="0"/>
              </a:rPr>
              <a:t>Референтні моделі</a:t>
            </a:r>
            <a:r>
              <a:rPr lang="uk-UA" sz="2000" i="1">
                <a:latin typeface="Times New Roman" pitchFamily="18" charset="0"/>
              </a:rPr>
              <a:t> – це еталонні (що рекомендуються) схеми організації бізнесу, розроблені для конкретних галузей промисловості на основі реального досвіду впровадження в різних компаніях по всьому світу і включаючи перевірені на практиці процедури і методи організації управління.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uk-UA" sz="2000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>
                <a:latin typeface="Times New Roman" pitchFamily="18" charset="0"/>
              </a:rPr>
              <a:t>У моделях визначені типові бізнес-процеси, горизонтальні і вертикальні зв’язки і бізнес-правила, що діють в різних областях.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>
                <a:latin typeface="Times New Roman" pitchFamily="18" charset="0"/>
              </a:rPr>
              <a:t>Референтні моделі дозволяють підприємствам почати розробку власних моделей на основі вже готового набору функцій і процесів.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uk-UA" sz="20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36613"/>
            <a:ext cx="8497887" cy="4525962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800" i="1">
                <a:latin typeface="Times New Roman" pitchFamily="18" charset="0"/>
              </a:rPr>
              <a:t>Референтна модель операцій в ланцюгах постачань – Supply Chain Operations Reference model (SCOR)</a:t>
            </a:r>
            <a:r>
              <a:rPr lang="uk-UA" sz="1800">
                <a:latin typeface="Times New Roman" pitchFamily="18" charset="0"/>
              </a:rPr>
              <a:t>, – була запропонована і розвивається міжнародною Радою з ланцюгів постачань (Supply Chain Counsil) як міжгалузевий стандарт управління ланцюгами постачань.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800">
                <a:latin typeface="Times New Roman" pitchFamily="18" charset="0"/>
              </a:rPr>
              <a:t>Модель SCOR була розроблена, щоб дати компаніям можливість спілкуватися на мові загальних стандартів, порівнювати себе з конкурентами, вчитися у компаній даної галузі і у компаній інших галузей. </a:t>
            </a:r>
            <a:endParaRPr lang="ru-RU" sz="1800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uk-UA" sz="1600" b="1" i="1"/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800">
                <a:latin typeface="Times New Roman" pitchFamily="18" charset="0"/>
              </a:rPr>
              <a:t>Референтна модель SCOR об’єднує в єдину кросфункціональну структуру найбільш відомі концепції реінжинірингу бізнес-процесів </a:t>
            </a:r>
            <a:r>
              <a:rPr lang="uk-UA" sz="1800" i="1">
                <a:latin typeface="Times New Roman" pitchFamily="18" charset="0"/>
              </a:rPr>
              <a:t>(business process reengineering)</a:t>
            </a:r>
            <a:r>
              <a:rPr lang="uk-UA" sz="1800">
                <a:latin typeface="Times New Roman" pitchFamily="18" charset="0"/>
              </a:rPr>
              <a:t>, бенчмаркінгу </a:t>
            </a:r>
            <a:r>
              <a:rPr lang="uk-UA" sz="1800" i="1">
                <a:latin typeface="Times New Roman" pitchFamily="18" charset="0"/>
              </a:rPr>
              <a:t>(benchmarking)</a:t>
            </a:r>
            <a:r>
              <a:rPr lang="uk-UA" sz="1800">
                <a:latin typeface="Times New Roman" pitchFamily="18" charset="0"/>
              </a:rPr>
              <a:t> і використання передового досвіду </a:t>
            </a:r>
            <a:r>
              <a:rPr lang="uk-UA" sz="1800" i="1">
                <a:latin typeface="Times New Roman" pitchFamily="18" charset="0"/>
              </a:rPr>
              <a:t>(bestpractice).</a:t>
            </a:r>
            <a:r>
              <a:rPr lang="ru-RU" sz="1800">
                <a:latin typeface="Times New Roman" pitchFamily="18" charset="0"/>
              </a:rPr>
              <a:t> 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uk-UA" sz="1600" b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800" b="1" i="1">
                <a:latin typeface="Times New Roman" pitchFamily="18" charset="0"/>
              </a:rPr>
              <a:t>SCOR – це управлінська концепція і організаційна стратегія, яка полягає в інтегрованому підході до планування та управління всім потоком інформації про сировину, матеріали, продукти, послуги, що виникають і перетворюються в логістичних і виробничих процесах підприємства, який націлений на вимірний сукупний економічний ефект (зниження витрат, задоволення попиту на кінцеву продукцію).</a:t>
            </a:r>
            <a:endParaRPr lang="uk-UA" sz="18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620713"/>
            <a:ext cx="8228013" cy="54594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800"/>
          </a:p>
          <a:p>
            <a:pPr>
              <a:buFont typeface="Wingdings 2" pitchFamily="18" charset="2"/>
              <a:buNone/>
            </a:pPr>
            <a:endParaRPr lang="uk-UA" sz="200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00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00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00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00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2000">
                <a:latin typeface="Times New Roman" pitchFamily="18" charset="0"/>
              </a:rPr>
              <a:t>                 Рис. 1.8 – SCOR як процесно-орієнтована модель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3312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404813"/>
          <a:ext cx="5327650" cy="481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Рисунок" r:id="rId3" imgW="4605480" imgH="4160520" progId="Word.Picture.8">
                  <p:embed/>
                </p:oleObj>
              </mc:Choice>
              <mc:Fallback>
                <p:oleObj name="Рисунок" r:id="rId3" imgW="4605480" imgH="416052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4813"/>
                        <a:ext cx="5327650" cy="481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444500" algn="just"/>
            <a:r>
              <a:rPr lang="uk-UA" sz="2200" b="1" cap="none">
                <a:effectLst/>
                <a:latin typeface="Times New Roman" pitchFamily="18" charset="0"/>
              </a:rPr>
              <a:t>1.8 Зміст управління бізнес-процесами. Цикл управління бізнес-процесами</a:t>
            </a:r>
            <a:endParaRPr lang="ru-RU" sz="2200" b="1" cap="none">
              <a:effectLst/>
              <a:latin typeface="Times New Roman" pitchFamily="18" charset="0"/>
            </a:endParaRPr>
          </a:p>
        </p:txBody>
      </p:sp>
      <p:sp>
        <p:nvSpPr>
          <p:cNvPr id="135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3238"/>
            <a:ext cx="8435975" cy="4525962"/>
          </a:xfrm>
        </p:spPr>
        <p:txBody>
          <a:bodyPr/>
          <a:lstStyle/>
          <a:p>
            <a:pPr marL="0" indent="533400" algn="just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i="1">
                <a:latin typeface="Times New Roman" pitchFamily="18" charset="0"/>
              </a:rPr>
              <a:t>Управління бізнес-процесами</a:t>
            </a:r>
            <a:r>
              <a:rPr lang="uk-UA" sz="2400" i="1">
                <a:latin typeface="Times New Roman" pitchFamily="18" charset="0"/>
              </a:rPr>
              <a:t> (Business Process Management)</a:t>
            </a:r>
            <a:r>
              <a:rPr lang="uk-UA" sz="2400">
                <a:latin typeface="Times New Roman" pitchFamily="18" charset="0"/>
              </a:rPr>
              <a:t> − </a:t>
            </a:r>
            <a:r>
              <a:rPr lang="uk-UA" sz="2400" i="1">
                <a:latin typeface="Times New Roman" pitchFamily="18" charset="0"/>
              </a:rPr>
              <a:t>це систематичний підхід до управління, спрямований на поліпшення діяльності організації та її процесів.</a:t>
            </a:r>
            <a:r>
              <a:rPr lang="uk-UA" sz="2400">
                <a:latin typeface="Times New Roman" pitchFamily="18" charset="0"/>
              </a:rPr>
              <a:t> </a:t>
            </a:r>
          </a:p>
          <a:p>
            <a:pPr marL="0" indent="533400" algn="just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Цей підхід дає можливість організації визначити свої процеси, організувати їх виконання, а також підвищити якість, як результатів процесів, так і порядку виконання.</a:t>
            </a:r>
          </a:p>
          <a:p>
            <a:pPr marL="0" indent="533400" algn="just">
              <a:lnSpc>
                <a:spcPct val="90000"/>
              </a:lnSpc>
              <a:buFont typeface="Wingdings 2" pitchFamily="18" charset="2"/>
              <a:buNone/>
            </a:pPr>
            <a:endParaRPr lang="uk-UA" sz="2400">
              <a:latin typeface="Times New Roman" pitchFamily="18" charset="0"/>
            </a:endParaRPr>
          </a:p>
          <a:p>
            <a:pPr marL="0" indent="533400" algn="just">
              <a:lnSpc>
                <a:spcPct val="9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В наш час існує два підходи до (управління) менеджменту бізнес-процесів: </a:t>
            </a:r>
            <a:r>
              <a:rPr lang="uk-UA" sz="2400" b="1" i="1">
                <a:latin typeface="Times New Roman" pitchFamily="18" charset="0"/>
              </a:rPr>
              <a:t>технологічний</a:t>
            </a:r>
            <a:r>
              <a:rPr lang="uk-UA" sz="2400">
                <a:latin typeface="Times New Roman" pitchFamily="18" charset="0"/>
              </a:rPr>
              <a:t> та </a:t>
            </a:r>
            <a:r>
              <a:rPr lang="uk-UA" sz="2400" b="1" i="1">
                <a:latin typeface="Times New Roman" pitchFamily="18" charset="0"/>
              </a:rPr>
              <a:t>управлінський</a:t>
            </a:r>
            <a:r>
              <a:rPr lang="uk-UA" sz="2400">
                <a:latin typeface="Times New Roman" pitchFamily="18" charset="0"/>
              </a:rPr>
              <a:t>, в залежності від чого і визначається дане поняття.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620713"/>
            <a:ext cx="8497887" cy="4957762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 b="1" i="1">
                <a:latin typeface="Times New Roman" pitchFamily="18" charset="0"/>
              </a:rPr>
              <a:t>З точки зору технологічного підходу</a:t>
            </a:r>
            <a:r>
              <a:rPr lang="uk-UA" sz="2400">
                <a:latin typeface="Times New Roman" pitchFamily="18" charset="0"/>
              </a:rPr>
              <a:t> бізнес-процес розглядається по аналогії з виробничим технологічним процесом, де на вході поступають ресурси, що у результаті перетворення, на виході приймають форму у вигляді продукції або послуги. При цьому основна увага приділяється саме продукції, а управління процесом зводиться до опису технології його виконання та управління потоками робіт, що забезпечують перетворення сировини в необхідний результат.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en-US" sz="2400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Таким чином, </a:t>
            </a:r>
            <a:r>
              <a:rPr lang="uk-UA" sz="2400" b="1" i="1">
                <a:latin typeface="Times New Roman" pitchFamily="18" charset="0"/>
              </a:rPr>
              <a:t>менеджмент бізнес-процесів</a:t>
            </a:r>
            <a:r>
              <a:rPr lang="uk-UA" sz="2400" i="1">
                <a:latin typeface="Times New Roman" pitchFamily="18" charset="0"/>
              </a:rPr>
              <a:t> полягає в їх описі, регламентації та оптимізації і визначається як процес ідентифікації і удосконалення підприємством своїх основних процесів, або як управлінська методологія, що розглядає організацію як сукупність бізнес-процесів, які визначаються, управляються та оптимізуються</a:t>
            </a:r>
            <a:r>
              <a:rPr lang="uk-UA" sz="2400">
                <a:latin typeface="Times New Roman" pitchFamily="18" charset="0"/>
              </a:rPr>
              <a:t>. 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196975"/>
            <a:ext cx="8120063" cy="4741863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200" b="1" i="1">
                <a:latin typeface="Times New Roman" pitchFamily="18" charset="0"/>
              </a:rPr>
              <a:t>Управлінський підхід</a:t>
            </a:r>
            <a:r>
              <a:rPr lang="uk-UA" sz="2200">
                <a:latin typeface="Times New Roman" pitchFamily="18" charset="0"/>
              </a:rPr>
              <a:t> </a:t>
            </a:r>
            <a:r>
              <a:rPr lang="uk-UA" sz="2200" i="1">
                <a:latin typeface="Times New Roman" pitchFamily="18" charset="0"/>
              </a:rPr>
              <a:t>передбачає управління бізнес-процесом як діяльністю по забезпеченню досягнення заданого результату або певної мети, на вході якого – вимоги, що пред’являються процесу, а на виході – ступінь задоволення цих вимог.</a:t>
            </a:r>
            <a:r>
              <a:rPr lang="uk-UA" sz="2200">
                <a:latin typeface="Times New Roman" pitchFamily="18" charset="0"/>
              </a:rPr>
              <a:t>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200">
                <a:latin typeface="Times New Roman" pitchFamily="18" charset="0"/>
              </a:rPr>
              <a:t>Управлінський підхід до менеджменту бізнес-процесів декларується ДСТУ ISO 9001:2000 основними задачами якого є: встановлення цілей управління, визначення ресурсів, формування системи менеджменту та встановлення показників досягнення цілей.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endParaRPr lang="uk-UA" sz="2200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200">
                <a:latin typeface="Times New Roman" pitchFamily="18" charset="0"/>
              </a:rPr>
              <a:t>При цьому, на відміну від технологічної концепції, даний підхід передбачає наявність суб’єкта управління – </a:t>
            </a:r>
            <a:r>
              <a:rPr lang="uk-UA" sz="2200" b="1" i="1">
                <a:latin typeface="Times New Roman" pitchFamily="18" charset="0"/>
              </a:rPr>
              <a:t>власника процесу</a:t>
            </a:r>
            <a:r>
              <a:rPr lang="uk-UA" sz="2200">
                <a:latin typeface="Times New Roman" pitchFamily="18" charset="0"/>
              </a:rPr>
              <a:t> – посадова особа або колегіальний орган управління, що має у своєму розпорядженні ресурси, необхідні для виконання процесу, і що несе відповідальність за результат процесу.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800"/>
          </a:p>
          <a:p>
            <a:pPr marL="0" indent="355600">
              <a:buFont typeface="Wingdings 2" pitchFamily="18" charset="2"/>
              <a:buNone/>
            </a:pPr>
            <a:endParaRPr lang="uk-UA" sz="2200">
              <a:latin typeface="Times New Roman" pitchFamily="18" charset="0"/>
            </a:endParaRPr>
          </a:p>
          <a:p>
            <a:pPr marL="0" indent="355600">
              <a:buFont typeface="Wingdings 2" pitchFamily="18" charset="2"/>
              <a:buNone/>
            </a:pPr>
            <a:r>
              <a:rPr lang="uk-UA" sz="2200">
                <a:latin typeface="Times New Roman" pitchFamily="18" charset="0"/>
              </a:rPr>
              <a:t>Рис. 1.</a:t>
            </a:r>
            <a:r>
              <a:rPr lang="en-US" sz="2200">
                <a:latin typeface="Times New Roman" pitchFamily="18" charset="0"/>
              </a:rPr>
              <a:t>9</a:t>
            </a:r>
            <a:r>
              <a:rPr lang="uk-UA" sz="2200">
                <a:latin typeface="Times New Roman" pitchFamily="18" charset="0"/>
              </a:rPr>
              <a:t> − Складові поняття «менеджмент бізнес-процесів»</a:t>
            </a:r>
            <a:endParaRPr lang="ru-RU" sz="2200">
              <a:latin typeface="Times New Roman" pitchFamily="18" charset="0"/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81724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424862" cy="4525962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Таким чином, </a:t>
            </a:r>
            <a:r>
              <a:rPr lang="uk-UA" sz="2400" b="1" i="1">
                <a:latin typeface="Times New Roman" pitchFamily="18" charset="0"/>
              </a:rPr>
              <a:t>менеджмент бізнес-процесів</a:t>
            </a:r>
            <a:r>
              <a:rPr lang="uk-UA" sz="2400" i="1">
                <a:latin typeface="Times New Roman" pitchFamily="18" charset="0"/>
              </a:rPr>
              <a:t> – це цілеспрямована скоординована діяльність (що включає технологічні та управлінські аспекти) по досягненню високих результатів бізнес-процесів шляхом ефективного використання ресурсів та з урахуванням узгодження функціонування підприємства з вимогами зовнішніх споживачів.</a:t>
            </a:r>
            <a:endParaRPr lang="uk-UA" sz="2400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>
                <a:latin typeface="Times New Roman" pitchFamily="18" charset="0"/>
              </a:rPr>
              <a:t>Менеджмент бізнес-процесів поточної діяльності полягає в організації управління бізнес-процесами таким чином, щоб максимально задовольнити зовнішнього споживача підприємства при досягненні високих показників ефективності і результативності бізнес-процесів (оперативне планування, організація функціонування бізнес-процесів, аналіз основних показників їх оцінки, внесення запобіжних та коригувальних дій, доведення рішень до виконавців тощо).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 b="1" i="1">
                <a:latin typeface="Times New Roman" pitchFamily="18" charset="0"/>
              </a:rPr>
              <a:t>Основна мета управління бізнес-процесами</a:t>
            </a:r>
            <a:r>
              <a:rPr lang="uk-UA" sz="2400" i="1">
                <a:latin typeface="Times New Roman" pitchFamily="18" charset="0"/>
              </a:rPr>
              <a:t> полягає у приведенні процесів у відповідність з цілями організації.</a:t>
            </a:r>
            <a:r>
              <a:rPr lang="uk-UA" sz="2400">
                <a:latin typeface="Times New Roman" pitchFamily="18" charset="0"/>
              </a:rPr>
              <a:t> 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404813"/>
            <a:ext cx="8569325" cy="482441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 sz="2800">
                <a:latin typeface="Times New Roman" pitchFamily="18" charset="0"/>
              </a:rPr>
              <a:t>            </a:t>
            </a:r>
            <a:r>
              <a:rPr lang="uk-UA" sz="2400" b="1" u="sng">
                <a:latin typeface="Times New Roman" pitchFamily="18" charset="0"/>
              </a:rPr>
              <a:t>Управління бізнес-процесами передбачає:</a:t>
            </a:r>
            <a:endParaRPr lang="uk-UA" sz="2400" b="1" i="1" u="sng">
              <a:latin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i="1">
                <a:latin typeface="Times New Roman" pitchFamily="18" charset="0"/>
              </a:rPr>
              <a:t>1)</a:t>
            </a:r>
            <a:r>
              <a:rPr lang="en-US" sz="2400" i="1">
                <a:latin typeface="Times New Roman" pitchFamily="18" charset="0"/>
              </a:rPr>
              <a:t> </a:t>
            </a:r>
            <a:r>
              <a:rPr lang="uk-UA" sz="2400" i="1">
                <a:latin typeface="Times New Roman" pitchFamily="18" charset="0"/>
              </a:rPr>
              <a:t>комплексну, зрозумілу і документовану стандартизацію процесів</a:t>
            </a:r>
            <a:r>
              <a:rPr lang="uk-UA" sz="2400">
                <a:latin typeface="Times New Roman" pitchFamily="18" charset="0"/>
              </a:rPr>
              <a:t>, що включає в себе створення набору стандартизованих процесів і можливість їх налаштування під мінливі умови;</a:t>
            </a:r>
            <a:endParaRPr lang="uk-UA" sz="2400" i="1">
              <a:latin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i="1">
                <a:latin typeface="Times New Roman" pitchFamily="18" charset="0"/>
              </a:rPr>
              <a:t>2) постійне поліпшення процесів</a:t>
            </a:r>
            <a:r>
              <a:rPr lang="uk-UA" sz="2400">
                <a:latin typeface="Times New Roman" pitchFamily="18" charset="0"/>
              </a:rPr>
              <a:t>, що включає в себе щоденний моніторинг, вимір, аналіз і зміну процесів;</a:t>
            </a:r>
            <a:endParaRPr lang="uk-UA" sz="2400" i="1">
              <a:latin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i="1">
                <a:latin typeface="Times New Roman" pitchFamily="18" charset="0"/>
              </a:rPr>
              <a:t>3) застосування інформаційних технологій та програмного забезпечення</a:t>
            </a:r>
            <a:r>
              <a:rPr lang="uk-UA" sz="2400">
                <a:latin typeface="Times New Roman" pitchFamily="18" charset="0"/>
              </a:rPr>
              <a:t>, що включають в себе моделювання бізнес-процесів, застосування CASE-засобів, автоматизацію бізнес-процесів та їх оптимізацію на основі інформаційних технологій.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765175"/>
            <a:ext cx="8443912" cy="5243513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 u="sng">
                <a:latin typeface="Times New Roman" pitchFamily="18" charset="0"/>
              </a:rPr>
              <a:t>Управління бізнес</a:t>
            </a:r>
            <a:r>
              <a:rPr lang="ru-RU" sz="2100" b="1" i="1" u="sng">
                <a:latin typeface="Times New Roman" pitchFamily="18" charset="0"/>
              </a:rPr>
              <a:t>-</a:t>
            </a:r>
            <a:r>
              <a:rPr lang="uk-UA" sz="2100" b="1" i="1" u="sng">
                <a:latin typeface="Times New Roman" pitchFamily="18" charset="0"/>
              </a:rPr>
              <a:t>процесами складається з наступних фаз: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>
                <a:latin typeface="Times New Roman" pitchFamily="18" charset="0"/>
              </a:rPr>
              <a:t>Перша фаза</a:t>
            </a:r>
            <a:r>
              <a:rPr lang="uk-UA" sz="2100">
                <a:latin typeface="Times New Roman" pitchFamily="18" charset="0"/>
              </a:rPr>
              <a:t> – визначення процесу. На цій фазі виконується моделювання процесу в початковому стані і в бажаному стані (розробляються моделі «як є» і «як має бути»);</a:t>
            </a:r>
            <a:endParaRPr lang="uk-UA" sz="2100" b="1" i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>
                <a:latin typeface="Times New Roman" pitchFamily="18" charset="0"/>
              </a:rPr>
              <a:t>Друга фаза</a:t>
            </a:r>
            <a:r>
              <a:rPr lang="uk-UA" sz="2100">
                <a:latin typeface="Times New Roman" pitchFamily="18" charset="0"/>
              </a:rPr>
              <a:t> – аналіз процесу. На цій фазі визначаються різні варіанти дій процесу, проводиться імітаційне моделювання. У результаті визначаються оптимальні методи для поліпшення бізнес процесу.</a:t>
            </a:r>
            <a:endParaRPr lang="uk-UA" sz="2100" b="1" i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>
                <a:latin typeface="Times New Roman" pitchFamily="18" charset="0"/>
              </a:rPr>
              <a:t>Третя фаза</a:t>
            </a:r>
            <a:r>
              <a:rPr lang="uk-UA" sz="2100">
                <a:latin typeface="Times New Roman" pitchFamily="18" charset="0"/>
              </a:rPr>
              <a:t> – реалізація змін. На цій фазі до процесу застосовуються вибрані методи поліпшення. Відбувається впровадження змін у процес.</a:t>
            </a:r>
            <a:endParaRPr lang="uk-UA" sz="2100" b="1" i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>
                <a:latin typeface="Times New Roman" pitchFamily="18" charset="0"/>
              </a:rPr>
              <a:t>Четверта фаза</a:t>
            </a:r>
            <a:r>
              <a:rPr lang="uk-UA" sz="2100">
                <a:latin typeface="Times New Roman" pitchFamily="18" charset="0"/>
              </a:rPr>
              <a:t> – моніторинг процесу. На цій фазі виконується періодичний моніторинг процесу за певними показниками.</a:t>
            </a:r>
            <a:endParaRPr lang="uk-UA" sz="2100" b="1" i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>
                <a:latin typeface="Times New Roman" pitchFamily="18" charset="0"/>
              </a:rPr>
              <a:t>П’ята фаза</a:t>
            </a:r>
            <a:r>
              <a:rPr lang="uk-UA" sz="2100">
                <a:latin typeface="Times New Roman" pitchFamily="18" charset="0"/>
              </a:rPr>
              <a:t> – оптимізація процесу. На цій фазі виконується порівняння реально отриманих результатів по зміні процесу з бажаною моделлю («як повинно бути») і починається наступний цикл поліпшення.</a:t>
            </a:r>
            <a:endParaRPr lang="ru-RU" sz="21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850" y="460375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cap="none" dirty="0">
                <a:latin typeface="Times New Roman" pitchFamily="18" charset="0"/>
                <a:cs typeface="Times New Roman" pitchFamily="18" charset="0"/>
              </a:rPr>
              <a:t>1.2. Еволюція організаційних структур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структурою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(від латин.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– побудова, розміщення) розуміють внутрішню будову чогось, певний взаємозв’язок складових цілого.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Більш точно - це внутрішній устрій роботи системи, тобто сукупність її елементів та сталих зв'язків між ними.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Кожна організація в основі своєї побудови має декілька різних структур: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цільову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(ув'язує цілі компанії, наприклад, дерево цілей);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(ув'язує центри витрат, прибутків, доходів, інвестицій та бюджети компанії);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корпоративну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(ув'язує права власників та відносини з державою згідно із законодавством);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інформаційну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(ув'язує інформаційні потоки); виробничу (ув'язує матеріальні потоки, основне і допоміжне виробництва, логістику);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організаційну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(ув'язує підрозділи організації).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Організаційна структура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- сукупність функціональних сфер (видів діяльності) організації, що пов'язані між собою повноваженнями у відповідності з рівнями управління.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692150"/>
            <a:ext cx="8370888" cy="53879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en-US" sz="2400">
                <a:latin typeface="Times New Roman" pitchFamily="18" charset="0"/>
              </a:rPr>
              <a:t>             </a:t>
            </a:r>
            <a:r>
              <a:rPr lang="uk-UA" sz="2400">
                <a:latin typeface="Times New Roman" pitchFamily="18" charset="0"/>
              </a:rPr>
              <a:t>При управлінні процесами найчастіше використовується </a:t>
            </a:r>
            <a:r>
              <a:rPr lang="uk-UA" sz="2400" b="1" i="1">
                <a:latin typeface="Times New Roman" pitchFamily="18" charset="0"/>
              </a:rPr>
              <a:t>цикл PDCA, або цикл Демінга (непереривний цикл),</a:t>
            </a:r>
            <a:r>
              <a:rPr lang="uk-UA" sz="2400">
                <a:latin typeface="Times New Roman" pitchFamily="18" charset="0"/>
              </a:rPr>
              <a:t> який коротко можна описати таким чином:</a:t>
            </a:r>
            <a:endParaRPr lang="en-US" sz="24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2400" b="1" i="1">
                <a:latin typeface="Times New Roman" pitchFamily="18" charset="0"/>
              </a:rPr>
              <a:t>plan (планувати)</a:t>
            </a:r>
            <a:r>
              <a:rPr lang="uk-UA" sz="2400">
                <a:latin typeface="Times New Roman" pitchFamily="18" charset="0"/>
              </a:rPr>
              <a:t> - описувати і встановлювати цілі та процеси, необхідні для отримання результатів, що відповідають вимогам споживача і політиці організації;</a:t>
            </a:r>
            <a:endParaRPr lang="uk-UA" sz="2400" i="1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2400" b="1" i="1">
                <a:latin typeface="Times New Roman" pitchFamily="18" charset="0"/>
              </a:rPr>
              <a:t>do (виконувати)</a:t>
            </a:r>
            <a:r>
              <a:rPr lang="uk-UA" sz="2400">
                <a:latin typeface="Times New Roman" pitchFamily="18" charset="0"/>
              </a:rPr>
              <a:t> - впроваджувати і виконувати процеси;</a:t>
            </a:r>
            <a:r>
              <a:rPr lang="uk-UA" sz="2400" i="1">
                <a:latin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uk-UA" sz="2400" b="1" i="1">
                <a:latin typeface="Times New Roman" pitchFamily="18" charset="0"/>
              </a:rPr>
              <a:t>check (перевіряти)</a:t>
            </a:r>
            <a:r>
              <a:rPr lang="uk-UA" sz="2400">
                <a:latin typeface="Times New Roman" pitchFamily="18" charset="0"/>
              </a:rPr>
              <a:t> - здійснювати моніторинг процесів, вимірювати проміжні та кінцеві результати процесів;</a:t>
            </a:r>
            <a:endParaRPr lang="uk-UA" sz="2400" i="1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2400" b="1" i="1">
                <a:latin typeface="Times New Roman" pitchFamily="18" charset="0"/>
              </a:rPr>
              <a:t>act (діяти)</a:t>
            </a:r>
            <a:r>
              <a:rPr lang="uk-UA" sz="2400">
                <a:latin typeface="Times New Roman" pitchFamily="18" charset="0"/>
              </a:rPr>
              <a:t> - вживати дії по постійному вдосконаленню процесів.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765175"/>
            <a:ext cx="8569325" cy="4525963"/>
          </a:xfrm>
        </p:spPr>
        <p:txBody>
          <a:bodyPr/>
          <a:lstStyle/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>
                <a:latin typeface="Times New Roman" pitchFamily="18" charset="0"/>
              </a:rPr>
              <a:t>На сьогодні використовується й інша модель систематичного підходу до покращення бізнес-процесів організації, а саме </a:t>
            </a:r>
            <a:r>
              <a:rPr lang="uk-UA" sz="2000" b="1" i="1">
                <a:latin typeface="Times New Roman" pitchFamily="18" charset="0"/>
              </a:rPr>
              <a:t>модель Шухарта-Демінга</a:t>
            </a:r>
            <a:r>
              <a:rPr lang="uk-UA" sz="2000">
                <a:latin typeface="Times New Roman" pitchFamily="18" charset="0"/>
              </a:rPr>
              <a:t>. </a:t>
            </a:r>
            <a:endParaRPr lang="uk-UA" sz="2000" i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i="1" u="sng">
                <a:latin typeface="Times New Roman" pitchFamily="18" charset="0"/>
              </a:rPr>
              <a:t>Модель циклу PDCA Шухарта-Демінга передбачає: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i="1">
                <a:latin typeface="Times New Roman" pitchFamily="18" charset="0"/>
              </a:rPr>
              <a:t>1) Опис бізнес-процесів:</a:t>
            </a:r>
            <a:r>
              <a:rPr lang="uk-UA" sz="2000">
                <a:latin typeface="Times New Roman" pitchFamily="18" charset="0"/>
              </a:rPr>
              <a:t> спеціальна мова опису бізнес-процесів дозволяє створювати моделі, які включають в себе опис всіх складових процесу - функції, ресурси, учасників, цілі, інформацію, результати, події, напрям і послідовність дій, таким чином відображаючи існуючу реальність чи уявлення про неї в майбутньому.</a:t>
            </a:r>
            <a:endParaRPr lang="uk-UA" sz="2000" b="1" i="1">
              <a:latin typeface="Times New Roman" pitchFamily="18" charset="0"/>
            </a:endParaRP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i="1">
                <a:latin typeface="Times New Roman" pitchFamily="18" charset="0"/>
              </a:rPr>
              <a:t>2) Реалізація процесів:</a:t>
            </a:r>
            <a:r>
              <a:rPr lang="uk-UA" sz="2000">
                <a:latin typeface="Times New Roman" pitchFamily="18" charset="0"/>
              </a:rPr>
              <a:t> учасники процесу виконують свої функціональні обов'язки відповідно до певної моделі та регламенту  процесу. Кожен співробітник повинен чітко знати всі свої дії в рамках всіх процесів, в яких він бере участь.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i="1">
                <a:latin typeface="Times New Roman" pitchFamily="18" charset="0"/>
              </a:rPr>
              <a:t>3) Аналіз процесів:</a:t>
            </a:r>
            <a:r>
              <a:rPr lang="uk-UA" sz="2000" i="1">
                <a:latin typeface="Times New Roman" pitchFamily="18" charset="0"/>
              </a:rPr>
              <a:t> </a:t>
            </a:r>
            <a:r>
              <a:rPr lang="uk-UA" sz="2000">
                <a:latin typeface="Times New Roman" pitchFamily="18" charset="0"/>
              </a:rPr>
              <a:t>модель процесу завдяки наочності опису дає можливість ефективного аналізу того, наскільки реально досягти поставленої мети. </a:t>
            </a:r>
          </a:p>
          <a:p>
            <a:pPr marL="0" indent="44450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i="1">
                <a:latin typeface="Times New Roman" pitchFamily="18" charset="0"/>
              </a:rPr>
              <a:t>4) Удосконалення процесів:</a:t>
            </a:r>
            <a:r>
              <a:rPr lang="uk-UA" sz="2000">
                <a:latin typeface="Times New Roman" pitchFamily="18" charset="0"/>
              </a:rPr>
              <a:t> постійно здійснюючи моніторинг і проводячи аналіз бізнес-процесів, підприємство знаходить резерви підвищення ефективності своєї діяльності шляхом оптимізації бізнес-процесів.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349500"/>
            <a:ext cx="8299450" cy="12271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b="1" i="1">
                <a:latin typeface="Times New Roman" pitchFamily="18" charset="0"/>
              </a:rPr>
              <a:t>Дякую за увагу!</a:t>
            </a:r>
            <a:endParaRPr lang="ru-RU" sz="3600" b="1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686800" cy="4937125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000" b="1" i="1" dirty="0">
                <a:latin typeface="Times New Roman" pitchFamily="18" charset="0"/>
                <a:cs typeface="Times New Roman" pitchFamily="18" charset="0"/>
              </a:rPr>
              <a:t>             Доцільно виділити наступні етапи та </a:t>
            </a:r>
            <a:r>
              <a:rPr lang="uk-UA" sz="5000" b="1" i="1" dirty="0" err="1">
                <a:latin typeface="Times New Roman" pitchFamily="18" charset="0"/>
                <a:cs typeface="Times New Roman" pitchFamily="18" charset="0"/>
              </a:rPr>
              <a:t>підетапи</a:t>
            </a:r>
            <a:r>
              <a:rPr lang="uk-UA" sz="5000" b="1" i="1" dirty="0">
                <a:latin typeface="Times New Roman" pitchFamily="18" charset="0"/>
                <a:cs typeface="Times New Roman" pitchFamily="18" charset="0"/>
              </a:rPr>
              <a:t> еволюції розвитку організаційних структур: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000" i="1" dirty="0">
                <a:latin typeface="Times New Roman" pitchFamily="18" charset="0"/>
                <a:cs typeface="Times New Roman" pitchFamily="18" charset="0"/>
              </a:rPr>
              <a:t>    1) ієрархічний (фокус уваги – влада):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лінійного принципу побудови;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функціонального принципу побудови;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комбінації лінійного та функціонального принципів побудови;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принципу розподілу стратегічних та оперативних функцій між управляючою компанією та дивізіонами відповідно.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000" i="1" dirty="0">
                <a:latin typeface="Times New Roman" pitchFamily="18" charset="0"/>
                <a:cs typeface="Times New Roman" pitchFamily="18" charset="0"/>
              </a:rPr>
              <a:t>   2) адаптивний (фокус уваги – час):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проектного принципу побудови;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комбінації функціонального та проектного принципів побудови.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000" i="1" dirty="0">
                <a:latin typeface="Times New Roman" pitchFamily="18" charset="0"/>
                <a:cs typeface="Times New Roman" pitchFamily="18" charset="0"/>
              </a:rPr>
              <a:t>   3) мережевий (фокус уваги – простір):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5000" dirty="0">
                <a:latin typeface="Times New Roman" pitchFamily="18" charset="0"/>
                <a:cs typeface="Times New Roman" pitchFamily="18" charset="0"/>
              </a:rPr>
              <a:t>на основі принципів юридичної самостійності, взаємної домовленості та солідарної відповідальності за загальний результат.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cap="none" dirty="0">
                <a:latin typeface="Times New Roman" pitchFamily="18" charset="0"/>
                <a:cs typeface="Times New Roman" pitchFamily="18" charset="0"/>
              </a:rPr>
              <a:t>Таблиця 1.1 - Порівняльна характеристика організаційних структур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8434" name="Содержимое 2"/>
          <p:cNvGraphicFramePr>
            <a:graphicFrameLocks noGrp="1"/>
          </p:cNvGraphicFramePr>
          <p:nvPr>
            <p:ph idx="4294967295"/>
          </p:nvPr>
        </p:nvGraphicFramePr>
        <p:xfrm>
          <a:off x="468313" y="1268413"/>
          <a:ext cx="7837487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Документ" r:id="rId3" imgW="11206254" imgH="7609045" progId="Word.Document.8">
                  <p:embed/>
                </p:oleObj>
              </mc:Choice>
              <mc:Fallback>
                <p:oleObj name="Документ" r:id="rId3" imgW="11206254" imgH="7609045" progId="Word.Document.8">
                  <p:embed/>
                  <p:pic>
                    <p:nvPicPr>
                      <p:cNvPr id="0" name="Содержимое 2"/>
                      <p:cNvPicPr>
                        <a:picLocks noGrp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7837487" cy="532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700213"/>
            <a:ext cx="8372475" cy="43799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u="sng">
                <a:latin typeface="Times New Roman" pitchFamily="18" charset="0"/>
              </a:rPr>
              <a:t>Розрізняють наступні види апаратів в організаціях:</a:t>
            </a:r>
            <a:endParaRPr lang="uk-UA" sz="240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400">
                <a:latin typeface="Times New Roman" pitchFamily="18" charset="0"/>
              </a:rPr>
              <a:t>особистий апарат (секретаріат) здійснює виконання механічних функцій переданих керівником (всього, що вимагає керівництво); все що роблять співробітники особистого апарату здійснюється від імені керівництва;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>
                <a:latin typeface="Times New Roman" pitchFamily="18" charset="0"/>
              </a:rPr>
              <a:t>консультативний апарат (служба розвитку персоналу, юридична, контролю якості тощо) здійснює консультування лінійних керівників з питань їх спеціалізації;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>
                <a:latin typeface="Times New Roman" pitchFamily="18" charset="0"/>
              </a:rPr>
              <a:t>сервісний апарат (відділ кадрів, рекрутинг, облік, маркетинг, ІТ, постачання тощо) надає лінійним керівникам професійні послуги та забезпечує їх інформацією необхідною для прийняття рішень.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i="1" u="sng">
                <a:latin typeface="Times New Roman" pitchFamily="18" charset="0"/>
              </a:rPr>
              <a:t>Штабні повноваження можуть носити різний характер:</a:t>
            </a:r>
            <a:endParaRPr lang="uk-UA" sz="22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рекомендаційний – лінійний менеджмент може звертатися при необхідності та бажанні, в будь-якому випадку вони не потребують обов’язкового виконання лінійним менеджментом;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погоджувальний – перед прийняттям рішень лінійний менеджмент повинен обов'язково отримувати інформацію і поради апаратних керівників;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паралельний – свідоме створення системи перевірки приймаємих рішень з метою запобігання серйозних помилок за допомогою подвійного (може й більшого) візування документів;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лінійні повноваження всередині апарату – виникають в великих організаціях по відношенню до підлеглих керівника функціональної служби;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>
                <a:latin typeface="Times New Roman" pitchFamily="18" charset="0"/>
              </a:rPr>
              <a:t>функціональний – дозволяють особі, якій вони передаються в межах її компетенції ініціювати, пропонувати або забороняти ті або інші дії підлеглим лінійних керівників.</a:t>
            </a:r>
            <a:endParaRPr lang="ru-RU" sz="2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1.4. </a:t>
            </a:r>
            <a:r>
              <a:rPr lang="ru-RU" sz="2200" cap="none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none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none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none" dirty="0" err="1">
                <a:latin typeface="Times New Roman" pitchFamily="18" charset="0"/>
                <a:cs typeface="Times New Roman" pitchFamily="18" charset="0"/>
              </a:rPr>
              <a:t>бізнес-процесу</a:t>
            </a: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cap="none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none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34290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uk-UA" sz="2100" b="1" i="1">
                <a:latin typeface="Times New Roman" pitchFamily="18" charset="0"/>
                <a:cs typeface="Times New Roman" pitchFamily="18" charset="0"/>
              </a:rPr>
              <a:t>Процеси взагалі</a:t>
            </a:r>
            <a:r>
              <a:rPr lang="uk-UA" sz="2100" i="1">
                <a:latin typeface="Times New Roman" pitchFamily="18" charset="0"/>
                <a:cs typeface="Times New Roman" pitchFamily="18" charset="0"/>
              </a:rPr>
              <a:t> - це систематичне, послідовне визначення функціональних операцій, які приносять специфічний результат; це послідовність пов'язаних операцій або завдань, що потрібні для досягнення результату.</a:t>
            </a:r>
            <a:endParaRPr lang="ru-RU" sz="2100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uk-UA" sz="2100" i="1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uk-UA" sz="2100" i="1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100" b="1" i="1">
                <a:latin typeface="Times New Roman" pitchFamily="18" charset="0"/>
                <a:cs typeface="Times New Roman" pitchFamily="18" charset="0"/>
              </a:rPr>
              <a:t>бізнес-процесом</a:t>
            </a:r>
            <a:r>
              <a:rPr lang="uk-UA" sz="2100" i="1">
                <a:latin typeface="Times New Roman" pitchFamily="18" charset="0"/>
                <a:cs typeface="Times New Roman" pitchFamily="18" charset="0"/>
              </a:rPr>
              <a:t> у широкому значенні розуміється структурована послідовність дій з виконання певного виду діяльності на всіх етапах життєвого циклу предмета діяльності - від створення концептуальної ідеї через проектування до реалізації і результату (здача в експлуатацію об'єкта, постачання продукції, надання послуг, закінчення певної фази діяльності), тобто певний системно-замкнений процес.</a:t>
            </a:r>
          </a:p>
          <a:p>
            <a:pPr marL="0" indent="34290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uk-UA" sz="2100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uk-UA" sz="2100">
                <a:latin typeface="Times New Roman" pitchFamily="18" charset="0"/>
                <a:cs typeface="Times New Roman" pitchFamily="18" charset="0"/>
              </a:rPr>
              <a:t>Бізнес-процес являє собою сукупність бізнес-операцій, певну кількість внутрішніх видів діяльності, що починаються з одного або більше входів і закінчуються створенням продукції, необхідної клієнту (клієнт - не обов'язково зовнішній відносно підприємства споживач, це може бути підрозділ організації або конкретний працівник).</a:t>
            </a:r>
            <a:endParaRPr lang="ru-RU" sz="210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lnSpc>
                <a:spcPct val="80000"/>
              </a:lnSpc>
            </a:pPr>
            <a:endParaRPr lang="ru-RU" sz="21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2797</Words>
  <Application>Microsoft Office PowerPoint</Application>
  <PresentationFormat>Екран (4:3)</PresentationFormat>
  <Paragraphs>208</Paragraphs>
  <Slides>42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42</vt:i4>
      </vt:variant>
    </vt:vector>
  </HeadingPairs>
  <TitlesOfParts>
    <vt:vector size="51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Документ</vt:lpstr>
      <vt:lpstr>Рисунок</vt:lpstr>
      <vt:lpstr>Презентація PowerPoint</vt:lpstr>
      <vt:lpstr>План лекції</vt:lpstr>
      <vt:lpstr>1.1. Основні виклики для сучасного бізнесу і недоліки функціонального управління  </vt:lpstr>
      <vt:lpstr>1.2. Еволюція організаційних структур </vt:lpstr>
      <vt:lpstr>Презентація PowerPoint</vt:lpstr>
      <vt:lpstr>Таблиця 1.1 - Порівняльна характеристика організаційних структур </vt:lpstr>
      <vt:lpstr>Презентація PowerPoint</vt:lpstr>
      <vt:lpstr>Презентація PowerPoint</vt:lpstr>
      <vt:lpstr>1.4. Сутність і складові бізнес-процесу. Види процесів  </vt:lpstr>
      <vt:lpstr>           Рис. 1.1.– Межі бізнес-процесів</vt:lpstr>
      <vt:lpstr>Презентація PowerPoint</vt:lpstr>
      <vt:lpstr>            Таблиця 1.2. – Класифікація бізнес-процесів підприємства</vt:lpstr>
      <vt:lpstr>Продовження таблиці 1.2</vt:lpstr>
      <vt:lpstr>Рис. 1.3 – Структурно-ієрархічна модель бізнес-процесів промислового підприємства</vt:lpstr>
      <vt:lpstr>1.4. Процесний підхід до управління підприємством </vt:lpstr>
      <vt:lpstr>Таблиця 1.3 – Порівняльна характеристика функціонального й процесного підходів </vt:lpstr>
      <vt:lpstr>Рис. 1.4 – Логіко-структурна схема переходу підприємства до процесно-орієнтованого управління</vt:lpstr>
      <vt:lpstr>1.5. Ланцюг створення цінності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1.6. Поняття ланцюга поставок</vt:lpstr>
      <vt:lpstr>Презентація PowerPoint</vt:lpstr>
      <vt:lpstr>Презентація PowerPoint</vt:lpstr>
      <vt:lpstr>Презентація PowerPoint</vt:lpstr>
      <vt:lpstr>Презентація PowerPoint</vt:lpstr>
      <vt:lpstr>1.7. Референтна модель функціонування ланцюгів поставок SCOR</vt:lpstr>
      <vt:lpstr>Презентація PowerPoint</vt:lpstr>
      <vt:lpstr>Презентація PowerPoint</vt:lpstr>
      <vt:lpstr>1.8 Зміст управління бізнес-процесами. Цикл управління бізнес-процесами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Gyrocopter_UA</cp:lastModifiedBy>
  <cp:revision>62</cp:revision>
  <dcterms:created xsi:type="dcterms:W3CDTF">2018-09-04T07:26:57Z</dcterms:created>
  <dcterms:modified xsi:type="dcterms:W3CDTF">2024-06-20T18:52:17Z</dcterms:modified>
</cp:coreProperties>
</file>