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37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25F20-4B21-4C36-B230-2B3952A90E70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39F52-7324-4325-A442-E16444717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4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20F6F3-1459-45AB-955D-616F90DE98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78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5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87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5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90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5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40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52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89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79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98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2A6DE-9B8F-4A45-9146-90004033CC6F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C97D6-527F-49E4-BE1A-8B309B877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87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692275" y="214313"/>
            <a:ext cx="7151688" cy="292665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</a:rPr>
              <a:t>Запорізький національний університет, кафедра фізіології, імунології і біохімії з курсом цивільного захисту та медицини</a:t>
            </a:r>
            <a:br>
              <a:rPr lang="uk-UA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2276872"/>
            <a:ext cx="8569325" cy="3168824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ІМУНОЛОГІЯ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 робота № 3 (частина 1)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АНТИГЕНИ ТА АНТИТІЛА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26" name="Picture 2" descr="C:\Users\Андрей\Desktop\znu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3" y="260648"/>
            <a:ext cx="1150476" cy="1080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23850" y="5229225"/>
            <a:ext cx="7993063" cy="13684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uk-UA" sz="2000" dirty="0">
              <a:solidFill>
                <a:srgbClr val="002060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sz="24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" name="Picture 2" descr="C:\Users\Acer\Desktop\1139751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53136"/>
            <a:ext cx="1524629" cy="174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3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b="1" dirty="0" smtClean="0"/>
              <a:t>ПО ВІДНОШЕННЮ ДО Т-ХЕЛПЕРІВ, РОЗРІЗНЯЮТЬ: </a:t>
            </a:r>
            <a:endParaRPr lang="ru-RU" b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АНТИГЕНІВ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4239" y="1628800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b="1" dirty="0" err="1" smtClean="0">
                <a:solidFill>
                  <a:srgbClr val="FF0000"/>
                </a:solidFill>
              </a:rPr>
              <a:t>Тимус</a:t>
            </a:r>
            <a:r>
              <a:rPr lang="uk-UA" b="1" dirty="0" smtClean="0">
                <a:solidFill>
                  <a:srgbClr val="FF0000"/>
                </a:solidFill>
              </a:rPr>
              <a:t>-залежні - 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25674" y="2377480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b="1" dirty="0" err="1" smtClean="0">
                <a:solidFill>
                  <a:srgbClr val="FF0000"/>
                </a:solidFill>
              </a:rPr>
              <a:t>Тимус</a:t>
            </a:r>
            <a:r>
              <a:rPr lang="uk-UA" b="1" dirty="0" smtClean="0">
                <a:solidFill>
                  <a:srgbClr val="FF0000"/>
                </a:solidFill>
              </a:rPr>
              <a:t>-незалежні - 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3284984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b="1" dirty="0" smtClean="0"/>
              <a:t>ЗА СТАДІЯМИ ГІСТОГЕНЕЗУ, РОЗРІЗНЯЮТЬ: </a:t>
            </a:r>
            <a:endParaRPr lang="ru-RU" b="1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76672" y="4221088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ДИФЕРЕНЦІРОВОЧНІ</a:t>
            </a:r>
            <a:r>
              <a:rPr lang="uk-UA" b="1" dirty="0" smtClean="0">
                <a:solidFill>
                  <a:srgbClr val="FF0000"/>
                </a:solidFill>
              </a:rPr>
              <a:t>  - 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6672" y="5373216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СТАДІОСПЕЦИФІЧНІ</a:t>
            </a:r>
            <a:r>
              <a:rPr lang="uk-UA" b="1" dirty="0" smtClean="0">
                <a:solidFill>
                  <a:srgbClr val="FF0000"/>
                </a:solidFill>
              </a:rPr>
              <a:t>  - …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6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ЩО ТАКЕ АНТИТІЛО?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smtClean="0">
                <a:solidFill>
                  <a:srgbClr val="FF0000"/>
                </a:solidFill>
              </a:rPr>
              <a:t>КЛАСИ ІМУНОГЛОБУЛІНІВ: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Acer\Desktop\03.stroenie-i-tipy-antit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4" y="1628800"/>
            <a:ext cx="8820472" cy="474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7200" y="5805264"/>
            <a:ext cx="2530624" cy="571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ДО ІЗОТИПІВ ВАЖКИХ ЛАНЦЮГІВ ІМУНОГЛОБУЛІНІВ, ВІДНОСЯТЬ: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13967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γ-</a:t>
            </a:r>
            <a:r>
              <a:rPr lang="ru-RU" sz="4400" b="1" dirty="0" err="1" smtClean="0"/>
              <a:t>ланцюг</a:t>
            </a:r>
            <a:r>
              <a:rPr lang="uk-UA" sz="4400" b="1" dirty="0" smtClean="0"/>
              <a:t> 	</a:t>
            </a:r>
            <a:r>
              <a:rPr lang="ru-RU" sz="4400" b="1" dirty="0" smtClean="0"/>
              <a:t>α-</a:t>
            </a:r>
            <a:r>
              <a:rPr lang="ru-RU" sz="4400" b="1" dirty="0" err="1" smtClean="0"/>
              <a:t>ланцюг</a:t>
            </a:r>
            <a:r>
              <a:rPr lang="ru-RU" sz="4400" b="1" dirty="0" smtClean="0"/>
              <a:t> </a:t>
            </a:r>
            <a:r>
              <a:rPr lang="uk-UA" sz="4400" b="1" dirty="0" smtClean="0"/>
              <a:t>	 </a:t>
            </a:r>
            <a:r>
              <a:rPr lang="ru-RU" sz="4400" b="1" dirty="0" smtClean="0"/>
              <a:t>μ-</a:t>
            </a:r>
            <a:r>
              <a:rPr lang="ru-RU" sz="4400" b="1" dirty="0" err="1" smtClean="0"/>
              <a:t>ланцюг</a:t>
            </a:r>
            <a:endParaRPr lang="uk-UA" sz="5400" b="1" dirty="0" smtClean="0"/>
          </a:p>
          <a:p>
            <a:pPr marL="0" indent="0" algn="ctr">
              <a:buNone/>
            </a:pPr>
            <a:r>
              <a:rPr lang="ru-RU" sz="4400" b="1" dirty="0" smtClean="0"/>
              <a:t>δ-</a:t>
            </a:r>
            <a:r>
              <a:rPr lang="ru-RU" sz="4400" b="1" dirty="0" err="1" smtClean="0"/>
              <a:t>ланцюг</a:t>
            </a:r>
            <a:r>
              <a:rPr lang="ru-RU" sz="4400" b="1" dirty="0" smtClean="0"/>
              <a:t> </a:t>
            </a:r>
            <a:r>
              <a:rPr lang="uk-UA" sz="4400" b="1" dirty="0" smtClean="0"/>
              <a:t>		</a:t>
            </a:r>
            <a:r>
              <a:rPr lang="ru-RU" sz="4400" b="1" dirty="0" smtClean="0"/>
              <a:t>ε-</a:t>
            </a:r>
            <a:r>
              <a:rPr lang="ru-RU" sz="4400" b="1" dirty="0" err="1" smtClean="0"/>
              <a:t>ланцюг</a:t>
            </a:r>
            <a:endParaRPr lang="ru-RU" sz="44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5730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solidFill>
                  <a:srgbClr val="FF0000"/>
                </a:solidFill>
              </a:rPr>
              <a:t>ДО ІЗОТИПІВ ЛЕГКИХ ЛАНЦЮГІВ ІМУНОГЛОБУЛІНІВ, ВІДНОСЯТЬ: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43533" y="5013176"/>
            <a:ext cx="8363272" cy="1396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4400" dirty="0"/>
              <a:t>λ</a:t>
            </a:r>
            <a:r>
              <a:rPr lang="ru-RU" sz="4400" b="1" dirty="0" smtClean="0"/>
              <a:t>-</a:t>
            </a:r>
            <a:r>
              <a:rPr lang="ru-RU" sz="4400" b="1" dirty="0" err="1" smtClean="0"/>
              <a:t>ланцюг</a:t>
            </a:r>
            <a:r>
              <a:rPr lang="ru-RU" sz="4400" b="1" dirty="0" smtClean="0"/>
              <a:t> </a:t>
            </a:r>
            <a:r>
              <a:rPr lang="uk-UA" sz="4400" b="1" dirty="0" smtClean="0"/>
              <a:t>		</a:t>
            </a:r>
            <a:r>
              <a:rPr lang="uk-UA" sz="4400" dirty="0"/>
              <a:t>κ</a:t>
            </a:r>
            <a:r>
              <a:rPr lang="ru-RU" sz="4400" b="1" dirty="0" smtClean="0"/>
              <a:t>-</a:t>
            </a:r>
            <a:r>
              <a:rPr lang="ru-RU" sz="4400" b="1" dirty="0" err="1" smtClean="0"/>
              <a:t>ланцюг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8094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БУДОВА АНТИТІЛА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Acer\Desktop\igg_structu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5"/>
            <a:ext cx="6664556" cy="505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7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708" y="404664"/>
            <a:ext cx="5256584" cy="64807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ВЛАСТИВОСТІ АНТИТІЛ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431207" y="1252786"/>
            <a:ext cx="1152128" cy="10081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08104" y="1340768"/>
            <a:ext cx="936104" cy="10081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7011" y="2539062"/>
            <a:ext cx="352839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АФІННІСТЬ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08104" y="2492895"/>
            <a:ext cx="259228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АВІДНІСТЬ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754278" y="3139226"/>
            <a:ext cx="0" cy="164372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0072" y="5013176"/>
            <a:ext cx="309634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ПОНЯТТЯ?</a:t>
            </a:r>
            <a:endParaRPr lang="ru-RU" sz="36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195736" y="3284984"/>
            <a:ext cx="0" cy="1497964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5516" y="4867801"/>
            <a:ext cx="435648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/>
              <a:t>ПОНЯТТЯ ?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929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708" y="404664"/>
            <a:ext cx="5256584" cy="64807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ФУНКЦІЇ АНТИТІЛ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431207" y="1252786"/>
            <a:ext cx="1152128" cy="10081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08104" y="1340768"/>
            <a:ext cx="936104" cy="10081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7011" y="2539062"/>
            <a:ext cx="352839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ПЕРВИННІ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08104" y="2492895"/>
            <a:ext cx="259228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ВТОРИННІ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754278" y="3139226"/>
            <a:ext cx="0" cy="164372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0072" y="5013176"/>
            <a:ext cx="309634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ПОНЯТТЯ?</a:t>
            </a:r>
            <a:endParaRPr lang="ru-RU" sz="36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195736" y="3139226"/>
            <a:ext cx="0" cy="164372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5516" y="4867801"/>
            <a:ext cx="435648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/>
              <a:t>ПОНЯТТЯ ?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929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rgbClr val="FF0000"/>
                </a:solidFill>
              </a:rPr>
              <a:t>АГЛЮТИНАЦІЯ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910" y="1377913"/>
            <a:ext cx="8229600" cy="610927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ПРИНЦИП РЕАКЦІЇ ГЕМАГЛЮТИНАЦІЇ…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74910" y="2285442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b="1" dirty="0" smtClean="0"/>
              <a:t>Етапи проведення реакції прямої гемаглютинації:</a:t>
            </a:r>
            <a:endParaRPr lang="ru-RU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74910" y="3178138"/>
            <a:ext cx="8229600" cy="34192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1. Інактивація у сироватці комплементу шляхом її підігріву до +56</a:t>
            </a:r>
            <a:r>
              <a:rPr lang="uk-UA" baseline="30000" dirty="0" smtClean="0"/>
              <a:t>0</a:t>
            </a:r>
            <a:r>
              <a:rPr lang="uk-UA" dirty="0" smtClean="0"/>
              <a:t>С 30 хвилин.</a:t>
            </a:r>
            <a:endParaRPr lang="ru-RU" dirty="0" smtClean="0"/>
          </a:p>
          <a:p>
            <a:r>
              <a:rPr lang="uk-UA" dirty="0" smtClean="0"/>
              <a:t>2. Приготування на фізіологічному розчині послідовних розведень досліджуваної сироватки від 1 : 2 до 1 : 128.</a:t>
            </a:r>
            <a:endParaRPr lang="ru-RU" dirty="0" smtClean="0"/>
          </a:p>
          <a:p>
            <a:r>
              <a:rPr lang="uk-UA" dirty="0" smtClean="0"/>
              <a:t>3. Додавання у кожне розведення 0,075 мл 3%-</a:t>
            </a:r>
            <a:r>
              <a:rPr lang="uk-UA" dirty="0" err="1" smtClean="0"/>
              <a:t>ної</a:t>
            </a:r>
            <a:r>
              <a:rPr lang="uk-UA" dirty="0" smtClean="0"/>
              <a:t> суспензії ЕБ.</a:t>
            </a:r>
            <a:endParaRPr lang="ru-RU" dirty="0" smtClean="0"/>
          </a:p>
          <a:p>
            <a:r>
              <a:rPr lang="uk-UA" dirty="0" smtClean="0"/>
              <a:t>4. Інкубація 2 години у термостаті при +37</a:t>
            </a:r>
            <a:r>
              <a:rPr lang="uk-UA" baseline="30000" dirty="0" smtClean="0"/>
              <a:t>0</a:t>
            </a:r>
            <a:r>
              <a:rPr lang="uk-UA" dirty="0" smtClean="0"/>
              <a:t>С.</a:t>
            </a:r>
            <a:endParaRPr lang="ru-RU" dirty="0" smtClean="0"/>
          </a:p>
          <a:p>
            <a:r>
              <a:rPr lang="uk-UA" dirty="0" smtClean="0"/>
              <a:t>5. Оцінка реакції.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5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cer\Desktop\img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89" y="164604"/>
            <a:ext cx="8784976" cy="658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4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cer\Desktop\Antiglobulin-Coombs-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48680"/>
            <a:ext cx="8397080" cy="582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75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Дякую за увагу!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Acer\Desktop\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cer\Desktop\113975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297" y="4869160"/>
            <a:ext cx="1524629" cy="174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Питання до лабораторної роботи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1. Поняття антиген.</a:t>
            </a:r>
          </a:p>
          <a:p>
            <a:r>
              <a:rPr lang="uk-UA" dirty="0" smtClean="0"/>
              <a:t>2. Основні ознаки антигенів (специфічність, </a:t>
            </a:r>
            <a:r>
              <a:rPr lang="uk-UA" dirty="0" err="1" smtClean="0"/>
              <a:t>імуногенність</a:t>
            </a:r>
            <a:r>
              <a:rPr lang="uk-UA" dirty="0" smtClean="0"/>
              <a:t>)</a:t>
            </a:r>
          </a:p>
          <a:p>
            <a:r>
              <a:rPr lang="uk-UA" dirty="0" smtClean="0"/>
              <a:t>3. Класифікація антигенів.</a:t>
            </a:r>
          </a:p>
          <a:p>
            <a:r>
              <a:rPr lang="uk-UA" dirty="0" smtClean="0"/>
              <a:t>4. Поняття антитіло.</a:t>
            </a:r>
          </a:p>
          <a:p>
            <a:r>
              <a:rPr lang="uk-UA" dirty="0" smtClean="0"/>
              <a:t>5. Класи антитіл.</a:t>
            </a:r>
          </a:p>
          <a:p>
            <a:r>
              <a:rPr lang="uk-UA" dirty="0" smtClean="0"/>
              <a:t>6. Будова мономера антитіл.</a:t>
            </a:r>
          </a:p>
          <a:p>
            <a:r>
              <a:rPr lang="uk-UA" dirty="0" smtClean="0"/>
              <a:t>7. </a:t>
            </a:r>
            <a:r>
              <a:rPr lang="uk-UA" dirty="0" err="1" smtClean="0"/>
              <a:t>Афіність</a:t>
            </a:r>
            <a:r>
              <a:rPr lang="uk-UA" dirty="0" smtClean="0"/>
              <a:t> і </a:t>
            </a:r>
            <a:r>
              <a:rPr lang="uk-UA" dirty="0" err="1" smtClean="0"/>
              <a:t>авідність</a:t>
            </a:r>
            <a:r>
              <a:rPr lang="uk-UA" dirty="0" smtClean="0"/>
              <a:t> антитіл.</a:t>
            </a:r>
          </a:p>
          <a:p>
            <a:r>
              <a:rPr lang="uk-UA" dirty="0" smtClean="0"/>
              <a:t>8. Функції антитіл.</a:t>
            </a:r>
          </a:p>
          <a:p>
            <a:r>
              <a:rPr lang="uk-UA" dirty="0" smtClean="0"/>
              <a:t>9. Реакція гемаглютинації. Принцип, етапи постановки. Клінічне значення.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4900" b="1" dirty="0" smtClean="0">
                <a:solidFill>
                  <a:srgbClr val="FF0000"/>
                </a:solidFill>
              </a:rPr>
              <a:t>Що таке антиген?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25144"/>
            <a:ext cx="8229600" cy="160478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Які речовини і тіла ми </a:t>
            </a:r>
            <a:r>
              <a:rPr lang="uk-UA" sz="4400" b="1" dirty="0" err="1"/>
              <a:t>можимо</a:t>
            </a:r>
            <a:r>
              <a:rPr lang="uk-UA" sz="4400" b="1" dirty="0"/>
              <a:t> віднести до антигенів?</a:t>
            </a:r>
            <a:endParaRPr lang="ru-RU" sz="4400" dirty="0"/>
          </a:p>
        </p:txBody>
      </p:sp>
      <p:pic>
        <p:nvPicPr>
          <p:cNvPr id="2050" name="Picture 2" descr="C:\Users\Acer\Desktop\full_size_1585818817-949c09216d0a8bc794f538b628317cd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02" y="2852936"/>
            <a:ext cx="2182401" cy="139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cer\Desktop\982491321_0_52_2501_1458_600x0_80_0_0_fdf3cd494fa4f6b583754ea8f9aa058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519" y="2852936"/>
            <a:ext cx="2441128" cy="137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cer\Desktop\250px-Fungus_petri_dis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451" y="2852936"/>
            <a:ext cx="1791649" cy="134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cer\Desktop\1axc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69628"/>
            <a:ext cx="1777720" cy="193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2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708" y="404664"/>
            <a:ext cx="5256584" cy="64807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ВЛАСТИВОСТІ АНТИГЕНІВ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431207" y="1252786"/>
            <a:ext cx="1152128" cy="10081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08104" y="1340768"/>
            <a:ext cx="936104" cy="10081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7011" y="2539062"/>
            <a:ext cx="352839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АНТИГЕННА СПЕЦИФІЧНІСТЬ АБО АНТИГЕННІСТЬ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08104" y="2492895"/>
            <a:ext cx="259228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ІМУНОГЕННІСТЬ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754278" y="3139226"/>
            <a:ext cx="0" cy="164372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0072" y="5013176"/>
            <a:ext cx="309634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ПОНЯТТЯ?</a:t>
            </a:r>
            <a:endParaRPr lang="ru-RU" sz="36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195736" y="3961087"/>
            <a:ext cx="0" cy="821861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5516" y="4867801"/>
            <a:ext cx="435648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/>
              <a:t>ПОНЯТТЯ ?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6815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АНТИГЕНІВ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040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uk-UA" b="1" dirty="0" smtClean="0"/>
              <a:t>ЗА ОЗНАКОЮ ІМУНОГЕННОСТІ АНТИГЕНИ ПОДІЛЯЮТЬ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339752" y="1954374"/>
            <a:ext cx="0" cy="61053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2545" y="2777864"/>
            <a:ext cx="345638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ПОВНІ АНТИГЕНИ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97189" y="2777864"/>
            <a:ext cx="309634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НЕПОВНІ АНТИГЕНИ АБО ГАПТЕНИ</a:t>
            </a:r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834373" y="1988840"/>
            <a:ext cx="10988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288729" y="3212453"/>
            <a:ext cx="0" cy="6695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805983" y="3469628"/>
            <a:ext cx="0" cy="628899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3568" y="4026645"/>
            <a:ext cx="3312368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ПОНЯТТЯ?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189177" y="4180753"/>
            <a:ext cx="3312368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ПОНЯТТЯ?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18282" y="5454963"/>
            <a:ext cx="3312368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ПРИКЛАДИ ПОВНИХ АНТИГЕНІВ?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135250" y="5516081"/>
            <a:ext cx="3312368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ПРИКЛАДИ НЕПОВНИХ АНТИГЕНІВ?</a:t>
            </a:r>
            <a:endParaRPr lang="ru-RU" sz="2400" b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288729" y="4761367"/>
            <a:ext cx="0" cy="59309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805983" y="4843609"/>
            <a:ext cx="0" cy="59309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8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792087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АНТИГЕННА ДЕТЕРМІНАНТА АБО ЛІГАНДА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Acer\Desktop\ri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83" y="1052736"/>
            <a:ext cx="7056784" cy="553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50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ВАЛЕНТНІСТЬ АНТИГЕНІВ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134915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FF0000"/>
                </a:solidFill>
              </a:rPr>
              <a:t>КОН'ЮГОВАНИЙ АНТИГЕН </a:t>
            </a:r>
            <a:r>
              <a:rPr lang="uk-UA" b="1" dirty="0" smtClean="0">
                <a:solidFill>
                  <a:srgbClr val="FF0000"/>
                </a:solidFill>
              </a:rPr>
              <a:t>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Acer\Desktop\95373f9ced3e1004d14d5ac551b06a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66" y="2420888"/>
            <a:ext cx="844893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7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/>
          <a:lstStyle/>
          <a:p>
            <a:r>
              <a:rPr lang="uk-UA" b="1" dirty="0" smtClean="0"/>
              <a:t>ЗА ХІМІЧНИМ СКЛАДОМ РОЗРІЗНЯЮТЬ: </a:t>
            </a:r>
            <a:endParaRPr lang="ru-RU" b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АНТИГЕНІВ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Users\Acer\Desktop\250px-Haemoglobin-3D-ribb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4"/>
            <a:ext cx="2150731" cy="193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cer\Desktop\Beta-D-glucose-3D-ball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65104"/>
            <a:ext cx="2281019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cer\Desktop\bvwdwt0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419" y="2133282"/>
            <a:ext cx="2713484" cy="220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cer\Desktop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9080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26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b="1" dirty="0" smtClean="0"/>
              <a:t>ЗА ПОХОДЖЕННЯМ ВІД КОНКРЕТНОГО ОРГАНІЗМУ, РОЗРІЗНЯЮТЬ: </a:t>
            </a:r>
            <a:endParaRPr lang="ru-RU" b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АНТИГЕНІВ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47948" y="2204864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b="1" dirty="0" err="1" smtClean="0">
                <a:solidFill>
                  <a:srgbClr val="FF0000"/>
                </a:solidFill>
              </a:rPr>
              <a:t>Аутоантигени</a:t>
            </a:r>
            <a:r>
              <a:rPr lang="uk-UA" b="1" dirty="0" smtClean="0">
                <a:solidFill>
                  <a:srgbClr val="FF0000"/>
                </a:solidFill>
              </a:rPr>
              <a:t> - 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19944" y="3573016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b="1" dirty="0" err="1" smtClean="0">
                <a:solidFill>
                  <a:srgbClr val="FF0000"/>
                </a:solidFill>
              </a:rPr>
              <a:t>Ізоантигени</a:t>
            </a:r>
            <a:r>
              <a:rPr lang="uk-UA" b="1" dirty="0" smtClean="0">
                <a:solidFill>
                  <a:srgbClr val="FF0000"/>
                </a:solidFill>
              </a:rPr>
              <a:t> - 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19944" y="4941168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b="1" dirty="0" err="1" smtClean="0">
                <a:solidFill>
                  <a:srgbClr val="FF0000"/>
                </a:solidFill>
              </a:rPr>
              <a:t>Гетероантигени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або </a:t>
            </a:r>
            <a:r>
              <a:rPr lang="uk-UA" b="1" dirty="0" err="1" smtClean="0">
                <a:solidFill>
                  <a:srgbClr val="FF0000"/>
                </a:solidFill>
              </a:rPr>
              <a:t>ксеноантигени</a:t>
            </a:r>
            <a:r>
              <a:rPr lang="uk-UA" b="1" dirty="0" smtClean="0">
                <a:solidFill>
                  <a:srgbClr val="FF0000"/>
                </a:solidFill>
              </a:rPr>
              <a:t> - …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3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289</Words>
  <Application>Microsoft Office PowerPoint</Application>
  <PresentationFormat>Экран (4:3)</PresentationFormat>
  <Paragraphs>75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Запорізький національний університет, кафедра фізіології, імунології і біохімії з курсом цивільного захисту та медицини     </vt:lpstr>
      <vt:lpstr>Питання до лабораторної роботи</vt:lpstr>
      <vt:lpstr>Що таке антиген?</vt:lpstr>
      <vt:lpstr>Презентация PowerPoint</vt:lpstr>
      <vt:lpstr>КЛАСИФІКАЦІЯ АНТИГЕНІВ </vt:lpstr>
      <vt:lpstr>Презентация PowerPoint</vt:lpstr>
      <vt:lpstr>ВАЛЕНТНІСТЬ АНТИГЕНІВ – ЦЕ…?</vt:lpstr>
      <vt:lpstr>КЛАСИФІКАЦІЯ АНТИГЕНІВ </vt:lpstr>
      <vt:lpstr>КЛАСИФІКАЦІЯ АНТИГЕНІВ </vt:lpstr>
      <vt:lpstr>КЛАСИФІКАЦІЯ АНТИГЕНІВ </vt:lpstr>
      <vt:lpstr>ЩО ТАКЕ АНТИТІЛО?</vt:lpstr>
      <vt:lpstr>ДО ІЗОТИПІВ ВАЖКИХ ЛАНЦЮГІВ ІМУНОГЛОБУЛІНІВ, ВІДНОСЯТЬ:</vt:lpstr>
      <vt:lpstr>БУДОВА АНТИТІЛА</vt:lpstr>
      <vt:lpstr>Презентация PowerPoint</vt:lpstr>
      <vt:lpstr>Презентация PowerPoint</vt:lpstr>
      <vt:lpstr>АГЛЮТИНАЦІЯ – ЦЕ…?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Запорізький національний університет, кафедра фізіології, імунології і біохімії з курсом цивільного захисту та медицини</dc:title>
  <dc:creator>Oleksandra Bekasova</dc:creator>
  <cp:lastModifiedBy>Oleksandra Bekasova</cp:lastModifiedBy>
  <cp:revision>20</cp:revision>
  <dcterms:created xsi:type="dcterms:W3CDTF">2020-10-28T15:29:31Z</dcterms:created>
  <dcterms:modified xsi:type="dcterms:W3CDTF">2021-01-18T14:32:48Z</dcterms:modified>
</cp:coreProperties>
</file>