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0" r:id="rId3"/>
    <p:sldId id="281" r:id="rId4"/>
    <p:sldId id="282" r:id="rId5"/>
    <p:sldId id="283" r:id="rId6"/>
    <p:sldId id="278" r:id="rId7"/>
    <p:sldId id="285" r:id="rId8"/>
    <p:sldId id="286" r:id="rId9"/>
    <p:sldId id="287" r:id="rId10"/>
    <p:sldId id="288" r:id="rId11"/>
    <p:sldId id="289" r:id="rId12"/>
    <p:sldId id="273" r:id="rId13"/>
    <p:sldId id="259" r:id="rId14"/>
    <p:sldId id="266" r:id="rId15"/>
    <p:sldId id="265" r:id="rId16"/>
    <p:sldId id="263" r:id="rId17"/>
    <p:sldId id="264" r:id="rId18"/>
    <p:sldId id="271" r:id="rId19"/>
    <p:sldId id="272" r:id="rId20"/>
    <p:sldId id="274" r:id="rId21"/>
    <p:sldId id="275" r:id="rId22"/>
    <p:sldId id="276" r:id="rId23"/>
    <p:sldId id="277" r:id="rId24"/>
    <p:sldId id="262" r:id="rId25"/>
    <p:sldId id="260" r:id="rId26"/>
    <p:sldId id="261" r:id="rId27"/>
    <p:sldId id="267" r:id="rId28"/>
    <p:sldId id="284" r:id="rId29"/>
    <p:sldId id="294" r:id="rId30"/>
    <p:sldId id="295" r:id="rId31"/>
    <p:sldId id="290" r:id="rId32"/>
    <p:sldId id="291" r:id="rId33"/>
    <p:sldId id="292" r:id="rId34"/>
    <p:sldId id="293" r:id="rId3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F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60"/>
  </p:normalViewPr>
  <p:slideViewPr>
    <p:cSldViewPr>
      <p:cViewPr varScale="1">
        <p:scale>
          <a:sx n="79" d="100"/>
          <a:sy n="79" d="100"/>
        </p:scale>
        <p:origin x="-147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й трикут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7" name="Пі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grpSp>
        <p:nvGrpSpPr>
          <p:cNvPr id="2" name="Групувати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іліні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іліні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іліні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 сполучна ліні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Місце для дати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90A66AE-81F5-474A-B74B-EE41E9320F19}" type="datetimeFigureOut">
              <a:rPr lang="uk-UA" smtClean="0"/>
              <a:t>13.04.2023</a:t>
            </a:fld>
            <a:endParaRPr lang="uk-UA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7" name="Місце для номер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A66AE-81F5-474A-B74B-EE41E9320F19}" type="datetimeFigureOut">
              <a:rPr lang="uk-UA" smtClean="0"/>
              <a:t>13.04.2023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A66AE-81F5-474A-B74B-EE41E9320F19}" type="datetimeFigureOut">
              <a:rPr lang="uk-UA" smtClean="0"/>
              <a:t>13.04.2023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A66AE-81F5-474A-B74B-EE41E9320F19}" type="datetimeFigureOut">
              <a:rPr lang="uk-UA" smtClean="0"/>
              <a:t>13.04.2023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A66AE-81F5-474A-B74B-EE41E9320F19}" type="datetimeFigureOut">
              <a:rPr lang="uk-UA" smtClean="0"/>
              <a:t>13.04.2023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A66AE-81F5-474A-B74B-EE41E9320F19}" type="datetimeFigureOut">
              <a:rPr lang="uk-UA" smtClean="0"/>
              <a:t>13.04.2023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A66AE-81F5-474A-B74B-EE41E9320F19}" type="datetimeFigureOut">
              <a:rPr lang="uk-UA" smtClean="0"/>
              <a:t>13.04.2023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A66AE-81F5-474A-B74B-EE41E9320F19}" type="datetimeFigureOut">
              <a:rPr lang="uk-UA" smtClean="0"/>
              <a:t>13.04.2023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A66AE-81F5-474A-B74B-EE41E9320F19}" type="datetimeFigureOut">
              <a:rPr lang="uk-UA" smtClean="0"/>
              <a:t>13.04.2023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90A66AE-81F5-474A-B74B-EE41E9320F19}" type="datetimeFigureOut">
              <a:rPr lang="uk-UA" smtClean="0"/>
              <a:t>13.04.2023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90A66AE-81F5-474A-B74B-EE41E9320F19}" type="datetimeFigureOut">
              <a:rPr lang="uk-UA" smtClean="0"/>
              <a:t>13.04.2023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8" name="Поліліні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іліні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кутний трикут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 сполучна ліні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іліні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іліні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кутний трикут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 сполучна ліні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Місце для заголовка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0" name="Місце для тексту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90A66AE-81F5-474A-B74B-EE41E9320F19}" type="datetimeFigureOut">
              <a:rPr lang="uk-UA" smtClean="0"/>
              <a:t>13.04.2023</a:t>
            </a:fld>
            <a:endParaRPr lang="uk-UA"/>
          </a:p>
        </p:txBody>
      </p:sp>
      <p:sp>
        <p:nvSpPr>
          <p:cNvPr id="22" name="Місце для нижнього колонтитула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180020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rgbClr val="003FBC"/>
                </a:solidFill>
                <a:latin typeface="Constantia" pitchFamily="18" charset="0"/>
              </a:rPr>
              <a:t>Категорія роду і числа іменників</a:t>
            </a:r>
            <a:endParaRPr lang="uk-UA" dirty="0">
              <a:solidFill>
                <a:srgbClr val="003FBC"/>
              </a:solidFill>
              <a:latin typeface="Constantia" pitchFamily="18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685800" y="3356992"/>
            <a:ext cx="7772400" cy="1454319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Фемінітиви</a:t>
            </a:r>
            <a:endParaRPr lang="uk-UA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026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>
              <a:lnSpc>
                <a:spcPct val="150000"/>
              </a:lnSpc>
              <a:buClr>
                <a:srgbClr val="2DA2BF"/>
              </a:buClr>
            </a:pPr>
            <a:r>
              <a:rPr lang="uk-UA" sz="20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Розподіл невідмінюваних географічних назв між родами </a:t>
            </a:r>
            <a:r>
              <a:rPr lang="uk-UA" sz="2000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залежить від роду слова, яке вказує на позначення </a:t>
            </a:r>
            <a:r>
              <a:rPr lang="uk-UA" sz="20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(</a:t>
            </a:r>
            <a:r>
              <a:rPr lang="uk-UA" sz="20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місто, село, хутір, озеро, ріка, країна, острів, республіка</a:t>
            </a:r>
            <a:r>
              <a:rPr lang="uk-UA" sz="20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 тощо): </a:t>
            </a:r>
            <a:r>
              <a:rPr lang="uk-UA" sz="2000" dirty="0" err="1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с.р</a:t>
            </a:r>
            <a:r>
              <a:rPr lang="uk-UA" sz="2000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. </a:t>
            </a:r>
            <a:r>
              <a:rPr lang="uk-UA" sz="20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– </a:t>
            </a:r>
            <a:r>
              <a:rPr lang="uk-UA" sz="20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місто Токіо</a:t>
            </a:r>
            <a:r>
              <a:rPr lang="uk-UA" sz="20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; </a:t>
            </a:r>
            <a:r>
              <a:rPr lang="uk-UA" sz="2000" dirty="0" err="1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ж.р</a:t>
            </a:r>
            <a:r>
              <a:rPr lang="uk-UA" sz="2000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. </a:t>
            </a:r>
            <a:r>
              <a:rPr lang="uk-UA" sz="20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– </a:t>
            </a:r>
            <a:r>
              <a:rPr lang="uk-UA" sz="20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станція Тбілісі</a:t>
            </a:r>
            <a:r>
              <a:rPr lang="uk-UA" sz="20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; </a:t>
            </a:r>
            <a:r>
              <a:rPr lang="uk-UA" sz="2000" dirty="0" err="1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ч.р</a:t>
            </a:r>
            <a:r>
              <a:rPr lang="uk-UA" sz="2000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. </a:t>
            </a:r>
            <a:r>
              <a:rPr lang="uk-UA" sz="20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– </a:t>
            </a:r>
            <a:r>
              <a:rPr lang="uk-UA" sz="20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чудовий курорт Сочі, морський порт </a:t>
            </a:r>
            <a:r>
              <a:rPr lang="uk-UA" sz="2000" i="1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Баку</a:t>
            </a:r>
            <a:endParaRPr lang="uk-UA" sz="2000" dirty="0">
              <a:solidFill>
                <a:prstClr val="black"/>
              </a:solidFill>
              <a:latin typeface="Constantia" pitchFamily="18" charset="0"/>
              <a:ea typeface="Times New Roman"/>
            </a:endParaRPr>
          </a:p>
          <a:p>
            <a:pPr lvl="0" algn="just">
              <a:lnSpc>
                <a:spcPct val="150000"/>
              </a:lnSpc>
              <a:buClr>
                <a:srgbClr val="2DA2BF"/>
              </a:buClr>
            </a:pPr>
            <a:r>
              <a:rPr lang="uk-UA" sz="20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За родовою назвою визначається також рід невідмінюваних назв органів преси, громадських організацій, спортивних клубів, команд тощо, наприклад: </a:t>
            </a:r>
            <a:r>
              <a:rPr lang="uk-UA" sz="20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Про це повідомила «Торонто </a:t>
            </a:r>
            <a:r>
              <a:rPr lang="uk-UA" sz="2000" i="1" dirty="0" err="1">
                <a:solidFill>
                  <a:prstClr val="black"/>
                </a:solidFill>
                <a:latin typeface="Constantia" pitchFamily="18" charset="0"/>
                <a:ea typeface="Times New Roman"/>
              </a:rPr>
              <a:t>стар</a:t>
            </a:r>
            <a:r>
              <a:rPr lang="uk-UA" sz="20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»</a:t>
            </a:r>
            <a:r>
              <a:rPr lang="uk-UA" sz="20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 (газета), </a:t>
            </a:r>
            <a:r>
              <a:rPr lang="uk-UA" sz="20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«</a:t>
            </a:r>
            <a:r>
              <a:rPr lang="uk-UA" sz="2000" i="1" dirty="0" err="1">
                <a:solidFill>
                  <a:prstClr val="black"/>
                </a:solidFill>
                <a:latin typeface="Constantia" pitchFamily="18" charset="0"/>
                <a:ea typeface="Times New Roman"/>
              </a:rPr>
              <a:t>Темпо</a:t>
            </a:r>
            <a:r>
              <a:rPr lang="uk-UA" sz="20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» опублікував</a:t>
            </a:r>
            <a:r>
              <a:rPr lang="uk-UA" sz="20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 … (журнал), </a:t>
            </a:r>
            <a:r>
              <a:rPr lang="uk-UA" sz="20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висока Ай-Петрі</a:t>
            </a:r>
            <a:r>
              <a:rPr lang="uk-UA" sz="20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 (вершина), </a:t>
            </a:r>
            <a:r>
              <a:rPr lang="uk-UA" sz="20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зелений Хоккайдо</a:t>
            </a:r>
            <a:r>
              <a:rPr lang="uk-UA" sz="20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 (острів</a:t>
            </a:r>
            <a:r>
              <a:rPr lang="uk-UA" sz="2000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)</a:t>
            </a:r>
            <a:endParaRPr lang="uk-UA" sz="2000" dirty="0">
              <a:solidFill>
                <a:prstClr val="black"/>
              </a:solidFill>
              <a:latin typeface="Constantia" pitchFamily="18" charset="0"/>
              <a:ea typeface="Times New Roman"/>
            </a:endParaRP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800" dirty="0">
                <a:solidFill>
                  <a:srgbClr val="003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Рід невідмінюваних іменників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08032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107504" y="908720"/>
            <a:ext cx="8712968" cy="5472608"/>
          </a:xfrm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</a:pPr>
            <a:r>
              <a:rPr lang="uk-UA" sz="1800" dirty="0" smtClean="0">
                <a:latin typeface="Constantia" pitchFamily="18" charset="0"/>
                <a:ea typeface="Times New Roman"/>
              </a:rPr>
              <a:t>Рід невідмінюваних абревіатур відповідає </a:t>
            </a:r>
            <a:r>
              <a:rPr lang="uk-UA" sz="1800" dirty="0">
                <a:latin typeface="Constantia" pitchFamily="18" charset="0"/>
                <a:ea typeface="Times New Roman"/>
              </a:rPr>
              <a:t>роду </a:t>
            </a: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стрижневого слова</a:t>
            </a:r>
            <a:r>
              <a:rPr lang="uk-UA" sz="1800" dirty="0">
                <a:latin typeface="Constantia" pitchFamily="18" charset="0"/>
                <a:ea typeface="Times New Roman"/>
              </a:rPr>
              <a:t>: </a:t>
            </a:r>
            <a:r>
              <a:rPr lang="uk-UA" sz="1800" i="1" dirty="0">
                <a:latin typeface="Constantia" pitchFamily="18" charset="0"/>
                <a:ea typeface="Times New Roman"/>
              </a:rPr>
              <a:t>У районі відкрита нова АЗС</a:t>
            </a:r>
            <a:r>
              <a:rPr lang="uk-UA" sz="1800" dirty="0">
                <a:latin typeface="Constantia" pitchFamily="18" charset="0"/>
                <a:ea typeface="Times New Roman"/>
              </a:rPr>
              <a:t> (автозаправна станція); </a:t>
            </a:r>
            <a:r>
              <a:rPr lang="uk-UA" sz="1800" i="1" dirty="0">
                <a:latin typeface="Constantia" pitchFamily="18" charset="0"/>
                <a:ea typeface="Times New Roman"/>
              </a:rPr>
              <a:t>Наш НДІ уклав кілька угод із зарубіжними університетами</a:t>
            </a:r>
            <a:r>
              <a:rPr lang="uk-UA" sz="1800" dirty="0">
                <a:latin typeface="Constantia" pitchFamily="18" charset="0"/>
                <a:ea typeface="Times New Roman"/>
              </a:rPr>
              <a:t> (науково-дослідний інститут</a:t>
            </a:r>
            <a:r>
              <a:rPr lang="uk-UA" sz="1800" dirty="0" smtClean="0">
                <a:latin typeface="Constantia" pitchFamily="18" charset="0"/>
                <a:ea typeface="Times New Roman"/>
              </a:rPr>
              <a:t>)</a:t>
            </a:r>
            <a:endParaRPr lang="uk-UA" sz="1800" dirty="0">
              <a:latin typeface="Constantia" pitchFamily="18" charset="0"/>
              <a:ea typeface="Times New Roman"/>
            </a:endParaRPr>
          </a:p>
          <a:p>
            <a:pPr algn="just">
              <a:spcAft>
                <a:spcPts val="600"/>
              </a:spcAft>
            </a:pPr>
            <a:r>
              <a:rPr lang="uk-UA" sz="1800" dirty="0">
                <a:latin typeface="Constantia" pitchFamily="18" charset="0"/>
                <a:ea typeface="Times New Roman"/>
              </a:rPr>
              <a:t>У розряді абревіатур діє </a:t>
            </a: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два способи вияву категорії роду</a:t>
            </a:r>
            <a:r>
              <a:rPr lang="uk-UA" sz="1800" dirty="0">
                <a:latin typeface="Constantia" pitchFamily="18" charset="0"/>
                <a:ea typeface="Times New Roman"/>
              </a:rPr>
              <a:t>: </a:t>
            </a:r>
            <a:endParaRPr lang="uk-UA" sz="1800" dirty="0" smtClean="0">
              <a:latin typeface="Constantia" pitchFamily="18" charset="0"/>
              <a:ea typeface="Times New Roman"/>
            </a:endParaRPr>
          </a:p>
          <a:p>
            <a:pPr algn="just">
              <a:spcAft>
                <a:spcPts val="600"/>
              </a:spcAft>
            </a:pPr>
            <a:r>
              <a:rPr lang="uk-UA" sz="1800" dirty="0" smtClean="0">
                <a:latin typeface="Constantia" pitchFamily="18" charset="0"/>
                <a:ea typeface="Times New Roman"/>
              </a:rPr>
              <a:t>1</a:t>
            </a:r>
            <a:r>
              <a:rPr lang="uk-UA" sz="1800" dirty="0">
                <a:latin typeface="Constantia" pitchFamily="18" charset="0"/>
                <a:ea typeface="Times New Roman"/>
              </a:rPr>
              <a:t>) </a:t>
            </a: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за формою роду опорного іменника </a:t>
            </a:r>
            <a:r>
              <a:rPr lang="uk-UA" sz="1800" dirty="0">
                <a:latin typeface="Constantia" pitchFamily="18" charset="0"/>
                <a:ea typeface="Times New Roman"/>
              </a:rPr>
              <a:t>словосполучення: </a:t>
            </a:r>
            <a:r>
              <a:rPr lang="uk-UA" sz="1800" i="1" dirty="0">
                <a:latin typeface="Constantia" pitchFamily="18" charset="0"/>
                <a:ea typeface="Times New Roman"/>
              </a:rPr>
              <a:t>АТС</a:t>
            </a:r>
            <a:r>
              <a:rPr lang="uk-UA" sz="1800" dirty="0">
                <a:latin typeface="Constantia" pitchFamily="18" charset="0"/>
                <a:ea typeface="Times New Roman"/>
              </a:rPr>
              <a:t> – ж. р., бо опорний іменник </a:t>
            </a:r>
            <a:r>
              <a:rPr lang="uk-UA" sz="1800" i="1" dirty="0">
                <a:latin typeface="Constantia" pitchFamily="18" charset="0"/>
                <a:ea typeface="Times New Roman"/>
              </a:rPr>
              <a:t>станція</a:t>
            </a:r>
            <a:r>
              <a:rPr lang="uk-UA" sz="1800" dirty="0">
                <a:latin typeface="Constantia" pitchFamily="18" charset="0"/>
                <a:ea typeface="Times New Roman"/>
              </a:rPr>
              <a:t> має ж. </a:t>
            </a:r>
            <a:r>
              <a:rPr lang="uk-UA" sz="1800" dirty="0" smtClean="0">
                <a:latin typeface="Constantia" pitchFamily="18" charset="0"/>
                <a:ea typeface="Times New Roman"/>
              </a:rPr>
              <a:t>р.</a:t>
            </a:r>
          </a:p>
          <a:p>
            <a:pPr algn="just">
              <a:spcAft>
                <a:spcPts val="600"/>
              </a:spcAft>
            </a:pPr>
            <a:r>
              <a:rPr lang="uk-UA" sz="1800" dirty="0" smtClean="0">
                <a:latin typeface="Constantia" pitchFamily="18" charset="0"/>
                <a:ea typeface="Times New Roman"/>
              </a:rPr>
              <a:t>2</a:t>
            </a:r>
            <a:r>
              <a:rPr lang="uk-UA" sz="1800" dirty="0">
                <a:latin typeface="Constantia" pitchFamily="18" charset="0"/>
                <a:ea typeface="Times New Roman"/>
              </a:rPr>
              <a:t>) </a:t>
            </a: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за характером кінцевих звуків</a:t>
            </a:r>
            <a:r>
              <a:rPr lang="uk-UA" sz="1800" dirty="0">
                <a:latin typeface="Constantia" pitchFamily="18" charset="0"/>
                <a:ea typeface="Times New Roman"/>
              </a:rPr>
              <a:t> абревіатур: твердий приголосний маркує чол. р. (</a:t>
            </a:r>
            <a:r>
              <a:rPr lang="uk-UA" sz="1800" i="1" dirty="0">
                <a:latin typeface="Constantia" pitchFamily="18" charset="0"/>
                <a:ea typeface="Times New Roman"/>
              </a:rPr>
              <a:t>загс, ВАК</a:t>
            </a:r>
            <a:r>
              <a:rPr lang="uk-UA" sz="1800" dirty="0">
                <a:latin typeface="Constantia" pitchFamily="18" charset="0"/>
                <a:ea typeface="Times New Roman"/>
              </a:rPr>
              <a:t>), голосний </a:t>
            </a:r>
            <a:r>
              <a:rPr lang="uk-UA" sz="1800" b="1" dirty="0">
                <a:latin typeface="Constantia" pitchFamily="18" charset="0"/>
                <a:ea typeface="Times New Roman"/>
              </a:rPr>
              <a:t>-а</a:t>
            </a:r>
            <a:r>
              <a:rPr lang="uk-UA" sz="1800" dirty="0">
                <a:latin typeface="Constantia" pitchFamily="18" charset="0"/>
                <a:ea typeface="Times New Roman"/>
              </a:rPr>
              <a:t> ж. р. (</a:t>
            </a:r>
            <a:r>
              <a:rPr lang="uk-UA" sz="1800" i="1" dirty="0">
                <a:latin typeface="Constantia" pitchFamily="18" charset="0"/>
                <a:ea typeface="Times New Roman"/>
              </a:rPr>
              <a:t>ДАТА – дуплексна абонентська телеграфна апаратура</a:t>
            </a:r>
            <a:r>
              <a:rPr lang="uk-UA" sz="1800" dirty="0">
                <a:latin typeface="Constantia" pitchFamily="18" charset="0"/>
                <a:ea typeface="Times New Roman"/>
              </a:rPr>
              <a:t>), голосний </a:t>
            </a:r>
            <a:r>
              <a:rPr lang="uk-UA" sz="1800" b="1" dirty="0">
                <a:latin typeface="Constantia" pitchFamily="18" charset="0"/>
                <a:ea typeface="Times New Roman"/>
              </a:rPr>
              <a:t>-о</a:t>
            </a:r>
            <a:r>
              <a:rPr lang="uk-UA" sz="1800" dirty="0">
                <a:latin typeface="Constantia" pitchFamily="18" charset="0"/>
                <a:ea typeface="Times New Roman"/>
              </a:rPr>
              <a:t> – </a:t>
            </a:r>
            <a:r>
              <a:rPr lang="uk-UA" sz="1800" dirty="0" err="1">
                <a:latin typeface="Constantia" pitchFamily="18" charset="0"/>
                <a:ea typeface="Times New Roman"/>
              </a:rPr>
              <a:t>сер.р</a:t>
            </a:r>
            <a:r>
              <a:rPr lang="uk-UA" sz="1800" dirty="0">
                <a:latin typeface="Constantia" pitchFamily="18" charset="0"/>
                <a:ea typeface="Times New Roman"/>
              </a:rPr>
              <a:t>. (</a:t>
            </a:r>
            <a:r>
              <a:rPr lang="uk-UA" sz="1800" i="1" dirty="0" smtClean="0">
                <a:latin typeface="Constantia" pitchFamily="18" charset="0"/>
                <a:ea typeface="Times New Roman"/>
              </a:rPr>
              <a:t>НАТО</a:t>
            </a:r>
            <a:r>
              <a:rPr lang="uk-UA" sz="1800" dirty="0" smtClean="0">
                <a:latin typeface="Constantia" pitchFamily="18" charset="0"/>
                <a:ea typeface="Times New Roman"/>
              </a:rPr>
              <a:t>)</a:t>
            </a:r>
            <a:endParaRPr lang="uk-UA" sz="1800" dirty="0">
              <a:latin typeface="Constantia" pitchFamily="18" charset="0"/>
              <a:ea typeface="Times New Roman"/>
            </a:endParaRPr>
          </a:p>
          <a:p>
            <a:pPr algn="just">
              <a:spcAft>
                <a:spcPts val="600"/>
              </a:spcAft>
            </a:pPr>
            <a:r>
              <a:rPr lang="uk-UA" sz="1800" dirty="0" smtClean="0">
                <a:latin typeface="Constantia" pitchFamily="18" charset="0"/>
                <a:ea typeface="Times New Roman"/>
              </a:rPr>
              <a:t>Це </a:t>
            </a:r>
            <a:r>
              <a:rPr lang="uk-UA" sz="1800" dirty="0">
                <a:latin typeface="Constantia" pitchFamily="18" charset="0"/>
                <a:ea typeface="Times New Roman"/>
              </a:rPr>
              <a:t>породжує </a:t>
            </a: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варіантність</a:t>
            </a:r>
            <a:r>
              <a:rPr lang="uk-UA" sz="1800" dirty="0">
                <a:latin typeface="Constantia" pitchFamily="18" charset="0"/>
                <a:ea typeface="Times New Roman"/>
              </a:rPr>
              <a:t> (</a:t>
            </a:r>
            <a:r>
              <a:rPr lang="uk-UA" sz="1800" i="1" dirty="0">
                <a:latin typeface="Constantia" pitchFamily="18" charset="0"/>
                <a:ea typeface="Times New Roman"/>
              </a:rPr>
              <a:t>райвно</a:t>
            </a:r>
            <a:r>
              <a:rPr lang="uk-UA" sz="1800" dirty="0">
                <a:latin typeface="Constantia" pitchFamily="18" charset="0"/>
                <a:ea typeface="Times New Roman"/>
              </a:rPr>
              <a:t> – чол. р. і сер. р., яка свідчить про те, що категорія роду в розряді абревіатур нині знаходиться в процесі </a:t>
            </a:r>
            <a:r>
              <a:rPr lang="uk-UA" sz="1800" dirty="0" smtClean="0">
                <a:latin typeface="Constantia" pitchFamily="18" charset="0"/>
                <a:ea typeface="Times New Roman"/>
              </a:rPr>
              <a:t>становлення</a:t>
            </a:r>
            <a:endParaRPr lang="uk-UA" sz="1800" dirty="0">
              <a:latin typeface="Constantia" pitchFamily="18" charset="0"/>
              <a:ea typeface="Times New Roman"/>
            </a:endParaRPr>
          </a:p>
          <a:p>
            <a:pPr algn="just">
              <a:spcAft>
                <a:spcPts val="600"/>
              </a:spcAft>
            </a:pPr>
            <a:r>
              <a:rPr lang="uk-UA" sz="1800" dirty="0">
                <a:latin typeface="Constantia" pitchFamily="18" charset="0"/>
                <a:ea typeface="Times New Roman"/>
              </a:rPr>
              <a:t>Слово ВАК вживається як невідмінюваний іменник жіночого роду і як відмінюване слово чоловічого роду: </a:t>
            </a:r>
            <a:r>
              <a:rPr lang="uk-UA" sz="1800" i="1" dirty="0">
                <a:latin typeface="Constantia" pitchFamily="18" charset="0"/>
                <a:ea typeface="Times New Roman"/>
              </a:rPr>
              <a:t>Рішенням </a:t>
            </a:r>
            <a:r>
              <a:rPr lang="uk-UA" sz="1800" i="1" dirty="0" err="1">
                <a:latin typeface="Constantia" pitchFamily="18" charset="0"/>
                <a:ea typeface="Times New Roman"/>
              </a:rPr>
              <a:t>ВАКу</a:t>
            </a:r>
            <a:r>
              <a:rPr lang="uk-UA" sz="1800" i="1" dirty="0">
                <a:latin typeface="Constantia" pitchFamily="18" charset="0"/>
                <a:ea typeface="Times New Roman"/>
              </a:rPr>
              <a:t> (Вищої атестаційної комісії) йому присвоєно звання кандидата юридичних наук </a:t>
            </a:r>
            <a:r>
              <a:rPr lang="uk-UA" sz="1800" dirty="0">
                <a:latin typeface="Constantia" pitchFamily="18" charset="0"/>
                <a:ea typeface="Times New Roman"/>
              </a:rPr>
              <a:t>(розмовний варіант).</a:t>
            </a:r>
            <a:r>
              <a:rPr lang="uk-UA" sz="1800" i="1" dirty="0">
                <a:latin typeface="Constantia" pitchFamily="18" charset="0"/>
                <a:ea typeface="Times New Roman"/>
              </a:rPr>
              <a:t> У 1992 році розпочала роботу ВАК України </a:t>
            </a:r>
            <a:r>
              <a:rPr lang="uk-UA" sz="1800" dirty="0">
                <a:latin typeface="Constantia" pitchFamily="18" charset="0"/>
                <a:ea typeface="Times New Roman"/>
              </a:rPr>
              <a:t>(вживається в офіційно-діловому стилі</a:t>
            </a:r>
            <a:r>
              <a:rPr lang="uk-UA" sz="1800" dirty="0" smtClean="0">
                <a:latin typeface="Constantia" pitchFamily="18" charset="0"/>
                <a:ea typeface="Times New Roman"/>
              </a:rPr>
              <a:t>)</a:t>
            </a:r>
            <a:endParaRPr lang="uk-UA" sz="1800" dirty="0">
              <a:effectLst/>
              <a:latin typeface="Constantia" pitchFamily="18" charset="0"/>
              <a:ea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uk-UA" sz="2800" dirty="0">
                <a:solidFill>
                  <a:srgbClr val="003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+mn-cs"/>
              </a:rPr>
              <a:t>Рід невідмінюваних абревіатур</a:t>
            </a:r>
            <a:endParaRPr lang="uk-UA" sz="2800" dirty="0">
              <a:solidFill>
                <a:srgbClr val="003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94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008112"/>
          </a:xfrm>
        </p:spPr>
        <p:txBody>
          <a:bodyPr>
            <a:normAutofit/>
          </a:bodyPr>
          <a:lstStyle/>
          <a:p>
            <a:pPr algn="ctr"/>
            <a:r>
              <a:rPr lang="vi-VN" sz="4400" dirty="0">
                <a:solidFill>
                  <a:srgbClr val="002060"/>
                </a:solidFill>
                <a:latin typeface="Constantia" pitchFamily="18" charset="0"/>
              </a:rPr>
              <a:t>Фемініти́ви </a:t>
            </a:r>
            <a:endParaRPr lang="uk-UA" sz="4400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467544" y="1844824"/>
            <a:ext cx="8064896" cy="3024336"/>
          </a:xfrm>
        </p:spPr>
        <p:txBody>
          <a:bodyPr>
            <a:normAutofit/>
          </a:bodyPr>
          <a:lstStyle/>
          <a:p>
            <a:pPr marR="114300" lvl="0" algn="just">
              <a:lnSpc>
                <a:spcPct val="115000"/>
              </a:lnSpc>
              <a:spcAft>
                <a:spcPts val="150"/>
              </a:spcAft>
              <a:buClr>
                <a:srgbClr val="2DA2BF"/>
              </a:buClr>
            </a:pPr>
            <a:r>
              <a:rPr lang="vi-VN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(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nomina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feminativa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,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nomina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feminina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 — </a:t>
            </a:r>
            <a:r>
              <a:rPr lang="vi-V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назви жінок, </a:t>
            </a:r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  </a:t>
            </a:r>
            <a:r>
              <a:rPr lang="vi-VN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від </a:t>
            </a:r>
            <a:r>
              <a:rPr lang="vi-V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лат.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fēmina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 — </a:t>
            </a:r>
            <a:r>
              <a:rPr lang="vi-V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жінка</a:t>
            </a:r>
            <a:r>
              <a:rPr lang="vi-VN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,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fēminīnus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 — </a:t>
            </a:r>
            <a:r>
              <a:rPr lang="vi-V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жіночий</a:t>
            </a:r>
            <a:r>
              <a:rPr lang="vi-VN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) </a:t>
            </a:r>
            <a:r>
              <a:rPr lang="vi-V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— група слів жіночого роду за певним станом, альтернативних або парних аналогічним словам чоловічого роду </a:t>
            </a:r>
            <a:r>
              <a:rPr lang="vi-V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(</a:t>
            </a:r>
            <a:r>
              <a:rPr lang="vi-V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маскулінітивам</a:t>
            </a:r>
            <a:r>
              <a:rPr lang="vi-V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),</a:t>
            </a:r>
            <a:r>
              <a:rPr lang="vi-VN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 </a:t>
            </a:r>
            <a:r>
              <a:rPr lang="vi-V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від яких вони утворюються суфіксально</a:t>
            </a:r>
            <a:endParaRPr lang="uk-UA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Times New Roman"/>
              <a:cs typeface="Times New Roman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59562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611560" y="1268760"/>
            <a:ext cx="8075240" cy="4738531"/>
          </a:xfrm>
        </p:spPr>
        <p:txBody>
          <a:bodyPr>
            <a:normAutofit/>
          </a:bodyPr>
          <a:lstStyle/>
          <a:p>
            <a:pPr marL="114300" marR="114300" algn="just">
              <a:lnSpc>
                <a:spcPct val="115000"/>
              </a:lnSpc>
              <a:spcAft>
                <a:spcPts val="150"/>
              </a:spcAft>
            </a:pPr>
            <a:endParaRPr lang="uk-UA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Times New Roman"/>
              <a:cs typeface="Times New Roman"/>
            </a:endParaRPr>
          </a:p>
          <a:p>
            <a:pPr marL="114300" marR="114300" algn="just">
              <a:lnSpc>
                <a:spcPct val="115000"/>
              </a:lnSpc>
              <a:spcAft>
                <a:spcPts val="150"/>
              </a:spcAft>
            </a:pP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Структура 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української мови має багато суфіксів, які утворюють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фемінітиви </a:t>
            </a:r>
          </a:p>
          <a:p>
            <a:pPr marL="0" marR="114300" indent="0" algn="just">
              <a:lnSpc>
                <a:spcPct val="115000"/>
              </a:lnSpc>
              <a:spcAft>
                <a:spcPts val="150"/>
              </a:spcAft>
              <a:buNone/>
            </a:pPr>
            <a:endParaRPr lang="uk-UA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Times New Roman"/>
              <a:cs typeface="Times New Roman"/>
            </a:endParaRPr>
          </a:p>
          <a:p>
            <a:pPr marL="114300" marR="114300" algn="just">
              <a:lnSpc>
                <a:spcPct val="115000"/>
              </a:lnSpc>
              <a:spcAft>
                <a:spcPts val="150"/>
              </a:spcAft>
            </a:pP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Всього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їх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понад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 13, але на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сьогодні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продуктивними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суфіксами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, що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визначають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фемінітиви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, є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 -к-, -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иц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-, -ин- 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та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 -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ес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-</a:t>
            </a:r>
            <a:endParaRPr lang="uk-UA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Calibri"/>
              <a:cs typeface="Times New Roman"/>
            </a:endParaRP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440160"/>
          </a:xfrm>
        </p:spPr>
        <p:txBody>
          <a:bodyPr>
            <a:normAutofit/>
          </a:bodyPr>
          <a:lstStyle/>
          <a:p>
            <a:pPr algn="ctr"/>
            <a:r>
              <a:rPr lang="uk-UA" sz="4400" dirty="0">
                <a:solidFill>
                  <a:srgbClr val="002060"/>
                </a:solidFill>
                <a:latin typeface="Constantia" pitchFamily="18" charset="0"/>
              </a:rPr>
              <a:t>Фемінітиви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7060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595873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1039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dirty="0" smtClean="0">
                <a:solidFill>
                  <a:srgbClr val="002060"/>
                </a:solidFill>
                <a:latin typeface="Constantia" pitchFamily="18" charset="0"/>
              </a:rPr>
              <a:t>Маскулінітиви  і фемінітиви</a:t>
            </a:r>
            <a:endParaRPr lang="uk-UA" sz="3600" dirty="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532440" cy="5928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01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>
                <a:solidFill>
                  <a:srgbClr val="002060"/>
                </a:solidFill>
                <a:latin typeface="Constantia" pitchFamily="18" charset="0"/>
              </a:rPr>
              <a:t>Творення фемінітивів</a:t>
            </a:r>
            <a:endParaRPr lang="uk-UA" sz="3600" dirty="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208912" cy="469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413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600" dirty="0">
                <a:solidFill>
                  <a:srgbClr val="002060"/>
                </a:solidFill>
                <a:latin typeface="Constantia" pitchFamily="18" charset="0"/>
              </a:rPr>
              <a:t>Творення фемінітивів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291571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9694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0656571"/>
              </p:ext>
            </p:extLst>
          </p:nvPr>
        </p:nvGraphicFramePr>
        <p:xfrm>
          <a:off x="683568" y="692696"/>
          <a:ext cx="8229600" cy="5904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4341168"/>
              </a:tblGrid>
              <a:tr h="370840">
                <a:tc>
                  <a:txBody>
                    <a:bodyPr/>
                    <a:lstStyle/>
                    <a:p>
                      <a:pPr marL="0" marR="47625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Маскулінітив</a:t>
                      </a:r>
                      <a:b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</a:b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(слово чоловічого роду)</a:t>
                      </a:r>
                      <a:endParaRPr kumimoji="0" lang="uk-UA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  <a:p>
                      <a:endParaRPr lang="uk-UA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7625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Фемінітив</a:t>
                      </a:r>
                      <a:b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</a:b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(слово жіночого роду)</a:t>
                      </a:r>
                      <a:endParaRPr kumimoji="0" lang="uk-UA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  <a:p>
                      <a:endParaRPr lang="uk-UA" dirty="0"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1811616">
                <a:tc>
                  <a:txBody>
                    <a:bodyPr/>
                    <a:lstStyle/>
                    <a:p>
                      <a:pPr marL="0" marR="47625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1.більшість основ: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kumimoji="0" lang="ru-RU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автор, депутат, дизайнер, директор, доцент, </a:t>
                      </a:r>
                      <a:r>
                        <a:rPr kumimoji="0" lang="ru-RU" sz="1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лідер</a:t>
                      </a:r>
                      <a:r>
                        <a:rPr kumimoji="0" lang="ru-RU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kumimoji="0" lang="ru-RU" sz="1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прем’єр</a:t>
                      </a:r>
                      <a:r>
                        <a:rPr kumimoji="0" lang="ru-RU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, редактор, </a:t>
                      </a:r>
                      <a:r>
                        <a:rPr kumimoji="0" lang="ru-RU" sz="1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співак</a:t>
                      </a:r>
                      <a:r>
                        <a:rPr kumimoji="0" lang="ru-RU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, студент, учитель, </a:t>
                      </a:r>
                      <a:r>
                        <a:rPr kumimoji="0" lang="ru-RU" sz="1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фігурист</a:t>
                      </a:r>
                      <a:endParaRPr kumimoji="0" lang="uk-UA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  <a:p>
                      <a:pPr algn="just"/>
                      <a:endParaRPr lang="uk-UA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7625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додаємо суфікс </a:t>
                      </a:r>
                      <a:r>
                        <a:rPr kumimoji="0" lang="uk-U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-к-</a:t>
                      </a:r>
                      <a:r>
                        <a:rPr kumimoji="0" lang="uk-U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kumimoji="0" lang="uk-UA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авторка, депутатка, </a:t>
                      </a:r>
                      <a:r>
                        <a:rPr kumimoji="0" lang="uk-UA" sz="1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дизайнерка</a:t>
                      </a:r>
                      <a:r>
                        <a:rPr kumimoji="0" lang="uk-UA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, директорка, </a:t>
                      </a:r>
                      <a:r>
                        <a:rPr kumimoji="0" lang="uk-UA" sz="1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доцентка</a:t>
                      </a:r>
                      <a:r>
                        <a:rPr kumimoji="0" lang="uk-UA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, лідерка, прем’єрка, редакторка, співачка, студентка, учителька, фігуристка</a:t>
                      </a:r>
                      <a:endParaRPr kumimoji="0" lang="uk-UA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  <a:p>
                      <a:pPr algn="just"/>
                      <a:endParaRPr lang="uk-UA" dirty="0"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1452692">
                <a:tc>
                  <a:txBody>
                    <a:bodyPr/>
                    <a:lstStyle/>
                    <a:p>
                      <a:pPr marL="0" marR="47625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2. </a:t>
                      </a:r>
                      <a:r>
                        <a:rPr kumimoji="0" lang="uk-U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основа на</a:t>
                      </a:r>
                      <a:r>
                        <a:rPr kumimoji="0" lang="uk-U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uk-UA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-ник</a:t>
                      </a:r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uk-U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та</a:t>
                      </a:r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uk-UA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kumimoji="0" lang="uk-UA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ень</a:t>
                      </a:r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kumimoji="0" lang="uk-UA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вершник, засновник, керівник, очільник, речник, рятувальник; учень</a:t>
                      </a:r>
                      <a:endParaRPr kumimoji="0" lang="uk-UA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  <a:p>
                      <a:endParaRPr lang="uk-UA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7625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додаємо суфікс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kumimoji="0" lang="uk-UA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-иц-</a:t>
                      </a:r>
                      <a:r>
                        <a:rPr kumimoji="0" lang="uk-U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: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kumimoji="0" lang="uk-UA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вершниця, засновниця, керівниця, </a:t>
                      </a:r>
                      <a:r>
                        <a:rPr kumimoji="0" lang="uk-UA" sz="1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очільниця</a:t>
                      </a:r>
                      <a:r>
                        <a:rPr kumimoji="0" lang="uk-UA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, речниця, </a:t>
                      </a:r>
                      <a:r>
                        <a:rPr kumimoji="0" lang="uk-UA" sz="1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рятувальниця</a:t>
                      </a:r>
                      <a:r>
                        <a:rPr kumimoji="0" lang="uk-UA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; учениця;</a:t>
                      </a:r>
                      <a:endParaRPr kumimoji="0" lang="uk-UA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  <a:p>
                      <a:endParaRPr lang="uk-UA" dirty="0"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1337228">
                <a:tc>
                  <a:txBody>
                    <a:bodyPr/>
                    <a:lstStyle/>
                    <a:p>
                      <a:pPr marL="0" marR="47625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3. </a:t>
                      </a:r>
                      <a:r>
                        <a:rPr kumimoji="0" lang="uk-U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основа </a:t>
                      </a:r>
                      <a:r>
                        <a:rPr kumimoji="0" lang="uk-UA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-ець</a:t>
                      </a:r>
                      <a:r>
                        <a:rPr kumimoji="0" lang="uk-U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:</a:t>
                      </a:r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uk-UA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виконавець, переможець, підприємець, посадовець, службовець</a:t>
                      </a:r>
                      <a:endParaRPr kumimoji="0" lang="uk-UA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  <a:p>
                      <a:endParaRPr lang="uk-UA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7625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додаємо суфікс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kumimoji="0" lang="uk-UA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-иц-</a:t>
                      </a:r>
                      <a:r>
                        <a:rPr kumimoji="0" lang="uk-U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: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kumimoji="0" lang="uk-UA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виконавиця, переможниця, </a:t>
                      </a:r>
                      <a:r>
                        <a:rPr kumimoji="0" lang="uk-UA" sz="1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підприємиця</a:t>
                      </a:r>
                      <a:r>
                        <a:rPr kumimoji="0" lang="uk-UA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,    </a:t>
                      </a:r>
                      <a:r>
                        <a:rPr kumimoji="0" lang="uk-UA" sz="1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посадовиця</a:t>
                      </a:r>
                      <a:r>
                        <a:rPr kumimoji="0" lang="uk-UA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kumimoji="0" lang="uk-UA" sz="1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службовиця</a:t>
                      </a:r>
                      <a:endParaRPr kumimoji="0" lang="uk-UA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  <a:p>
                      <a:endParaRPr lang="uk-UA" dirty="0">
                        <a:latin typeface="Constant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0"/>
            <a:ext cx="8436362" cy="720080"/>
          </a:xfrm>
        </p:spPr>
        <p:txBody>
          <a:bodyPr>
            <a:normAutofit/>
          </a:bodyPr>
          <a:lstStyle/>
          <a:p>
            <a:pPr algn="ctr"/>
            <a:r>
              <a:rPr lang="uk-UA" sz="2800" dirty="0">
                <a:solidFill>
                  <a:srgbClr val="002060"/>
                </a:solidFill>
                <a:latin typeface="Constantia" pitchFamily="18" charset="0"/>
              </a:rPr>
              <a:t>Творення фемінітивів</a:t>
            </a:r>
            <a:endParaRPr lang="uk-UA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791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4886683"/>
              </p:ext>
            </p:extLst>
          </p:nvPr>
        </p:nvGraphicFramePr>
        <p:xfrm>
          <a:off x="457200" y="1481138"/>
          <a:ext cx="8229600" cy="4126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939750">
                <a:tc>
                  <a:txBody>
                    <a:bodyPr/>
                    <a:lstStyle/>
                    <a:p>
                      <a:pPr marL="0" marR="47625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Маскулінітив</a:t>
                      </a:r>
                      <a:b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</a:b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(слово чоловічого роду)</a:t>
                      </a:r>
                      <a:endParaRPr kumimoji="0" lang="uk-UA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7625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Фемінітив</a:t>
                      </a:r>
                      <a:b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</a:b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(слово жіночого роду)</a:t>
                      </a:r>
                      <a:endParaRPr kumimoji="0" lang="uk-UA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937454">
                <a:tc>
                  <a:txBody>
                    <a:bodyPr/>
                    <a:lstStyle/>
                    <a:p>
                      <a:pPr marR="47625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Constantia" pitchFamily="18" charset="0"/>
                          <a:ea typeface="Times New Roman"/>
                          <a:cs typeface="Times New Roman"/>
                        </a:rPr>
                        <a:t>4.</a:t>
                      </a:r>
                      <a:r>
                        <a:rPr lang="uk-UA" sz="1800" b="1" dirty="0" smtClean="0">
                          <a:effectLst/>
                          <a:latin typeface="Constantia" pitchFamily="18" charset="0"/>
                          <a:ea typeface="Times New Roman"/>
                          <a:cs typeface="Times New Roman"/>
                        </a:rPr>
                        <a:t>основа </a:t>
                      </a:r>
                      <a:r>
                        <a:rPr lang="uk-UA" sz="1800" b="1" dirty="0">
                          <a:effectLst/>
                          <a:latin typeface="Constantia" pitchFamily="18" charset="0"/>
                          <a:ea typeface="Times New Roman"/>
                          <a:cs typeface="Times New Roman"/>
                        </a:rPr>
                        <a:t>на</a:t>
                      </a:r>
                      <a:r>
                        <a:rPr lang="uk-UA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onstantia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8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onstantia" pitchFamily="18" charset="0"/>
                          <a:ea typeface="Times New Roman"/>
                          <a:cs typeface="Times New Roman"/>
                        </a:rPr>
                        <a:t>-ець</a:t>
                      </a:r>
                      <a:r>
                        <a:rPr lang="uk-UA" sz="1800" b="1" dirty="0">
                          <a:effectLst/>
                          <a:latin typeface="Constantia" pitchFamily="18" charset="0"/>
                          <a:ea typeface="Times New Roman"/>
                          <a:cs typeface="Times New Roman"/>
                        </a:rPr>
                        <a:t>:</a:t>
                      </a:r>
                      <a:r>
                        <a:rPr lang="uk-UA" sz="1800" dirty="0">
                          <a:effectLst/>
                          <a:latin typeface="Constantia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800" i="1" dirty="0">
                          <a:effectLst/>
                          <a:latin typeface="Constantia" pitchFamily="18" charset="0"/>
                          <a:ea typeface="Times New Roman"/>
                          <a:cs typeface="Times New Roman"/>
                        </a:rPr>
                        <a:t>виборець, плавець, </a:t>
                      </a:r>
                      <a:r>
                        <a:rPr lang="uk-UA" sz="1800" i="1" dirty="0" smtClean="0">
                          <a:effectLst/>
                          <a:latin typeface="Constantia" pitchFamily="18" charset="0"/>
                          <a:ea typeface="Times New Roman"/>
                          <a:cs typeface="Times New Roman"/>
                        </a:rPr>
                        <a:t>фахівець</a:t>
                      </a:r>
                      <a:endParaRPr lang="uk-UA" sz="1800" dirty="0">
                        <a:effectLst/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7625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Times New Roman"/>
                          <a:cs typeface="Times New Roman"/>
                        </a:rPr>
                        <a:t>додаємо суфікс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uk-UA" sz="180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onstantia" pitchFamily="18" charset="0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uk-UA" sz="18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onstantia" pitchFamily="18" charset="0"/>
                          <a:ea typeface="Times New Roman"/>
                          <a:cs typeface="Times New Roman"/>
                        </a:rPr>
                        <a:t>ин-</a:t>
                      </a:r>
                      <a:r>
                        <a:rPr lang="uk-UA" sz="1800" b="1" dirty="0"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Times New Roman"/>
                          <a:cs typeface="Times New Roman"/>
                        </a:rPr>
                        <a:t>: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uk-UA" sz="1800" i="1" dirty="0" err="1"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Times New Roman"/>
                          <a:cs typeface="Times New Roman"/>
                        </a:rPr>
                        <a:t>виборчиня</a:t>
                      </a:r>
                      <a:r>
                        <a:rPr lang="uk-UA" sz="1800" i="1" dirty="0"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uk-UA" sz="1800" i="1" dirty="0" err="1"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Times New Roman"/>
                          <a:cs typeface="Times New Roman"/>
                        </a:rPr>
                        <a:t>плавчиня</a:t>
                      </a:r>
                      <a:r>
                        <a:rPr lang="uk-UA" sz="1800" i="1" dirty="0"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uk-UA" sz="1800" i="1" dirty="0" err="1"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Times New Roman"/>
                          <a:cs typeface="Times New Roman"/>
                        </a:rPr>
                        <a:t>фахівчиня</a:t>
                      </a:r>
                      <a:r>
                        <a:rPr lang="uk-UA" sz="1800" i="1" dirty="0" smtClean="0"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Times New Roman"/>
                          <a:cs typeface="Times New Roman"/>
                        </a:rPr>
                        <a:t>;</a:t>
                      </a:r>
                      <a:endParaRPr lang="uk-UA" sz="1800" dirty="0">
                        <a:effectLst/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47625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5. </a:t>
                      </a:r>
                      <a:r>
                        <a:rPr kumimoji="0" lang="uk-U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основа на приголосний: </a:t>
                      </a:r>
                      <a:r>
                        <a:rPr kumimoji="0" lang="uk-UA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майстер, філолог; бойко, лемко</a:t>
                      </a:r>
                      <a:endParaRPr kumimoji="0" lang="uk-UA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  <a:p>
                      <a:pPr marR="47625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додаємо суфікс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kumimoji="0" lang="uk-UA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kumimoji="0" lang="uk-UA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ин-</a:t>
                      </a:r>
                      <a:r>
                        <a:rPr kumimoji="0" lang="uk-U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: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kumimoji="0" lang="uk-UA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майстриня, </a:t>
                      </a:r>
                      <a:r>
                        <a:rPr kumimoji="0" lang="uk-UA" sz="1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філологиня</a:t>
                      </a:r>
                      <a:r>
                        <a:rPr kumimoji="0" lang="uk-UA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; бойкиня, </a:t>
                      </a:r>
                      <a:r>
                        <a:rPr kumimoji="0" lang="uk-UA" sz="1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лемкиня</a:t>
                      </a:r>
                      <a:endParaRPr kumimoji="0" lang="uk-UA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  <a:p>
                      <a:pPr marR="47625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12536">
                <a:tc>
                  <a:txBody>
                    <a:bodyPr/>
                    <a:lstStyle/>
                    <a:p>
                      <a:pPr marR="47625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Constantia" pitchFamily="18" charset="0"/>
                          <a:ea typeface="Times New Roman"/>
                          <a:cs typeface="Times New Roman"/>
                        </a:rPr>
                        <a:t>6. </a:t>
                      </a:r>
                      <a:r>
                        <a:rPr lang="uk-UA" sz="1800" b="1" dirty="0" smtClean="0">
                          <a:effectLst/>
                          <a:latin typeface="Constantia" pitchFamily="18" charset="0"/>
                          <a:ea typeface="Times New Roman"/>
                          <a:cs typeface="Times New Roman"/>
                        </a:rPr>
                        <a:t>іншомовна </a:t>
                      </a:r>
                      <a:r>
                        <a:rPr lang="uk-UA" sz="1800" b="1" dirty="0">
                          <a:effectLst/>
                          <a:latin typeface="Constantia" pitchFamily="18" charset="0"/>
                          <a:ea typeface="Times New Roman"/>
                          <a:cs typeface="Times New Roman"/>
                        </a:rPr>
                        <a:t>основа:</a:t>
                      </a:r>
                      <a:r>
                        <a:rPr lang="uk-UA" sz="1800" dirty="0">
                          <a:effectLst/>
                          <a:latin typeface="Constantia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800" i="1" dirty="0">
                          <a:effectLst/>
                          <a:latin typeface="Constantia" pitchFamily="18" charset="0"/>
                          <a:ea typeface="Times New Roman"/>
                          <a:cs typeface="Times New Roman"/>
                        </a:rPr>
                        <a:t>барон, диякон, поет</a:t>
                      </a:r>
                      <a:endParaRPr lang="uk-UA" sz="1800" dirty="0">
                        <a:effectLst/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7625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Times New Roman"/>
                          <a:cs typeface="Times New Roman"/>
                        </a:rPr>
                        <a:t>додаємо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Times New Roman"/>
                          <a:cs typeface="Times New Roman"/>
                        </a:rPr>
                        <a:t>суфікс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onstantia" pitchFamily="18" charset="0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8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onstantia" pitchFamily="18" charset="0"/>
                          <a:ea typeface="Times New Roman"/>
                          <a:cs typeface="Times New Roman"/>
                        </a:rPr>
                        <a:t>ес</a:t>
                      </a:r>
                      <a:r>
                        <a:rPr lang="ru-RU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onstantia" pitchFamily="18" charset="0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Times New Roman"/>
                          <a:cs typeface="Times New Roman"/>
                        </a:rPr>
                        <a:t>: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800" i="1" dirty="0" err="1"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Times New Roman"/>
                          <a:cs typeface="Times New Roman"/>
                        </a:rPr>
                        <a:t>баронеса</a:t>
                      </a:r>
                      <a:r>
                        <a:rPr lang="ru-RU" sz="1800" i="1" dirty="0"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800" i="1" dirty="0" err="1"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Times New Roman"/>
                          <a:cs typeface="Times New Roman"/>
                        </a:rPr>
                        <a:t>дияконеса</a:t>
                      </a:r>
                      <a:r>
                        <a:rPr lang="ru-RU" sz="1800" i="1" dirty="0"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800" i="1" dirty="0" err="1"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Times New Roman"/>
                          <a:cs typeface="Times New Roman"/>
                        </a:rPr>
                        <a:t>поетеса</a:t>
                      </a:r>
                      <a:endParaRPr lang="uk-UA" sz="1800" dirty="0">
                        <a:effectLst/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800" dirty="0">
                <a:solidFill>
                  <a:srgbClr val="002060"/>
                </a:solidFill>
                <a:latin typeface="Constantia" pitchFamily="18" charset="0"/>
              </a:rPr>
              <a:t>Творення фемінітивів</a:t>
            </a:r>
            <a:endParaRPr lang="uk-U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633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80520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uk-UA" sz="3200" dirty="0">
                <a:latin typeface="Constantia" pitchFamily="18" charset="0"/>
                <a:ea typeface="Times New Roman"/>
              </a:rPr>
              <a:t>До</a:t>
            </a:r>
            <a:r>
              <a:rPr lang="uk-UA" sz="3200" b="1" dirty="0">
                <a:latin typeface="Constantia" pitchFamily="18" charset="0"/>
                <a:ea typeface="Times New Roman"/>
              </a:rPr>
              <a:t> чоловічого роду </a:t>
            </a:r>
            <a:r>
              <a:rPr lang="uk-UA" sz="3200" dirty="0">
                <a:latin typeface="Constantia" pitchFamily="18" charset="0"/>
                <a:ea typeface="Times New Roman"/>
              </a:rPr>
              <a:t>належать: 1) більшість іменників з кінцевим приголосним основи (</a:t>
            </a:r>
            <a:r>
              <a:rPr lang="uk-UA" sz="3200" i="1" dirty="0">
                <a:latin typeface="Constantia" pitchFamily="18" charset="0"/>
                <a:ea typeface="Times New Roman"/>
              </a:rPr>
              <a:t>степ, вітер, гараж</a:t>
            </a:r>
            <a:r>
              <a:rPr lang="uk-UA" sz="3200" dirty="0">
                <a:latin typeface="Constantia" pitchFamily="18" charset="0"/>
                <a:ea typeface="Times New Roman"/>
              </a:rPr>
              <a:t>), за винятком іменників жіночого роду; 2) частина іменників на </a:t>
            </a:r>
            <a:r>
              <a:rPr lang="uk-UA" sz="3200" b="1" dirty="0">
                <a:latin typeface="Constantia" pitchFamily="18" charset="0"/>
                <a:ea typeface="Times New Roman"/>
              </a:rPr>
              <a:t>–а (-я)</a:t>
            </a:r>
            <a:r>
              <a:rPr lang="uk-UA" sz="3200" dirty="0">
                <a:latin typeface="Constantia" pitchFamily="18" charset="0"/>
                <a:ea typeface="Times New Roman"/>
              </a:rPr>
              <a:t>: </a:t>
            </a:r>
            <a:r>
              <a:rPr lang="uk-UA" sz="3200" i="1" dirty="0">
                <a:latin typeface="Constantia" pitchFamily="18" charset="0"/>
                <a:ea typeface="Times New Roman"/>
              </a:rPr>
              <a:t>Ілля, Микола</a:t>
            </a:r>
            <a:r>
              <a:rPr lang="uk-UA" sz="3200" dirty="0">
                <a:latin typeface="Constantia" pitchFamily="18" charset="0"/>
                <a:ea typeface="Times New Roman"/>
              </a:rPr>
              <a:t>; 3) деякі іменники на </a:t>
            </a:r>
            <a:r>
              <a:rPr lang="uk-UA" sz="3200" b="1" dirty="0">
                <a:latin typeface="Constantia" pitchFamily="18" charset="0"/>
                <a:ea typeface="Times New Roman"/>
              </a:rPr>
              <a:t>– о</a:t>
            </a:r>
            <a:r>
              <a:rPr lang="uk-UA" sz="3200" dirty="0">
                <a:latin typeface="Constantia" pitchFamily="18" charset="0"/>
                <a:ea typeface="Times New Roman"/>
              </a:rPr>
              <a:t>: </a:t>
            </a:r>
            <a:r>
              <a:rPr lang="uk-UA" sz="3200" i="1" dirty="0">
                <a:latin typeface="Constantia" pitchFamily="18" charset="0"/>
                <a:ea typeface="Times New Roman"/>
              </a:rPr>
              <a:t>батько, Павло, </a:t>
            </a:r>
            <a:r>
              <a:rPr lang="uk-UA" sz="3200" i="1" dirty="0" smtClean="0">
                <a:latin typeface="Constantia" pitchFamily="18" charset="0"/>
                <a:ea typeface="Times New Roman"/>
              </a:rPr>
              <a:t>Дніпро</a:t>
            </a:r>
            <a:endParaRPr lang="uk-UA" sz="3200" dirty="0">
              <a:latin typeface="Constantia" pitchFamily="18" charset="0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uk-UA" sz="3200" dirty="0">
                <a:latin typeface="Constantia" pitchFamily="18" charset="0"/>
                <a:ea typeface="Times New Roman"/>
              </a:rPr>
              <a:t>До  </a:t>
            </a:r>
            <a:r>
              <a:rPr lang="uk-UA" sz="3200" b="1" dirty="0">
                <a:latin typeface="Constantia" pitchFamily="18" charset="0"/>
                <a:ea typeface="Times New Roman"/>
              </a:rPr>
              <a:t>жіночого  роду</a:t>
            </a:r>
            <a:r>
              <a:rPr lang="uk-UA" sz="3200" dirty="0">
                <a:latin typeface="Constantia" pitchFamily="18" charset="0"/>
                <a:ea typeface="Times New Roman"/>
              </a:rPr>
              <a:t> належать: 1) більшість іменників на </a:t>
            </a:r>
            <a:r>
              <a:rPr lang="uk-UA" sz="3200" b="1" dirty="0">
                <a:latin typeface="Constantia" pitchFamily="18" charset="0"/>
                <a:ea typeface="Times New Roman"/>
              </a:rPr>
              <a:t>–а (-я)</a:t>
            </a:r>
            <a:r>
              <a:rPr lang="uk-UA" sz="3200" dirty="0">
                <a:latin typeface="Constantia" pitchFamily="18" charset="0"/>
                <a:ea typeface="Times New Roman"/>
              </a:rPr>
              <a:t>: </a:t>
            </a:r>
            <a:r>
              <a:rPr lang="uk-UA" sz="3200" i="1" dirty="0">
                <a:latin typeface="Constantia" pitchFamily="18" charset="0"/>
                <a:ea typeface="Times New Roman"/>
              </a:rPr>
              <a:t>премія, партія, Оксана;</a:t>
            </a:r>
            <a:r>
              <a:rPr lang="uk-UA" sz="3200" dirty="0">
                <a:latin typeface="Constantia" pitchFamily="18" charset="0"/>
                <a:ea typeface="Times New Roman"/>
              </a:rPr>
              <a:t> 2) частина іменників на приголосний: </a:t>
            </a:r>
            <a:r>
              <a:rPr lang="uk-UA" sz="3200" i="1" dirty="0">
                <a:latin typeface="Constantia" pitchFamily="18" charset="0"/>
                <a:ea typeface="Times New Roman"/>
              </a:rPr>
              <a:t>ніч, тінь, </a:t>
            </a:r>
            <a:r>
              <a:rPr lang="uk-UA" sz="3200" i="1" dirty="0" smtClean="0">
                <a:latin typeface="Constantia" pitchFamily="18" charset="0"/>
                <a:ea typeface="Times New Roman"/>
              </a:rPr>
              <a:t>радість</a:t>
            </a:r>
            <a:endParaRPr lang="uk-UA" sz="3200" dirty="0">
              <a:latin typeface="Constantia" pitchFamily="18" charset="0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uk-UA" sz="3200" dirty="0">
                <a:latin typeface="Constantia" pitchFamily="18" charset="0"/>
                <a:ea typeface="Times New Roman"/>
              </a:rPr>
              <a:t>До </a:t>
            </a:r>
            <a:r>
              <a:rPr lang="uk-UA" sz="3200" b="1" dirty="0">
                <a:latin typeface="Constantia" pitchFamily="18" charset="0"/>
                <a:ea typeface="Times New Roman"/>
              </a:rPr>
              <a:t>середнього роду</a:t>
            </a:r>
            <a:r>
              <a:rPr lang="uk-UA" sz="3200" dirty="0">
                <a:latin typeface="Constantia" pitchFamily="18" charset="0"/>
                <a:ea typeface="Times New Roman"/>
              </a:rPr>
              <a:t> належать: 1) іменники з закінченням </a:t>
            </a:r>
            <a:r>
              <a:rPr lang="uk-UA" sz="3200" b="1" dirty="0">
                <a:latin typeface="Constantia" pitchFamily="18" charset="0"/>
                <a:ea typeface="Times New Roman"/>
              </a:rPr>
              <a:t>–о, -е:</a:t>
            </a:r>
            <a:r>
              <a:rPr lang="uk-UA" sz="3200" i="1" dirty="0">
                <a:latin typeface="Constantia" pitchFamily="18" charset="0"/>
                <a:ea typeface="Times New Roman"/>
              </a:rPr>
              <a:t> село, срібло, море, поле, олово;</a:t>
            </a:r>
            <a:r>
              <a:rPr lang="uk-UA" sz="3200" dirty="0">
                <a:latin typeface="Constantia" pitchFamily="18" charset="0"/>
                <a:ea typeface="Times New Roman"/>
              </a:rPr>
              <a:t> 2) частина іменників на –а (-я): </a:t>
            </a:r>
            <a:r>
              <a:rPr lang="uk-UA" sz="3200" i="1" dirty="0">
                <a:latin typeface="Constantia" pitchFamily="18" charset="0"/>
                <a:ea typeface="Times New Roman"/>
              </a:rPr>
              <a:t>насіння, життя, ягня, </a:t>
            </a:r>
            <a:r>
              <a:rPr lang="uk-UA" sz="3200" i="1" dirty="0" smtClean="0">
                <a:latin typeface="Constantia" pitchFamily="18" charset="0"/>
                <a:ea typeface="Times New Roman"/>
              </a:rPr>
              <a:t>дівча</a:t>
            </a:r>
            <a:endParaRPr lang="uk-UA" sz="3200" dirty="0">
              <a:latin typeface="Constantia" pitchFamily="18" charset="0"/>
              <a:ea typeface="Times New Roman"/>
            </a:endParaRP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rgbClr val="003FBC"/>
                </a:solidFill>
                <a:latin typeface="Constantia" pitchFamily="18" charset="0"/>
              </a:rPr>
              <a:t>Усі </a:t>
            </a:r>
            <a:r>
              <a:rPr lang="uk-UA" sz="2800" dirty="0">
                <a:solidFill>
                  <a:srgbClr val="003FBC"/>
                </a:solidFill>
                <a:latin typeface="Constantia" pitchFamily="18" charset="0"/>
              </a:rPr>
              <a:t>іменники у формі однини </a:t>
            </a:r>
            <a:r>
              <a:rPr lang="uk-UA" sz="2800" dirty="0" smtClean="0">
                <a:solidFill>
                  <a:srgbClr val="003FBC"/>
                </a:solidFill>
                <a:latin typeface="Constantia" pitchFamily="18" charset="0"/>
              </a:rPr>
              <a:t>(відмінювані </a:t>
            </a:r>
            <a:r>
              <a:rPr lang="uk-UA" sz="2800" dirty="0">
                <a:solidFill>
                  <a:srgbClr val="003FBC"/>
                </a:solidFill>
                <a:latin typeface="Constantia" pitchFamily="18" charset="0"/>
              </a:rPr>
              <a:t>і невідмінювані) мають категорію роду</a:t>
            </a:r>
          </a:p>
        </p:txBody>
      </p:sp>
    </p:spTree>
    <p:extLst>
      <p:ext uri="{BB962C8B-B14F-4D97-AF65-F5344CB8AC3E}">
        <p14:creationId xmlns:p14="http://schemas.microsoft.com/office/powerpoint/2010/main" val="2251358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176464"/>
          </a:xfrm>
        </p:spPr>
        <p:txBody>
          <a:bodyPr>
            <a:normAutofit lnSpcReduction="10000"/>
          </a:bodyPr>
          <a:lstStyle/>
          <a:p>
            <a:pPr algn="just">
              <a:spcAft>
                <a:spcPts val="1200"/>
              </a:spcAft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якщо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можемо утворити слово за допомогою суфікса </a:t>
            </a:r>
            <a: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-к-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, то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утворюємо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якщо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з </a:t>
            </a:r>
            <a: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-к-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не вдається 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(фахівець</a:t>
            </a:r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, ворог, службовець)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, тоді вдаємось до </a:t>
            </a:r>
            <a:r>
              <a:rPr lang="uk-UA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-ин-</a:t>
            </a:r>
            <a: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(</a:t>
            </a:r>
            <a:r>
              <a:rPr lang="uk-UA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фахівчиня</a:t>
            </a:r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, </a:t>
            </a:r>
            <a:r>
              <a:rPr lang="uk-UA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ворогиня</a:t>
            </a:r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)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чи </a:t>
            </a:r>
            <a:r>
              <a:rPr lang="uk-UA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-иц-</a:t>
            </a:r>
            <a: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(</a:t>
            </a:r>
            <a:r>
              <a:rPr lang="uk-UA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службовиця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)</a:t>
            </a:r>
            <a:endParaRPr lang="uk-U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деякі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суфікси можуть утворювати варіанти фемінітивів з однаковим лексичним значенням: </a:t>
            </a:r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акторка і актриса, </a:t>
            </a:r>
            <a:r>
              <a:rPr lang="uk-UA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водійка</a:t>
            </a:r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і </a:t>
            </a:r>
            <a:r>
              <a:rPr lang="uk-UA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водійчиня</a:t>
            </a:r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, </a:t>
            </a:r>
            <a:r>
              <a:rPr lang="uk-UA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мовознавиця</a:t>
            </a:r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і </a:t>
            </a:r>
            <a:r>
              <a:rPr lang="uk-UA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мовознавчиня</a:t>
            </a:r>
            <a:endParaRPr lang="uk-U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24936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>
                <a:solidFill>
                  <a:srgbClr val="002060"/>
                </a:solidFill>
                <a:latin typeface="Constantia" pitchFamily="18" charset="0"/>
              </a:rPr>
              <a:t>К</a:t>
            </a:r>
            <a:r>
              <a:rPr lang="ru-RU" sz="3100" dirty="0" smtClean="0">
                <a:solidFill>
                  <a:srgbClr val="002060"/>
                </a:solidFill>
                <a:latin typeface="Constantia" pitchFamily="18" charset="0"/>
              </a:rPr>
              <a:t>оли </a:t>
            </a:r>
            <a:r>
              <a:rPr lang="ru-RU" sz="3100" dirty="0" err="1">
                <a:solidFill>
                  <a:srgbClr val="002060"/>
                </a:solidFill>
                <a:latin typeface="Constantia" pitchFamily="18" charset="0"/>
              </a:rPr>
              <a:t>утворюємо</a:t>
            </a:r>
            <a:r>
              <a:rPr lang="ru-RU" sz="3100" dirty="0">
                <a:solidFill>
                  <a:srgbClr val="002060"/>
                </a:solidFill>
                <a:latin typeface="Constantia" pitchFamily="18" charset="0"/>
              </a:rPr>
              <a:t> фемінітиви</a:t>
            </a:r>
            <a:r>
              <a:rPr lang="ru-RU" sz="3100" dirty="0" smtClean="0">
                <a:solidFill>
                  <a:srgbClr val="002060"/>
                </a:solidFill>
                <a:latin typeface="Constantia" pitchFamily="18" charset="0"/>
              </a:rPr>
              <a:t>,</a:t>
            </a:r>
            <a:br>
              <a:rPr lang="ru-RU" sz="3100" dirty="0" smtClean="0">
                <a:solidFill>
                  <a:srgbClr val="002060"/>
                </a:solidFill>
                <a:latin typeface="Constantia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3100" dirty="0" err="1">
                <a:solidFill>
                  <a:srgbClr val="002060"/>
                </a:solidFill>
                <a:latin typeface="Constantia" pitchFamily="18" charset="0"/>
              </a:rPr>
              <a:t>варто</a:t>
            </a:r>
            <a:r>
              <a:rPr lang="ru-RU" sz="3100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3100" dirty="0" err="1">
                <a:solidFill>
                  <a:srgbClr val="002060"/>
                </a:solidFill>
                <a:latin typeface="Constantia" pitchFamily="18" charset="0"/>
              </a:rPr>
              <a:t>послуговуватись</a:t>
            </a:r>
            <a:r>
              <a:rPr lang="ru-RU" sz="3100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3100" dirty="0" smtClean="0">
                <a:solidFill>
                  <a:srgbClr val="002060"/>
                </a:solidFill>
                <a:latin typeface="Constantia" pitchFamily="18" charset="0"/>
              </a:rPr>
              <a:t>такими правилами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28707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323528" y="1124744"/>
            <a:ext cx="8363272" cy="5256584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ru-RU" sz="2000" b="1" dirty="0" err="1" smtClean="0">
                <a:latin typeface="Constantia" pitchFamily="18" charset="0"/>
                <a:ea typeface="Times New Roman"/>
              </a:rPr>
              <a:t>Суфіксальний</a:t>
            </a:r>
            <a:r>
              <a:rPr lang="ru-RU" sz="2000" b="1" dirty="0" smtClean="0">
                <a:latin typeface="Constantia" pitchFamily="18" charset="0"/>
                <a:ea typeface="Times New Roman"/>
              </a:rPr>
              <a:t>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спосіб</a:t>
            </a:r>
            <a:r>
              <a:rPr lang="ru-RU" sz="2000" b="1" dirty="0">
                <a:latin typeface="Constantia" pitchFamily="18" charset="0"/>
                <a:ea typeface="Times New Roman"/>
              </a:rPr>
              <a:t>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творення</a:t>
            </a:r>
            <a:r>
              <a:rPr lang="ru-RU" sz="2000" b="1" dirty="0">
                <a:latin typeface="Constantia" pitchFamily="18" charset="0"/>
                <a:ea typeface="Times New Roman"/>
              </a:rPr>
              <a:t>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назв</a:t>
            </a:r>
            <a:r>
              <a:rPr lang="ru-RU" sz="2000" b="1" dirty="0">
                <a:latin typeface="Constantia" pitchFamily="18" charset="0"/>
                <a:ea typeface="Times New Roman"/>
              </a:rPr>
              <a:t>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жіночих</a:t>
            </a:r>
            <a:r>
              <a:rPr lang="ru-RU" sz="2000" b="1" dirty="0">
                <a:latin typeface="Constantia" pitchFamily="18" charset="0"/>
                <a:ea typeface="Times New Roman"/>
              </a:rPr>
              <a:t>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професій</a:t>
            </a:r>
            <a:r>
              <a:rPr lang="ru-RU" sz="2000" b="1" dirty="0">
                <a:latin typeface="Constantia" pitchFamily="18" charset="0"/>
                <a:ea typeface="Times New Roman"/>
              </a:rPr>
              <a:t> не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має</a:t>
            </a:r>
            <a:r>
              <a:rPr lang="ru-RU" sz="2000" b="1" dirty="0">
                <a:latin typeface="Constantia" pitchFamily="18" charset="0"/>
                <a:ea typeface="Times New Roman"/>
              </a:rPr>
              <a:t>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перешкод</a:t>
            </a:r>
            <a:r>
              <a:rPr lang="ru-RU" sz="2000" b="1" dirty="0">
                <a:latin typeface="Constantia" pitchFamily="18" charset="0"/>
                <a:ea typeface="Times New Roman"/>
              </a:rPr>
              <a:t>,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поширений</a:t>
            </a:r>
            <a:r>
              <a:rPr lang="ru-RU" sz="2000" b="1" dirty="0">
                <a:latin typeface="Constantia" pitchFamily="18" charset="0"/>
                <a:ea typeface="Times New Roman"/>
              </a:rPr>
              <a:t> в живому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спілкуванні</a:t>
            </a:r>
            <a:r>
              <a:rPr lang="ru-RU" sz="2000" b="1" dirty="0">
                <a:latin typeface="Constantia" pitchFamily="18" charset="0"/>
                <a:ea typeface="Times New Roman"/>
              </a:rPr>
              <a:t>, за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винятком</a:t>
            </a:r>
            <a:r>
              <a:rPr lang="ru-RU" sz="2000" b="1" dirty="0">
                <a:latin typeface="Constantia" pitchFamily="18" charset="0"/>
                <a:ea typeface="Times New Roman"/>
              </a:rPr>
              <a:t>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окремих</a:t>
            </a:r>
            <a:r>
              <a:rPr lang="ru-RU" sz="2000" b="1" dirty="0">
                <a:latin typeface="Constantia" pitchFamily="18" charset="0"/>
                <a:ea typeface="Times New Roman"/>
              </a:rPr>
              <a:t>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слів</a:t>
            </a:r>
            <a:r>
              <a:rPr lang="ru-RU" sz="2000" b="1" dirty="0">
                <a:latin typeface="Constantia" pitchFamily="18" charset="0"/>
                <a:ea typeface="Times New Roman"/>
              </a:rPr>
              <a:t>, в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яких</a:t>
            </a:r>
            <a:r>
              <a:rPr lang="ru-RU" sz="2000" b="1" dirty="0">
                <a:latin typeface="Constantia" pitchFamily="18" charset="0"/>
                <a:ea typeface="Times New Roman"/>
              </a:rPr>
              <a:t>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відповідний</a:t>
            </a:r>
            <a:r>
              <a:rPr lang="ru-RU" sz="2000" b="1" dirty="0">
                <a:latin typeface="Constantia" pitchFamily="18" charset="0"/>
                <a:ea typeface="Times New Roman"/>
              </a:rPr>
              <a:t>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суфікс</a:t>
            </a:r>
            <a:r>
              <a:rPr lang="ru-RU" sz="2000" b="1" dirty="0">
                <a:latin typeface="Constantia" pitchFamily="18" charset="0"/>
                <a:ea typeface="Times New Roman"/>
              </a:rPr>
              <a:t>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змінює</a:t>
            </a:r>
            <a:r>
              <a:rPr lang="ru-RU" sz="2000" b="1" dirty="0">
                <a:latin typeface="Constantia" pitchFamily="18" charset="0"/>
                <a:ea typeface="Times New Roman"/>
              </a:rPr>
              <a:t>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лексичне</a:t>
            </a:r>
            <a:r>
              <a:rPr lang="ru-RU" sz="2000" b="1" dirty="0">
                <a:latin typeface="Constantia" pitchFamily="18" charset="0"/>
                <a:ea typeface="Times New Roman"/>
              </a:rPr>
              <a:t> </a:t>
            </a:r>
            <a:r>
              <a:rPr lang="ru-RU" sz="2000" b="1" dirty="0" err="1" smtClean="0">
                <a:latin typeface="Constantia" pitchFamily="18" charset="0"/>
                <a:ea typeface="Times New Roman"/>
              </a:rPr>
              <a:t>значення</a:t>
            </a:r>
            <a:r>
              <a:rPr lang="ru-RU" sz="2000" b="1" dirty="0" smtClean="0">
                <a:latin typeface="Constantia" pitchFamily="18" charset="0"/>
                <a:ea typeface="Times New Roman"/>
              </a:rPr>
              <a:t> (</a:t>
            </a:r>
            <a:r>
              <a:rPr lang="ru-RU" sz="2000" i="1" dirty="0" err="1" smtClean="0">
                <a:latin typeface="Constantia" pitchFamily="18" charset="0"/>
                <a:ea typeface="Times New Roman"/>
              </a:rPr>
              <a:t>секретар</a:t>
            </a:r>
            <a:r>
              <a:rPr lang="ru-RU" sz="2000" i="1" dirty="0" smtClean="0">
                <a:latin typeface="Constantia" pitchFamily="18" charset="0"/>
                <a:ea typeface="Times New Roman"/>
              </a:rPr>
              <a:t> </a:t>
            </a:r>
            <a:r>
              <a:rPr lang="ru-RU" sz="2000" i="1" dirty="0">
                <a:latin typeface="Constantia" pitchFamily="18" charset="0"/>
                <a:ea typeface="Times New Roman"/>
              </a:rPr>
              <a:t>— </a:t>
            </a:r>
            <a:r>
              <a:rPr lang="ru-RU" sz="2000" i="1" dirty="0" err="1">
                <a:latin typeface="Constantia" pitchFamily="18" charset="0"/>
                <a:ea typeface="Times New Roman"/>
              </a:rPr>
              <a:t>секретарка</a:t>
            </a:r>
            <a:r>
              <a:rPr lang="ru-RU" sz="2000" i="1" dirty="0">
                <a:latin typeface="Constantia" pitchFamily="18" charset="0"/>
                <a:ea typeface="Times New Roman"/>
              </a:rPr>
              <a:t>, </a:t>
            </a:r>
            <a:r>
              <a:rPr lang="ru-RU" sz="2000" i="1" dirty="0" err="1">
                <a:latin typeface="Constantia" pitchFamily="18" charset="0"/>
                <a:ea typeface="Times New Roman"/>
              </a:rPr>
              <a:t>друкар</a:t>
            </a:r>
            <a:r>
              <a:rPr lang="ru-RU" sz="2000" i="1" dirty="0">
                <a:latin typeface="Constantia" pitchFamily="18" charset="0"/>
                <a:ea typeface="Times New Roman"/>
              </a:rPr>
              <a:t> — </a:t>
            </a:r>
            <a:r>
              <a:rPr lang="ru-RU" sz="2000" i="1" dirty="0" err="1" smtClean="0">
                <a:latin typeface="Constantia" pitchFamily="18" charset="0"/>
                <a:ea typeface="Times New Roman"/>
              </a:rPr>
              <a:t>друкарка</a:t>
            </a:r>
            <a:r>
              <a:rPr lang="ru-RU" sz="2000" i="1" dirty="0" smtClean="0">
                <a:latin typeface="Constantia" pitchFamily="18" charset="0"/>
                <a:ea typeface="Times New Roman"/>
              </a:rPr>
              <a:t>)</a:t>
            </a:r>
          </a:p>
          <a:p>
            <a:pPr algn="just">
              <a:spcAft>
                <a:spcPts val="1200"/>
              </a:spcAft>
            </a:pPr>
            <a:r>
              <a:rPr lang="ru-RU" sz="2000" b="1" dirty="0" smtClean="0">
                <a:latin typeface="Constantia" pitchFamily="18" charset="0"/>
                <a:ea typeface="Times New Roman"/>
              </a:rPr>
              <a:t>Слово</a:t>
            </a:r>
            <a:r>
              <a:rPr lang="ru-RU" sz="2000" b="1" dirty="0">
                <a:latin typeface="Constantia" pitchFamily="18" charset="0"/>
                <a:ea typeface="Times New Roman"/>
              </a:rPr>
              <a:t> </a:t>
            </a:r>
            <a:r>
              <a:rPr lang="ru-RU" sz="2000" i="1" dirty="0" err="1">
                <a:latin typeface="Constantia" pitchFamily="18" charset="0"/>
                <a:ea typeface="Times New Roman"/>
              </a:rPr>
              <a:t>секретар</a:t>
            </a:r>
            <a:r>
              <a:rPr lang="ru-RU" sz="2000" b="1" dirty="0">
                <a:latin typeface="Constantia" pitchFamily="18" charset="0"/>
                <a:ea typeface="Times New Roman"/>
              </a:rPr>
              <a:t> 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означає</a:t>
            </a:r>
            <a:r>
              <a:rPr lang="ru-RU" sz="2000" b="1" dirty="0">
                <a:latin typeface="Constantia" pitchFamily="18" charset="0"/>
                <a:ea typeface="Times New Roman"/>
              </a:rPr>
              <a:t>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людину</a:t>
            </a:r>
            <a:r>
              <a:rPr lang="ru-RU" sz="2000" b="1" dirty="0">
                <a:latin typeface="Constantia" pitchFamily="18" charset="0"/>
                <a:ea typeface="Times New Roman"/>
              </a:rPr>
              <a:t> за її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офіційною</a:t>
            </a:r>
            <a:r>
              <a:rPr lang="ru-RU" sz="2000" b="1" dirty="0">
                <a:latin typeface="Constantia" pitchFamily="18" charset="0"/>
                <a:ea typeface="Times New Roman"/>
              </a:rPr>
              <a:t>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посадою</a:t>
            </a:r>
            <a:r>
              <a:rPr lang="ru-RU" sz="2000" b="1" dirty="0">
                <a:latin typeface="Constantia" pitchFamily="18" charset="0"/>
                <a:ea typeface="Times New Roman"/>
              </a:rPr>
              <a:t> (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найчастіше</a:t>
            </a:r>
            <a:r>
              <a:rPr lang="ru-RU" sz="2000" b="1" dirty="0">
                <a:latin typeface="Constantia" pitchFamily="18" charset="0"/>
                <a:ea typeface="Times New Roman"/>
              </a:rPr>
              <a:t>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виборною</a:t>
            </a:r>
            <a:r>
              <a:rPr lang="ru-RU" sz="2000" b="1" dirty="0">
                <a:latin typeface="Constantia" pitchFamily="18" charset="0"/>
                <a:ea typeface="Times New Roman"/>
              </a:rPr>
              <a:t>) типу </a:t>
            </a:r>
            <a:r>
              <a:rPr lang="ru-RU" sz="2000" i="1" dirty="0" err="1">
                <a:latin typeface="Constantia" pitchFamily="18" charset="0"/>
                <a:ea typeface="Times New Roman"/>
              </a:rPr>
              <a:t>секретар</a:t>
            </a:r>
            <a:r>
              <a:rPr lang="ru-RU" sz="2000" i="1" dirty="0">
                <a:latin typeface="Constantia" pitchFamily="18" charset="0"/>
                <a:ea typeface="Times New Roman"/>
              </a:rPr>
              <a:t> </a:t>
            </a:r>
            <a:r>
              <a:rPr lang="ru-RU" sz="2000" i="1" dirty="0" err="1">
                <a:latin typeface="Constantia" pitchFamily="18" charset="0"/>
                <a:ea typeface="Times New Roman"/>
              </a:rPr>
              <a:t>сільради</a:t>
            </a:r>
            <a:r>
              <a:rPr lang="ru-RU" sz="2000" i="1" dirty="0">
                <a:latin typeface="Constantia" pitchFamily="18" charset="0"/>
                <a:ea typeface="Times New Roman"/>
              </a:rPr>
              <a:t>, </a:t>
            </a:r>
            <a:r>
              <a:rPr lang="ru-RU" sz="2000" i="1" dirty="0" err="1">
                <a:latin typeface="Constantia" pitchFamily="18" charset="0"/>
                <a:ea typeface="Times New Roman"/>
              </a:rPr>
              <a:t>секретар</a:t>
            </a:r>
            <a:r>
              <a:rPr lang="ru-RU" sz="2000" i="1" dirty="0">
                <a:latin typeface="Constantia" pitchFamily="18" charset="0"/>
                <a:ea typeface="Times New Roman"/>
              </a:rPr>
              <a:t> </a:t>
            </a:r>
            <a:r>
              <a:rPr lang="ru-RU" sz="2000" i="1" dirty="0" err="1">
                <a:latin typeface="Constantia" pitchFamily="18" charset="0"/>
                <a:ea typeface="Times New Roman"/>
              </a:rPr>
              <a:t>правління</a:t>
            </a:r>
            <a:r>
              <a:rPr lang="ru-RU" sz="2000" dirty="0">
                <a:latin typeface="Constantia" pitchFamily="18" charset="0"/>
                <a:ea typeface="Times New Roman"/>
              </a:rPr>
              <a:t> </a:t>
            </a:r>
            <a:r>
              <a:rPr lang="ru-RU" sz="2000" b="1" dirty="0" smtClean="0">
                <a:latin typeface="Constantia" pitchFamily="18" charset="0"/>
                <a:ea typeface="Times New Roman"/>
              </a:rPr>
              <a:t>й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іменником</a:t>
            </a:r>
            <a:r>
              <a:rPr lang="ru-RU" sz="2000" b="1" dirty="0">
                <a:latin typeface="Constantia" pitchFamily="18" charset="0"/>
                <a:ea typeface="Times New Roman"/>
              </a:rPr>
              <a:t> </a:t>
            </a:r>
            <a:r>
              <a:rPr lang="ru-RU" sz="2000" i="1" dirty="0" err="1">
                <a:latin typeface="Constantia" pitchFamily="18" charset="0"/>
                <a:ea typeface="Times New Roman"/>
              </a:rPr>
              <a:t>секретарка</a:t>
            </a:r>
            <a:r>
              <a:rPr lang="ru-RU" sz="2000" b="1" dirty="0">
                <a:latin typeface="Constantia" pitchFamily="18" charset="0"/>
                <a:ea typeface="Times New Roman"/>
              </a:rPr>
              <a:t> не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замінюється</a:t>
            </a:r>
            <a:r>
              <a:rPr lang="ru-RU" sz="2000" b="1" dirty="0">
                <a:latin typeface="Constantia" pitchFamily="18" charset="0"/>
                <a:ea typeface="Times New Roman"/>
              </a:rPr>
              <a:t>,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хоч</a:t>
            </a:r>
            <a:r>
              <a:rPr lang="ru-RU" sz="2000" b="1" dirty="0">
                <a:latin typeface="Constantia" pitchFamily="18" charset="0"/>
                <a:ea typeface="Times New Roman"/>
              </a:rPr>
              <a:t> на цій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посаді</a:t>
            </a:r>
            <a:r>
              <a:rPr lang="ru-RU" sz="2000" b="1" dirty="0">
                <a:latin typeface="Constantia" pitchFamily="18" charset="0"/>
                <a:ea typeface="Times New Roman"/>
              </a:rPr>
              <a:t>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працює</a:t>
            </a:r>
            <a:r>
              <a:rPr lang="ru-RU" sz="2000" b="1" dirty="0">
                <a:latin typeface="Constantia" pitchFamily="18" charset="0"/>
                <a:ea typeface="Times New Roman"/>
              </a:rPr>
              <a:t> й </a:t>
            </a:r>
            <a:r>
              <a:rPr lang="ru-RU" sz="2000" b="1" dirty="0" err="1" smtClean="0">
                <a:latin typeface="Constantia" pitchFamily="18" charset="0"/>
                <a:ea typeface="Times New Roman"/>
              </a:rPr>
              <a:t>жінка</a:t>
            </a:r>
            <a:r>
              <a:rPr lang="ru-RU" sz="2000" b="1" dirty="0" smtClean="0">
                <a:latin typeface="Constantia" pitchFamily="18" charset="0"/>
                <a:ea typeface="Times New Roman"/>
              </a:rPr>
              <a:t>. А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іменник</a:t>
            </a:r>
            <a:r>
              <a:rPr lang="ru-RU" sz="2000" b="1" dirty="0">
                <a:latin typeface="Constantia" pitchFamily="18" charset="0"/>
                <a:ea typeface="Times New Roman"/>
              </a:rPr>
              <a:t> </a:t>
            </a:r>
            <a:r>
              <a:rPr lang="ru-RU" sz="2000" i="1" dirty="0" err="1">
                <a:latin typeface="Constantia" pitchFamily="18" charset="0"/>
                <a:ea typeface="Times New Roman"/>
              </a:rPr>
              <a:t>секретарка</a:t>
            </a:r>
            <a:r>
              <a:rPr lang="ru-RU" sz="2000" b="1" dirty="0">
                <a:latin typeface="Constantia" pitchFamily="18" charset="0"/>
                <a:ea typeface="Times New Roman"/>
              </a:rPr>
              <a:t> 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означає</a:t>
            </a:r>
            <a:r>
              <a:rPr lang="ru-RU" sz="2000" b="1" dirty="0">
                <a:latin typeface="Constantia" pitchFamily="18" charset="0"/>
                <a:ea typeface="Times New Roman"/>
              </a:rPr>
              <a:t>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дівчину</a:t>
            </a:r>
            <a:r>
              <a:rPr lang="ru-RU" sz="2000" b="1" dirty="0">
                <a:latin typeface="Constantia" pitchFamily="18" charset="0"/>
                <a:ea typeface="Times New Roman"/>
              </a:rPr>
              <a:t> або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жінку</a:t>
            </a:r>
            <a:r>
              <a:rPr lang="ru-RU" sz="2000" b="1" dirty="0">
                <a:latin typeface="Constantia" pitchFamily="18" charset="0"/>
                <a:ea typeface="Times New Roman"/>
              </a:rPr>
              <a:t>, що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працює</a:t>
            </a:r>
            <a:r>
              <a:rPr lang="ru-RU" sz="2000" b="1" dirty="0">
                <a:latin typeface="Constantia" pitchFamily="18" charset="0"/>
                <a:ea typeface="Times New Roman"/>
              </a:rPr>
              <a:t> </a:t>
            </a:r>
            <a:r>
              <a:rPr lang="ru-RU" sz="2000" i="1" dirty="0" err="1">
                <a:latin typeface="Constantia" pitchFamily="18" charset="0"/>
                <a:ea typeface="Times New Roman"/>
              </a:rPr>
              <a:t>технічним</a:t>
            </a:r>
            <a:r>
              <a:rPr lang="ru-RU" sz="2000" i="1" dirty="0">
                <a:latin typeface="Constantia" pitchFamily="18" charset="0"/>
                <a:ea typeface="Times New Roman"/>
              </a:rPr>
              <a:t> </a:t>
            </a:r>
            <a:r>
              <a:rPr lang="ru-RU" sz="2000" i="1" dirty="0" smtClean="0">
                <a:latin typeface="Constantia" pitchFamily="18" charset="0"/>
                <a:ea typeface="Times New Roman"/>
              </a:rPr>
              <a:t>секретарем</a:t>
            </a:r>
            <a:endParaRPr lang="ru-RU" sz="2000" b="1" dirty="0" smtClean="0">
              <a:latin typeface="Constantia" pitchFamily="18" charset="0"/>
              <a:ea typeface="Times New Roman"/>
            </a:endParaRPr>
          </a:p>
          <a:p>
            <a:pPr algn="just">
              <a:spcAft>
                <a:spcPts val="1200"/>
              </a:spcAft>
            </a:pPr>
            <a:r>
              <a:rPr lang="ru-RU" sz="2000" b="1" dirty="0" err="1" smtClean="0">
                <a:latin typeface="Constantia" pitchFamily="18" charset="0"/>
                <a:ea typeface="Times New Roman"/>
              </a:rPr>
              <a:t>Така</a:t>
            </a:r>
            <a:r>
              <a:rPr lang="ru-RU" sz="2000" b="1" dirty="0" smtClean="0">
                <a:latin typeface="Constantia" pitchFamily="18" charset="0"/>
                <a:ea typeface="Times New Roman"/>
              </a:rPr>
              <a:t> </a:t>
            </a:r>
            <a:r>
              <a:rPr lang="ru-RU" sz="2000" b="1" dirty="0">
                <a:latin typeface="Constantia" pitchFamily="18" charset="0"/>
                <a:ea typeface="Times New Roman"/>
              </a:rPr>
              <a:t>ж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лексична</a:t>
            </a:r>
            <a:r>
              <a:rPr lang="ru-RU" sz="2000" b="1" dirty="0">
                <a:latin typeface="Constantia" pitchFamily="18" charset="0"/>
                <a:ea typeface="Times New Roman"/>
              </a:rPr>
              <a:t>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невідповідність</a:t>
            </a:r>
            <a:r>
              <a:rPr lang="ru-RU" sz="2000" b="1" dirty="0">
                <a:latin typeface="Constantia" pitchFamily="18" charset="0"/>
                <a:ea typeface="Times New Roman"/>
              </a:rPr>
              <a:t>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спостерігається</a:t>
            </a:r>
            <a:r>
              <a:rPr lang="ru-RU" sz="2000" b="1" dirty="0">
                <a:latin typeface="Constantia" pitchFamily="18" charset="0"/>
                <a:ea typeface="Times New Roman"/>
              </a:rPr>
              <a:t> і в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іменниках</a:t>
            </a:r>
            <a:r>
              <a:rPr lang="ru-RU" sz="2000" b="1" dirty="0">
                <a:latin typeface="Constantia" pitchFamily="18" charset="0"/>
                <a:ea typeface="Times New Roman"/>
              </a:rPr>
              <a:t> </a:t>
            </a:r>
            <a:r>
              <a:rPr lang="ru-RU" sz="2000" i="1" dirty="0" err="1">
                <a:latin typeface="Constantia" pitchFamily="18" charset="0"/>
                <a:ea typeface="Times New Roman"/>
              </a:rPr>
              <a:t>друкар</a:t>
            </a:r>
            <a:r>
              <a:rPr lang="ru-RU" sz="2000" i="1" dirty="0">
                <a:latin typeface="Constantia" pitchFamily="18" charset="0"/>
                <a:ea typeface="Times New Roman"/>
              </a:rPr>
              <a:t> — </a:t>
            </a:r>
            <a:r>
              <a:rPr lang="ru-RU" sz="2000" i="1" dirty="0" err="1">
                <a:latin typeface="Constantia" pitchFamily="18" charset="0"/>
                <a:ea typeface="Times New Roman"/>
              </a:rPr>
              <a:t>друкарка</a:t>
            </a:r>
            <a:r>
              <a:rPr lang="ru-RU" sz="2000" b="1" i="1" dirty="0">
                <a:latin typeface="Constantia" pitchFamily="18" charset="0"/>
                <a:ea typeface="Times New Roman"/>
              </a:rPr>
              <a:t>.</a:t>
            </a:r>
            <a:r>
              <a:rPr lang="ru-RU" sz="2000" b="1" dirty="0">
                <a:latin typeface="Constantia" pitchFamily="18" charset="0"/>
                <a:ea typeface="Times New Roman"/>
              </a:rPr>
              <a:t> 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Іменник</a:t>
            </a:r>
            <a:r>
              <a:rPr lang="ru-RU" sz="2000" b="1" dirty="0">
                <a:latin typeface="Constantia" pitchFamily="18" charset="0"/>
                <a:ea typeface="Times New Roman"/>
              </a:rPr>
              <a:t> </a:t>
            </a:r>
            <a:r>
              <a:rPr lang="ru-RU" sz="2000" i="1" dirty="0" err="1">
                <a:latin typeface="Constantia" pitchFamily="18" charset="0"/>
                <a:ea typeface="Times New Roman"/>
              </a:rPr>
              <a:t>друкар</a:t>
            </a:r>
            <a:r>
              <a:rPr lang="ru-RU" sz="2000" b="1" dirty="0">
                <a:latin typeface="Constantia" pitchFamily="18" charset="0"/>
                <a:ea typeface="Times New Roman"/>
              </a:rPr>
              <a:t> 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означає</a:t>
            </a:r>
            <a:r>
              <a:rPr lang="ru-RU" sz="2000" b="1" dirty="0">
                <a:latin typeface="Constantia" pitchFamily="18" charset="0"/>
                <a:ea typeface="Times New Roman"/>
              </a:rPr>
              <a:t> особу (і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чоловіка</a:t>
            </a:r>
            <a:r>
              <a:rPr lang="ru-RU" sz="2000" b="1" dirty="0">
                <a:latin typeface="Constantia" pitchFamily="18" charset="0"/>
                <a:ea typeface="Times New Roman"/>
              </a:rPr>
              <a:t>, і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жінку</a:t>
            </a:r>
            <a:r>
              <a:rPr lang="ru-RU" sz="2000" b="1" dirty="0">
                <a:latin typeface="Constantia" pitchFamily="18" charset="0"/>
                <a:ea typeface="Times New Roman"/>
              </a:rPr>
              <a:t>), що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працює</a:t>
            </a:r>
            <a:r>
              <a:rPr lang="ru-RU" sz="2000" b="1" dirty="0">
                <a:latin typeface="Constantia" pitchFamily="18" charset="0"/>
                <a:ea typeface="Times New Roman"/>
              </a:rPr>
              <a:t> в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друкарні</a:t>
            </a:r>
            <a:r>
              <a:rPr lang="ru-RU" sz="2000" b="1" dirty="0">
                <a:latin typeface="Constantia" pitchFamily="18" charset="0"/>
                <a:ea typeface="Times New Roman"/>
              </a:rPr>
              <a:t>, а словом </a:t>
            </a:r>
            <a:r>
              <a:rPr lang="ru-RU" sz="2000" i="1" dirty="0" err="1">
                <a:latin typeface="Constantia" pitchFamily="18" charset="0"/>
                <a:ea typeface="Times New Roman"/>
              </a:rPr>
              <a:t>друкарка</a:t>
            </a:r>
            <a:r>
              <a:rPr lang="ru-RU" sz="2000" b="1" dirty="0">
                <a:latin typeface="Constantia" pitchFamily="18" charset="0"/>
                <a:ea typeface="Times New Roman"/>
              </a:rPr>
              <a:t> 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називається</a:t>
            </a:r>
            <a:r>
              <a:rPr lang="ru-RU" sz="2000" b="1" dirty="0">
                <a:latin typeface="Constantia" pitchFamily="18" charset="0"/>
                <a:ea typeface="Times New Roman"/>
              </a:rPr>
              <a:t>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жінка</a:t>
            </a:r>
            <a:r>
              <a:rPr lang="ru-RU" sz="2000" b="1" dirty="0">
                <a:latin typeface="Constantia" pitchFamily="18" charset="0"/>
                <a:ea typeface="Times New Roman"/>
              </a:rPr>
              <a:t>, яка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друкує</a:t>
            </a:r>
            <a:r>
              <a:rPr lang="ru-RU" sz="2000" b="1" dirty="0">
                <a:latin typeface="Constantia" pitchFamily="18" charset="0"/>
                <a:ea typeface="Times New Roman"/>
              </a:rPr>
              <a:t> на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друкарській</a:t>
            </a:r>
            <a:r>
              <a:rPr lang="ru-RU" sz="2000" b="1" dirty="0">
                <a:latin typeface="Constantia" pitchFamily="18" charset="0"/>
                <a:ea typeface="Times New Roman"/>
              </a:rPr>
              <a:t>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машинці</a:t>
            </a:r>
            <a:endParaRPr lang="uk-UA" sz="2000" b="1" dirty="0">
              <a:latin typeface="Constant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solidFill>
                  <a:srgbClr val="002060"/>
                </a:solidFill>
                <a:latin typeface="Constantia" pitchFamily="18" charset="0"/>
              </a:rPr>
              <a:t>Нюанси</a:t>
            </a:r>
            <a:endParaRPr lang="uk-UA" sz="3600" dirty="0">
              <a:solidFill>
                <a:srgbClr val="00206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31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457200" y="2204864"/>
            <a:ext cx="8075240" cy="4032448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Суфікси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-ш-, -их-,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утворюючи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фемінітиви,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вносять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до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лексичного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значення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слова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додатковий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компонент: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генеральша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dirty="0">
                <a:latin typeface="Constantia" pitchFamily="18" charset="0"/>
              </a:rPr>
              <a:t>– </a:t>
            </a:r>
            <a:r>
              <a:rPr lang="ru-RU" sz="2400" dirty="0" err="1">
                <a:latin typeface="Constantia" pitchFamily="18" charset="0"/>
              </a:rPr>
              <a:t>це</a:t>
            </a:r>
            <a:r>
              <a:rPr lang="ru-RU" sz="2400" dirty="0">
                <a:latin typeface="Constantia" pitchFamily="18" charset="0"/>
              </a:rPr>
              <a:t> не </a:t>
            </a:r>
            <a:r>
              <a:rPr lang="ru-RU" sz="2400" dirty="0" err="1">
                <a:latin typeface="Constantia" pitchFamily="18" charset="0"/>
              </a:rPr>
              <a:t>жінка</a:t>
            </a:r>
            <a:r>
              <a:rPr lang="ru-RU" sz="2400" dirty="0">
                <a:latin typeface="Constantia" pitchFamily="18" charset="0"/>
              </a:rPr>
              <a:t> на </a:t>
            </a:r>
            <a:r>
              <a:rPr lang="ru-RU" sz="2400" dirty="0" err="1">
                <a:latin typeface="Constantia" pitchFamily="18" charset="0"/>
              </a:rPr>
              <a:t>генеральській</a:t>
            </a:r>
            <a:r>
              <a:rPr lang="ru-RU" sz="2400" dirty="0">
                <a:latin typeface="Constantia" pitchFamily="18" charset="0"/>
              </a:rPr>
              <a:t> </a:t>
            </a:r>
            <a:r>
              <a:rPr lang="ru-RU" sz="2400" dirty="0" err="1">
                <a:latin typeface="Constantia" pitchFamily="18" charset="0"/>
              </a:rPr>
              <a:t>посаді</a:t>
            </a:r>
            <a:r>
              <a:rPr lang="ru-RU" sz="2400" dirty="0">
                <a:latin typeface="Constantia" pitchFamily="18" charset="0"/>
              </a:rPr>
              <a:t>, а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дружина генерала</a:t>
            </a:r>
            <a:r>
              <a:rPr lang="ru-RU" sz="2400" dirty="0">
                <a:latin typeface="Constantia" pitchFamily="18" charset="0"/>
              </a:rPr>
              <a:t>,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директорша</a:t>
            </a:r>
            <a:r>
              <a:rPr lang="ru-RU" sz="2400" dirty="0">
                <a:latin typeface="Constantia" pitchFamily="18" charset="0"/>
              </a:rPr>
              <a:t> – </a:t>
            </a:r>
            <a:r>
              <a:rPr lang="ru-RU" sz="2400" dirty="0" err="1">
                <a:latin typeface="Constantia" pitchFamily="18" charset="0"/>
              </a:rPr>
              <a:t>це</a:t>
            </a:r>
            <a:r>
              <a:rPr lang="ru-RU" sz="2400" dirty="0">
                <a:latin typeface="Constantia" pitchFamily="18" charset="0"/>
              </a:rPr>
              <a:t>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дружина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директора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А слова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повариха, ткачиха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(дружина ткача)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часто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набувають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і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зневажливого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відтінку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(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порівняйте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з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нейтральними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куховарка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,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ткаля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)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>
                <a:solidFill>
                  <a:srgbClr val="002060"/>
                </a:solidFill>
                <a:latin typeface="Constantia" pitchFamily="18" charset="0"/>
              </a:rPr>
              <a:t>Зміна лексичного значення при творенні фемінітивів</a:t>
            </a:r>
            <a:endParaRPr lang="uk-UA" sz="3600" dirty="0">
              <a:solidFill>
                <a:srgbClr val="00206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254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695575" indent="-366713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Пані майор</a:t>
            </a:r>
          </a:p>
          <a:p>
            <a:pPr marL="2695575" indent="-366713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Пані генерал</a:t>
            </a:r>
          </a:p>
          <a:p>
            <a:pPr marL="2695575" indent="-366713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Пані прокурор</a:t>
            </a:r>
          </a:p>
          <a:p>
            <a:pPr marL="2695575" indent="-366713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Пані мер</a:t>
            </a:r>
          </a:p>
          <a:p>
            <a:pPr marL="2695575" indent="-366713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Пані академік</a:t>
            </a:r>
          </a:p>
          <a:p>
            <a:pPr marL="2695575" indent="-366713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Пані професор</a:t>
            </a:r>
          </a:p>
          <a:p>
            <a:pPr marL="2695575" indent="-366713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Пані екстрасенс</a:t>
            </a:r>
          </a:p>
          <a:p>
            <a:pPr marL="2695575" indent="-366713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Пані математик</a:t>
            </a:r>
          </a:p>
          <a:p>
            <a:pPr marL="2695575" indent="-366713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Пані посол</a:t>
            </a:r>
          </a:p>
          <a:p>
            <a:pPr marL="2695575" indent="-366713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Пані міністр</a:t>
            </a:r>
          </a:p>
          <a:p>
            <a:pPr marL="2695575" indent="-366713"/>
            <a:r>
              <a:rPr lang="uk-UA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Пані президент</a:t>
            </a:r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002060"/>
                </a:solidFill>
                <a:latin typeface="Constantia" pitchFamily="18" charset="0"/>
              </a:rPr>
              <a:t>Фемінітиви не завжди доречні</a:t>
            </a:r>
            <a:endParaRPr lang="uk-UA" dirty="0">
              <a:solidFill>
                <a:srgbClr val="00206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020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>
                <a:solidFill>
                  <a:srgbClr val="464646"/>
                </a:solidFill>
                <a:latin typeface="Constantia" pitchFamily="18" charset="0"/>
              </a:rPr>
              <a:t>Чи всі наведені фемінітиви правильні?</a:t>
            </a:r>
            <a:endParaRPr lang="uk-UA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6984776" cy="538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26942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>
                <a:latin typeface="Constantia" pitchFamily="18" charset="0"/>
              </a:rPr>
              <a:t>Чи всі наведені фемінітиви правильні?</a:t>
            </a:r>
            <a:endParaRPr lang="uk-UA" sz="3200" dirty="0">
              <a:latin typeface="Constantia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488832" cy="541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7255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 smtClean="0">
                <a:latin typeface="Constantia" pitchFamily="18" charset="0"/>
              </a:rPr>
              <a:t>Чи від усіх слів доречно утворювати фемінітиви?</a:t>
            </a:r>
            <a:endParaRPr lang="uk-UA" sz="3200" dirty="0">
              <a:latin typeface="Constanti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186870" cy="4298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98516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>
                <a:latin typeface="Constantia" pitchFamily="18" charset="0"/>
              </a:rPr>
              <a:t>Чи пані академік?</a:t>
            </a:r>
            <a:endParaRPr lang="uk-UA" sz="3600" dirty="0">
              <a:latin typeface="Constantia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604918" cy="507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9198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899592" y="1340768"/>
            <a:ext cx="7488832" cy="4666523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uk-UA" sz="2400" dirty="0">
                <a:latin typeface="Constantia" pitchFamily="18" charset="0"/>
                <a:ea typeface="Times New Roman"/>
              </a:rPr>
              <a:t>В українській мові іменники мають однину і </a:t>
            </a:r>
            <a:r>
              <a:rPr lang="uk-UA" sz="2400" dirty="0" smtClean="0">
                <a:latin typeface="Constantia" pitchFamily="18" charset="0"/>
                <a:ea typeface="Times New Roman"/>
              </a:rPr>
              <a:t>множину</a:t>
            </a:r>
          </a:p>
          <a:p>
            <a:pPr algn="just">
              <a:spcAft>
                <a:spcPts val="1200"/>
              </a:spcAft>
            </a:pPr>
            <a:r>
              <a:rPr lang="uk-UA" sz="2400" b="1" dirty="0">
                <a:latin typeface="Constantia" pitchFamily="18" charset="0"/>
                <a:ea typeface="Times New Roman"/>
              </a:rPr>
              <a:t>б</a:t>
            </a:r>
            <a:r>
              <a:rPr lang="uk-UA" sz="2400" b="1" dirty="0" smtClean="0">
                <a:latin typeface="Constantia" pitchFamily="18" charset="0"/>
                <a:ea typeface="Times New Roman"/>
              </a:rPr>
              <a:t>ільшість </a:t>
            </a:r>
            <a:r>
              <a:rPr lang="uk-UA" sz="2400" b="1" dirty="0">
                <a:latin typeface="Constantia" pitchFamily="18" charset="0"/>
                <a:ea typeface="Times New Roman"/>
              </a:rPr>
              <a:t>іменників мають дві форми</a:t>
            </a:r>
            <a:r>
              <a:rPr lang="uk-UA" sz="2400" dirty="0">
                <a:latin typeface="Constantia" pitchFamily="18" charset="0"/>
                <a:ea typeface="Times New Roman"/>
              </a:rPr>
              <a:t>: </a:t>
            </a:r>
            <a:r>
              <a:rPr lang="uk-UA" sz="2400" i="1" dirty="0">
                <a:latin typeface="Constantia" pitchFamily="18" charset="0"/>
                <a:ea typeface="Times New Roman"/>
              </a:rPr>
              <a:t>документ – документи, юрист – юристи, доказ – докази, закон – </a:t>
            </a:r>
            <a:r>
              <a:rPr lang="uk-UA" sz="2400" i="1" dirty="0" smtClean="0">
                <a:latin typeface="Constantia" pitchFamily="18" charset="0"/>
                <a:ea typeface="Times New Roman"/>
              </a:rPr>
              <a:t>закони</a:t>
            </a:r>
          </a:p>
          <a:p>
            <a:pPr algn="just">
              <a:spcAft>
                <a:spcPts val="1200"/>
              </a:spcAft>
            </a:pPr>
            <a:r>
              <a:rPr lang="uk-UA" sz="2400" b="1" dirty="0" smtClean="0">
                <a:latin typeface="Constantia" pitchFamily="18" charset="0"/>
                <a:ea typeface="Times New Roman"/>
              </a:rPr>
              <a:t>частина </a:t>
            </a:r>
            <a:r>
              <a:rPr lang="uk-UA" sz="2400" b="1" dirty="0">
                <a:latin typeface="Constantia" pitchFamily="18" charset="0"/>
                <a:ea typeface="Times New Roman"/>
              </a:rPr>
              <a:t>іменників має або тільки однину, або тільки множину, </a:t>
            </a:r>
            <a:r>
              <a:rPr lang="uk-UA" sz="2400" dirty="0">
                <a:latin typeface="Constantia" pitchFamily="18" charset="0"/>
                <a:ea typeface="Times New Roman"/>
              </a:rPr>
              <a:t>наприклад: </a:t>
            </a:r>
            <a:r>
              <a:rPr lang="uk-UA" sz="2400" i="1" dirty="0">
                <a:latin typeface="Constantia" pitchFamily="18" charset="0"/>
                <a:ea typeface="Times New Roman"/>
              </a:rPr>
              <a:t>студентство, радість, Київ, цукор, вода</a:t>
            </a:r>
            <a:r>
              <a:rPr lang="uk-UA" sz="2400" b="1" i="1" dirty="0">
                <a:latin typeface="Constantia" pitchFamily="18" charset="0"/>
                <a:ea typeface="Times New Roman"/>
              </a:rPr>
              <a:t> </a:t>
            </a:r>
            <a:r>
              <a:rPr lang="uk-UA" sz="2400" dirty="0">
                <a:latin typeface="Constantia" pitchFamily="18" charset="0"/>
                <a:ea typeface="Times New Roman"/>
              </a:rPr>
              <a:t>- однина; </a:t>
            </a:r>
            <a:r>
              <a:rPr lang="uk-UA" sz="2400" i="1" dirty="0">
                <a:latin typeface="Constantia" pitchFamily="18" charset="0"/>
                <a:ea typeface="Times New Roman"/>
              </a:rPr>
              <a:t>парфуми, Карпати, канікули</a:t>
            </a:r>
            <a:r>
              <a:rPr lang="uk-UA" sz="2400" dirty="0">
                <a:latin typeface="Constantia" pitchFamily="18" charset="0"/>
                <a:ea typeface="Times New Roman"/>
              </a:rPr>
              <a:t> – множина</a:t>
            </a:r>
            <a:endParaRPr lang="uk-UA" sz="2400" dirty="0">
              <a:latin typeface="Constant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92088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uk-UA" sz="3600" dirty="0">
                <a:solidFill>
                  <a:srgbClr val="003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Категорія числа іменників</a:t>
            </a:r>
            <a:r>
              <a:rPr lang="uk-UA" sz="5400" i="1" dirty="0">
                <a:effectLst/>
                <a:latin typeface="Bookman Old Style"/>
                <a:ea typeface="Times New Roman"/>
                <a:cs typeface="Times New Roman"/>
              </a:rPr>
              <a:t/>
            </a:r>
            <a:br>
              <a:rPr lang="uk-UA" sz="5400" i="1" dirty="0">
                <a:effectLst/>
                <a:latin typeface="Bookman Old Style"/>
                <a:ea typeface="Times New Roman"/>
                <a:cs typeface="Times New Roman"/>
              </a:rPr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041812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251520" y="620688"/>
            <a:ext cx="8568952" cy="6048672"/>
          </a:xfrm>
        </p:spPr>
        <p:txBody>
          <a:bodyPr>
            <a:normAutofit fontScale="40000" lnSpcReduction="20000"/>
          </a:bodyPr>
          <a:lstStyle/>
          <a:p>
            <a:pPr algn="just">
              <a:lnSpc>
                <a:spcPct val="120000"/>
              </a:lnSpc>
              <a:spcAft>
                <a:spcPts val="300"/>
              </a:spcAft>
            </a:pPr>
            <a:r>
              <a:rPr lang="uk-UA" sz="4500" dirty="0" smtClean="0">
                <a:latin typeface="Constantia" pitchFamily="18" charset="0"/>
              </a:rPr>
              <a:t>1</a:t>
            </a:r>
            <a:r>
              <a:rPr lang="uk-UA" sz="4500" b="1" dirty="0" smtClean="0">
                <a:latin typeface="Constantia" pitchFamily="18" charset="0"/>
              </a:rPr>
              <a:t>. власні </a:t>
            </a:r>
            <a:r>
              <a:rPr lang="uk-UA" sz="4500" b="1" dirty="0">
                <a:latin typeface="Constantia" pitchFamily="18" charset="0"/>
              </a:rPr>
              <a:t>назви </a:t>
            </a:r>
            <a:r>
              <a:rPr lang="uk-UA" sz="4500" i="1" dirty="0" smtClean="0">
                <a:latin typeface="Constantia" pitchFamily="18" charset="0"/>
              </a:rPr>
              <a:t>(Запоріжжя, Київ, Львів, Україна, Тарас </a:t>
            </a:r>
            <a:r>
              <a:rPr lang="uk-UA" sz="4500" i="1" dirty="0">
                <a:latin typeface="Constantia" pitchFamily="18" charset="0"/>
              </a:rPr>
              <a:t>Григорович Шевченко, Чумацький Шлях</a:t>
            </a:r>
            <a:r>
              <a:rPr lang="uk-UA" sz="4500" i="1" dirty="0" smtClean="0">
                <a:latin typeface="Constantia" pitchFamily="18" charset="0"/>
              </a:rPr>
              <a:t>)</a:t>
            </a:r>
            <a:endParaRPr lang="uk-UA" sz="4500" i="1" dirty="0">
              <a:latin typeface="Constantia" pitchFamily="18" charset="0"/>
            </a:endParaRPr>
          </a:p>
          <a:p>
            <a:pPr algn="just">
              <a:lnSpc>
                <a:spcPct val="120000"/>
              </a:lnSpc>
              <a:spcAft>
                <a:spcPts val="300"/>
              </a:spcAft>
            </a:pPr>
            <a:r>
              <a:rPr lang="uk-UA" sz="4500" b="1" dirty="0">
                <a:solidFill>
                  <a:srgbClr val="003FBC"/>
                </a:solidFill>
                <a:latin typeface="Constantia" pitchFamily="18" charset="0"/>
              </a:rPr>
              <a:t>Зверніть увагу! </a:t>
            </a:r>
            <a:r>
              <a:rPr lang="uk-UA" sz="4500" b="1" dirty="0">
                <a:latin typeface="Constantia" pitchFamily="18" charset="0"/>
              </a:rPr>
              <a:t>Власні іменники в окремих випадках можуть мати і форми множини </a:t>
            </a:r>
            <a:r>
              <a:rPr lang="uk-UA" sz="4500" dirty="0">
                <a:latin typeface="Constantia" pitchFamily="18" charset="0"/>
              </a:rPr>
              <a:t>(</a:t>
            </a:r>
            <a:r>
              <a:rPr lang="uk-UA" sz="4500" i="1" dirty="0">
                <a:latin typeface="Constantia" pitchFamily="18" charset="0"/>
              </a:rPr>
              <a:t>сім’я Сосніних, справа </a:t>
            </a:r>
            <a:r>
              <a:rPr lang="uk-UA" sz="4500" i="1" dirty="0" err="1">
                <a:latin typeface="Constantia" pitchFamily="18" charset="0"/>
              </a:rPr>
              <a:t>Артамонових</a:t>
            </a:r>
            <a:r>
              <a:rPr lang="uk-UA" sz="4500" dirty="0" smtClean="0">
                <a:latin typeface="Constantia" pitchFamily="18" charset="0"/>
              </a:rPr>
              <a:t>)</a:t>
            </a:r>
            <a:endParaRPr lang="uk-UA" sz="4500" dirty="0">
              <a:latin typeface="Constantia" pitchFamily="18" charset="0"/>
            </a:endParaRPr>
          </a:p>
          <a:p>
            <a:pPr algn="just">
              <a:lnSpc>
                <a:spcPct val="120000"/>
              </a:lnSpc>
              <a:spcAft>
                <a:spcPts val="300"/>
              </a:spcAft>
            </a:pPr>
            <a:r>
              <a:rPr lang="uk-UA" sz="4500" b="1" dirty="0" smtClean="0">
                <a:latin typeface="Constantia" pitchFamily="18" charset="0"/>
              </a:rPr>
              <a:t>2.  іменники</a:t>
            </a:r>
            <a:r>
              <a:rPr lang="uk-UA" sz="4500" b="1" dirty="0">
                <a:latin typeface="Constantia" pitchFamily="18" charset="0"/>
              </a:rPr>
              <a:t>, що означають збірні поняття, сукупність однорідних осіб або предметів, що мисляться як одне ціле </a:t>
            </a:r>
            <a:r>
              <a:rPr lang="uk-UA" sz="4500" dirty="0">
                <a:latin typeface="Constantia" pitchFamily="18" charset="0"/>
              </a:rPr>
              <a:t>(</a:t>
            </a:r>
            <a:r>
              <a:rPr lang="uk-UA" sz="4500" i="1" dirty="0">
                <a:latin typeface="Constantia" pitchFamily="18" charset="0"/>
              </a:rPr>
              <a:t>професура, рідня, піхота, селянство, молодь, коріння, гілля</a:t>
            </a:r>
            <a:r>
              <a:rPr lang="uk-UA" sz="4500" dirty="0" smtClean="0">
                <a:latin typeface="Constantia" pitchFamily="18" charset="0"/>
              </a:rPr>
              <a:t>)</a:t>
            </a:r>
            <a:endParaRPr lang="uk-UA" sz="4500" dirty="0">
              <a:latin typeface="Constantia" pitchFamily="18" charset="0"/>
            </a:endParaRPr>
          </a:p>
          <a:p>
            <a:pPr algn="just">
              <a:lnSpc>
                <a:spcPct val="120000"/>
              </a:lnSpc>
              <a:spcAft>
                <a:spcPts val="300"/>
              </a:spcAft>
            </a:pPr>
            <a:r>
              <a:rPr lang="uk-UA" sz="4500" b="1" dirty="0" smtClean="0">
                <a:latin typeface="Constantia" pitchFamily="18" charset="0"/>
              </a:rPr>
              <a:t>3. більшість </a:t>
            </a:r>
            <a:r>
              <a:rPr lang="uk-UA" sz="4500" b="1" dirty="0">
                <a:latin typeface="Constantia" pitchFamily="18" charset="0"/>
              </a:rPr>
              <a:t>іменників, що означають матеріал, речовину, хімічні елементи </a:t>
            </a:r>
            <a:r>
              <a:rPr lang="uk-UA" sz="4500" dirty="0">
                <a:latin typeface="Constantia" pitchFamily="18" charset="0"/>
              </a:rPr>
              <a:t>тощо (</a:t>
            </a:r>
            <a:r>
              <a:rPr lang="uk-UA" sz="4500" i="1" dirty="0">
                <a:latin typeface="Constantia" pitchFamily="18" charset="0"/>
              </a:rPr>
              <a:t>золото, сталь, молоко, чай, кисень, водень, вуглець, бензин, електрика</a:t>
            </a:r>
            <a:r>
              <a:rPr lang="uk-UA" sz="4500" dirty="0" smtClean="0">
                <a:latin typeface="Constantia" pitchFamily="18" charset="0"/>
              </a:rPr>
              <a:t>)</a:t>
            </a:r>
            <a:endParaRPr lang="uk-UA" sz="4500" dirty="0">
              <a:latin typeface="Constantia" pitchFamily="18" charset="0"/>
            </a:endParaRPr>
          </a:p>
          <a:p>
            <a:pPr algn="just">
              <a:lnSpc>
                <a:spcPct val="120000"/>
              </a:lnSpc>
              <a:spcAft>
                <a:spcPts val="300"/>
              </a:spcAft>
            </a:pPr>
            <a:r>
              <a:rPr lang="uk-UA" sz="4500" b="1" dirty="0">
                <a:solidFill>
                  <a:srgbClr val="003FBC"/>
                </a:solidFill>
                <a:latin typeface="Constantia" pitchFamily="18" charset="0"/>
              </a:rPr>
              <a:t>Зверніть увагу!</a:t>
            </a:r>
            <a:r>
              <a:rPr lang="uk-UA" sz="4500" dirty="0">
                <a:latin typeface="Constantia" pitchFamily="18" charset="0"/>
              </a:rPr>
              <a:t> </a:t>
            </a:r>
            <a:r>
              <a:rPr lang="uk-UA" sz="4500" b="1" dirty="0">
                <a:latin typeface="Constantia" pitchFamily="18" charset="0"/>
              </a:rPr>
              <a:t>Деякі іменники цієї групи при означенні різних сортів даної речовини можуть вживатися і в множині </a:t>
            </a:r>
            <a:r>
              <a:rPr lang="uk-UA" sz="4500" dirty="0">
                <a:latin typeface="Constantia" pitchFamily="18" charset="0"/>
              </a:rPr>
              <a:t>(</a:t>
            </a:r>
            <a:r>
              <a:rPr lang="uk-UA" sz="4500" i="1" dirty="0">
                <a:latin typeface="Constantia" pitchFamily="18" charset="0"/>
              </a:rPr>
              <a:t>технічні масла, чаї першого сорту, мінеральні води</a:t>
            </a:r>
            <a:r>
              <a:rPr lang="uk-UA" sz="4500" dirty="0" smtClean="0">
                <a:latin typeface="Constantia" pitchFamily="18" charset="0"/>
              </a:rPr>
              <a:t>)</a:t>
            </a:r>
            <a:endParaRPr lang="uk-UA" sz="4500" dirty="0">
              <a:latin typeface="Constantia" pitchFamily="18" charset="0"/>
            </a:endParaRPr>
          </a:p>
          <a:p>
            <a:pPr algn="just">
              <a:lnSpc>
                <a:spcPct val="120000"/>
              </a:lnSpc>
              <a:spcAft>
                <a:spcPts val="300"/>
              </a:spcAft>
            </a:pPr>
            <a:r>
              <a:rPr lang="uk-UA" sz="4500" b="1" dirty="0" smtClean="0">
                <a:latin typeface="Constantia" pitchFamily="18" charset="0"/>
              </a:rPr>
              <a:t>4. абстрактні </a:t>
            </a:r>
            <a:r>
              <a:rPr lang="uk-UA" sz="4500" b="1" dirty="0">
                <a:latin typeface="Constantia" pitchFamily="18" charset="0"/>
              </a:rPr>
              <a:t>назви, що означають якості, властивості, дії </a:t>
            </a:r>
            <a:r>
              <a:rPr lang="uk-UA" sz="4500" dirty="0">
                <a:latin typeface="Constantia" pitchFamily="18" charset="0"/>
              </a:rPr>
              <a:t>(</a:t>
            </a:r>
            <a:r>
              <a:rPr lang="uk-UA" sz="4500" i="1" dirty="0">
                <a:latin typeface="Constantia" pitchFamily="18" charset="0"/>
              </a:rPr>
              <a:t>сміливість, бадьорість, краса, висота, глибина, спокій, радість, патріотизм, біганина, </a:t>
            </a:r>
            <a:r>
              <a:rPr lang="uk-UA" sz="4500" i="1" dirty="0" smtClean="0">
                <a:latin typeface="Constantia" pitchFamily="18" charset="0"/>
              </a:rPr>
              <a:t>нудьга</a:t>
            </a:r>
            <a:r>
              <a:rPr lang="uk-UA" sz="4500" dirty="0" smtClean="0">
                <a:latin typeface="Constantia" pitchFamily="18" charset="0"/>
              </a:rPr>
              <a:t>). </a:t>
            </a:r>
            <a:r>
              <a:rPr lang="uk-UA" sz="4500" b="1" dirty="0" smtClean="0">
                <a:solidFill>
                  <a:srgbClr val="003FBC"/>
                </a:solidFill>
                <a:latin typeface="Constantia" pitchFamily="18" charset="0"/>
              </a:rPr>
              <a:t>Зверніть </a:t>
            </a:r>
            <a:r>
              <a:rPr lang="uk-UA" sz="4500" b="1" dirty="0">
                <a:solidFill>
                  <a:srgbClr val="003FBC"/>
                </a:solidFill>
                <a:latin typeface="Constantia" pitchFamily="18" charset="0"/>
              </a:rPr>
              <a:t>увагу! </a:t>
            </a:r>
            <a:r>
              <a:rPr lang="uk-UA" sz="4500" b="1" dirty="0">
                <a:latin typeface="Constantia" pitchFamily="18" charset="0"/>
              </a:rPr>
              <a:t>Деякі іменники цієї групи, набуваючи значення </a:t>
            </a:r>
            <a:r>
              <a:rPr lang="uk-UA" sz="4500" b="1" dirty="0" smtClean="0">
                <a:latin typeface="Constantia" pitchFamily="18" charset="0"/>
              </a:rPr>
              <a:t>     конкретності</a:t>
            </a:r>
            <a:r>
              <a:rPr lang="uk-UA" sz="4500" b="1" dirty="0">
                <a:latin typeface="Constantia" pitchFamily="18" charset="0"/>
              </a:rPr>
              <a:t>, можуть мати і форми множини</a:t>
            </a:r>
            <a:r>
              <a:rPr lang="uk-UA" sz="4500" dirty="0">
                <a:latin typeface="Constantia" pitchFamily="18" charset="0"/>
              </a:rPr>
              <a:t> (</a:t>
            </a:r>
            <a:r>
              <a:rPr lang="uk-UA" sz="4500" i="1" dirty="0">
                <a:latin typeface="Constantia" pitchFamily="18" charset="0"/>
              </a:rPr>
              <a:t>висоти науки, глибини </a:t>
            </a:r>
            <a:r>
              <a:rPr lang="uk-UA" sz="4500" i="1" dirty="0" smtClean="0">
                <a:latin typeface="Constantia" pitchFamily="18" charset="0"/>
              </a:rPr>
              <a:t> моря</a:t>
            </a:r>
            <a:r>
              <a:rPr lang="uk-UA" sz="4500" i="1" dirty="0">
                <a:latin typeface="Constantia" pitchFamily="18" charset="0"/>
              </a:rPr>
              <a:t>, красоти природи</a:t>
            </a:r>
            <a:r>
              <a:rPr lang="uk-UA" sz="4500" dirty="0" smtClean="0">
                <a:latin typeface="Constantia" pitchFamily="18" charset="0"/>
              </a:rPr>
              <a:t>)</a:t>
            </a:r>
            <a:endParaRPr lang="uk-UA" sz="4500" dirty="0">
              <a:latin typeface="Constantia" pitchFamily="18" charset="0"/>
            </a:endParaRP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marL="365760" lvl="0" indent="-256032" algn="ctr">
              <a:spcBef>
                <a:spcPts val="400"/>
              </a:spcBef>
            </a:pPr>
            <a:r>
              <a:rPr lang="uk-UA" sz="2800" dirty="0">
                <a:solidFill>
                  <a:srgbClr val="003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n-ea"/>
                <a:cs typeface="+mn-cs"/>
              </a:rPr>
              <a:t>Уживаються тільки в </a:t>
            </a:r>
            <a:r>
              <a:rPr lang="uk-UA" sz="2800" dirty="0" smtClean="0">
                <a:solidFill>
                  <a:srgbClr val="003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n-ea"/>
                <a:cs typeface="+mn-cs"/>
              </a:rPr>
              <a:t>однині</a:t>
            </a:r>
            <a:r>
              <a:rPr lang="uk-UA" sz="1700" b="0" dirty="0" smtClean="0">
                <a:solidFill>
                  <a:srgbClr val="5A5A5A"/>
                </a:solidFill>
                <a:effectLst/>
                <a:latin typeface="Arial"/>
                <a:ea typeface="+mn-ea"/>
                <a:cs typeface="+mn-cs"/>
              </a:rPr>
              <a:t/>
            </a:r>
            <a:br>
              <a:rPr lang="uk-UA" sz="1700" b="0" dirty="0" smtClean="0">
                <a:solidFill>
                  <a:srgbClr val="5A5A5A"/>
                </a:solidFill>
                <a:effectLst/>
                <a:latin typeface="Arial"/>
                <a:ea typeface="+mn-ea"/>
                <a:cs typeface="+mn-cs"/>
              </a:rPr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87462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06483"/>
          </a:xfrm>
        </p:spPr>
        <p:txBody>
          <a:bodyPr>
            <a:normAutofit/>
          </a:bodyPr>
          <a:lstStyle/>
          <a:p>
            <a:pPr algn="just"/>
            <a:r>
              <a:rPr lang="uk-UA" sz="2200" dirty="0">
                <a:solidFill>
                  <a:prstClr val="black"/>
                </a:solidFill>
                <a:latin typeface="Constantia" pitchFamily="18" charset="0"/>
              </a:rPr>
              <a:t>До </a:t>
            </a:r>
            <a:r>
              <a:rPr lang="uk-UA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морфологічних засобів </a:t>
            </a:r>
            <a:r>
              <a:rPr lang="uk-UA" sz="2200" dirty="0">
                <a:solidFill>
                  <a:prstClr val="black"/>
                </a:solidFill>
                <a:latin typeface="Constantia" pitchFamily="18" charset="0"/>
              </a:rPr>
              <a:t>належить система закінчень. Кожний рід має свою типову систему закінчень: </a:t>
            </a:r>
            <a:r>
              <a:rPr lang="uk-UA" sz="2200" b="1" i="1" dirty="0">
                <a:solidFill>
                  <a:prstClr val="black"/>
                </a:solidFill>
                <a:latin typeface="Constantia" pitchFamily="18" charset="0"/>
              </a:rPr>
              <a:t>чоловічий </a:t>
            </a:r>
            <a:r>
              <a:rPr lang="uk-UA" sz="2200" i="1" dirty="0">
                <a:solidFill>
                  <a:prstClr val="black"/>
                </a:solidFill>
                <a:latin typeface="Constantia" pitchFamily="18" charset="0"/>
              </a:rPr>
              <a:t>- </a:t>
            </a:r>
            <a:r>
              <a:rPr lang="uk-UA" sz="2200" b="1" i="1" dirty="0">
                <a:solidFill>
                  <a:prstClr val="black"/>
                </a:solidFill>
                <a:latin typeface="Constantia" pitchFamily="18" charset="0"/>
              </a:rPr>
              <a:t>-о, -а, -у, -о, </a:t>
            </a:r>
            <a:r>
              <a:rPr lang="uk-UA" sz="2200" b="1" i="1" dirty="0" err="1">
                <a:solidFill>
                  <a:prstClr val="black"/>
                </a:solidFill>
                <a:latin typeface="Constantia" pitchFamily="18" charset="0"/>
              </a:rPr>
              <a:t>-ом</a:t>
            </a:r>
            <a:r>
              <a:rPr lang="uk-UA" sz="2200" b="1" i="1" dirty="0">
                <a:solidFill>
                  <a:prstClr val="black"/>
                </a:solidFill>
                <a:latin typeface="Constantia" pitchFamily="18" charset="0"/>
              </a:rPr>
              <a:t>, -і </a:t>
            </a:r>
            <a:r>
              <a:rPr lang="uk-UA" sz="2200" i="1" dirty="0">
                <a:solidFill>
                  <a:prstClr val="black"/>
                </a:solidFill>
                <a:latin typeface="Constantia" pitchFamily="18" charset="0"/>
              </a:rPr>
              <a:t>(Дніпро); </a:t>
            </a:r>
            <a:r>
              <a:rPr lang="uk-UA" sz="2200" b="1" i="1" dirty="0">
                <a:solidFill>
                  <a:prstClr val="black"/>
                </a:solidFill>
                <a:latin typeface="Constantia" pitchFamily="18" charset="0"/>
              </a:rPr>
              <a:t>жіночий </a:t>
            </a:r>
            <a:r>
              <a:rPr lang="uk-UA" sz="2200" i="1" dirty="0">
                <a:solidFill>
                  <a:prstClr val="black"/>
                </a:solidFill>
                <a:latin typeface="Constantia" pitchFamily="18" charset="0"/>
              </a:rPr>
              <a:t>– </a:t>
            </a:r>
            <a:r>
              <a:rPr lang="uk-UA" sz="2200" b="1" i="1" dirty="0">
                <a:solidFill>
                  <a:prstClr val="black"/>
                </a:solidFill>
                <a:latin typeface="Constantia" pitchFamily="18" charset="0"/>
              </a:rPr>
              <a:t>-а, -и, -і, -у, </a:t>
            </a:r>
            <a:r>
              <a:rPr lang="uk-UA" sz="2200" b="1" i="1" dirty="0" err="1">
                <a:solidFill>
                  <a:prstClr val="black"/>
                </a:solidFill>
                <a:latin typeface="Constantia" pitchFamily="18" charset="0"/>
              </a:rPr>
              <a:t>-ою</a:t>
            </a:r>
            <a:r>
              <a:rPr lang="uk-UA" sz="2200" b="1" i="1" dirty="0">
                <a:solidFill>
                  <a:prstClr val="black"/>
                </a:solidFill>
                <a:latin typeface="Constantia" pitchFamily="18" charset="0"/>
              </a:rPr>
              <a:t>, -і </a:t>
            </a:r>
            <a:r>
              <a:rPr lang="uk-UA" sz="2200" i="1" dirty="0">
                <a:solidFill>
                  <a:prstClr val="black"/>
                </a:solidFill>
                <a:latin typeface="Constantia" pitchFamily="18" charset="0"/>
              </a:rPr>
              <a:t>(вода); </a:t>
            </a:r>
            <a:r>
              <a:rPr lang="uk-UA" sz="2200" b="1" i="1" dirty="0">
                <a:solidFill>
                  <a:prstClr val="black"/>
                </a:solidFill>
                <a:latin typeface="Constantia" pitchFamily="18" charset="0"/>
              </a:rPr>
              <a:t>середній</a:t>
            </a:r>
            <a:r>
              <a:rPr lang="uk-UA" sz="2200" i="1" dirty="0">
                <a:solidFill>
                  <a:prstClr val="black"/>
                </a:solidFill>
                <a:latin typeface="Constantia" pitchFamily="18" charset="0"/>
              </a:rPr>
              <a:t> </a:t>
            </a:r>
            <a:r>
              <a:rPr lang="uk-UA" sz="2200" b="1" i="1" dirty="0">
                <a:solidFill>
                  <a:prstClr val="black"/>
                </a:solidFill>
                <a:latin typeface="Constantia" pitchFamily="18" charset="0"/>
              </a:rPr>
              <a:t> - е, -я, -ю, -е, </a:t>
            </a:r>
            <a:r>
              <a:rPr lang="uk-UA" sz="2200" b="1" i="1" dirty="0" err="1">
                <a:solidFill>
                  <a:prstClr val="black"/>
                </a:solidFill>
                <a:latin typeface="Constantia" pitchFamily="18" charset="0"/>
              </a:rPr>
              <a:t>-ем</a:t>
            </a:r>
            <a:r>
              <a:rPr lang="uk-UA" sz="2200" b="1" i="1" dirty="0">
                <a:solidFill>
                  <a:prstClr val="black"/>
                </a:solidFill>
                <a:latin typeface="Constantia" pitchFamily="18" charset="0"/>
              </a:rPr>
              <a:t>, -і </a:t>
            </a:r>
            <a:r>
              <a:rPr lang="uk-UA" sz="2200" i="1" dirty="0">
                <a:solidFill>
                  <a:prstClr val="black"/>
                </a:solidFill>
                <a:latin typeface="Constantia" pitchFamily="18" charset="0"/>
              </a:rPr>
              <a:t>(поле</a:t>
            </a:r>
            <a:r>
              <a:rPr lang="uk-UA" sz="2200" i="1" dirty="0" smtClean="0">
                <a:solidFill>
                  <a:prstClr val="black"/>
                </a:solidFill>
                <a:latin typeface="Constantia" pitchFamily="18" charset="0"/>
              </a:rPr>
              <a:t>)</a:t>
            </a:r>
          </a:p>
          <a:p>
            <a:pPr algn="just"/>
            <a:endParaRPr lang="uk-UA" sz="2200" i="1" dirty="0" smtClean="0">
              <a:solidFill>
                <a:prstClr val="black"/>
              </a:solidFill>
              <a:latin typeface="Constantia" pitchFamily="18" charset="0"/>
            </a:endParaRPr>
          </a:p>
          <a:p>
            <a:pPr lvl="0" algn="just">
              <a:buClr>
                <a:srgbClr val="2DA2BF"/>
              </a:buClr>
            </a:pPr>
            <a:r>
              <a:rPr lang="uk-UA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Словотворчий засіб </a:t>
            </a:r>
            <a:r>
              <a:rPr lang="uk-UA" sz="2200" dirty="0">
                <a:solidFill>
                  <a:prstClr val="black"/>
                </a:solidFill>
                <a:latin typeface="Constantia" pitchFamily="18" charset="0"/>
              </a:rPr>
              <a:t>полягає в тому, що окремі суфікси надають похідному іменникові значення певного роду: а) іменники з суфіксами </a:t>
            </a:r>
            <a:r>
              <a:rPr lang="uk-UA" sz="2200" b="1" i="1" dirty="0" err="1">
                <a:solidFill>
                  <a:prstClr val="black"/>
                </a:solidFill>
                <a:latin typeface="Constantia" pitchFamily="18" charset="0"/>
              </a:rPr>
              <a:t>–тель</a:t>
            </a:r>
            <a:r>
              <a:rPr lang="uk-UA" sz="2200" b="1" i="1" dirty="0">
                <a:solidFill>
                  <a:prstClr val="black"/>
                </a:solidFill>
                <a:latin typeface="Constantia" pitchFamily="18" charset="0"/>
              </a:rPr>
              <a:t>, </a:t>
            </a:r>
            <a:r>
              <a:rPr lang="uk-UA" sz="2200" b="1" i="1" dirty="0" err="1">
                <a:solidFill>
                  <a:prstClr val="black"/>
                </a:solidFill>
                <a:latin typeface="Constantia" pitchFamily="18" charset="0"/>
              </a:rPr>
              <a:t>-ик</a:t>
            </a:r>
            <a:r>
              <a:rPr lang="uk-UA" sz="2200" b="1" i="1" dirty="0">
                <a:solidFill>
                  <a:prstClr val="black"/>
                </a:solidFill>
                <a:latin typeface="Constantia" pitchFamily="18" charset="0"/>
              </a:rPr>
              <a:t>/</a:t>
            </a:r>
            <a:r>
              <a:rPr lang="uk-UA" sz="2200" b="1" i="1" dirty="0" err="1">
                <a:solidFill>
                  <a:prstClr val="black"/>
                </a:solidFill>
                <a:latin typeface="Constantia" pitchFamily="18" charset="0"/>
              </a:rPr>
              <a:t>-ник</a:t>
            </a:r>
            <a:r>
              <a:rPr lang="uk-UA" sz="2200" b="1" i="1" dirty="0">
                <a:solidFill>
                  <a:prstClr val="black"/>
                </a:solidFill>
                <a:latin typeface="Constantia" pitchFamily="18" charset="0"/>
              </a:rPr>
              <a:t>, </a:t>
            </a:r>
            <a:r>
              <a:rPr lang="uk-UA" sz="2200" b="1" i="1" dirty="0" err="1">
                <a:solidFill>
                  <a:prstClr val="black"/>
                </a:solidFill>
                <a:latin typeface="Constantia" pitchFamily="18" charset="0"/>
              </a:rPr>
              <a:t>-ич</a:t>
            </a:r>
            <a:r>
              <a:rPr lang="uk-UA" sz="2200" b="1" i="1" dirty="0">
                <a:solidFill>
                  <a:prstClr val="black"/>
                </a:solidFill>
                <a:latin typeface="Constantia" pitchFamily="18" charset="0"/>
              </a:rPr>
              <a:t>, </a:t>
            </a:r>
            <a:r>
              <a:rPr lang="uk-UA" sz="2200" b="1" i="1" dirty="0" err="1">
                <a:solidFill>
                  <a:prstClr val="black"/>
                </a:solidFill>
                <a:latin typeface="Constantia" pitchFamily="18" charset="0"/>
              </a:rPr>
              <a:t>-ин</a:t>
            </a:r>
            <a:r>
              <a:rPr lang="uk-UA" sz="2200" b="1" i="1" dirty="0">
                <a:solidFill>
                  <a:prstClr val="black"/>
                </a:solidFill>
                <a:latin typeface="Constantia" pitchFamily="18" charset="0"/>
              </a:rPr>
              <a:t>, </a:t>
            </a:r>
            <a:r>
              <a:rPr lang="uk-UA" sz="2200" b="1" i="1" dirty="0" err="1">
                <a:solidFill>
                  <a:prstClr val="black"/>
                </a:solidFill>
                <a:latin typeface="Constantia" pitchFamily="18" charset="0"/>
              </a:rPr>
              <a:t>-ак</a:t>
            </a:r>
            <a:r>
              <a:rPr lang="uk-UA" sz="2200" b="1" i="1" dirty="0">
                <a:solidFill>
                  <a:prstClr val="black"/>
                </a:solidFill>
                <a:latin typeface="Constantia" pitchFamily="18" charset="0"/>
              </a:rPr>
              <a:t> </a:t>
            </a:r>
            <a:r>
              <a:rPr lang="uk-UA" sz="2200" dirty="0">
                <a:solidFill>
                  <a:prstClr val="black"/>
                </a:solidFill>
                <a:latin typeface="Constantia" pitchFamily="18" charset="0"/>
              </a:rPr>
              <a:t>мають </a:t>
            </a:r>
            <a:r>
              <a:rPr lang="uk-UA" sz="2200" b="1" i="1" dirty="0">
                <a:solidFill>
                  <a:prstClr val="black"/>
                </a:solidFill>
                <a:latin typeface="Constantia" pitchFamily="18" charset="0"/>
              </a:rPr>
              <a:t>чоловічий рід </a:t>
            </a:r>
            <a:r>
              <a:rPr lang="uk-UA" sz="2200" dirty="0">
                <a:solidFill>
                  <a:prstClr val="black"/>
                </a:solidFill>
                <a:latin typeface="Constantia" pitchFamily="18" charset="0"/>
              </a:rPr>
              <a:t>(</a:t>
            </a:r>
            <a:r>
              <a:rPr lang="uk-UA" sz="2200" i="1" dirty="0">
                <a:solidFill>
                  <a:prstClr val="black"/>
                </a:solidFill>
                <a:latin typeface="Constantia" pitchFamily="18" charset="0"/>
              </a:rPr>
              <a:t>вихователь, лісник, </a:t>
            </a:r>
            <a:r>
              <a:rPr lang="uk-UA" sz="2200" i="1" dirty="0" smtClean="0">
                <a:solidFill>
                  <a:prstClr val="black"/>
                </a:solidFill>
                <a:latin typeface="Constantia" pitchFamily="18" charset="0"/>
              </a:rPr>
              <a:t>грузин, степняк</a:t>
            </a:r>
            <a:r>
              <a:rPr lang="uk-UA" sz="2200" dirty="0" smtClean="0">
                <a:solidFill>
                  <a:prstClr val="black"/>
                </a:solidFill>
                <a:latin typeface="Constantia" pitchFamily="18" charset="0"/>
              </a:rPr>
              <a:t>); </a:t>
            </a:r>
            <a:r>
              <a:rPr lang="uk-UA" sz="2200" dirty="0">
                <a:solidFill>
                  <a:prstClr val="black"/>
                </a:solidFill>
                <a:latin typeface="Constantia" pitchFamily="18" charset="0"/>
              </a:rPr>
              <a:t>б) іменники з суфіксами </a:t>
            </a:r>
            <a:r>
              <a:rPr lang="uk-UA" sz="2200" b="1" i="1" dirty="0">
                <a:solidFill>
                  <a:prstClr val="black"/>
                </a:solidFill>
                <a:latin typeface="Constantia" pitchFamily="18" charset="0"/>
              </a:rPr>
              <a:t>–к(а), </a:t>
            </a:r>
            <a:r>
              <a:rPr lang="uk-UA" sz="2200" b="1" i="1" dirty="0" err="1">
                <a:solidFill>
                  <a:prstClr val="black"/>
                </a:solidFill>
                <a:latin typeface="Constantia" pitchFamily="18" charset="0"/>
              </a:rPr>
              <a:t>-иц</a:t>
            </a:r>
            <a:r>
              <a:rPr lang="uk-UA" sz="2200" b="1" i="1" dirty="0">
                <a:solidFill>
                  <a:prstClr val="black"/>
                </a:solidFill>
                <a:latin typeface="Constantia" pitchFamily="18" charset="0"/>
              </a:rPr>
              <a:t>(я), </a:t>
            </a:r>
            <a:r>
              <a:rPr lang="uk-UA" sz="2200" b="1" i="1" dirty="0" err="1">
                <a:solidFill>
                  <a:prstClr val="black"/>
                </a:solidFill>
                <a:latin typeface="Constantia" pitchFamily="18" charset="0"/>
              </a:rPr>
              <a:t>-их</a:t>
            </a:r>
            <a:r>
              <a:rPr lang="uk-UA" sz="2200" b="1" i="1" dirty="0">
                <a:solidFill>
                  <a:prstClr val="black"/>
                </a:solidFill>
                <a:latin typeface="Constantia" pitchFamily="18" charset="0"/>
              </a:rPr>
              <a:t>(а), </a:t>
            </a:r>
            <a:r>
              <a:rPr lang="uk-UA" sz="2200" b="1" i="1" dirty="0" err="1">
                <a:solidFill>
                  <a:prstClr val="black"/>
                </a:solidFill>
                <a:latin typeface="Constantia" pitchFamily="18" charset="0"/>
              </a:rPr>
              <a:t>-ух</a:t>
            </a:r>
            <a:r>
              <a:rPr lang="uk-UA" sz="2200" b="1" i="1" dirty="0">
                <a:solidFill>
                  <a:prstClr val="black"/>
                </a:solidFill>
                <a:latin typeface="Constantia" pitchFamily="18" charset="0"/>
              </a:rPr>
              <a:t>(а), </a:t>
            </a:r>
            <a:r>
              <a:rPr lang="uk-UA" sz="2200" b="1" i="1" dirty="0" err="1">
                <a:solidFill>
                  <a:prstClr val="black"/>
                </a:solidFill>
                <a:latin typeface="Constantia" pitchFamily="18" charset="0"/>
              </a:rPr>
              <a:t>-ад</a:t>
            </a:r>
            <a:r>
              <a:rPr lang="uk-UA" sz="2200" b="1" i="1" dirty="0">
                <a:solidFill>
                  <a:prstClr val="black"/>
                </a:solidFill>
                <a:latin typeface="Constantia" pitchFamily="18" charset="0"/>
              </a:rPr>
              <a:t>(а) </a:t>
            </a:r>
            <a:r>
              <a:rPr lang="uk-UA" sz="2200" dirty="0">
                <a:solidFill>
                  <a:prstClr val="black"/>
                </a:solidFill>
                <a:latin typeface="Constantia" pitchFamily="18" charset="0"/>
              </a:rPr>
              <a:t>мають </a:t>
            </a:r>
            <a:r>
              <a:rPr lang="uk-UA" sz="2200" b="1" i="1" dirty="0">
                <a:solidFill>
                  <a:prstClr val="black"/>
                </a:solidFill>
                <a:latin typeface="Constantia" pitchFamily="18" charset="0"/>
              </a:rPr>
              <a:t>жіночий рід </a:t>
            </a:r>
            <a:r>
              <a:rPr lang="uk-UA" sz="2200" dirty="0">
                <a:solidFill>
                  <a:prstClr val="black"/>
                </a:solidFill>
                <a:latin typeface="Constantia" pitchFamily="18" charset="0"/>
              </a:rPr>
              <a:t>(</a:t>
            </a:r>
            <a:r>
              <a:rPr lang="uk-UA" sz="2200" i="1" dirty="0">
                <a:solidFill>
                  <a:prstClr val="black"/>
                </a:solidFill>
                <a:latin typeface="Constantia" pitchFamily="18" charset="0"/>
              </a:rPr>
              <a:t>учителька, молодиця, ковалиха</a:t>
            </a:r>
            <a:r>
              <a:rPr lang="uk-UA" sz="2200" i="1" dirty="0" smtClean="0">
                <a:solidFill>
                  <a:prstClr val="black"/>
                </a:solidFill>
                <a:latin typeface="Constantia" pitchFamily="18" charset="0"/>
              </a:rPr>
              <a:t>)</a:t>
            </a:r>
            <a:endParaRPr lang="uk-UA" sz="2200" i="1" dirty="0">
              <a:solidFill>
                <a:prstClr val="black"/>
              </a:solidFill>
              <a:latin typeface="Constantia" pitchFamily="18" charset="0"/>
            </a:endParaRPr>
          </a:p>
          <a:p>
            <a:pPr algn="just"/>
            <a:endParaRPr lang="uk-UA" sz="2000" i="1" dirty="0">
              <a:latin typeface="Constant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pPr algn="ctr"/>
            <a:r>
              <a:rPr lang="ru-RU" sz="2400" dirty="0" err="1">
                <a:solidFill>
                  <a:srgbClr val="003FBC"/>
                </a:solidFill>
                <a:latin typeface="Constantia" pitchFamily="18" charset="0"/>
              </a:rPr>
              <a:t>Родові</a:t>
            </a:r>
            <a:r>
              <a:rPr lang="ru-RU" sz="2400" dirty="0">
                <a:solidFill>
                  <a:srgbClr val="003FBC"/>
                </a:solidFill>
                <a:latin typeface="Constantia" pitchFamily="18" charset="0"/>
              </a:rPr>
              <a:t> </a:t>
            </a:r>
            <a:r>
              <a:rPr lang="ru-RU" sz="2400" dirty="0" err="1">
                <a:solidFill>
                  <a:srgbClr val="003FBC"/>
                </a:solidFill>
                <a:latin typeface="Constantia" pitchFamily="18" charset="0"/>
              </a:rPr>
              <a:t>значення</a:t>
            </a:r>
            <a:r>
              <a:rPr lang="ru-RU" sz="2400" dirty="0">
                <a:solidFill>
                  <a:srgbClr val="003FBC"/>
                </a:solidFill>
                <a:latin typeface="Constantia" pitchFamily="18" charset="0"/>
              </a:rPr>
              <a:t> в </a:t>
            </a:r>
            <a:r>
              <a:rPr lang="ru-RU" sz="2400" dirty="0" err="1">
                <a:solidFill>
                  <a:srgbClr val="003FBC"/>
                </a:solidFill>
                <a:latin typeface="Constantia" pitchFamily="18" charset="0"/>
              </a:rPr>
              <a:t>українській</a:t>
            </a:r>
            <a:r>
              <a:rPr lang="ru-RU" sz="2400" dirty="0">
                <a:solidFill>
                  <a:srgbClr val="003FBC"/>
                </a:solidFill>
                <a:latin typeface="Constantia" pitchFamily="18" charset="0"/>
              </a:rPr>
              <a:t> </a:t>
            </a:r>
            <a:r>
              <a:rPr lang="ru-RU" sz="2400" dirty="0" err="1">
                <a:solidFill>
                  <a:srgbClr val="003FBC"/>
                </a:solidFill>
                <a:latin typeface="Constantia" pitchFamily="18" charset="0"/>
              </a:rPr>
              <a:t>мові</a:t>
            </a:r>
            <a:r>
              <a:rPr lang="ru-RU" sz="2400" dirty="0">
                <a:solidFill>
                  <a:srgbClr val="003FBC"/>
                </a:solidFill>
                <a:latin typeface="Constantia" pitchFamily="18" charset="0"/>
              </a:rPr>
              <a:t> </a:t>
            </a:r>
            <a:r>
              <a:rPr lang="ru-RU" sz="2400" dirty="0" err="1">
                <a:solidFill>
                  <a:srgbClr val="003FBC"/>
                </a:solidFill>
                <a:latin typeface="Constantia" pitchFamily="18" charset="0"/>
              </a:rPr>
              <a:t>виражаються</a:t>
            </a:r>
            <a:r>
              <a:rPr lang="ru-RU" sz="2400" dirty="0">
                <a:solidFill>
                  <a:srgbClr val="003FBC"/>
                </a:solidFill>
                <a:latin typeface="Constantia" pitchFamily="18" charset="0"/>
              </a:rPr>
              <a:t> </a:t>
            </a:r>
            <a:r>
              <a:rPr lang="ru-RU" sz="2400" dirty="0" err="1">
                <a:solidFill>
                  <a:srgbClr val="003FBC"/>
                </a:solidFill>
                <a:latin typeface="Constantia" pitchFamily="18" charset="0"/>
              </a:rPr>
              <a:t>морфологічними</a:t>
            </a:r>
            <a:r>
              <a:rPr lang="ru-RU" sz="2400" dirty="0">
                <a:solidFill>
                  <a:srgbClr val="003FBC"/>
                </a:solidFill>
                <a:latin typeface="Constantia" pitchFamily="18" charset="0"/>
              </a:rPr>
              <a:t>, </a:t>
            </a:r>
            <a:r>
              <a:rPr lang="ru-RU" sz="2400" dirty="0" err="1">
                <a:solidFill>
                  <a:srgbClr val="003FBC"/>
                </a:solidFill>
                <a:latin typeface="Constantia" pitchFamily="18" charset="0"/>
              </a:rPr>
              <a:t>словотвірними</a:t>
            </a:r>
            <a:r>
              <a:rPr lang="ru-RU" sz="2400" dirty="0">
                <a:solidFill>
                  <a:srgbClr val="003FBC"/>
                </a:solidFill>
                <a:latin typeface="Constantia" pitchFamily="18" charset="0"/>
              </a:rPr>
              <a:t>, </a:t>
            </a:r>
            <a:r>
              <a:rPr lang="ru-RU" sz="2400" dirty="0" err="1">
                <a:solidFill>
                  <a:srgbClr val="003FBC"/>
                </a:solidFill>
                <a:latin typeface="Constantia" pitchFamily="18" charset="0"/>
              </a:rPr>
              <a:t>синтаксичними</a:t>
            </a:r>
            <a:r>
              <a:rPr lang="ru-RU" sz="2400" dirty="0">
                <a:solidFill>
                  <a:srgbClr val="003FBC"/>
                </a:solidFill>
                <a:latin typeface="Constantia" pitchFamily="18" charset="0"/>
              </a:rPr>
              <a:t> та </a:t>
            </a:r>
            <a:r>
              <a:rPr lang="ru-RU" sz="2400" dirty="0" err="1">
                <a:solidFill>
                  <a:srgbClr val="003FBC"/>
                </a:solidFill>
                <a:latin typeface="Constantia" pitchFamily="18" charset="0"/>
              </a:rPr>
              <a:t>лексичними</a:t>
            </a:r>
            <a:r>
              <a:rPr lang="ru-RU" sz="2400" dirty="0">
                <a:solidFill>
                  <a:srgbClr val="003FBC"/>
                </a:solidFill>
                <a:latin typeface="Constantia" pitchFamily="18" charset="0"/>
              </a:rPr>
              <a:t> (</a:t>
            </a:r>
            <a:r>
              <a:rPr lang="ru-RU" sz="2400" dirty="0" err="1">
                <a:solidFill>
                  <a:srgbClr val="003FBC"/>
                </a:solidFill>
                <a:latin typeface="Constantia" pitchFamily="18" charset="0"/>
              </a:rPr>
              <a:t>семантичними</a:t>
            </a:r>
            <a:r>
              <a:rPr lang="ru-RU" sz="2400" dirty="0">
                <a:solidFill>
                  <a:srgbClr val="003FBC"/>
                </a:solidFill>
                <a:latin typeface="Constantia" pitchFamily="18" charset="0"/>
              </a:rPr>
              <a:t>) </a:t>
            </a:r>
            <a:r>
              <a:rPr lang="ru-RU" sz="2400" dirty="0" err="1">
                <a:solidFill>
                  <a:srgbClr val="003FBC"/>
                </a:solidFill>
                <a:latin typeface="Constantia" pitchFamily="18" charset="0"/>
              </a:rPr>
              <a:t>засобами</a:t>
            </a:r>
            <a:endParaRPr lang="uk-UA" sz="2400" dirty="0">
              <a:solidFill>
                <a:srgbClr val="003FBC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2070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0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uk-UA" sz="2200" b="1" dirty="0" smtClean="0">
                <a:latin typeface="Constantia" pitchFamily="18" charset="0"/>
              </a:rPr>
              <a:t>1. власні </a:t>
            </a:r>
            <a:r>
              <a:rPr lang="uk-UA" sz="2200" b="1" dirty="0">
                <a:latin typeface="Constantia" pitchFamily="18" charset="0"/>
              </a:rPr>
              <a:t>назви </a:t>
            </a:r>
            <a:r>
              <a:rPr lang="uk-UA" sz="2200" dirty="0">
                <a:latin typeface="Constantia" pitchFamily="18" charset="0"/>
              </a:rPr>
              <a:t>(</a:t>
            </a:r>
            <a:r>
              <a:rPr lang="uk-UA" sz="2200" i="1" dirty="0">
                <a:latin typeface="Constantia" pitchFamily="18" charset="0"/>
              </a:rPr>
              <a:t>Карпати, Чернівці, </a:t>
            </a:r>
            <a:r>
              <a:rPr lang="uk-UA" sz="2200" i="1" dirty="0" smtClean="0">
                <a:latin typeface="Constantia" pitchFamily="18" charset="0"/>
              </a:rPr>
              <a:t>Альпи</a:t>
            </a:r>
            <a:r>
              <a:rPr lang="uk-UA" sz="2200" dirty="0">
                <a:latin typeface="Constantia" pitchFamily="18" charset="0"/>
              </a:rPr>
              <a:t>)</a:t>
            </a:r>
          </a:p>
          <a:p>
            <a:pPr algn="just">
              <a:spcAft>
                <a:spcPts val="600"/>
              </a:spcAft>
            </a:pPr>
            <a:r>
              <a:rPr lang="uk-UA" sz="2200" b="1" dirty="0" smtClean="0">
                <a:latin typeface="Constantia" pitchFamily="18" charset="0"/>
              </a:rPr>
              <a:t>2.іменники</a:t>
            </a:r>
            <a:r>
              <a:rPr lang="uk-UA" sz="2200" b="1" dirty="0">
                <a:latin typeface="Constantia" pitchFamily="18" charset="0"/>
              </a:rPr>
              <a:t>, що означають предмети парної або симетричної будови</a:t>
            </a:r>
            <a:r>
              <a:rPr lang="uk-UA" sz="2200" dirty="0">
                <a:latin typeface="Constantia" pitchFamily="18" charset="0"/>
              </a:rPr>
              <a:t> (</a:t>
            </a:r>
            <a:r>
              <a:rPr lang="uk-UA" sz="2200" i="1" dirty="0">
                <a:latin typeface="Constantia" pitchFamily="18" charset="0"/>
              </a:rPr>
              <a:t>окуляри, ножиці, ворота, ковзани, сани</a:t>
            </a:r>
            <a:r>
              <a:rPr lang="uk-UA" sz="2200" dirty="0" smtClean="0">
                <a:latin typeface="Constantia" pitchFamily="18" charset="0"/>
              </a:rPr>
              <a:t>)</a:t>
            </a:r>
            <a:endParaRPr lang="uk-UA" sz="2200" dirty="0">
              <a:latin typeface="Constantia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uk-UA" sz="2200" b="1" dirty="0" smtClean="0">
                <a:latin typeface="Constantia" pitchFamily="18" charset="0"/>
              </a:rPr>
              <a:t>3. іменники</a:t>
            </a:r>
            <a:r>
              <a:rPr lang="uk-UA" sz="2200" b="1" dirty="0">
                <a:latin typeface="Constantia" pitchFamily="18" charset="0"/>
              </a:rPr>
              <a:t>, що означають масу, речовину </a:t>
            </a:r>
            <a:r>
              <a:rPr lang="uk-UA" sz="2200" dirty="0">
                <a:latin typeface="Constantia" pitchFamily="18" charset="0"/>
              </a:rPr>
              <a:t>(</a:t>
            </a:r>
            <a:r>
              <a:rPr lang="uk-UA" sz="2200" i="1" dirty="0">
                <a:latin typeface="Constantia" pitchFamily="18" charset="0"/>
              </a:rPr>
              <a:t>дріжджі, помиї, парфуми, вершки</a:t>
            </a:r>
            <a:r>
              <a:rPr lang="uk-UA" sz="2200" dirty="0" smtClean="0">
                <a:latin typeface="Constantia" pitchFamily="18" charset="0"/>
              </a:rPr>
              <a:t>)</a:t>
            </a:r>
            <a:endParaRPr lang="uk-UA" sz="2200" dirty="0">
              <a:latin typeface="Constantia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uk-UA" sz="2200" b="1" dirty="0" smtClean="0">
                <a:latin typeface="Constantia" pitchFamily="18" charset="0"/>
              </a:rPr>
              <a:t>4. назви </a:t>
            </a:r>
            <a:r>
              <a:rPr lang="uk-UA" sz="2200" b="1" dirty="0">
                <a:latin typeface="Constantia" pitchFamily="18" charset="0"/>
              </a:rPr>
              <a:t>періодів часу, подій, ігор </a:t>
            </a:r>
            <a:r>
              <a:rPr lang="uk-UA" sz="2200" dirty="0">
                <a:latin typeface="Constantia" pitchFamily="18" charset="0"/>
              </a:rPr>
              <a:t>(</a:t>
            </a:r>
            <a:r>
              <a:rPr lang="uk-UA" sz="2200" i="1" dirty="0">
                <a:latin typeface="Constantia" pitchFamily="18" charset="0"/>
              </a:rPr>
              <a:t>канікули, іменини, дебати, піжмурки, шахи</a:t>
            </a:r>
            <a:r>
              <a:rPr lang="uk-UA" sz="2200" dirty="0" smtClean="0">
                <a:latin typeface="Constantia" pitchFamily="18" charset="0"/>
              </a:rPr>
              <a:t>)</a:t>
            </a:r>
            <a:endParaRPr lang="uk-UA" sz="2200" dirty="0">
              <a:latin typeface="Constantia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uk-UA" sz="2200" b="1" dirty="0" smtClean="0">
                <a:latin typeface="Constantia" pitchFamily="18" charset="0"/>
              </a:rPr>
              <a:t>5. деякі </a:t>
            </a:r>
            <a:r>
              <a:rPr lang="uk-UA" sz="2200" b="1" dirty="0">
                <a:latin typeface="Constantia" pitchFamily="18" charset="0"/>
              </a:rPr>
              <a:t>іменники дієслівного походження</a:t>
            </a:r>
            <a:r>
              <a:rPr lang="uk-UA" sz="2200" dirty="0">
                <a:latin typeface="Constantia" pitchFamily="18" charset="0"/>
              </a:rPr>
              <a:t> (</a:t>
            </a:r>
            <a:r>
              <a:rPr lang="uk-UA" sz="2200" i="1" dirty="0">
                <a:latin typeface="Constantia" pitchFamily="18" charset="0"/>
              </a:rPr>
              <a:t>радощі, веселощі, гордощі</a:t>
            </a:r>
            <a:r>
              <a:rPr lang="uk-UA" sz="2200" dirty="0" smtClean="0">
                <a:latin typeface="Constantia" pitchFamily="18" charset="0"/>
              </a:rPr>
              <a:t>)</a:t>
            </a:r>
            <a:endParaRPr lang="uk-UA" sz="2200" dirty="0">
              <a:latin typeface="Constantia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uk-UA" sz="2200" dirty="0">
                <a:latin typeface="Constantia" pitchFamily="18" charset="0"/>
              </a:rPr>
              <a:t>Усі іменники, що вживаються тільки у множині, не мають ознак граматичного </a:t>
            </a:r>
            <a:r>
              <a:rPr lang="uk-UA" sz="2200" dirty="0" smtClean="0">
                <a:latin typeface="Constantia" pitchFamily="18" charset="0"/>
              </a:rPr>
              <a:t>роду</a:t>
            </a:r>
            <a:endParaRPr lang="uk-UA" sz="2200" dirty="0">
              <a:latin typeface="Constantia" pitchFamily="18" charset="0"/>
            </a:endParaRP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uk-UA" sz="2800" dirty="0">
                <a:solidFill>
                  <a:srgbClr val="003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Уживаються тільки в </a:t>
            </a:r>
            <a:r>
              <a:rPr lang="uk-UA" sz="2800" dirty="0" smtClean="0">
                <a:solidFill>
                  <a:srgbClr val="003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множині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9592932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5328592"/>
          </a:xfrm>
        </p:spPr>
        <p:txBody>
          <a:bodyPr>
            <a:noAutofit/>
          </a:bodyPr>
          <a:lstStyle/>
          <a:p>
            <a:pPr marL="14478" indent="0" algn="just">
              <a:spcAft>
                <a:spcPts val="600"/>
              </a:spcAft>
              <a:buNone/>
            </a:pPr>
            <a:endParaRPr lang="uk-UA" sz="2000" dirty="0" smtClean="0">
              <a:latin typeface="Constantia" pitchFamily="18" charset="0"/>
              <a:ea typeface="Times New Roman"/>
            </a:endParaRPr>
          </a:p>
          <a:p>
            <a:pPr marL="270510" algn="just">
              <a:spcAft>
                <a:spcPts val="600"/>
              </a:spcAft>
            </a:pPr>
            <a:r>
              <a:rPr lang="ru-RU" sz="2000" b="1" dirty="0" smtClean="0">
                <a:latin typeface="Constantia" pitchFamily="18" charset="0"/>
                <a:ea typeface="Times New Roman"/>
              </a:rPr>
              <a:t>1. </a:t>
            </a:r>
            <a:r>
              <a:rPr lang="ru-RU" sz="2000" b="1" dirty="0" err="1" smtClean="0">
                <a:latin typeface="Constantia" pitchFamily="18" charset="0"/>
                <a:ea typeface="Times New Roman"/>
              </a:rPr>
              <a:t>Однина</a:t>
            </a:r>
            <a:r>
              <a:rPr lang="ru-RU" sz="2000" b="1" dirty="0" smtClean="0">
                <a:latin typeface="Constantia" pitchFamily="18" charset="0"/>
                <a:ea typeface="Times New Roman"/>
              </a:rPr>
              <a:t> </a:t>
            </a:r>
            <a:r>
              <a:rPr lang="ru-RU" sz="2000" b="1" dirty="0">
                <a:latin typeface="Constantia" pitchFamily="18" charset="0"/>
                <a:ea typeface="Times New Roman"/>
              </a:rPr>
              <a:t>служить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засобом</a:t>
            </a:r>
            <a:r>
              <a:rPr lang="ru-RU" sz="2000" b="1" dirty="0">
                <a:latin typeface="Constantia" pitchFamily="18" charset="0"/>
                <a:ea typeface="Times New Roman"/>
              </a:rPr>
              <a:t>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узагальнення</a:t>
            </a:r>
            <a:r>
              <a:rPr lang="ru-RU" sz="2000" b="1" dirty="0">
                <a:latin typeface="Constantia" pitchFamily="18" charset="0"/>
                <a:ea typeface="Times New Roman"/>
              </a:rPr>
              <a:t>,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вказує</a:t>
            </a:r>
            <a:r>
              <a:rPr lang="ru-RU" sz="2000" b="1" dirty="0">
                <a:latin typeface="Constantia" pitchFamily="18" charset="0"/>
                <a:ea typeface="Times New Roman"/>
              </a:rPr>
              <a:t> на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сукупність</a:t>
            </a:r>
            <a:r>
              <a:rPr lang="ru-RU" sz="2000" b="1" dirty="0">
                <a:latin typeface="Constantia" pitchFamily="18" charset="0"/>
                <a:ea typeface="Times New Roman"/>
              </a:rPr>
              <a:t>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однорідних</a:t>
            </a:r>
            <a:r>
              <a:rPr lang="ru-RU" sz="2000" b="1" dirty="0">
                <a:latin typeface="Constantia" pitchFamily="18" charset="0"/>
                <a:ea typeface="Times New Roman"/>
              </a:rPr>
              <a:t>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предметів</a:t>
            </a:r>
            <a:r>
              <a:rPr lang="ru-RU" sz="2000" b="1" dirty="0">
                <a:latin typeface="Constantia" pitchFamily="18" charset="0"/>
                <a:ea typeface="Times New Roman"/>
              </a:rPr>
              <a:t> як на одне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ціле</a:t>
            </a:r>
            <a:r>
              <a:rPr lang="ru-RU" sz="2000" dirty="0">
                <a:latin typeface="Constantia" pitchFamily="18" charset="0"/>
                <a:ea typeface="Times New Roman"/>
              </a:rPr>
              <a:t>: </a:t>
            </a:r>
            <a:r>
              <a:rPr lang="ru-RU" sz="2000" i="1" dirty="0">
                <a:latin typeface="Constantia" pitchFamily="18" charset="0"/>
                <a:ea typeface="Times New Roman"/>
              </a:rPr>
              <a:t>У </a:t>
            </a:r>
            <a:r>
              <a:rPr lang="ru-RU" sz="2000" i="1" dirty="0" err="1">
                <a:latin typeface="Constantia" pitchFamily="18" charset="0"/>
                <a:ea typeface="Times New Roman"/>
              </a:rPr>
              <a:t>нашому</a:t>
            </a:r>
            <a:r>
              <a:rPr lang="ru-RU" sz="2000" i="1" dirty="0">
                <a:latin typeface="Constantia" pitchFamily="18" charset="0"/>
                <a:ea typeface="Times New Roman"/>
              </a:rPr>
              <a:t> </a:t>
            </a:r>
            <a:r>
              <a:rPr lang="ru-RU" sz="2000" i="1" dirty="0" err="1">
                <a:latin typeface="Constantia" pitchFamily="18" charset="0"/>
                <a:ea typeface="Times New Roman"/>
              </a:rPr>
              <a:t>потязі</a:t>
            </a:r>
            <a:r>
              <a:rPr lang="ru-RU" sz="2000" i="1" dirty="0">
                <a:latin typeface="Constantia" pitchFamily="18" charset="0"/>
                <a:ea typeface="Times New Roman"/>
              </a:rPr>
              <a:t> </a:t>
            </a:r>
            <a:r>
              <a:rPr lang="ru-RU" sz="2000" i="1" dirty="0" err="1">
                <a:latin typeface="Constantia" pitchFamily="18" charset="0"/>
                <a:ea typeface="Times New Roman"/>
              </a:rPr>
              <a:t>подорож</a:t>
            </a:r>
            <a:r>
              <a:rPr lang="ru-RU" sz="2000" i="1" dirty="0">
                <a:latin typeface="Constantia" pitchFamily="18" charset="0"/>
                <a:ea typeface="Times New Roman"/>
              </a:rPr>
              <a:t> буде </a:t>
            </a:r>
            <a:r>
              <a:rPr lang="ru-RU" sz="2000" i="1" dirty="0" err="1">
                <a:latin typeface="Constantia" pitchFamily="18" charset="0"/>
                <a:ea typeface="Times New Roman"/>
              </a:rPr>
              <a:t>приємною</a:t>
            </a:r>
            <a:r>
              <a:rPr lang="ru-RU" sz="2000" i="1" dirty="0">
                <a:latin typeface="Constantia" pitchFamily="18" charset="0"/>
                <a:ea typeface="Times New Roman"/>
              </a:rPr>
              <a:t>, з </a:t>
            </a:r>
            <a:r>
              <a:rPr lang="ru-RU" sz="2000" i="1" dirty="0" err="1">
                <a:latin typeface="Constantia" pitchFamily="18" charset="0"/>
                <a:ea typeface="Times New Roman"/>
              </a:rPr>
              <a:t>першого</a:t>
            </a:r>
            <a:r>
              <a:rPr lang="ru-RU" sz="2000" i="1" dirty="0">
                <a:latin typeface="Constantia" pitchFamily="18" charset="0"/>
                <a:ea typeface="Times New Roman"/>
              </a:rPr>
              <a:t> дня </a:t>
            </a:r>
            <a:r>
              <a:rPr lang="ru-RU" sz="2000" i="1" dirty="0" err="1">
                <a:latin typeface="Constantia" pitchFamily="18" charset="0"/>
                <a:ea typeface="Times New Roman"/>
              </a:rPr>
              <a:t>пасажир</a:t>
            </a:r>
            <a:r>
              <a:rPr lang="ru-RU" sz="2000" i="1" dirty="0">
                <a:latin typeface="Constantia" pitchFamily="18" charset="0"/>
                <a:ea typeface="Times New Roman"/>
              </a:rPr>
              <a:t> тут </a:t>
            </a:r>
            <a:r>
              <a:rPr lang="ru-RU" sz="2000" i="1" dirty="0" err="1">
                <a:latin typeface="Constantia" pitchFamily="18" charset="0"/>
                <a:ea typeface="Times New Roman"/>
              </a:rPr>
              <a:t>оточений</a:t>
            </a:r>
            <a:r>
              <a:rPr lang="ru-RU" sz="2000" i="1" dirty="0">
                <a:latin typeface="Constantia" pitchFamily="18" charset="0"/>
                <a:ea typeface="Times New Roman"/>
              </a:rPr>
              <a:t> </a:t>
            </a:r>
            <a:r>
              <a:rPr lang="ru-RU" sz="2000" i="1" dirty="0" err="1">
                <a:latin typeface="Constantia" pitchFamily="18" charset="0"/>
                <a:ea typeface="Times New Roman"/>
              </a:rPr>
              <a:t>турботою</a:t>
            </a:r>
            <a:r>
              <a:rPr lang="ru-RU" sz="2000" i="1" dirty="0">
                <a:latin typeface="Constantia" pitchFamily="18" charset="0"/>
                <a:ea typeface="Times New Roman"/>
              </a:rPr>
              <a:t>; Увесь </a:t>
            </a:r>
            <a:r>
              <a:rPr lang="ru-RU" sz="2000" i="1" dirty="0" err="1">
                <a:latin typeface="Constantia" pitchFamily="18" charset="0"/>
                <a:ea typeface="Times New Roman"/>
              </a:rPr>
              <a:t>врожай</a:t>
            </a:r>
            <a:r>
              <a:rPr lang="ru-RU" sz="2000" i="1" dirty="0">
                <a:latin typeface="Constantia" pitchFamily="18" charset="0"/>
                <a:ea typeface="Times New Roman"/>
              </a:rPr>
              <a:t> </a:t>
            </a:r>
            <a:r>
              <a:rPr lang="ru-RU" sz="2000" i="1" dirty="0" err="1">
                <a:latin typeface="Constantia" pitchFamily="18" charset="0"/>
                <a:ea typeface="Times New Roman"/>
              </a:rPr>
              <a:t>черешні</a:t>
            </a:r>
            <a:r>
              <a:rPr lang="ru-RU" sz="2000" i="1" dirty="0">
                <a:latin typeface="Constantia" pitchFamily="18" charset="0"/>
                <a:ea typeface="Times New Roman"/>
              </a:rPr>
              <a:t>  в </a:t>
            </a:r>
            <a:r>
              <a:rPr lang="ru-RU" sz="2000" i="1" dirty="0" err="1">
                <a:latin typeface="Constantia" pitchFamily="18" charset="0"/>
                <a:ea typeface="Times New Roman"/>
              </a:rPr>
              <a:t>кількості</a:t>
            </a:r>
            <a:r>
              <a:rPr lang="ru-RU" sz="2000" i="1" dirty="0">
                <a:latin typeface="Constantia" pitchFamily="18" charset="0"/>
                <a:ea typeface="Times New Roman"/>
              </a:rPr>
              <a:t> 100 тонн </a:t>
            </a:r>
            <a:r>
              <a:rPr lang="ru-RU" sz="2000" i="1" dirty="0" err="1">
                <a:latin typeface="Constantia" pitchFamily="18" charset="0"/>
                <a:ea typeface="Times New Roman"/>
              </a:rPr>
              <a:t>здано</a:t>
            </a:r>
            <a:r>
              <a:rPr lang="ru-RU" sz="2000" i="1" dirty="0">
                <a:latin typeface="Constantia" pitchFamily="18" charset="0"/>
                <a:ea typeface="Times New Roman"/>
              </a:rPr>
              <a:t> на </a:t>
            </a:r>
            <a:r>
              <a:rPr lang="ru-RU" sz="2000" i="1" dirty="0" err="1">
                <a:latin typeface="Constantia" pitchFamily="18" charset="0"/>
                <a:ea typeface="Times New Roman"/>
              </a:rPr>
              <a:t>консервний</a:t>
            </a:r>
            <a:r>
              <a:rPr lang="ru-RU" sz="2000" i="1" dirty="0">
                <a:latin typeface="Constantia" pitchFamily="18" charset="0"/>
                <a:ea typeface="Times New Roman"/>
              </a:rPr>
              <a:t> завод; </a:t>
            </a:r>
            <a:r>
              <a:rPr lang="ru-RU" sz="2000" i="1" dirty="0" err="1">
                <a:latin typeface="Constantia" pitchFamily="18" charset="0"/>
                <a:ea typeface="Times New Roman"/>
              </a:rPr>
              <a:t>Зібрано</a:t>
            </a:r>
            <a:r>
              <a:rPr lang="ru-RU" sz="2000" i="1" dirty="0">
                <a:latin typeface="Constantia" pitchFamily="18" charset="0"/>
                <a:ea typeface="Times New Roman"/>
              </a:rPr>
              <a:t> </a:t>
            </a:r>
            <a:r>
              <a:rPr lang="ru-RU" sz="2000" i="1" dirty="0" err="1">
                <a:latin typeface="Constantia" pitchFamily="18" charset="0"/>
                <a:ea typeface="Times New Roman"/>
              </a:rPr>
              <a:t>цукрового</a:t>
            </a:r>
            <a:r>
              <a:rPr lang="ru-RU" sz="2000" i="1" dirty="0">
                <a:latin typeface="Constantia" pitchFamily="18" charset="0"/>
                <a:ea typeface="Times New Roman"/>
              </a:rPr>
              <a:t> </a:t>
            </a:r>
            <a:r>
              <a:rPr lang="ru-RU" sz="2000" i="1" dirty="0" err="1">
                <a:latin typeface="Constantia" pitchFamily="18" charset="0"/>
                <a:ea typeface="Times New Roman"/>
              </a:rPr>
              <a:t>буряка</a:t>
            </a:r>
            <a:r>
              <a:rPr lang="ru-RU" sz="2000" i="1" dirty="0">
                <a:latin typeface="Constantia" pitchFamily="18" charset="0"/>
                <a:ea typeface="Times New Roman"/>
              </a:rPr>
              <a:t> на </a:t>
            </a:r>
            <a:r>
              <a:rPr lang="ru-RU" sz="2000" i="1" dirty="0" err="1">
                <a:latin typeface="Constantia" pitchFamily="18" charset="0"/>
                <a:ea typeface="Times New Roman"/>
              </a:rPr>
              <a:t>площі</a:t>
            </a:r>
            <a:r>
              <a:rPr lang="ru-RU" sz="2000" i="1" dirty="0">
                <a:latin typeface="Constantia" pitchFamily="18" charset="0"/>
                <a:ea typeface="Times New Roman"/>
              </a:rPr>
              <a:t> 10-ти </a:t>
            </a:r>
            <a:r>
              <a:rPr lang="ru-RU" sz="2000" i="1" dirty="0" err="1" smtClean="0">
                <a:latin typeface="Constantia" pitchFamily="18" charset="0"/>
                <a:ea typeface="Times New Roman"/>
              </a:rPr>
              <a:t>гектарів</a:t>
            </a:r>
            <a:endParaRPr lang="ru-RU" sz="2000" dirty="0">
              <a:latin typeface="Constantia" pitchFamily="18" charset="0"/>
              <a:ea typeface="Times New Roman"/>
            </a:endParaRPr>
          </a:p>
          <a:p>
            <a:pPr marL="270510" algn="just">
              <a:spcAft>
                <a:spcPts val="600"/>
              </a:spcAft>
            </a:pPr>
            <a:r>
              <a:rPr lang="ru-RU" sz="2000" dirty="0" smtClean="0">
                <a:latin typeface="Constantia" pitchFamily="18" charset="0"/>
                <a:ea typeface="Times New Roman"/>
              </a:rPr>
              <a:t>У </a:t>
            </a:r>
            <a:r>
              <a:rPr lang="ru-RU" sz="2000" dirty="0" err="1">
                <a:latin typeface="Constantia" pitchFamily="18" charset="0"/>
                <a:ea typeface="Times New Roman"/>
              </a:rPr>
              <a:t>цих</a:t>
            </a:r>
            <a:r>
              <a:rPr lang="ru-RU" sz="2000" dirty="0">
                <a:latin typeface="Constantia" pitchFamily="18" charset="0"/>
                <a:ea typeface="Times New Roman"/>
              </a:rPr>
              <a:t> </a:t>
            </a:r>
            <a:r>
              <a:rPr lang="ru-RU" sz="2000" dirty="0" err="1">
                <a:latin typeface="Constantia" pitchFamily="18" charset="0"/>
                <a:ea typeface="Times New Roman"/>
              </a:rPr>
              <a:t>випадках</a:t>
            </a:r>
            <a:r>
              <a:rPr lang="ru-RU" sz="2000" dirty="0">
                <a:latin typeface="Constantia" pitchFamily="18" charset="0"/>
                <a:ea typeface="Times New Roman"/>
              </a:rPr>
              <a:t> </a:t>
            </a:r>
            <a:r>
              <a:rPr lang="ru-RU" sz="2000" dirty="0" err="1">
                <a:latin typeface="Constantia" pitchFamily="18" charset="0"/>
                <a:ea typeface="Times New Roman"/>
              </a:rPr>
              <a:t>однина</a:t>
            </a:r>
            <a:r>
              <a:rPr lang="ru-RU" sz="2000" dirty="0">
                <a:latin typeface="Constantia" pitchFamily="18" charset="0"/>
                <a:ea typeface="Times New Roman"/>
              </a:rPr>
              <a:t> є </a:t>
            </a:r>
            <a:r>
              <a:rPr lang="ru-RU" sz="2000" dirty="0" err="1">
                <a:latin typeface="Constantia" pitchFamily="18" charset="0"/>
                <a:ea typeface="Times New Roman"/>
              </a:rPr>
              <a:t>засобом</a:t>
            </a:r>
            <a:r>
              <a:rPr lang="ru-RU" sz="2000" dirty="0">
                <a:latin typeface="Constantia" pitchFamily="18" charset="0"/>
                <a:ea typeface="Times New Roman"/>
              </a:rPr>
              <a:t> </a:t>
            </a:r>
            <a:r>
              <a:rPr lang="ru-RU" sz="2000" dirty="0" err="1">
                <a:latin typeface="Constantia" pitchFamily="18" charset="0"/>
                <a:ea typeface="Times New Roman"/>
              </a:rPr>
              <a:t>узагальнення</a:t>
            </a:r>
            <a:r>
              <a:rPr lang="ru-RU" sz="2000" dirty="0">
                <a:latin typeface="Constantia" pitchFamily="18" charset="0"/>
                <a:ea typeface="Times New Roman"/>
              </a:rPr>
              <a:t>, – </a:t>
            </a:r>
            <a:r>
              <a:rPr lang="ru-RU" sz="2000" dirty="0" err="1">
                <a:latin typeface="Constantia" pitchFamily="18" charset="0"/>
                <a:ea typeface="Times New Roman"/>
              </a:rPr>
              <a:t>турбуються</a:t>
            </a:r>
            <a:r>
              <a:rPr lang="ru-RU" sz="2000" dirty="0">
                <a:latin typeface="Constantia" pitchFamily="18" charset="0"/>
                <a:ea typeface="Times New Roman"/>
              </a:rPr>
              <a:t> не за одного, а за </a:t>
            </a:r>
            <a:r>
              <a:rPr lang="ru-RU" sz="2000" dirty="0" err="1">
                <a:latin typeface="Constantia" pitchFamily="18" charset="0"/>
                <a:ea typeface="Times New Roman"/>
              </a:rPr>
              <a:t>всіх</a:t>
            </a:r>
            <a:r>
              <a:rPr lang="ru-RU" sz="2000" dirty="0">
                <a:latin typeface="Constantia" pitchFamily="18" charset="0"/>
                <a:ea typeface="Times New Roman"/>
              </a:rPr>
              <a:t> </a:t>
            </a:r>
            <a:r>
              <a:rPr lang="ru-RU" sz="2000" dirty="0" err="1">
                <a:latin typeface="Constantia" pitchFamily="18" charset="0"/>
                <a:ea typeface="Times New Roman"/>
              </a:rPr>
              <a:t>пасажирів</a:t>
            </a:r>
            <a:r>
              <a:rPr lang="ru-RU" sz="2000" dirty="0">
                <a:latin typeface="Constantia" pitchFamily="18" charset="0"/>
                <a:ea typeface="Times New Roman"/>
              </a:rPr>
              <a:t>, </a:t>
            </a:r>
            <a:r>
              <a:rPr lang="ru-RU" sz="2000" dirty="0" err="1">
                <a:latin typeface="Constantia" pitchFamily="18" charset="0"/>
                <a:ea typeface="Times New Roman"/>
              </a:rPr>
              <a:t>цукровий</a:t>
            </a:r>
            <a:r>
              <a:rPr lang="ru-RU" sz="2000" dirty="0">
                <a:latin typeface="Constantia" pitchFamily="18" charset="0"/>
                <a:ea typeface="Times New Roman"/>
              </a:rPr>
              <a:t> </a:t>
            </a:r>
            <a:r>
              <a:rPr lang="ru-RU" sz="2000" dirty="0" err="1">
                <a:latin typeface="Constantia" pitchFamily="18" charset="0"/>
                <a:ea typeface="Times New Roman"/>
              </a:rPr>
              <a:t>буряк</a:t>
            </a:r>
            <a:r>
              <a:rPr lang="ru-RU" sz="2000" dirty="0">
                <a:latin typeface="Constantia" pitchFamily="18" charset="0"/>
                <a:ea typeface="Times New Roman"/>
              </a:rPr>
              <a:t> – </a:t>
            </a:r>
            <a:r>
              <a:rPr lang="ru-RU" sz="2000" dirty="0" err="1">
                <a:latin typeface="Constantia" pitchFamily="18" charset="0"/>
                <a:ea typeface="Times New Roman"/>
              </a:rPr>
              <a:t>усі</a:t>
            </a:r>
            <a:r>
              <a:rPr lang="ru-RU" sz="2000" dirty="0">
                <a:latin typeface="Constantia" pitchFamily="18" charset="0"/>
                <a:ea typeface="Times New Roman"/>
              </a:rPr>
              <a:t> </a:t>
            </a:r>
            <a:r>
              <a:rPr lang="ru-RU" sz="2000" dirty="0" err="1">
                <a:latin typeface="Constantia" pitchFamily="18" charset="0"/>
                <a:ea typeface="Times New Roman"/>
              </a:rPr>
              <a:t>викопані</a:t>
            </a:r>
            <a:r>
              <a:rPr lang="ru-RU" sz="2000" dirty="0">
                <a:latin typeface="Constantia" pitchFamily="18" charset="0"/>
                <a:ea typeface="Times New Roman"/>
              </a:rPr>
              <a:t> </a:t>
            </a:r>
            <a:r>
              <a:rPr lang="ru-RU" sz="2000" dirty="0" err="1">
                <a:latin typeface="Constantia" pitchFamily="18" charset="0"/>
                <a:ea typeface="Times New Roman"/>
              </a:rPr>
              <a:t>корені</a:t>
            </a:r>
            <a:r>
              <a:rPr lang="ru-RU" sz="2000" dirty="0">
                <a:latin typeface="Constantia" pitchFamily="18" charset="0"/>
                <a:ea typeface="Times New Roman"/>
              </a:rPr>
              <a:t>; черешня – </a:t>
            </a:r>
            <a:r>
              <a:rPr lang="ru-RU" sz="2000" dirty="0" err="1">
                <a:latin typeface="Constantia" pitchFamily="18" charset="0"/>
                <a:ea typeface="Times New Roman"/>
              </a:rPr>
              <a:t>усі</a:t>
            </a:r>
            <a:r>
              <a:rPr lang="ru-RU" sz="2000" dirty="0">
                <a:latin typeface="Constantia" pitchFamily="18" charset="0"/>
                <a:ea typeface="Times New Roman"/>
              </a:rPr>
              <a:t> </a:t>
            </a:r>
            <a:r>
              <a:rPr lang="ru-RU" sz="2000" dirty="0" err="1">
                <a:latin typeface="Constantia" pitchFamily="18" charset="0"/>
                <a:ea typeface="Times New Roman"/>
              </a:rPr>
              <a:t>зібрані</a:t>
            </a:r>
            <a:r>
              <a:rPr lang="ru-RU" sz="2000" dirty="0">
                <a:latin typeface="Constantia" pitchFamily="18" charset="0"/>
                <a:ea typeface="Times New Roman"/>
              </a:rPr>
              <a:t> </a:t>
            </a:r>
            <a:r>
              <a:rPr lang="ru-RU" sz="2000" dirty="0" err="1" smtClean="0">
                <a:latin typeface="Constantia" pitchFamily="18" charset="0"/>
                <a:ea typeface="Times New Roman"/>
              </a:rPr>
              <a:t>ягоди</a:t>
            </a:r>
            <a:endParaRPr lang="uk-UA" sz="2000" dirty="0" smtClean="0">
              <a:latin typeface="Constantia" pitchFamily="18" charset="0"/>
              <a:ea typeface="Times New Roman"/>
            </a:endParaRPr>
          </a:p>
          <a:p>
            <a:pPr marL="270510" algn="just">
              <a:spcAft>
                <a:spcPts val="600"/>
              </a:spcAft>
            </a:pPr>
            <a:r>
              <a:rPr lang="uk-UA" sz="2000" dirty="0" smtClean="0">
                <a:latin typeface="Constantia" pitchFamily="18" charset="0"/>
                <a:ea typeface="Times New Roman"/>
              </a:rPr>
              <a:t>Якщо ж </a:t>
            </a:r>
            <a:r>
              <a:rPr lang="uk-UA" sz="2000" dirty="0">
                <a:latin typeface="Constantia" pitchFamily="18" charset="0"/>
                <a:ea typeface="Times New Roman"/>
              </a:rPr>
              <a:t>якась </a:t>
            </a:r>
            <a:r>
              <a:rPr lang="uk-UA" sz="2000" b="1" dirty="0" smtClean="0">
                <a:latin typeface="Constantia" pitchFamily="18" charset="0"/>
                <a:ea typeface="Times New Roman"/>
              </a:rPr>
              <a:t>невизначена кількість однорідних предметів лишається внутрішньо розчленованою, складається з окремих одиниць і може рахуватись або вимірюватись, тоді рекомендується вживати форму множини</a:t>
            </a:r>
            <a:r>
              <a:rPr lang="uk-UA" sz="2000" dirty="0" smtClean="0">
                <a:latin typeface="Constantia" pitchFamily="18" charset="0"/>
                <a:ea typeface="Times New Roman"/>
              </a:rPr>
              <a:t>: </a:t>
            </a:r>
            <a:r>
              <a:rPr lang="uk-UA" sz="2000" i="1" dirty="0">
                <a:latin typeface="Constantia" pitchFamily="18" charset="0"/>
                <a:ea typeface="Times New Roman"/>
              </a:rPr>
              <a:t>Підготовлено для відправлення нову партію </a:t>
            </a:r>
            <a:r>
              <a:rPr lang="uk-UA" sz="2000" i="1" u="sng" dirty="0">
                <a:latin typeface="Constantia" pitchFamily="18" charset="0"/>
                <a:ea typeface="Times New Roman"/>
              </a:rPr>
              <a:t>холодильників</a:t>
            </a:r>
            <a:r>
              <a:rPr lang="uk-UA" sz="2000" i="1" dirty="0">
                <a:latin typeface="Constantia" pitchFamily="18" charset="0"/>
                <a:ea typeface="Times New Roman"/>
              </a:rPr>
              <a:t> (</a:t>
            </a:r>
            <a:r>
              <a:rPr lang="uk-UA" sz="2000" i="1" dirty="0" err="1" smtClean="0">
                <a:latin typeface="Constantia" pitchFamily="18" charset="0"/>
                <a:ea typeface="Times New Roman"/>
              </a:rPr>
              <a:t>Р.в</a:t>
            </a:r>
            <a:r>
              <a:rPr lang="uk-UA" sz="2000" i="1" dirty="0">
                <a:latin typeface="Constantia" pitchFamily="18" charset="0"/>
                <a:ea typeface="Times New Roman"/>
              </a:rPr>
              <a:t>., </a:t>
            </a:r>
            <a:r>
              <a:rPr lang="uk-UA" sz="2000" i="1" dirty="0" err="1">
                <a:latin typeface="Constantia" pitchFamily="18" charset="0"/>
                <a:ea typeface="Times New Roman"/>
              </a:rPr>
              <a:t>мн</a:t>
            </a:r>
            <a:r>
              <a:rPr lang="uk-UA" sz="2000" i="1" dirty="0">
                <a:latin typeface="Constantia" pitchFamily="18" charset="0"/>
                <a:ea typeface="Times New Roman"/>
              </a:rPr>
              <a:t>.); На підприємстві випускається 11 найменувань </a:t>
            </a:r>
            <a:r>
              <a:rPr lang="uk-UA" sz="2000" i="1" u="sng" dirty="0">
                <a:latin typeface="Constantia" pitchFamily="18" charset="0"/>
                <a:ea typeface="Times New Roman"/>
              </a:rPr>
              <a:t>електроприладів</a:t>
            </a:r>
            <a:r>
              <a:rPr lang="uk-UA" sz="2000" i="1" dirty="0">
                <a:latin typeface="Constantia" pitchFamily="18" charset="0"/>
                <a:ea typeface="Times New Roman"/>
              </a:rPr>
              <a:t> (</a:t>
            </a:r>
            <a:r>
              <a:rPr lang="uk-UA" sz="2000" i="1" dirty="0" err="1" smtClean="0">
                <a:latin typeface="Constantia" pitchFamily="18" charset="0"/>
                <a:ea typeface="Times New Roman"/>
              </a:rPr>
              <a:t>Р.в</a:t>
            </a:r>
            <a:r>
              <a:rPr lang="uk-UA" sz="2000" i="1" dirty="0">
                <a:latin typeface="Constantia" pitchFamily="18" charset="0"/>
                <a:ea typeface="Times New Roman"/>
              </a:rPr>
              <a:t>., </a:t>
            </a:r>
            <a:r>
              <a:rPr lang="uk-UA" sz="2000" i="1" dirty="0" err="1">
                <a:latin typeface="Constantia" pitchFamily="18" charset="0"/>
                <a:ea typeface="Times New Roman"/>
              </a:rPr>
              <a:t>мн</a:t>
            </a:r>
            <a:r>
              <a:rPr lang="uk-UA" sz="2000" i="1" dirty="0" smtClean="0">
                <a:latin typeface="Constantia" pitchFamily="18" charset="0"/>
                <a:ea typeface="Times New Roman"/>
              </a:rPr>
              <a:t>.)</a:t>
            </a:r>
            <a:endParaRPr lang="uk-UA" sz="2000" dirty="0">
              <a:latin typeface="Constantia" pitchFamily="18" charset="0"/>
              <a:ea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>
            <a:normAutofit/>
          </a:bodyPr>
          <a:lstStyle/>
          <a:p>
            <a:pPr marL="365760" lvl="0" indent="-256032" algn="ctr">
              <a:spcBef>
                <a:spcPts val="400"/>
              </a:spcBef>
            </a:pPr>
            <a:r>
              <a:rPr lang="uk-UA" sz="2700" dirty="0" smtClean="0">
                <a:solidFill>
                  <a:srgbClr val="003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+mn-cs"/>
              </a:rPr>
              <a:t>Основні </a:t>
            </a:r>
            <a:r>
              <a:rPr lang="uk-UA" sz="2700" dirty="0">
                <a:solidFill>
                  <a:srgbClr val="003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+mn-cs"/>
              </a:rPr>
              <a:t>правила вживання форми однини на позначення </a:t>
            </a:r>
            <a:r>
              <a:rPr lang="uk-UA" sz="2700" dirty="0" smtClean="0">
                <a:solidFill>
                  <a:srgbClr val="003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+mn-cs"/>
              </a:rPr>
              <a:t>множини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577416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323528" y="1340768"/>
            <a:ext cx="8363272" cy="4968552"/>
          </a:xfrm>
        </p:spPr>
        <p:txBody>
          <a:bodyPr>
            <a:normAutofit fontScale="85000" lnSpcReduction="20000"/>
          </a:bodyPr>
          <a:lstStyle/>
          <a:p>
            <a:pPr marL="182563" lvl="0" indent="-182563" algn="just">
              <a:lnSpc>
                <a:spcPct val="120000"/>
              </a:lnSpc>
              <a:spcAft>
                <a:spcPts val="600"/>
              </a:spcAft>
              <a:buClr>
                <a:srgbClr val="2DA2BF"/>
              </a:buClr>
              <a:tabLst>
                <a:tab pos="182563" algn="l"/>
                <a:tab pos="355600" algn="l"/>
              </a:tabLst>
            </a:pPr>
            <a:r>
              <a:rPr lang="uk-UA" sz="22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2. </a:t>
            </a:r>
            <a:r>
              <a:rPr lang="uk-UA" sz="2200" b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Однина іменників може вказувати на те, що однакові предмети належать кожній особі або предмету</a:t>
            </a:r>
            <a:r>
              <a:rPr lang="uk-UA" sz="22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: </a:t>
            </a:r>
            <a:r>
              <a:rPr lang="uk-UA" sz="22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Молоді спеціалісти, працівники, з якими укладено строковий трудовий </a:t>
            </a:r>
            <a:r>
              <a:rPr lang="uk-UA" sz="2200" i="1" u="sng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договір</a:t>
            </a:r>
            <a:r>
              <a:rPr lang="uk-UA" sz="22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, підлягають атестації тільки за їх згодою. Після закінчення курсів слухачам видається свідоцтво </a:t>
            </a:r>
            <a:r>
              <a:rPr lang="uk-UA" sz="22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(не одне, а багато</a:t>
            </a:r>
            <a:r>
              <a:rPr lang="uk-UA" sz="2200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)</a:t>
            </a:r>
            <a:endParaRPr lang="uk-UA" sz="2200" dirty="0">
              <a:solidFill>
                <a:prstClr val="black"/>
              </a:solidFill>
              <a:latin typeface="Constantia" pitchFamily="18" charset="0"/>
              <a:ea typeface="Times New Roman"/>
            </a:endParaRPr>
          </a:p>
          <a:p>
            <a:pPr marL="182563" lvl="0" indent="-182563" algn="just">
              <a:lnSpc>
                <a:spcPct val="120000"/>
              </a:lnSpc>
              <a:spcAft>
                <a:spcPts val="600"/>
              </a:spcAft>
              <a:buClr>
                <a:srgbClr val="2DA2BF"/>
              </a:buClr>
              <a:tabLst>
                <a:tab pos="182563" algn="l"/>
                <a:tab pos="355600" algn="l"/>
              </a:tabLst>
            </a:pPr>
            <a:r>
              <a:rPr lang="uk-UA" sz="22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3. </a:t>
            </a:r>
            <a:r>
              <a:rPr lang="uk-UA" sz="2200" b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У назвах установ і свят вживання форм однини (в узагальненому значенні) або множини визначається </a:t>
            </a:r>
            <a:r>
              <a:rPr lang="uk-UA" sz="2200" b="1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традицією</a:t>
            </a:r>
            <a:endParaRPr lang="uk-UA" sz="2200" dirty="0">
              <a:solidFill>
                <a:prstClr val="black"/>
              </a:solidFill>
              <a:latin typeface="Constantia" pitchFamily="18" charset="0"/>
              <a:ea typeface="Times New Roman"/>
            </a:endParaRPr>
          </a:p>
          <a:p>
            <a:pPr marL="182563" lvl="0" indent="-182563" algn="just">
              <a:lnSpc>
                <a:spcPct val="120000"/>
              </a:lnSpc>
              <a:spcAft>
                <a:spcPts val="600"/>
              </a:spcAft>
              <a:buClr>
                <a:srgbClr val="2DA2BF"/>
              </a:buClr>
              <a:tabLst>
                <a:tab pos="182563" algn="l"/>
                <a:tab pos="355600" algn="l"/>
              </a:tabLst>
            </a:pPr>
            <a:r>
              <a:rPr lang="uk-UA" sz="2200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Потрібно </a:t>
            </a:r>
            <a:r>
              <a:rPr lang="uk-UA" sz="22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запам’ятати словосполучення, у яких використовуються різні форми числа:</a:t>
            </a:r>
          </a:p>
          <a:p>
            <a:pPr marL="182563" lvl="0" indent="-182563" algn="just">
              <a:lnSpc>
                <a:spcPct val="120000"/>
              </a:lnSpc>
              <a:spcAft>
                <a:spcPts val="600"/>
              </a:spcAft>
              <a:buClr>
                <a:srgbClr val="2DA2BF"/>
              </a:buClr>
              <a:tabLst>
                <a:tab pos="182563" algn="l"/>
                <a:tab pos="355600" algn="l"/>
              </a:tabLst>
            </a:pPr>
            <a:r>
              <a:rPr lang="uk-UA" sz="22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Будинок книги, Будинок актора, Будинок вчителя, День енергетика, День машинобудівника, День шахтаря – однина, і множина - Будинок подарунків, Будинок офіцерів, Будинок учених, День працівників легкої промисловості, Міжнародний день студентів, День працівників сільського </a:t>
            </a:r>
            <a:r>
              <a:rPr lang="uk-UA" sz="2200" i="1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господарства</a:t>
            </a:r>
            <a:endParaRPr lang="uk-UA" sz="2200" i="1" dirty="0">
              <a:solidFill>
                <a:prstClr val="black"/>
              </a:solidFill>
              <a:latin typeface="Constantia" pitchFamily="18" charset="0"/>
              <a:ea typeface="Times New Roman"/>
            </a:endParaRP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>
                <a:solidFill>
                  <a:srgbClr val="003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Основні правила вживання форми однини на позначення </a:t>
            </a:r>
            <a:r>
              <a:rPr lang="uk-UA" sz="2400" dirty="0" smtClean="0">
                <a:solidFill>
                  <a:srgbClr val="003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множини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573684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611560" y="1700808"/>
            <a:ext cx="7920880" cy="4680520"/>
          </a:xfrm>
        </p:spPr>
        <p:txBody>
          <a:bodyPr>
            <a:normAutofit/>
          </a:bodyPr>
          <a:lstStyle/>
          <a:p>
            <a:pPr marL="182563" lvl="0" indent="-182563" algn="just">
              <a:lnSpc>
                <a:spcPct val="120000"/>
              </a:lnSpc>
              <a:spcAft>
                <a:spcPts val="600"/>
              </a:spcAft>
              <a:buClr>
                <a:srgbClr val="2DA2BF"/>
              </a:buClr>
              <a:buFont typeface="+mj-lt"/>
              <a:buAutoNum type="arabicPeriod"/>
              <a:tabLst>
                <a:tab pos="355600" algn="l"/>
              </a:tabLst>
            </a:pPr>
            <a:r>
              <a:rPr lang="uk-UA" sz="2000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1. </a:t>
            </a:r>
            <a:r>
              <a:rPr lang="uk-UA" sz="2000" b="1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Абстрактні </a:t>
            </a:r>
            <a:r>
              <a:rPr lang="uk-UA" sz="2000" b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іменники вживаються тільки в однині </a:t>
            </a:r>
            <a:r>
              <a:rPr lang="uk-UA" sz="20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(право, освіта, сміх,</a:t>
            </a:r>
            <a:r>
              <a:rPr lang="uk-UA" sz="20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 рух</a:t>
            </a:r>
            <a:r>
              <a:rPr lang="uk-UA" sz="20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 – неправильно: </a:t>
            </a:r>
            <a:r>
              <a:rPr lang="uk-UA" sz="20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рухи поїздів</a:t>
            </a:r>
            <a:r>
              <a:rPr lang="uk-UA" sz="20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). Але, </a:t>
            </a:r>
            <a:r>
              <a:rPr lang="uk-UA" sz="2000" b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якщо абстрактні іменники набувають конкретного вияву якості, дії, стану, тоді вони вживаються у формі множини</a:t>
            </a:r>
            <a:r>
              <a:rPr lang="uk-UA" sz="20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: </a:t>
            </a:r>
            <a:r>
              <a:rPr lang="uk-UA" sz="20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Політичні </a:t>
            </a:r>
            <a:r>
              <a:rPr lang="uk-UA" sz="2000" i="1" u="sng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сили</a:t>
            </a:r>
            <a:r>
              <a:rPr lang="uk-UA" sz="20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 пропонують…; У разі виявлення </a:t>
            </a:r>
            <a:r>
              <a:rPr lang="uk-UA" sz="2000" i="1" u="sng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пустот</a:t>
            </a:r>
            <a:r>
              <a:rPr lang="uk-UA" sz="20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 у металі заготовка </a:t>
            </a:r>
            <a:r>
              <a:rPr lang="uk-UA" sz="2000" i="1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бракується</a:t>
            </a:r>
            <a:endParaRPr lang="uk-UA" sz="2000" dirty="0">
              <a:solidFill>
                <a:prstClr val="black"/>
              </a:solidFill>
              <a:latin typeface="Constantia" pitchFamily="18" charset="0"/>
              <a:ea typeface="Times New Roman"/>
            </a:endParaRPr>
          </a:p>
          <a:p>
            <a:pPr marL="182563" lvl="0" indent="-182563" algn="just">
              <a:lnSpc>
                <a:spcPct val="120000"/>
              </a:lnSpc>
              <a:spcAft>
                <a:spcPts val="600"/>
              </a:spcAft>
              <a:buClr>
                <a:srgbClr val="2DA2BF"/>
              </a:buClr>
              <a:tabLst>
                <a:tab pos="355600" algn="l"/>
              </a:tabLst>
            </a:pPr>
            <a:r>
              <a:rPr lang="uk-UA" sz="2000" b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Для дипломатичних документів характерним є використання деяких іменників тільки у формі </a:t>
            </a:r>
            <a:r>
              <a:rPr lang="uk-UA" sz="2000" b="1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множини</a:t>
            </a:r>
            <a:r>
              <a:rPr lang="uk-UA" sz="2000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: </a:t>
            </a:r>
            <a:r>
              <a:rPr lang="uk-UA" sz="2000" i="1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свободи </a:t>
            </a:r>
            <a:r>
              <a:rPr lang="uk-UA" sz="20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(політичні, профспілкові), сили (миру, війни, політичні), сторони (держави, договірні), потреби (народу, суспільства), позиції (політичні)</a:t>
            </a:r>
            <a:r>
              <a:rPr lang="uk-UA" sz="2000" b="1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 </a:t>
            </a:r>
            <a:endParaRPr lang="uk-UA" sz="2000" dirty="0">
              <a:solidFill>
                <a:prstClr val="black"/>
              </a:solidFill>
              <a:latin typeface="Constantia" pitchFamily="18" charset="0"/>
              <a:ea typeface="Times New Roman"/>
            </a:endParaRPr>
          </a:p>
          <a:p>
            <a:pPr lvl="0">
              <a:buClr>
                <a:srgbClr val="2DA2BF"/>
              </a:buClr>
            </a:pPr>
            <a:endParaRPr lang="uk-UA" sz="700" dirty="0">
              <a:solidFill>
                <a:prstClr val="black"/>
              </a:solidFill>
            </a:endParaRP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>
                <a:solidFill>
                  <a:srgbClr val="003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Основні правила вживання форми однини на позначення </a:t>
            </a:r>
            <a:r>
              <a:rPr lang="uk-UA" sz="2400" dirty="0" smtClean="0">
                <a:solidFill>
                  <a:srgbClr val="003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множини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309298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395536" y="1412776"/>
            <a:ext cx="8280920" cy="4896544"/>
          </a:xfrm>
        </p:spPr>
        <p:txBody>
          <a:bodyPr>
            <a:noAutofit/>
          </a:bodyPr>
          <a:lstStyle/>
          <a:p>
            <a:pPr marL="182563" lvl="0" indent="-182563" algn="just">
              <a:lnSpc>
                <a:spcPct val="120000"/>
              </a:lnSpc>
              <a:spcAft>
                <a:spcPts val="600"/>
              </a:spcAft>
              <a:buClr>
                <a:srgbClr val="2DA2BF"/>
              </a:buClr>
              <a:buFont typeface="+mj-lt"/>
              <a:buAutoNum type="arabicPeriod"/>
              <a:tabLst>
                <a:tab pos="355600" algn="l"/>
              </a:tabLst>
            </a:pPr>
            <a:r>
              <a:rPr lang="uk-UA" sz="1800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1. </a:t>
            </a:r>
            <a:r>
              <a:rPr lang="uk-UA" sz="1800" b="1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Деякі </a:t>
            </a:r>
            <a:r>
              <a:rPr lang="uk-UA" sz="1800" b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речовинні іменники набувають форми множини</a:t>
            </a:r>
            <a:r>
              <a:rPr lang="uk-UA" sz="18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, коли позначають види, сорти, типи речовин, вироби з цієї речовини, велику кількість чогось або є термінами: </a:t>
            </a:r>
            <a:r>
              <a:rPr lang="uk-UA" sz="18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високосортні сири, технічні масла, мінеральні солі, сухі вина, високоякісні </a:t>
            </a:r>
            <a:r>
              <a:rPr lang="uk-UA" sz="1800" i="1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сталі</a:t>
            </a:r>
          </a:p>
          <a:p>
            <a:pPr marL="182563" lvl="0" indent="-182563" algn="just">
              <a:lnSpc>
                <a:spcPct val="120000"/>
              </a:lnSpc>
              <a:spcAft>
                <a:spcPts val="600"/>
              </a:spcAft>
              <a:buClr>
                <a:srgbClr val="2DA2BF"/>
              </a:buClr>
              <a:buFont typeface="+mj-lt"/>
              <a:buAutoNum type="arabicPeriod"/>
              <a:tabLst>
                <a:tab pos="355600" algn="l"/>
              </a:tabLst>
            </a:pPr>
            <a:r>
              <a:rPr lang="uk-UA" sz="1800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2. </a:t>
            </a:r>
            <a:r>
              <a:rPr lang="uk-UA" sz="1800" b="1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У </a:t>
            </a:r>
            <a:r>
              <a:rPr lang="uk-UA" sz="1800" b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мові службових документів реєстр іменників, які позначають множину, а вживаються у формі однини, і навпаки</a:t>
            </a:r>
            <a:r>
              <a:rPr lang="uk-UA" sz="18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, </a:t>
            </a:r>
            <a:r>
              <a:rPr lang="uk-UA" sz="1800" b="1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часто розширюється</a:t>
            </a:r>
            <a:r>
              <a:rPr lang="uk-UA" sz="1800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: </a:t>
            </a:r>
            <a:r>
              <a:rPr lang="uk-UA" sz="18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Придбали нову шкіряну </a:t>
            </a:r>
            <a:r>
              <a:rPr lang="uk-UA" sz="1800" i="1" dirty="0" err="1">
                <a:solidFill>
                  <a:prstClr val="black"/>
                </a:solidFill>
                <a:latin typeface="Constantia" pitchFamily="18" charset="0"/>
                <a:ea typeface="Times New Roman"/>
              </a:rPr>
              <a:t>мебель</a:t>
            </a:r>
            <a:r>
              <a:rPr lang="uk-UA" sz="18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 (правильно – </a:t>
            </a:r>
            <a:r>
              <a:rPr lang="uk-UA" sz="18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меблі</a:t>
            </a:r>
            <a:r>
              <a:rPr lang="uk-UA" sz="18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); </a:t>
            </a:r>
            <a:r>
              <a:rPr lang="uk-UA" sz="18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Фірмою закуплено багато рибної консерви</a:t>
            </a:r>
            <a:r>
              <a:rPr lang="uk-UA" sz="18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 (треба </a:t>
            </a:r>
            <a:r>
              <a:rPr lang="uk-UA" sz="18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рибних консервів</a:t>
            </a:r>
            <a:r>
              <a:rPr lang="uk-UA" sz="18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)</a:t>
            </a:r>
          </a:p>
          <a:p>
            <a:pPr marL="182563" lvl="0" indent="-182563" algn="just">
              <a:lnSpc>
                <a:spcPct val="120000"/>
              </a:lnSpc>
              <a:spcAft>
                <a:spcPts val="600"/>
              </a:spcAft>
              <a:buClr>
                <a:srgbClr val="2DA2BF"/>
              </a:buClr>
              <a:tabLst>
                <a:tab pos="355600" algn="l"/>
              </a:tabLst>
            </a:pPr>
            <a:r>
              <a:rPr lang="uk-UA" sz="18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У цей реєстр потрапляють назви побутових предметів, найменування різних виробів, товарів та ін. Особливо </a:t>
            </a:r>
            <a:r>
              <a:rPr lang="uk-UA" sz="1800" b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недоречною буває однина, коли тут же вказується кількість цих предметів</a:t>
            </a:r>
            <a:r>
              <a:rPr lang="uk-UA" sz="18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: </a:t>
            </a:r>
            <a:r>
              <a:rPr lang="uk-UA" sz="18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Було вибракувано дитячого костюма (</a:t>
            </a:r>
            <a:r>
              <a:rPr lang="uk-UA" sz="18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треба</a:t>
            </a:r>
            <a:r>
              <a:rPr lang="uk-UA" sz="18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 дитячих костюмів) у кількості 55 </a:t>
            </a:r>
            <a:r>
              <a:rPr lang="uk-UA" sz="1800" i="1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штук</a:t>
            </a:r>
            <a:endParaRPr lang="uk-UA" sz="1800" dirty="0">
              <a:solidFill>
                <a:prstClr val="black"/>
              </a:solidFill>
              <a:latin typeface="Constantia" pitchFamily="18" charset="0"/>
              <a:ea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400" dirty="0">
                <a:solidFill>
                  <a:srgbClr val="003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Основні правила вживання форми однини на позначення множини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00426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234475"/>
          </a:xfrm>
        </p:spPr>
        <p:txBody>
          <a:bodyPr>
            <a:noAutofit/>
          </a:bodyPr>
          <a:lstStyle/>
          <a:p>
            <a:pPr lvl="0" algn="just">
              <a:buClr>
                <a:srgbClr val="2DA2BF"/>
              </a:buClr>
            </a:pPr>
            <a:r>
              <a:rPr lang="uk-UA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Синтаксичний засіб </a:t>
            </a:r>
            <a:r>
              <a:rPr lang="uk-UA" sz="2200" dirty="0">
                <a:solidFill>
                  <a:prstClr val="black"/>
                </a:solidFill>
                <a:latin typeface="Constantia" pitchFamily="18" charset="0"/>
              </a:rPr>
              <a:t>виявляється в системі узгодження прикметників, дієприкметників, дієслів минулого часу з іменниками в тексті </a:t>
            </a:r>
            <a:r>
              <a:rPr lang="uk-UA" sz="2200" i="1" dirty="0">
                <a:solidFill>
                  <a:prstClr val="black"/>
                </a:solidFill>
                <a:latin typeface="Constantia" pitchFamily="18" charset="0"/>
              </a:rPr>
              <a:t>(теплий дощик, наше село</a:t>
            </a:r>
            <a:r>
              <a:rPr lang="uk-UA" sz="2200" i="1" dirty="0" smtClean="0">
                <a:solidFill>
                  <a:prstClr val="black"/>
                </a:solidFill>
                <a:latin typeface="Constantia" pitchFamily="18" charset="0"/>
              </a:rPr>
              <a:t>)</a:t>
            </a:r>
          </a:p>
          <a:p>
            <a:pPr lvl="0" algn="just">
              <a:buClr>
                <a:srgbClr val="2DA2BF"/>
              </a:buClr>
            </a:pPr>
            <a:r>
              <a:rPr lang="uk-UA" sz="2200" dirty="0" smtClean="0">
                <a:solidFill>
                  <a:prstClr val="black"/>
                </a:solidFill>
                <a:latin typeface="Constantia" pitchFamily="18" charset="0"/>
              </a:rPr>
              <a:t> </a:t>
            </a:r>
            <a:endParaRPr lang="uk-UA" sz="2200" dirty="0">
              <a:solidFill>
                <a:prstClr val="black"/>
              </a:solidFill>
              <a:latin typeface="Constantia" pitchFamily="18" charset="0"/>
            </a:endParaRPr>
          </a:p>
          <a:p>
            <a:pPr lvl="0" algn="just">
              <a:buClr>
                <a:srgbClr val="2DA2BF"/>
              </a:buClr>
            </a:pPr>
            <a:r>
              <a:rPr lang="uk-UA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Лексичний (або лексико-семантичний) засіб </a:t>
            </a:r>
            <a:r>
              <a:rPr lang="uk-UA" sz="2200" dirty="0">
                <a:solidFill>
                  <a:prstClr val="black"/>
                </a:solidFill>
                <a:latin typeface="Constantia" pitchFamily="18" charset="0"/>
              </a:rPr>
              <a:t>реалізується лише в іменниках назвах осіб та тварин</a:t>
            </a:r>
            <a:r>
              <a:rPr lang="uk-UA" sz="2200" i="1" dirty="0">
                <a:solidFill>
                  <a:prstClr val="black"/>
                </a:solidFill>
                <a:latin typeface="Constantia" pitchFamily="18" charset="0"/>
              </a:rPr>
              <a:t> (батько – мати, брат – сестра, син – дочка, хлопчик - дівчинка</a:t>
            </a:r>
            <a:r>
              <a:rPr lang="uk-UA" sz="2200" i="1" dirty="0" smtClean="0">
                <a:solidFill>
                  <a:prstClr val="black"/>
                </a:solidFill>
                <a:latin typeface="Constantia" pitchFamily="18" charset="0"/>
              </a:rPr>
              <a:t>)</a:t>
            </a:r>
          </a:p>
          <a:p>
            <a:pPr lvl="0" algn="just">
              <a:buClr>
                <a:srgbClr val="2DA2BF"/>
              </a:buClr>
            </a:pPr>
            <a:endParaRPr lang="uk-UA" sz="2200" dirty="0">
              <a:solidFill>
                <a:prstClr val="black"/>
              </a:solidFill>
              <a:latin typeface="Constantia" pitchFamily="18" charset="0"/>
            </a:endParaRPr>
          </a:p>
          <a:p>
            <a:pPr lvl="0" algn="just">
              <a:buClr>
                <a:srgbClr val="2DA2BF"/>
              </a:buClr>
            </a:pPr>
            <a:r>
              <a:rPr lang="uk-UA" sz="2200" dirty="0">
                <a:solidFill>
                  <a:prstClr val="black"/>
                </a:solidFill>
                <a:latin typeface="Constantia" pitchFamily="18" charset="0"/>
              </a:rPr>
              <a:t>Основними засобами вираження родових значень в українській мові є </a:t>
            </a:r>
            <a:r>
              <a:rPr lang="uk-UA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морфологічний і синтаксичний</a:t>
            </a:r>
            <a:r>
              <a:rPr lang="uk-UA" sz="2200" dirty="0">
                <a:solidFill>
                  <a:prstClr val="black"/>
                </a:solidFill>
                <a:latin typeface="Constantia" pitchFamily="18" charset="0"/>
              </a:rPr>
              <a:t>. Словотвірний та лексичний –  є допоміжними</a:t>
            </a:r>
            <a:endParaRPr lang="uk-UA" sz="2200" dirty="0">
              <a:latin typeface="Constant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359024"/>
          </a:xfrm>
        </p:spPr>
        <p:txBody>
          <a:bodyPr>
            <a:noAutofit/>
          </a:bodyPr>
          <a:lstStyle/>
          <a:p>
            <a:pPr algn="ctr"/>
            <a:r>
              <a:rPr lang="ru-RU" sz="2400" dirty="0" err="1">
                <a:solidFill>
                  <a:srgbClr val="003FBC"/>
                </a:solidFill>
                <a:latin typeface="Constantia" pitchFamily="18" charset="0"/>
              </a:rPr>
              <a:t>Родові</a:t>
            </a:r>
            <a:r>
              <a:rPr lang="ru-RU" sz="2400" dirty="0">
                <a:solidFill>
                  <a:srgbClr val="003FBC"/>
                </a:solidFill>
                <a:latin typeface="Constantia" pitchFamily="18" charset="0"/>
              </a:rPr>
              <a:t> </a:t>
            </a:r>
            <a:r>
              <a:rPr lang="ru-RU" sz="2400" dirty="0" err="1">
                <a:solidFill>
                  <a:srgbClr val="003FBC"/>
                </a:solidFill>
                <a:latin typeface="Constantia" pitchFamily="18" charset="0"/>
              </a:rPr>
              <a:t>значення</a:t>
            </a:r>
            <a:r>
              <a:rPr lang="ru-RU" sz="2400" dirty="0">
                <a:solidFill>
                  <a:srgbClr val="003FBC"/>
                </a:solidFill>
                <a:latin typeface="Constantia" pitchFamily="18" charset="0"/>
              </a:rPr>
              <a:t> в </a:t>
            </a:r>
            <a:r>
              <a:rPr lang="ru-RU" sz="2400" dirty="0" err="1">
                <a:solidFill>
                  <a:srgbClr val="003FBC"/>
                </a:solidFill>
                <a:latin typeface="Constantia" pitchFamily="18" charset="0"/>
              </a:rPr>
              <a:t>українській</a:t>
            </a:r>
            <a:r>
              <a:rPr lang="ru-RU" sz="2400" dirty="0">
                <a:solidFill>
                  <a:srgbClr val="003FBC"/>
                </a:solidFill>
                <a:latin typeface="Constantia" pitchFamily="18" charset="0"/>
              </a:rPr>
              <a:t> </a:t>
            </a:r>
            <a:r>
              <a:rPr lang="ru-RU" sz="2400" dirty="0" err="1">
                <a:solidFill>
                  <a:srgbClr val="003FBC"/>
                </a:solidFill>
                <a:latin typeface="Constantia" pitchFamily="18" charset="0"/>
              </a:rPr>
              <a:t>мові</a:t>
            </a:r>
            <a:r>
              <a:rPr lang="ru-RU" sz="2400" dirty="0">
                <a:solidFill>
                  <a:srgbClr val="003FBC"/>
                </a:solidFill>
                <a:latin typeface="Constantia" pitchFamily="18" charset="0"/>
              </a:rPr>
              <a:t> </a:t>
            </a:r>
            <a:r>
              <a:rPr lang="ru-RU" sz="2400" dirty="0" err="1">
                <a:solidFill>
                  <a:srgbClr val="003FBC"/>
                </a:solidFill>
                <a:latin typeface="Constantia" pitchFamily="18" charset="0"/>
              </a:rPr>
              <a:t>виражаються</a:t>
            </a:r>
            <a:r>
              <a:rPr lang="ru-RU" sz="2400" dirty="0">
                <a:solidFill>
                  <a:srgbClr val="003FBC"/>
                </a:solidFill>
                <a:latin typeface="Constantia" pitchFamily="18" charset="0"/>
              </a:rPr>
              <a:t> </a:t>
            </a:r>
            <a:r>
              <a:rPr lang="ru-RU" sz="2400" dirty="0" err="1">
                <a:solidFill>
                  <a:srgbClr val="003FBC"/>
                </a:solidFill>
                <a:latin typeface="Constantia" pitchFamily="18" charset="0"/>
              </a:rPr>
              <a:t>морфологічними</a:t>
            </a:r>
            <a:r>
              <a:rPr lang="ru-RU" sz="2400" dirty="0">
                <a:solidFill>
                  <a:srgbClr val="003FBC"/>
                </a:solidFill>
                <a:latin typeface="Constantia" pitchFamily="18" charset="0"/>
              </a:rPr>
              <a:t>, </a:t>
            </a:r>
            <a:r>
              <a:rPr lang="ru-RU" sz="2400" dirty="0" err="1">
                <a:solidFill>
                  <a:srgbClr val="003FBC"/>
                </a:solidFill>
                <a:latin typeface="Constantia" pitchFamily="18" charset="0"/>
              </a:rPr>
              <a:t>словотвірними</a:t>
            </a:r>
            <a:r>
              <a:rPr lang="ru-RU" sz="2400" dirty="0">
                <a:solidFill>
                  <a:srgbClr val="003FBC"/>
                </a:solidFill>
                <a:latin typeface="Constantia" pitchFamily="18" charset="0"/>
              </a:rPr>
              <a:t>, </a:t>
            </a:r>
            <a:r>
              <a:rPr lang="ru-RU" sz="2400" dirty="0" err="1">
                <a:solidFill>
                  <a:srgbClr val="003FBC"/>
                </a:solidFill>
                <a:latin typeface="Constantia" pitchFamily="18" charset="0"/>
              </a:rPr>
              <a:t>синтаксичними</a:t>
            </a:r>
            <a:r>
              <a:rPr lang="ru-RU" sz="2400" dirty="0">
                <a:solidFill>
                  <a:srgbClr val="003FBC"/>
                </a:solidFill>
                <a:latin typeface="Constantia" pitchFamily="18" charset="0"/>
              </a:rPr>
              <a:t> та </a:t>
            </a:r>
            <a:r>
              <a:rPr lang="ru-RU" sz="2400" dirty="0" err="1">
                <a:solidFill>
                  <a:srgbClr val="003FBC"/>
                </a:solidFill>
                <a:latin typeface="Constantia" pitchFamily="18" charset="0"/>
              </a:rPr>
              <a:t>лексичними</a:t>
            </a:r>
            <a:r>
              <a:rPr lang="ru-RU" sz="2400" dirty="0">
                <a:solidFill>
                  <a:srgbClr val="003FBC"/>
                </a:solidFill>
                <a:latin typeface="Constantia" pitchFamily="18" charset="0"/>
              </a:rPr>
              <a:t> (</a:t>
            </a:r>
            <a:r>
              <a:rPr lang="ru-RU" sz="2400" dirty="0" err="1">
                <a:solidFill>
                  <a:srgbClr val="003FBC"/>
                </a:solidFill>
                <a:latin typeface="Constantia" pitchFamily="18" charset="0"/>
              </a:rPr>
              <a:t>семантичними</a:t>
            </a:r>
            <a:r>
              <a:rPr lang="ru-RU" sz="2400" dirty="0">
                <a:solidFill>
                  <a:srgbClr val="003FBC"/>
                </a:solidFill>
                <a:latin typeface="Constantia" pitchFamily="18" charset="0"/>
              </a:rPr>
              <a:t>) </a:t>
            </a:r>
            <a:r>
              <a:rPr lang="ru-RU" sz="2400" dirty="0" err="1">
                <a:solidFill>
                  <a:srgbClr val="003FBC"/>
                </a:solidFill>
                <a:latin typeface="Constantia" pitchFamily="18" charset="0"/>
              </a:rPr>
              <a:t>засобами</a:t>
            </a:r>
            <a:endParaRPr lang="uk-UA" sz="2400" dirty="0">
              <a:solidFill>
                <a:srgbClr val="003F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734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66523"/>
          </a:xfrm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</a:pPr>
            <a:r>
              <a:rPr lang="uk-UA" sz="2000" dirty="0">
                <a:latin typeface="Constantia" pitchFamily="18" charset="0"/>
                <a:ea typeface="Times New Roman"/>
              </a:rPr>
              <a:t>До іменників</a:t>
            </a:r>
            <a:r>
              <a:rPr lang="uk-UA" sz="2000" b="1" dirty="0">
                <a:latin typeface="Constantia" pitchFamily="18" charset="0"/>
                <a:ea typeface="Times New Roman"/>
              </a:rPr>
              <a:t> спільного роду </a:t>
            </a:r>
            <a:r>
              <a:rPr lang="uk-UA" sz="2000" dirty="0">
                <a:latin typeface="Constantia" pitchFamily="18" charset="0"/>
                <a:ea typeface="Times New Roman"/>
              </a:rPr>
              <a:t>відносяться такі, в яких рід не розрізняється (</a:t>
            </a:r>
            <a:r>
              <a:rPr lang="uk-UA" sz="2000" i="1" dirty="0">
                <a:latin typeface="Constantia" pitchFamily="18" charset="0"/>
                <a:ea typeface="Times New Roman"/>
              </a:rPr>
              <a:t>староста, базіка, трудяга, </a:t>
            </a:r>
            <a:r>
              <a:rPr lang="uk-UA" sz="2000" i="1" dirty="0" smtClean="0">
                <a:latin typeface="Constantia" pitchFamily="18" charset="0"/>
                <a:ea typeface="Times New Roman"/>
              </a:rPr>
              <a:t>плакса</a:t>
            </a:r>
            <a:r>
              <a:rPr lang="uk-UA" sz="2000" dirty="0" smtClean="0">
                <a:latin typeface="Constantia" pitchFamily="18" charset="0"/>
                <a:ea typeface="Times New Roman"/>
              </a:rPr>
              <a:t>). До </a:t>
            </a:r>
            <a:r>
              <a:rPr lang="uk-UA" sz="2000" dirty="0">
                <a:latin typeface="Constantia" pitchFamily="18" charset="0"/>
                <a:ea typeface="Times New Roman"/>
              </a:rPr>
              <a:t>цієї групи </a:t>
            </a:r>
            <a:r>
              <a:rPr lang="uk-UA" sz="2000" dirty="0" smtClean="0">
                <a:latin typeface="Constantia" pitchFamily="18" charset="0"/>
                <a:ea typeface="Times New Roman"/>
              </a:rPr>
              <a:t>зараховують:</a:t>
            </a:r>
          </a:p>
          <a:p>
            <a:pPr algn="just">
              <a:spcAft>
                <a:spcPts val="600"/>
              </a:spcAft>
            </a:pPr>
            <a:r>
              <a:rPr lang="uk-UA" sz="2000" dirty="0" smtClean="0">
                <a:latin typeface="Constantia" pitchFamily="18" charset="0"/>
                <a:ea typeface="Times New Roman"/>
              </a:rPr>
              <a:t> іменники </a:t>
            </a:r>
            <a:r>
              <a:rPr lang="uk-UA" sz="2000" dirty="0">
                <a:latin typeface="Constantia" pitchFamily="18" charset="0"/>
                <a:ea typeface="Times New Roman"/>
              </a:rPr>
              <a:t>зі значенням особи </a:t>
            </a:r>
            <a:r>
              <a:rPr lang="uk-UA" sz="2000" dirty="0" smtClean="0">
                <a:latin typeface="Constantia" pitchFamily="18" charset="0"/>
                <a:ea typeface="Times New Roman"/>
              </a:rPr>
              <a:t>за характерною </a:t>
            </a:r>
            <a:r>
              <a:rPr lang="uk-UA" sz="2000" dirty="0">
                <a:latin typeface="Constantia" pitchFamily="18" charset="0"/>
                <a:ea typeface="Times New Roman"/>
              </a:rPr>
              <a:t>ознакою, що мають закінчення </a:t>
            </a:r>
            <a:r>
              <a:rPr lang="uk-UA" sz="2000" b="1" dirty="0">
                <a:latin typeface="Constantia" pitchFamily="18" charset="0"/>
                <a:ea typeface="Times New Roman"/>
              </a:rPr>
              <a:t>–а </a:t>
            </a:r>
            <a:r>
              <a:rPr lang="uk-UA" sz="2000" dirty="0" smtClean="0">
                <a:latin typeface="Constantia" pitchFamily="18" charset="0"/>
                <a:ea typeface="Times New Roman"/>
              </a:rPr>
              <a:t>(</a:t>
            </a:r>
            <a:r>
              <a:rPr lang="uk-UA" sz="2000" i="1" dirty="0" smtClean="0">
                <a:latin typeface="Constantia" pitchFamily="18" charset="0"/>
                <a:ea typeface="Times New Roman"/>
              </a:rPr>
              <a:t>всезнайка, писака</a:t>
            </a:r>
            <a:r>
              <a:rPr lang="uk-UA" sz="2000" i="1" dirty="0">
                <a:latin typeface="Constantia" pitchFamily="18" charset="0"/>
                <a:ea typeface="Times New Roman"/>
              </a:rPr>
              <a:t>, читака, посіпака, </a:t>
            </a:r>
            <a:r>
              <a:rPr lang="uk-UA" sz="2000" i="1" dirty="0" smtClean="0">
                <a:latin typeface="Constantia" pitchFamily="18" charset="0"/>
                <a:ea typeface="Times New Roman"/>
              </a:rPr>
              <a:t>рубака)</a:t>
            </a:r>
          </a:p>
          <a:p>
            <a:pPr algn="just">
              <a:spcAft>
                <a:spcPts val="600"/>
              </a:spcAft>
            </a:pPr>
            <a:r>
              <a:rPr lang="uk-UA" sz="2000" dirty="0" smtClean="0">
                <a:latin typeface="Constantia" pitchFamily="18" charset="0"/>
                <a:ea typeface="Times New Roman"/>
              </a:rPr>
              <a:t>українські </a:t>
            </a:r>
            <a:r>
              <a:rPr lang="uk-UA" sz="2000" dirty="0">
                <a:latin typeface="Constantia" pitchFamily="18" charset="0"/>
                <a:ea typeface="Times New Roman"/>
              </a:rPr>
              <a:t>прізвища на приголосний (</a:t>
            </a:r>
            <a:r>
              <a:rPr lang="uk-UA" sz="2000" i="1" dirty="0">
                <a:latin typeface="Constantia" pitchFamily="18" charset="0"/>
                <a:ea typeface="Times New Roman"/>
              </a:rPr>
              <a:t>Стефаник, </a:t>
            </a:r>
            <a:r>
              <a:rPr lang="uk-UA" sz="2000" i="1" dirty="0" err="1">
                <a:latin typeface="Constantia" pitchFamily="18" charset="0"/>
                <a:ea typeface="Times New Roman"/>
              </a:rPr>
              <a:t>Федькович</a:t>
            </a:r>
            <a:r>
              <a:rPr lang="uk-UA" sz="2000" dirty="0">
                <a:latin typeface="Constantia" pitchFamily="18" charset="0"/>
                <a:ea typeface="Times New Roman"/>
              </a:rPr>
              <a:t>), на </a:t>
            </a:r>
            <a:r>
              <a:rPr lang="uk-UA" sz="2000" dirty="0" smtClean="0">
                <a:latin typeface="Constantia" pitchFamily="18" charset="0"/>
                <a:ea typeface="Times New Roman"/>
              </a:rPr>
              <a:t>   </a:t>
            </a:r>
            <a:r>
              <a:rPr lang="uk-UA" sz="2000" b="1" dirty="0" err="1" smtClean="0">
                <a:latin typeface="Constantia" pitchFamily="18" charset="0"/>
                <a:ea typeface="Times New Roman"/>
              </a:rPr>
              <a:t>-</a:t>
            </a:r>
            <a:r>
              <a:rPr lang="uk-UA" sz="2000" b="1" dirty="0" err="1">
                <a:latin typeface="Constantia" pitchFamily="18" charset="0"/>
                <a:ea typeface="Times New Roman"/>
              </a:rPr>
              <a:t>ко</a:t>
            </a:r>
            <a:r>
              <a:rPr lang="uk-UA" sz="2000" dirty="0">
                <a:latin typeface="Constantia" pitchFamily="18" charset="0"/>
                <a:ea typeface="Times New Roman"/>
              </a:rPr>
              <a:t> (</a:t>
            </a:r>
            <a:r>
              <a:rPr lang="uk-UA" sz="2000" i="1" dirty="0">
                <a:latin typeface="Constantia" pitchFamily="18" charset="0"/>
                <a:ea typeface="Times New Roman"/>
              </a:rPr>
              <a:t>Франко, </a:t>
            </a:r>
            <a:r>
              <a:rPr lang="uk-UA" sz="2000" i="1" dirty="0" smtClean="0">
                <a:latin typeface="Constantia" pitchFamily="18" charset="0"/>
                <a:ea typeface="Times New Roman"/>
              </a:rPr>
              <a:t>Шевченко</a:t>
            </a:r>
            <a:r>
              <a:rPr lang="uk-UA" sz="2000" dirty="0" smtClean="0">
                <a:latin typeface="Constantia" pitchFamily="18" charset="0"/>
                <a:ea typeface="Times New Roman"/>
              </a:rPr>
              <a:t>)</a:t>
            </a:r>
          </a:p>
          <a:p>
            <a:pPr algn="just">
              <a:spcAft>
                <a:spcPts val="600"/>
              </a:spcAft>
            </a:pPr>
            <a:r>
              <a:rPr lang="uk-UA" sz="2000" dirty="0" smtClean="0">
                <a:latin typeface="Constantia" pitchFamily="18" charset="0"/>
                <a:ea typeface="Times New Roman"/>
              </a:rPr>
              <a:t>невідмінювані </a:t>
            </a:r>
            <a:r>
              <a:rPr lang="uk-UA" sz="2000" dirty="0">
                <a:latin typeface="Constantia" pitchFamily="18" charset="0"/>
                <a:ea typeface="Times New Roman"/>
              </a:rPr>
              <a:t>іншомовні прізвища на голосний </a:t>
            </a:r>
            <a:r>
              <a:rPr lang="uk-UA" sz="2000" i="1" dirty="0">
                <a:latin typeface="Constantia" pitchFamily="18" charset="0"/>
                <a:ea typeface="Times New Roman"/>
              </a:rPr>
              <a:t>(Дюма, </a:t>
            </a:r>
            <a:r>
              <a:rPr lang="uk-UA" sz="2000" i="1" dirty="0" err="1" smtClean="0">
                <a:latin typeface="Constantia" pitchFamily="18" charset="0"/>
                <a:ea typeface="Times New Roman"/>
              </a:rPr>
              <a:t>Рабле</a:t>
            </a:r>
            <a:r>
              <a:rPr lang="uk-UA" sz="2000" i="1" dirty="0" smtClean="0">
                <a:latin typeface="Constantia" pitchFamily="18" charset="0"/>
                <a:ea typeface="Times New Roman"/>
              </a:rPr>
              <a:t>)</a:t>
            </a:r>
          </a:p>
          <a:p>
            <a:pPr algn="just">
              <a:spcAft>
                <a:spcPts val="600"/>
              </a:spcAft>
            </a:pPr>
            <a:r>
              <a:rPr lang="uk-UA" sz="2000" dirty="0" smtClean="0">
                <a:latin typeface="Constantia" pitchFamily="18" charset="0"/>
                <a:ea typeface="Times New Roman"/>
              </a:rPr>
              <a:t>пестливі </a:t>
            </a:r>
            <a:r>
              <a:rPr lang="uk-UA" sz="2000" dirty="0">
                <a:latin typeface="Constantia" pitchFamily="18" charset="0"/>
                <a:ea typeface="Times New Roman"/>
              </a:rPr>
              <a:t>імена на </a:t>
            </a:r>
            <a:r>
              <a:rPr lang="uk-UA" sz="2000" b="1" dirty="0">
                <a:latin typeface="Constantia" pitchFamily="18" charset="0"/>
                <a:ea typeface="Times New Roman"/>
              </a:rPr>
              <a:t>–а, -я</a:t>
            </a:r>
            <a:r>
              <a:rPr lang="uk-UA" sz="2000" dirty="0">
                <a:latin typeface="Constantia" pitchFamily="18" charset="0"/>
                <a:ea typeface="Times New Roman"/>
              </a:rPr>
              <a:t> (</a:t>
            </a:r>
            <a:r>
              <a:rPr lang="uk-UA" sz="2000" i="1" dirty="0">
                <a:latin typeface="Constantia" pitchFamily="18" charset="0"/>
                <a:ea typeface="Times New Roman"/>
              </a:rPr>
              <a:t>Шура,  </a:t>
            </a:r>
            <a:r>
              <a:rPr lang="uk-UA" sz="2000" i="1" dirty="0" smtClean="0">
                <a:latin typeface="Constantia" pitchFamily="18" charset="0"/>
                <a:ea typeface="Times New Roman"/>
              </a:rPr>
              <a:t>Женя</a:t>
            </a:r>
            <a:r>
              <a:rPr lang="uk-UA" sz="2000" dirty="0" smtClean="0">
                <a:latin typeface="Constantia" pitchFamily="18" charset="0"/>
                <a:ea typeface="Times New Roman"/>
              </a:rPr>
              <a:t>)</a:t>
            </a:r>
            <a:endParaRPr lang="uk-UA" sz="2000" dirty="0">
              <a:latin typeface="Constantia" pitchFamily="18" charset="0"/>
              <a:ea typeface="Times New Roman"/>
            </a:endParaRPr>
          </a:p>
          <a:p>
            <a:pPr algn="just">
              <a:spcAft>
                <a:spcPts val="600"/>
              </a:spcAft>
            </a:pPr>
            <a:r>
              <a:rPr lang="uk-UA" sz="2000" dirty="0" smtClean="0">
                <a:latin typeface="Constantia" pitchFamily="18" charset="0"/>
                <a:ea typeface="Times New Roman"/>
              </a:rPr>
              <a:t>Не </a:t>
            </a:r>
            <a:r>
              <a:rPr lang="uk-UA" sz="2000" dirty="0">
                <a:latin typeface="Constantia" pitchFamily="18" charset="0"/>
                <a:ea typeface="Times New Roman"/>
              </a:rPr>
              <a:t>належать до спільного роду іменники чоловічого роду з основою на приголосний, які називають осіб жіночої статі за посадою або професією: </a:t>
            </a:r>
            <a:r>
              <a:rPr lang="uk-UA" sz="2000" i="1" dirty="0">
                <a:latin typeface="Constantia" pitchFamily="18" charset="0"/>
                <a:ea typeface="Times New Roman"/>
              </a:rPr>
              <a:t>декан, ректор, педагог, </a:t>
            </a:r>
            <a:r>
              <a:rPr lang="uk-UA" sz="2000" i="1" dirty="0" smtClean="0">
                <a:latin typeface="Constantia" pitchFamily="18" charset="0"/>
                <a:ea typeface="Times New Roman"/>
              </a:rPr>
              <a:t>професор</a:t>
            </a:r>
            <a:endParaRPr lang="uk-UA" sz="2000" dirty="0">
              <a:latin typeface="Constant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 smtClean="0">
                <a:solidFill>
                  <a:srgbClr val="003FBC"/>
                </a:solidFill>
                <a:latin typeface="Constantia" pitchFamily="18" charset="0"/>
              </a:rPr>
              <a:t>Спільний рід</a:t>
            </a:r>
            <a:endParaRPr lang="uk-UA" sz="3200" dirty="0">
              <a:solidFill>
                <a:srgbClr val="003FBC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327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sz="half" idx="1"/>
          </p:nvPr>
        </p:nvSpPr>
        <p:spPr>
          <a:xfrm>
            <a:off x="251520" y="1628800"/>
            <a:ext cx="3600400" cy="4381947"/>
          </a:xfrm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</a:pPr>
            <a:r>
              <a:rPr lang="uk-UA" sz="2000" dirty="0" smtClean="0">
                <a:latin typeface="Times New Roman"/>
                <a:ea typeface="Times New Roman"/>
              </a:rPr>
              <a:t>іменники з нульовим закінченням можуть належати і до чоловічого, і до жіночого роду:</a:t>
            </a:r>
          </a:p>
          <a:p>
            <a:pPr lvl="0" algn="just">
              <a:spcAft>
                <a:spcPts val="600"/>
              </a:spcAft>
              <a:buClr>
                <a:srgbClr val="2DA2BF"/>
              </a:buClr>
            </a:pPr>
            <a:r>
              <a:rPr lang="uk-UA" sz="2000" dirty="0" smtClean="0">
                <a:latin typeface="Times New Roman"/>
                <a:ea typeface="Times New Roman"/>
              </a:rPr>
              <a:t> </a:t>
            </a:r>
            <a:r>
              <a:rPr lang="uk-UA" sz="2000" b="1" dirty="0">
                <a:solidFill>
                  <a:prstClr val="black"/>
                </a:solidFill>
                <a:latin typeface="Times New Roman"/>
                <a:ea typeface="Times New Roman"/>
              </a:rPr>
              <a:t>чоловічий </a:t>
            </a:r>
            <a:r>
              <a:rPr lang="uk-UA" sz="20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рід: </a:t>
            </a:r>
            <a:r>
              <a:rPr lang="uk-UA" sz="2000" i="1" dirty="0" smtClean="0">
                <a:latin typeface="Times New Roman"/>
                <a:ea typeface="Times New Roman"/>
              </a:rPr>
              <a:t>аерозоль</a:t>
            </a:r>
            <a:r>
              <a:rPr lang="uk-UA" sz="2000" i="1" dirty="0">
                <a:latin typeface="Times New Roman"/>
                <a:ea typeface="Times New Roman"/>
              </a:rPr>
              <a:t>, картель, нежить</a:t>
            </a:r>
            <a:r>
              <a:rPr lang="uk-UA" sz="2000" i="1" dirty="0" smtClean="0">
                <a:latin typeface="Times New Roman"/>
                <a:ea typeface="Times New Roman"/>
              </a:rPr>
              <a:t>, біль, </a:t>
            </a:r>
            <a:r>
              <a:rPr lang="uk-UA" sz="2000" i="1" dirty="0">
                <a:latin typeface="Times New Roman"/>
                <a:ea typeface="Times New Roman"/>
              </a:rPr>
              <a:t>рояль, </a:t>
            </a:r>
            <a:r>
              <a:rPr lang="uk-UA" sz="2000" i="1" dirty="0">
                <a:solidFill>
                  <a:prstClr val="black"/>
                </a:solidFill>
                <a:latin typeface="Times New Roman"/>
                <a:ea typeface="Times New Roman"/>
              </a:rPr>
              <a:t>шампунь</a:t>
            </a:r>
            <a:r>
              <a:rPr lang="uk-UA" sz="20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uk-UA" sz="2000" i="1" dirty="0" smtClean="0">
                <a:latin typeface="Times New Roman"/>
                <a:ea typeface="Times New Roman"/>
              </a:rPr>
              <a:t>тюль</a:t>
            </a:r>
            <a:r>
              <a:rPr lang="uk-UA" sz="2000" i="1" dirty="0">
                <a:latin typeface="Times New Roman"/>
                <a:ea typeface="Times New Roman"/>
              </a:rPr>
              <a:t>, </a:t>
            </a:r>
            <a:r>
              <a:rPr lang="uk-UA" sz="2000" i="1" dirty="0" smtClean="0">
                <a:latin typeface="Times New Roman"/>
                <a:ea typeface="Times New Roman"/>
              </a:rPr>
              <a:t>барель</a:t>
            </a:r>
          </a:p>
          <a:p>
            <a:pPr lvl="0" algn="just">
              <a:spcAft>
                <a:spcPts val="600"/>
              </a:spcAft>
              <a:buClr>
                <a:srgbClr val="2DA2BF"/>
              </a:buClr>
            </a:pPr>
            <a:r>
              <a:rPr lang="uk-UA" sz="20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жіночий рід: </a:t>
            </a:r>
            <a:r>
              <a:rPr lang="uk-UA" sz="2000" i="1" dirty="0" smtClean="0">
                <a:latin typeface="Times New Roman"/>
                <a:ea typeface="Times New Roman"/>
              </a:rPr>
              <a:t>бандероль, ваніль, емаль, каніфоль, мігрень, </a:t>
            </a:r>
            <a:r>
              <a:rPr lang="uk-UA" sz="2000" i="1" dirty="0">
                <a:solidFill>
                  <a:prstClr val="black"/>
                </a:solidFill>
                <a:latin typeface="Times New Roman"/>
                <a:ea typeface="Times New Roman"/>
              </a:rPr>
              <a:t>вуаль, </a:t>
            </a:r>
            <a:r>
              <a:rPr lang="uk-UA" sz="2000" i="1" dirty="0" smtClean="0">
                <a:latin typeface="Times New Roman"/>
                <a:ea typeface="Times New Roman"/>
              </a:rPr>
              <a:t>папороть, розкіш</a:t>
            </a:r>
            <a:endParaRPr lang="uk-UA" sz="2000" dirty="0" smtClean="0">
              <a:latin typeface="Times New Roman"/>
              <a:ea typeface="Times New Roman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2"/>
          </p:nvPr>
        </p:nvSpPr>
        <p:spPr>
          <a:xfrm>
            <a:off x="3923928" y="1628800"/>
            <a:ext cx="4762872" cy="4968552"/>
          </a:xfrm>
        </p:spPr>
        <p:txBody>
          <a:bodyPr>
            <a:normAutofit fontScale="62500" lnSpcReduction="20000"/>
          </a:bodyPr>
          <a:lstStyle/>
          <a:p>
            <a:pPr lvl="0" algn="just">
              <a:lnSpc>
                <a:spcPct val="120000"/>
              </a:lnSpc>
              <a:spcAft>
                <a:spcPts val="600"/>
              </a:spcAft>
              <a:buClr>
                <a:srgbClr val="2DA2BF"/>
              </a:buClr>
            </a:pPr>
            <a:r>
              <a:rPr lang="uk-UA" sz="3200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вплив </a:t>
            </a:r>
            <a:r>
              <a:rPr lang="uk-UA" sz="32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російської мови: </a:t>
            </a:r>
            <a:r>
              <a:rPr lang="ru-RU" sz="32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кризис</a:t>
            </a:r>
            <a:r>
              <a:rPr lang="uk-UA" sz="32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, недуг, </a:t>
            </a:r>
            <a:r>
              <a:rPr lang="ru-RU" sz="32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филиал</a:t>
            </a:r>
            <a:r>
              <a:rPr lang="uk-UA" sz="32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, тополь, путь, </a:t>
            </a:r>
            <a:r>
              <a:rPr lang="ru-RU" sz="32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боль</a:t>
            </a:r>
            <a:r>
              <a:rPr lang="uk-UA" sz="32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, </a:t>
            </a:r>
            <a:r>
              <a:rPr lang="ru-RU" sz="32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летопись</a:t>
            </a:r>
            <a:r>
              <a:rPr lang="uk-UA" sz="32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, </a:t>
            </a:r>
            <a:r>
              <a:rPr lang="ru-RU" sz="32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Сибирь</a:t>
            </a:r>
            <a:r>
              <a:rPr lang="uk-UA" sz="32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 </a:t>
            </a:r>
          </a:p>
          <a:p>
            <a:pPr lvl="0" algn="just">
              <a:lnSpc>
                <a:spcPct val="120000"/>
              </a:lnSpc>
              <a:spcAft>
                <a:spcPts val="600"/>
              </a:spcAft>
              <a:buClr>
                <a:srgbClr val="2DA2BF"/>
              </a:buClr>
            </a:pPr>
            <a:r>
              <a:rPr lang="uk-UA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Українською: </a:t>
            </a:r>
          </a:p>
          <a:p>
            <a:pPr lvl="0" algn="just">
              <a:lnSpc>
                <a:spcPct val="120000"/>
              </a:lnSpc>
              <a:spcAft>
                <a:spcPts val="600"/>
              </a:spcAft>
              <a:buClr>
                <a:srgbClr val="2DA2BF"/>
              </a:buClr>
            </a:pPr>
            <a:r>
              <a:rPr lang="uk-UA" sz="3200" b="1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жіночий рід:</a:t>
            </a:r>
            <a:r>
              <a:rPr lang="uk-UA" sz="32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 </a:t>
            </a:r>
            <a:r>
              <a:rPr lang="uk-UA" sz="3200" i="1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криза</a:t>
            </a:r>
            <a:r>
              <a:rPr lang="uk-UA" sz="3200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, </a:t>
            </a:r>
            <a:r>
              <a:rPr lang="uk-UA" sz="3200" i="1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недуга</a:t>
            </a:r>
            <a:r>
              <a:rPr lang="uk-UA" sz="3200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, </a:t>
            </a:r>
            <a:r>
              <a:rPr lang="uk-UA" sz="3200" i="1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філія</a:t>
            </a:r>
            <a:r>
              <a:rPr lang="uk-UA" sz="3200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, </a:t>
            </a:r>
            <a:r>
              <a:rPr lang="uk-UA" sz="3200" i="1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тополя</a:t>
            </a:r>
            <a:r>
              <a:rPr lang="uk-UA" sz="3200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, </a:t>
            </a:r>
            <a:r>
              <a:rPr lang="uk-UA" sz="3200" i="1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путь</a:t>
            </a:r>
            <a:endParaRPr lang="uk-UA" sz="3200" b="1" dirty="0" smtClean="0">
              <a:solidFill>
                <a:prstClr val="black"/>
              </a:solidFill>
              <a:latin typeface="Constantia" pitchFamily="18" charset="0"/>
              <a:ea typeface="Times New Roman"/>
            </a:endParaRPr>
          </a:p>
          <a:p>
            <a:pPr lvl="0" algn="just">
              <a:lnSpc>
                <a:spcPct val="120000"/>
              </a:lnSpc>
              <a:spcAft>
                <a:spcPts val="600"/>
              </a:spcAft>
              <a:buClr>
                <a:srgbClr val="2DA2BF"/>
              </a:buClr>
            </a:pPr>
            <a:r>
              <a:rPr lang="uk-UA" sz="3200" b="1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чоловічий рід: </a:t>
            </a:r>
            <a:r>
              <a:rPr lang="uk-UA" sz="3200" i="1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біль</a:t>
            </a:r>
            <a:r>
              <a:rPr lang="uk-UA" sz="3200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, </a:t>
            </a:r>
            <a:r>
              <a:rPr lang="uk-UA" sz="3200" i="1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літопис</a:t>
            </a:r>
            <a:r>
              <a:rPr lang="uk-UA" sz="3200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, </a:t>
            </a:r>
            <a:r>
              <a:rPr lang="uk-UA" sz="32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Сибір </a:t>
            </a:r>
            <a:endParaRPr lang="uk-UA" sz="3200" dirty="0">
              <a:solidFill>
                <a:prstClr val="black"/>
              </a:solidFill>
              <a:latin typeface="Constantia" pitchFamily="18" charset="0"/>
              <a:ea typeface="Times New Roman"/>
            </a:endParaRPr>
          </a:p>
          <a:p>
            <a:pPr lvl="0" algn="just">
              <a:lnSpc>
                <a:spcPct val="120000"/>
              </a:lnSpc>
              <a:spcAft>
                <a:spcPts val="600"/>
              </a:spcAft>
              <a:buClr>
                <a:srgbClr val="2DA2BF"/>
              </a:buClr>
            </a:pPr>
            <a:r>
              <a:rPr lang="uk-UA" sz="3200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деякі </a:t>
            </a:r>
            <a:r>
              <a:rPr lang="uk-UA" sz="32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іменники мають варіантні форми </a:t>
            </a:r>
            <a:r>
              <a:rPr lang="uk-UA" sz="3200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роду (</a:t>
            </a:r>
            <a:r>
              <a:rPr lang="uk-UA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чоловічий </a:t>
            </a:r>
            <a:r>
              <a:rPr lang="uk-UA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і жіночий рід:</a:t>
            </a:r>
            <a:r>
              <a:rPr lang="uk-UA" sz="32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 </a:t>
            </a:r>
            <a:r>
              <a:rPr lang="uk-UA" sz="32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абрикос</a:t>
            </a:r>
            <a:r>
              <a:rPr lang="uk-UA" sz="32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 і </a:t>
            </a:r>
            <a:r>
              <a:rPr lang="uk-UA" sz="32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абрикоса</a:t>
            </a:r>
            <a:r>
              <a:rPr lang="uk-UA" sz="32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, </a:t>
            </a:r>
            <a:r>
              <a:rPr lang="uk-UA" sz="32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вольєр</a:t>
            </a:r>
            <a:r>
              <a:rPr lang="uk-UA" sz="32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 і </a:t>
            </a:r>
            <a:r>
              <a:rPr lang="uk-UA" sz="32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вольєра</a:t>
            </a:r>
            <a:r>
              <a:rPr lang="uk-UA" sz="32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, </a:t>
            </a:r>
            <a:r>
              <a:rPr lang="uk-UA" sz="32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жираф</a:t>
            </a:r>
            <a:r>
              <a:rPr lang="uk-UA" sz="32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 і </a:t>
            </a:r>
            <a:r>
              <a:rPr lang="uk-UA" sz="32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жирафа</a:t>
            </a:r>
            <a:r>
              <a:rPr lang="uk-UA" sz="32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, </a:t>
            </a:r>
            <a:r>
              <a:rPr lang="uk-UA" sz="32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зал</a:t>
            </a:r>
            <a:r>
              <a:rPr lang="uk-UA" sz="32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 і </a:t>
            </a:r>
            <a:r>
              <a:rPr lang="uk-UA" sz="32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зала</a:t>
            </a:r>
            <a:r>
              <a:rPr lang="uk-UA" sz="32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, </a:t>
            </a:r>
            <a:r>
              <a:rPr lang="uk-UA" sz="32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клавіш</a:t>
            </a:r>
            <a:r>
              <a:rPr lang="uk-UA" sz="32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 і </a:t>
            </a:r>
            <a:r>
              <a:rPr lang="uk-UA" sz="32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клавіша</a:t>
            </a:r>
            <a:r>
              <a:rPr lang="uk-UA" sz="32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, </a:t>
            </a:r>
            <a:r>
              <a:rPr lang="uk-UA" sz="32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мотузок </a:t>
            </a:r>
            <a:r>
              <a:rPr lang="uk-UA" sz="32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і </a:t>
            </a:r>
            <a:r>
              <a:rPr lang="uk-UA" sz="3200" i="1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мотузка</a:t>
            </a:r>
            <a:r>
              <a:rPr lang="uk-UA" sz="3200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)</a:t>
            </a:r>
            <a:endParaRPr lang="uk-UA" sz="3200" dirty="0">
              <a:solidFill>
                <a:prstClr val="black"/>
              </a:solidFill>
              <a:latin typeface="Constantia" pitchFamily="18" charset="0"/>
            </a:endParaRPr>
          </a:p>
          <a:p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 smtClean="0">
                <a:solidFill>
                  <a:srgbClr val="003FBC"/>
                </a:solidFill>
                <a:latin typeface="Constantia" pitchFamily="18" charset="0"/>
              </a:rPr>
              <a:t>Помилки у визначенні роду</a:t>
            </a:r>
            <a:endParaRPr lang="uk-UA" sz="3200" dirty="0">
              <a:solidFill>
                <a:srgbClr val="003FBC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685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6624"/>
          </a:xfrm>
        </p:spPr>
        <p:txBody>
          <a:bodyPr>
            <a:normAutofit fontScale="40000" lnSpcReduction="20000"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uk-UA" sz="5000" b="1" dirty="0" smtClean="0">
                <a:latin typeface="Constantia" pitchFamily="18" charset="0"/>
                <a:ea typeface="Times New Roman"/>
              </a:rPr>
              <a:t>Невідмінювані  </a:t>
            </a:r>
            <a:r>
              <a:rPr lang="uk-UA" sz="5000" dirty="0">
                <a:latin typeface="Constantia" pitchFamily="18" charset="0"/>
                <a:ea typeface="Times New Roman"/>
              </a:rPr>
              <a:t>іменники мають лише значення роду і позбавлені морфологічних форм його вияву. Вони поділяються на родові групи за лексичним </a:t>
            </a:r>
            <a:r>
              <a:rPr lang="uk-UA" sz="5000" dirty="0" smtClean="0">
                <a:latin typeface="Constantia" pitchFamily="18" charset="0"/>
                <a:ea typeface="Times New Roman"/>
              </a:rPr>
              <a:t>значенням</a:t>
            </a:r>
            <a:endParaRPr lang="uk-UA" sz="5000" dirty="0">
              <a:latin typeface="Constantia" pitchFamily="18" charset="0"/>
              <a:ea typeface="Times New Roman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uk-UA" sz="5000" dirty="0">
                <a:latin typeface="Constantia" pitchFamily="18" charset="0"/>
                <a:ea typeface="Times New Roman"/>
              </a:rPr>
              <a:t>До </a:t>
            </a:r>
            <a:r>
              <a:rPr lang="uk-UA" sz="5000" b="1" dirty="0">
                <a:latin typeface="Constantia" pitchFamily="18" charset="0"/>
                <a:ea typeface="Times New Roman"/>
              </a:rPr>
              <a:t>чоловічого </a:t>
            </a:r>
            <a:r>
              <a:rPr lang="uk-UA" sz="5000" dirty="0">
                <a:latin typeface="Constantia" pitchFamily="18" charset="0"/>
                <a:ea typeface="Times New Roman"/>
              </a:rPr>
              <a:t>роду належать: </a:t>
            </a:r>
            <a:endParaRPr lang="uk-UA" sz="5000" dirty="0" smtClean="0">
              <a:latin typeface="Constantia" pitchFamily="18" charset="0"/>
              <a:ea typeface="Times New Roman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uk-UA" sz="5000" dirty="0" smtClean="0">
                <a:latin typeface="Constantia" pitchFamily="18" charset="0"/>
                <a:ea typeface="Times New Roman"/>
              </a:rPr>
              <a:t>1</a:t>
            </a:r>
            <a:r>
              <a:rPr lang="uk-UA" sz="5000" dirty="0">
                <a:latin typeface="Constantia" pitchFamily="18" charset="0"/>
                <a:ea typeface="Times New Roman"/>
              </a:rPr>
              <a:t>) іменники зі значенням особи чоловічої статі: </a:t>
            </a:r>
            <a:r>
              <a:rPr lang="uk-UA" sz="5000" i="1" dirty="0">
                <a:latin typeface="Constantia" pitchFamily="18" charset="0"/>
                <a:ea typeface="Times New Roman"/>
              </a:rPr>
              <a:t>буржуа, рефері, аташе, портьє, месьє, </a:t>
            </a:r>
            <a:r>
              <a:rPr lang="uk-UA" sz="5000" i="1" dirty="0" smtClean="0">
                <a:latin typeface="Constantia" pitchFamily="18" charset="0"/>
                <a:ea typeface="Times New Roman"/>
              </a:rPr>
              <a:t>сер</a:t>
            </a:r>
            <a:endParaRPr lang="uk-UA" sz="5000" dirty="0">
              <a:latin typeface="Constantia" pitchFamily="18" charset="0"/>
              <a:ea typeface="Times New Roman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uk-UA" sz="5000" dirty="0" smtClean="0">
                <a:latin typeface="Constantia" pitchFamily="18" charset="0"/>
                <a:ea typeface="Times New Roman"/>
              </a:rPr>
              <a:t>2</a:t>
            </a:r>
            <a:r>
              <a:rPr lang="uk-UA" sz="5000" dirty="0">
                <a:latin typeface="Constantia" pitchFamily="18" charset="0"/>
                <a:ea typeface="Times New Roman"/>
              </a:rPr>
              <a:t>) іменники – назви тварин (окрім іменника </a:t>
            </a:r>
            <a:r>
              <a:rPr lang="uk-UA" sz="5000" i="1" dirty="0">
                <a:latin typeface="Constantia" pitchFamily="18" charset="0"/>
                <a:ea typeface="Times New Roman"/>
              </a:rPr>
              <a:t>цеце (муха), путасу, івасі (риба), ківі (пташка), окапі (тварина родини жирафових), </a:t>
            </a:r>
            <a:r>
              <a:rPr lang="uk-UA" sz="5000" dirty="0">
                <a:latin typeface="Constantia" pitchFamily="18" charset="0"/>
                <a:ea typeface="Times New Roman"/>
              </a:rPr>
              <a:t>які належать до жіночого роду): </a:t>
            </a:r>
            <a:r>
              <a:rPr lang="uk-UA" sz="5000" i="1" dirty="0">
                <a:latin typeface="Constantia" pitchFamily="18" charset="0"/>
                <a:ea typeface="Times New Roman"/>
              </a:rPr>
              <a:t>гну, фламінго, шимпанзе, какаду, жако, поні, гризлі, </a:t>
            </a:r>
            <a:r>
              <a:rPr lang="uk-UA" sz="5000" i="1" dirty="0" smtClean="0">
                <a:latin typeface="Constantia" pitchFamily="18" charset="0"/>
                <a:ea typeface="Times New Roman"/>
              </a:rPr>
              <a:t>колібрі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uk-UA" sz="5000" dirty="0" smtClean="0">
                <a:latin typeface="Constantia" pitchFamily="18" charset="0"/>
                <a:ea typeface="Times New Roman"/>
              </a:rPr>
              <a:t>Якщо </a:t>
            </a:r>
            <a:r>
              <a:rPr lang="uk-UA" sz="5000" dirty="0">
                <a:latin typeface="Constantia" pitchFamily="18" charset="0"/>
                <a:ea typeface="Times New Roman"/>
              </a:rPr>
              <a:t>у тексті є вказівка на самку, то допускається узгодження у жіночому роді: </a:t>
            </a:r>
            <a:r>
              <a:rPr lang="uk-UA" sz="5000" i="1" dirty="0">
                <a:latin typeface="Constantia" pitchFamily="18" charset="0"/>
                <a:ea typeface="Times New Roman"/>
              </a:rPr>
              <a:t>Поні не відходила ні на крок від свого </a:t>
            </a:r>
            <a:r>
              <a:rPr lang="uk-UA" sz="5000" i="1" dirty="0" smtClean="0">
                <a:latin typeface="Constantia" pitchFamily="18" charset="0"/>
                <a:ea typeface="Times New Roman"/>
              </a:rPr>
              <a:t>малюка</a:t>
            </a:r>
            <a:endParaRPr lang="uk-UA" sz="5000" dirty="0">
              <a:latin typeface="Constantia" pitchFamily="18" charset="0"/>
              <a:ea typeface="Times New Roman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uk-UA" sz="5000" dirty="0">
                <a:latin typeface="Constantia" pitchFamily="18" charset="0"/>
                <a:ea typeface="Times New Roman"/>
              </a:rPr>
              <a:t>Родова приналежність деяких осіб визначається конкретним уживанням у мові. Це стосується іменників спільного роду: </a:t>
            </a:r>
            <a:r>
              <a:rPr lang="uk-UA" sz="5000" i="1" dirty="0">
                <a:latin typeface="Constantia" pitchFamily="18" charset="0"/>
                <a:ea typeface="Times New Roman"/>
              </a:rPr>
              <a:t>мій протеже – моя протеже, мій візаві – моя </a:t>
            </a:r>
            <a:r>
              <a:rPr lang="uk-UA" sz="5000" i="1" dirty="0" smtClean="0">
                <a:latin typeface="Constantia" pitchFamily="18" charset="0"/>
                <a:ea typeface="Times New Roman"/>
              </a:rPr>
              <a:t>візаві</a:t>
            </a:r>
            <a:endParaRPr lang="uk-UA" sz="5000" dirty="0">
              <a:latin typeface="Constantia" pitchFamily="18" charset="0"/>
              <a:ea typeface="Times New Roman"/>
            </a:endParaRP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65760" lvl="0" indent="-256032" algn="ctr">
              <a:lnSpc>
                <a:spcPct val="150000"/>
              </a:lnSpc>
              <a:spcBef>
                <a:spcPts val="400"/>
              </a:spcBef>
            </a:pPr>
            <a:r>
              <a:rPr lang="uk-UA" sz="3100" dirty="0">
                <a:solidFill>
                  <a:srgbClr val="003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+mn-cs"/>
              </a:rPr>
              <a:t>Рід невідмінюваних іменників</a:t>
            </a:r>
            <a:r>
              <a:rPr lang="uk-UA" sz="800" b="0" dirty="0">
                <a:solidFill>
                  <a:prstClr val="black"/>
                </a:solidFill>
                <a:effectLst/>
                <a:latin typeface="Times New Roman"/>
                <a:ea typeface="Times New Roman"/>
                <a:cs typeface="+mn-cs"/>
              </a:rPr>
              <a:t/>
            </a:r>
            <a:br>
              <a:rPr lang="uk-UA" sz="800" b="0" dirty="0">
                <a:solidFill>
                  <a:prstClr val="black"/>
                </a:solidFill>
                <a:effectLst/>
                <a:latin typeface="Times New Roman"/>
                <a:ea typeface="Times New Roman"/>
                <a:cs typeface="+mn-cs"/>
              </a:rPr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04705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spcAft>
                <a:spcPts val="600"/>
              </a:spcAft>
              <a:buClr>
                <a:srgbClr val="2DA2BF"/>
              </a:buClr>
            </a:pPr>
            <a:r>
              <a:rPr lang="uk-UA" sz="20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До  </a:t>
            </a:r>
            <a:r>
              <a:rPr lang="uk-UA" sz="2000" b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жіночого </a:t>
            </a:r>
            <a:r>
              <a:rPr lang="uk-UA" sz="20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роду належать: </a:t>
            </a:r>
            <a:endParaRPr lang="uk-UA" sz="2000" dirty="0" smtClean="0">
              <a:solidFill>
                <a:prstClr val="black"/>
              </a:solidFill>
              <a:latin typeface="Constantia" pitchFamily="18" charset="0"/>
              <a:ea typeface="Times New Roman"/>
            </a:endParaRPr>
          </a:p>
          <a:p>
            <a:pPr lvl="0" algn="just">
              <a:spcAft>
                <a:spcPts val="600"/>
              </a:spcAft>
              <a:buClr>
                <a:srgbClr val="2DA2BF"/>
              </a:buClr>
            </a:pPr>
            <a:r>
              <a:rPr lang="uk-UA" sz="2000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1</a:t>
            </a:r>
            <a:r>
              <a:rPr lang="uk-UA" sz="20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) іменники зі значенням особи жіночої статі: </a:t>
            </a:r>
            <a:r>
              <a:rPr lang="uk-UA" sz="20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міс, леді, </a:t>
            </a:r>
            <a:r>
              <a:rPr lang="uk-UA" sz="2000" i="1" dirty="0" err="1">
                <a:solidFill>
                  <a:prstClr val="black"/>
                </a:solidFill>
                <a:latin typeface="Constantia" pitchFamily="18" charset="0"/>
                <a:ea typeface="Times New Roman"/>
              </a:rPr>
              <a:t>фрау</a:t>
            </a:r>
            <a:r>
              <a:rPr lang="uk-UA" sz="20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, мадам, Данте (ч. і ж. </a:t>
            </a:r>
            <a:r>
              <a:rPr lang="uk-UA" sz="2000" i="1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р)</a:t>
            </a:r>
            <a:endParaRPr lang="uk-UA" sz="2000" dirty="0">
              <a:solidFill>
                <a:prstClr val="black"/>
              </a:solidFill>
              <a:latin typeface="Constantia" pitchFamily="18" charset="0"/>
              <a:ea typeface="Times New Roman"/>
            </a:endParaRPr>
          </a:p>
          <a:p>
            <a:pPr lvl="0" algn="just">
              <a:spcAft>
                <a:spcPts val="600"/>
              </a:spcAft>
              <a:buClr>
                <a:srgbClr val="2DA2BF"/>
              </a:buClr>
            </a:pPr>
            <a:r>
              <a:rPr lang="uk-UA" sz="2000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2</a:t>
            </a:r>
            <a:r>
              <a:rPr lang="uk-UA" sz="20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) назви деяких тварин і риб: </a:t>
            </a:r>
            <a:r>
              <a:rPr lang="uk-UA" sz="20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цеце</a:t>
            </a:r>
            <a:r>
              <a:rPr lang="uk-UA" sz="20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 (муха), </a:t>
            </a:r>
            <a:r>
              <a:rPr lang="uk-UA" sz="20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івасі, путасу</a:t>
            </a:r>
            <a:r>
              <a:rPr lang="uk-UA" sz="20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 (риба)</a:t>
            </a:r>
            <a:r>
              <a:rPr lang="uk-UA" sz="20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; ківі</a:t>
            </a:r>
            <a:r>
              <a:rPr lang="uk-UA" sz="20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 (</a:t>
            </a:r>
            <a:r>
              <a:rPr lang="uk-UA" sz="2000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пташка)</a:t>
            </a:r>
          </a:p>
          <a:p>
            <a:pPr lvl="0" algn="just">
              <a:spcAft>
                <a:spcPts val="600"/>
              </a:spcAft>
              <a:buClr>
                <a:srgbClr val="2DA2BF"/>
              </a:buClr>
            </a:pPr>
            <a:r>
              <a:rPr lang="uk-UA" sz="2000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3</a:t>
            </a:r>
            <a:r>
              <a:rPr lang="uk-UA" sz="20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) назви деяких конкретних предметів: </a:t>
            </a:r>
            <a:r>
              <a:rPr lang="uk-UA" sz="20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авеню</a:t>
            </a:r>
            <a:r>
              <a:rPr lang="uk-UA" sz="20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 (вулиця), </a:t>
            </a:r>
            <a:r>
              <a:rPr lang="uk-UA" sz="20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салямі</a:t>
            </a:r>
            <a:r>
              <a:rPr lang="uk-UA" sz="20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 (ковбаса), </a:t>
            </a:r>
            <a:r>
              <a:rPr lang="uk-UA" sz="20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кольрабі</a:t>
            </a:r>
            <a:r>
              <a:rPr lang="uk-UA" sz="20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 (капуста), </a:t>
            </a:r>
            <a:r>
              <a:rPr lang="uk-UA" sz="20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б</a:t>
            </a:r>
            <a:r>
              <a:rPr lang="uk-UA" sz="2000" b="1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е</a:t>
            </a:r>
            <a:r>
              <a:rPr lang="uk-UA" sz="20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ре</a:t>
            </a:r>
            <a:r>
              <a:rPr lang="uk-UA" sz="20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 (сорт груші</a:t>
            </a:r>
            <a:r>
              <a:rPr lang="uk-UA" sz="2000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)</a:t>
            </a:r>
            <a:endParaRPr lang="uk-UA" sz="2000" i="1" dirty="0" smtClean="0">
              <a:solidFill>
                <a:prstClr val="black"/>
              </a:solidFill>
              <a:latin typeface="Constantia" pitchFamily="18" charset="0"/>
              <a:ea typeface="Times New Roman"/>
            </a:endParaRPr>
          </a:p>
          <a:p>
            <a:pPr marL="109728" lvl="0" indent="0" algn="just">
              <a:spcAft>
                <a:spcPts val="600"/>
              </a:spcAft>
              <a:buClr>
                <a:srgbClr val="2DA2BF"/>
              </a:buClr>
              <a:buNone/>
            </a:pPr>
            <a:endParaRPr lang="uk-UA" sz="2000" dirty="0">
              <a:solidFill>
                <a:prstClr val="black"/>
              </a:solidFill>
              <a:latin typeface="Constantia" pitchFamily="18" charset="0"/>
              <a:ea typeface="Times New Roman"/>
            </a:endParaRPr>
          </a:p>
          <a:p>
            <a:pPr lvl="0" algn="just">
              <a:spcAft>
                <a:spcPts val="600"/>
              </a:spcAft>
              <a:buClr>
                <a:srgbClr val="2DA2BF"/>
              </a:buClr>
            </a:pPr>
            <a:r>
              <a:rPr lang="uk-UA" sz="20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До </a:t>
            </a:r>
            <a:r>
              <a:rPr lang="uk-UA" sz="2000" b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середнього </a:t>
            </a:r>
            <a:r>
              <a:rPr lang="uk-UA" sz="20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роду належать невідмінювані назви неістот:</a:t>
            </a:r>
            <a:r>
              <a:rPr lang="uk-UA" sz="20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 кашне, депо, таксі, кіно,  </a:t>
            </a:r>
            <a:r>
              <a:rPr lang="uk-UA" sz="2000" i="1" dirty="0" err="1">
                <a:solidFill>
                  <a:prstClr val="black"/>
                </a:solidFill>
                <a:latin typeface="Constantia" pitchFamily="18" charset="0"/>
                <a:ea typeface="Times New Roman"/>
              </a:rPr>
              <a:t>морзе</a:t>
            </a:r>
            <a:r>
              <a:rPr lang="uk-UA" sz="20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, табло, манто, фойє, </a:t>
            </a:r>
            <a:r>
              <a:rPr lang="uk-UA" sz="2000" i="1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канапе</a:t>
            </a:r>
            <a:endParaRPr lang="uk-UA" sz="2000" dirty="0">
              <a:solidFill>
                <a:prstClr val="black"/>
              </a:solidFill>
              <a:latin typeface="Constantia" pitchFamily="18" charset="0"/>
              <a:ea typeface="Times New Roman"/>
            </a:endParaRP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800" dirty="0">
                <a:solidFill>
                  <a:srgbClr val="003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Рід невідмінюваних іменників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72742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sz="half" idx="1"/>
          </p:nvPr>
        </p:nvSpPr>
        <p:spPr>
          <a:xfrm>
            <a:off x="251520" y="1700808"/>
            <a:ext cx="4464496" cy="4306483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uk-UA" sz="3300" dirty="0" smtClean="0">
                <a:latin typeface="Constantia" pitchFamily="18" charset="0"/>
                <a:ea typeface="Times New Roman"/>
              </a:rPr>
              <a:t>до</a:t>
            </a:r>
            <a:r>
              <a:rPr lang="uk-UA" sz="3300" b="1" dirty="0" smtClean="0">
                <a:latin typeface="Constantia" pitchFamily="18" charset="0"/>
                <a:ea typeface="Times New Roman"/>
              </a:rPr>
              <a:t> чоловічого </a:t>
            </a:r>
            <a:r>
              <a:rPr lang="uk-UA" sz="3300" b="1" dirty="0">
                <a:latin typeface="Constantia" pitchFamily="18" charset="0"/>
                <a:ea typeface="Times New Roman"/>
              </a:rPr>
              <a:t>роду </a:t>
            </a:r>
            <a:r>
              <a:rPr lang="uk-UA" sz="3300" dirty="0">
                <a:latin typeface="Constantia" pitchFamily="18" charset="0"/>
                <a:ea typeface="Times New Roman"/>
              </a:rPr>
              <a:t>належать: </a:t>
            </a:r>
            <a:r>
              <a:rPr lang="uk-UA" sz="3300" i="1" dirty="0">
                <a:latin typeface="Constantia" pitchFamily="18" charset="0"/>
                <a:ea typeface="Times New Roman"/>
              </a:rPr>
              <a:t>сироко, </a:t>
            </a:r>
            <a:r>
              <a:rPr lang="uk-UA" sz="3300" i="1" dirty="0" err="1">
                <a:latin typeface="Constantia" pitchFamily="18" charset="0"/>
                <a:ea typeface="Times New Roman"/>
              </a:rPr>
              <a:t>грего</a:t>
            </a:r>
            <a:r>
              <a:rPr lang="uk-UA" sz="3300" i="1" dirty="0">
                <a:latin typeface="Constantia" pitchFamily="18" charset="0"/>
                <a:ea typeface="Times New Roman"/>
              </a:rPr>
              <a:t>, памперо</a:t>
            </a:r>
            <a:r>
              <a:rPr lang="uk-UA" sz="3300" dirty="0">
                <a:latin typeface="Constantia" pitchFamily="18" charset="0"/>
                <a:ea typeface="Times New Roman"/>
              </a:rPr>
              <a:t> (назви вітру), </a:t>
            </a:r>
            <a:r>
              <a:rPr lang="uk-UA" sz="3300" i="1" dirty="0" err="1">
                <a:latin typeface="Constantia" pitchFamily="18" charset="0"/>
                <a:ea typeface="Times New Roman"/>
              </a:rPr>
              <a:t>сулугуні</a:t>
            </a:r>
            <a:r>
              <a:rPr lang="uk-UA" sz="3300" i="1" dirty="0">
                <a:latin typeface="Constantia" pitchFamily="18" charset="0"/>
                <a:ea typeface="Times New Roman"/>
              </a:rPr>
              <a:t> </a:t>
            </a:r>
            <a:r>
              <a:rPr lang="uk-UA" sz="3300" dirty="0">
                <a:latin typeface="Constantia" pitchFamily="18" charset="0"/>
                <a:ea typeface="Times New Roman"/>
              </a:rPr>
              <a:t>(сир), </a:t>
            </a:r>
            <a:r>
              <a:rPr lang="uk-UA" sz="3300" i="1" dirty="0">
                <a:latin typeface="Constantia" pitchFamily="18" charset="0"/>
                <a:ea typeface="Times New Roman"/>
              </a:rPr>
              <a:t>кабукі</a:t>
            </a:r>
            <a:r>
              <a:rPr lang="uk-UA" sz="3300" dirty="0">
                <a:latin typeface="Constantia" pitchFamily="18" charset="0"/>
                <a:ea typeface="Times New Roman"/>
              </a:rPr>
              <a:t> (театр), </a:t>
            </a:r>
            <a:r>
              <a:rPr lang="uk-UA" sz="3300" i="1" dirty="0" err="1">
                <a:latin typeface="Constantia" pitchFamily="18" charset="0"/>
                <a:ea typeface="Times New Roman"/>
              </a:rPr>
              <a:t>багі</a:t>
            </a:r>
            <a:r>
              <a:rPr lang="uk-UA" sz="3300" dirty="0">
                <a:latin typeface="Constantia" pitchFamily="18" charset="0"/>
                <a:ea typeface="Times New Roman"/>
              </a:rPr>
              <a:t> (гоночний автомобіль), </a:t>
            </a:r>
            <a:r>
              <a:rPr lang="uk-UA" sz="3300" i="1" dirty="0">
                <a:latin typeface="Constantia" pitchFamily="18" charset="0"/>
                <a:ea typeface="Times New Roman"/>
              </a:rPr>
              <a:t>кантрі</a:t>
            </a:r>
            <a:r>
              <a:rPr lang="uk-UA" sz="3300" dirty="0">
                <a:latin typeface="Constantia" pitchFamily="18" charset="0"/>
                <a:ea typeface="Times New Roman"/>
              </a:rPr>
              <a:t> (стиль музики), </a:t>
            </a:r>
            <a:r>
              <a:rPr lang="uk-UA" sz="3300" i="1" dirty="0" err="1">
                <a:latin typeface="Constantia" pitchFamily="18" charset="0"/>
                <a:ea typeface="Times New Roman"/>
              </a:rPr>
              <a:t>барбекю</a:t>
            </a:r>
            <a:r>
              <a:rPr lang="uk-UA" sz="3300" dirty="0">
                <a:latin typeface="Constantia" pitchFamily="18" charset="0"/>
                <a:ea typeface="Times New Roman"/>
              </a:rPr>
              <a:t> (</a:t>
            </a:r>
            <a:r>
              <a:rPr lang="uk-UA" sz="3300" dirty="0" smtClean="0">
                <a:latin typeface="Constantia" pitchFamily="18" charset="0"/>
                <a:ea typeface="Times New Roman"/>
              </a:rPr>
              <a:t>шашлик)</a:t>
            </a:r>
          </a:p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uk-UA" sz="3300" dirty="0" smtClean="0">
                <a:latin typeface="Constantia" pitchFamily="18" charset="0"/>
                <a:ea typeface="Times New Roman"/>
              </a:rPr>
              <a:t>до </a:t>
            </a:r>
            <a:r>
              <a:rPr lang="uk-UA" sz="3300" b="1" dirty="0">
                <a:latin typeface="Constantia" pitchFamily="18" charset="0"/>
                <a:ea typeface="Times New Roman"/>
              </a:rPr>
              <a:t>жіночого</a:t>
            </a:r>
            <a:r>
              <a:rPr lang="uk-UA" sz="3300" dirty="0">
                <a:latin typeface="Constantia" pitchFamily="18" charset="0"/>
                <a:ea typeface="Times New Roman"/>
              </a:rPr>
              <a:t> – </a:t>
            </a:r>
            <a:r>
              <a:rPr lang="uk-UA" sz="3300" i="1" dirty="0">
                <a:latin typeface="Constantia" pitchFamily="18" charset="0"/>
                <a:ea typeface="Times New Roman"/>
              </a:rPr>
              <a:t>авеню </a:t>
            </a:r>
            <a:r>
              <a:rPr lang="uk-UA" sz="3300" dirty="0">
                <a:latin typeface="Constantia" pitchFamily="18" charset="0"/>
                <a:ea typeface="Times New Roman"/>
              </a:rPr>
              <a:t>(вулиця), </a:t>
            </a:r>
            <a:r>
              <a:rPr lang="uk-UA" sz="3300" i="1" dirty="0">
                <a:latin typeface="Constantia" pitchFamily="18" charset="0"/>
                <a:ea typeface="Times New Roman"/>
              </a:rPr>
              <a:t>кольрабі</a:t>
            </a:r>
            <a:r>
              <a:rPr lang="uk-UA" sz="3300" dirty="0">
                <a:latin typeface="Constantia" pitchFamily="18" charset="0"/>
                <a:ea typeface="Times New Roman"/>
              </a:rPr>
              <a:t> (капуста), </a:t>
            </a:r>
            <a:r>
              <a:rPr lang="uk-UA" sz="3300" i="1" dirty="0">
                <a:latin typeface="Constantia" pitchFamily="18" charset="0"/>
                <a:ea typeface="Times New Roman"/>
              </a:rPr>
              <a:t>салямі</a:t>
            </a:r>
            <a:r>
              <a:rPr lang="uk-UA" sz="3300" dirty="0">
                <a:latin typeface="Constantia" pitchFamily="18" charset="0"/>
                <a:ea typeface="Times New Roman"/>
              </a:rPr>
              <a:t> (ковбаса), </a:t>
            </a:r>
            <a:r>
              <a:rPr lang="uk-UA" sz="3300" i="1" dirty="0">
                <a:latin typeface="Constantia" pitchFamily="18" charset="0"/>
                <a:ea typeface="Times New Roman"/>
              </a:rPr>
              <a:t>бері-бері </a:t>
            </a:r>
            <a:r>
              <a:rPr lang="uk-UA" sz="3300" dirty="0">
                <a:latin typeface="Constantia" pitchFamily="18" charset="0"/>
                <a:ea typeface="Times New Roman"/>
              </a:rPr>
              <a:t>(</a:t>
            </a:r>
            <a:r>
              <a:rPr lang="uk-UA" sz="3300" dirty="0" smtClean="0">
                <a:latin typeface="Constantia" pitchFamily="18" charset="0"/>
                <a:ea typeface="Times New Roman"/>
              </a:rPr>
              <a:t>хвороба)</a:t>
            </a:r>
            <a:endParaRPr lang="uk-UA" sz="3300" dirty="0">
              <a:latin typeface="Constantia" pitchFamily="18" charset="0"/>
              <a:ea typeface="Times New Roman"/>
            </a:endParaRPr>
          </a:p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uk-UA" sz="3300" dirty="0" smtClean="0">
                <a:latin typeface="Constantia" pitchFamily="18" charset="0"/>
                <a:ea typeface="Times New Roman"/>
              </a:rPr>
              <a:t>деякі </a:t>
            </a:r>
            <a:r>
              <a:rPr lang="uk-UA" sz="3300" dirty="0">
                <a:latin typeface="Constantia" pitchFamily="18" charset="0"/>
                <a:ea typeface="Times New Roman"/>
              </a:rPr>
              <a:t>слова мають рід в залежності від значення: </a:t>
            </a:r>
            <a:r>
              <a:rPr lang="uk-UA" sz="3300" i="1" dirty="0">
                <a:latin typeface="Constantia" pitchFamily="18" charset="0"/>
                <a:ea typeface="Times New Roman"/>
              </a:rPr>
              <a:t>каберне</a:t>
            </a:r>
            <a:r>
              <a:rPr lang="uk-UA" sz="3300" dirty="0">
                <a:latin typeface="Constantia" pitchFamily="18" charset="0"/>
                <a:ea typeface="Times New Roman"/>
              </a:rPr>
              <a:t> (виноград – ч. р., вино – с. р.), </a:t>
            </a:r>
            <a:r>
              <a:rPr lang="uk-UA" sz="3300" i="1" dirty="0">
                <a:latin typeface="Constantia" pitchFamily="18" charset="0"/>
                <a:ea typeface="Times New Roman"/>
              </a:rPr>
              <a:t>сопрано</a:t>
            </a:r>
            <a:r>
              <a:rPr lang="uk-UA" sz="3300" dirty="0">
                <a:latin typeface="Constantia" pitchFamily="18" charset="0"/>
                <a:ea typeface="Times New Roman"/>
              </a:rPr>
              <a:t> (голос – с. р., співачка – ж. р</a:t>
            </a:r>
            <a:r>
              <a:rPr lang="uk-UA" sz="3300" dirty="0" smtClean="0">
                <a:latin typeface="Constantia" pitchFamily="18" charset="0"/>
                <a:ea typeface="Times New Roman"/>
              </a:rPr>
              <a:t>.)</a:t>
            </a:r>
            <a:endParaRPr lang="uk-UA" sz="3300" dirty="0">
              <a:latin typeface="Constantia" pitchFamily="18" charset="0"/>
              <a:ea typeface="Times New Roman"/>
            </a:endParaRPr>
          </a:p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2"/>
          </p:nvPr>
        </p:nvSpPr>
        <p:spPr>
          <a:xfrm>
            <a:off x="4860032" y="1772816"/>
            <a:ext cx="3826768" cy="4680520"/>
          </a:xfrm>
        </p:spPr>
        <p:txBody>
          <a:bodyPr>
            <a:normAutofit fontScale="55000" lnSpcReduction="20000"/>
          </a:bodyPr>
          <a:lstStyle/>
          <a:p>
            <a:pPr lvl="0" algn="just">
              <a:lnSpc>
                <a:spcPct val="120000"/>
              </a:lnSpc>
              <a:spcAft>
                <a:spcPts val="1200"/>
              </a:spcAft>
              <a:buClr>
                <a:srgbClr val="2DA2BF"/>
              </a:buClr>
            </a:pPr>
            <a:r>
              <a:rPr lang="uk-UA" sz="33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Деякі невідмінювані назви істот подаються у словниках з подвійною родовою </a:t>
            </a:r>
            <a:r>
              <a:rPr lang="uk-UA" sz="3300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характеристикою:</a:t>
            </a:r>
          </a:p>
          <a:p>
            <a:pPr lvl="0" algn="just">
              <a:lnSpc>
                <a:spcPct val="120000"/>
              </a:lnSpc>
              <a:spcAft>
                <a:spcPts val="1200"/>
              </a:spcAft>
              <a:buClr>
                <a:srgbClr val="2DA2BF"/>
              </a:buClr>
            </a:pPr>
            <a:r>
              <a:rPr lang="uk-UA" sz="3300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як </a:t>
            </a:r>
            <a:r>
              <a:rPr lang="uk-UA" sz="33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іменники </a:t>
            </a:r>
            <a:r>
              <a:rPr lang="uk-UA" sz="33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чол. і сер. роду </a:t>
            </a:r>
            <a:r>
              <a:rPr lang="uk-UA" sz="33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вживаються назви деяких грошових одиниць </a:t>
            </a:r>
            <a:r>
              <a:rPr lang="uk-UA" sz="33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екю, ескудо</a:t>
            </a:r>
            <a:r>
              <a:rPr lang="uk-UA" sz="33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, а також слова </a:t>
            </a:r>
            <a:r>
              <a:rPr lang="uk-UA" sz="33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мачете, </a:t>
            </a:r>
            <a:r>
              <a:rPr lang="uk-UA" sz="3300" i="1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бренді</a:t>
            </a:r>
            <a:endParaRPr lang="uk-UA" sz="3300" dirty="0">
              <a:solidFill>
                <a:prstClr val="black"/>
              </a:solidFill>
              <a:latin typeface="Constantia" pitchFamily="18" charset="0"/>
              <a:ea typeface="Times New Roman"/>
            </a:endParaRPr>
          </a:p>
          <a:p>
            <a:pPr lvl="0" algn="just">
              <a:lnSpc>
                <a:spcPct val="120000"/>
              </a:lnSpc>
              <a:spcAft>
                <a:spcPts val="1200"/>
              </a:spcAft>
              <a:buClr>
                <a:srgbClr val="2DA2BF"/>
              </a:buClr>
            </a:pPr>
            <a:r>
              <a:rPr lang="uk-UA" sz="3300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 як </a:t>
            </a:r>
            <a:r>
              <a:rPr lang="uk-UA" sz="33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жін. </a:t>
            </a:r>
            <a:r>
              <a:rPr lang="uk-UA" sz="33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і </a:t>
            </a:r>
            <a:r>
              <a:rPr lang="uk-UA" sz="33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сер. </a:t>
            </a:r>
            <a:r>
              <a:rPr lang="uk-UA" sz="33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роду </a:t>
            </a:r>
            <a:r>
              <a:rPr lang="uk-UA" sz="33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есперанто</a:t>
            </a:r>
            <a:r>
              <a:rPr lang="uk-UA" sz="33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 (мова), </a:t>
            </a:r>
            <a:r>
              <a:rPr lang="uk-UA" sz="33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афгані</a:t>
            </a:r>
            <a:r>
              <a:rPr lang="uk-UA" sz="33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 (грошова одиниця</a:t>
            </a:r>
            <a:r>
              <a:rPr lang="uk-UA" sz="3300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)</a:t>
            </a:r>
            <a:endParaRPr lang="uk-UA" sz="3300" dirty="0">
              <a:solidFill>
                <a:prstClr val="black"/>
              </a:solidFill>
              <a:latin typeface="Constantia" pitchFamily="18" charset="0"/>
              <a:ea typeface="Times New Roman"/>
            </a:endParaRPr>
          </a:p>
          <a:p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pPr marL="365760" lvl="0" indent="-256032" algn="ctr">
              <a:spcBef>
                <a:spcPts val="400"/>
              </a:spcBef>
            </a:pPr>
            <a:r>
              <a:rPr lang="uk-UA" sz="2700" dirty="0">
                <a:solidFill>
                  <a:srgbClr val="003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+mn-cs"/>
              </a:rPr>
              <a:t>Частина іменників цієї групи змінила родову приналежність відповідно до родової ознаки тематичного слова:</a:t>
            </a:r>
            <a:r>
              <a:rPr lang="uk-UA" sz="1800" b="0" dirty="0">
                <a:solidFill>
                  <a:prstClr val="black"/>
                </a:solidFill>
                <a:effectLst/>
                <a:latin typeface="Constantia" pitchFamily="18" charset="0"/>
                <a:ea typeface="Times New Roman"/>
                <a:cs typeface="+mn-cs"/>
              </a:rPr>
              <a:t/>
            </a:r>
            <a:br>
              <a:rPr lang="uk-UA" sz="1800" b="0" dirty="0">
                <a:solidFill>
                  <a:prstClr val="black"/>
                </a:solidFill>
                <a:effectLst/>
                <a:latin typeface="Constantia" pitchFamily="18" charset="0"/>
                <a:ea typeface="Times New Roman"/>
                <a:cs typeface="+mn-cs"/>
              </a:rPr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122532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естибюль">
  <a:themeElements>
    <a:clrScheme name="Вестибюль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Вестибюль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Вестибюль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8299</TotalTime>
  <Words>2498</Words>
  <Application>Microsoft Office PowerPoint</Application>
  <PresentationFormat>Екран (4:3)</PresentationFormat>
  <Paragraphs>153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34</vt:i4>
      </vt:variant>
    </vt:vector>
  </HeadingPairs>
  <TitlesOfParts>
    <vt:vector size="35" baseType="lpstr">
      <vt:lpstr>Вестибюль</vt:lpstr>
      <vt:lpstr>Категорія роду і числа іменників</vt:lpstr>
      <vt:lpstr>Усі іменники у формі однини (відмінювані і невідмінювані) мають категорію роду</vt:lpstr>
      <vt:lpstr>Родові значення в українській мові виражаються морфологічними, словотвірними, синтаксичними та лексичними (семантичними) засобами</vt:lpstr>
      <vt:lpstr>Родові значення в українській мові виражаються морфологічними, словотвірними, синтаксичними та лексичними (семантичними) засобами</vt:lpstr>
      <vt:lpstr>Спільний рід</vt:lpstr>
      <vt:lpstr>Помилки у визначенні роду</vt:lpstr>
      <vt:lpstr>Рід невідмінюваних іменників </vt:lpstr>
      <vt:lpstr>Рід невідмінюваних іменників</vt:lpstr>
      <vt:lpstr>Частина іменників цієї групи змінила родову приналежність відповідно до родової ознаки тематичного слова: </vt:lpstr>
      <vt:lpstr>Рід невідмінюваних іменників</vt:lpstr>
      <vt:lpstr>Рід невідмінюваних абревіатур</vt:lpstr>
      <vt:lpstr>Фемініти́ви </vt:lpstr>
      <vt:lpstr>Фемінітиви </vt:lpstr>
      <vt:lpstr>Презентація PowerPoint</vt:lpstr>
      <vt:lpstr>Маскулінітиви  і фемінітиви</vt:lpstr>
      <vt:lpstr>Творення фемінітивів</vt:lpstr>
      <vt:lpstr>Творення фемінітивів</vt:lpstr>
      <vt:lpstr>Творення фемінітивів</vt:lpstr>
      <vt:lpstr>Творення фемінітивів</vt:lpstr>
      <vt:lpstr>Коли утворюємо фемінітиви,  варто послуговуватись такими правилами </vt:lpstr>
      <vt:lpstr>Нюанси</vt:lpstr>
      <vt:lpstr>Зміна лексичного значення при творенні фемінітивів</vt:lpstr>
      <vt:lpstr>Фемінітиви не завжди доречні</vt:lpstr>
      <vt:lpstr>Чи всі наведені фемінітиви правильні?</vt:lpstr>
      <vt:lpstr>Чи всі наведені фемінітиви правильні?</vt:lpstr>
      <vt:lpstr>Чи від усіх слів доречно утворювати фемінітиви?</vt:lpstr>
      <vt:lpstr>Чи пані академік?</vt:lpstr>
      <vt:lpstr>Категорія числа іменників </vt:lpstr>
      <vt:lpstr>Уживаються тільки в однині </vt:lpstr>
      <vt:lpstr>Уживаються тільки в множині</vt:lpstr>
      <vt:lpstr>Основні правила вживання форми однини на позначення множини</vt:lpstr>
      <vt:lpstr>Основні правила вживання форми однини на позначення множини</vt:lpstr>
      <vt:lpstr>Основні правила вживання форми однини на позначення множини</vt:lpstr>
      <vt:lpstr>Основні правила вживання форми однини на позначення множини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Sara Yasmeen (Wipro Technologies)</dc:creator>
  <cp:lastModifiedBy>1</cp:lastModifiedBy>
  <cp:revision>21</cp:revision>
  <dcterms:created xsi:type="dcterms:W3CDTF">2010-02-23T11:30:32Z</dcterms:created>
  <dcterms:modified xsi:type="dcterms:W3CDTF">2023-04-18T09:53:08Z</dcterms:modified>
</cp:coreProperties>
</file>