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9144000" cy="51435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552" y="1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5B0F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5B0F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5B0F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4594225"/>
          </a:xfrm>
          <a:custGeom>
            <a:avLst/>
            <a:gdLst/>
            <a:ahLst/>
            <a:cxnLst/>
            <a:rect l="l" t="t" r="r" b="b"/>
            <a:pathLst>
              <a:path w="9144000" h="4594225">
                <a:moveTo>
                  <a:pt x="0" y="4593699"/>
                </a:moveTo>
                <a:lnTo>
                  <a:pt x="9143999" y="4593699"/>
                </a:lnTo>
                <a:lnTo>
                  <a:pt x="9143999" y="0"/>
                </a:lnTo>
                <a:lnTo>
                  <a:pt x="0" y="0"/>
                </a:lnTo>
                <a:lnTo>
                  <a:pt x="0" y="4593699"/>
                </a:lnTo>
                <a:close/>
              </a:path>
            </a:pathLst>
          </a:custGeom>
          <a:solidFill>
            <a:srgbClr val="FFEE95">
              <a:alpha val="9845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5143300"/>
            <a:ext cx="9144000" cy="635"/>
          </a:xfrm>
          <a:custGeom>
            <a:avLst/>
            <a:gdLst/>
            <a:ahLst/>
            <a:cxnLst/>
            <a:rect l="l" t="t" r="r" b="b"/>
            <a:pathLst>
              <a:path w="9144000" h="635">
                <a:moveTo>
                  <a:pt x="0" y="199"/>
                </a:moveTo>
                <a:lnTo>
                  <a:pt x="9143999" y="199"/>
                </a:lnTo>
                <a:lnTo>
                  <a:pt x="9143999" y="0"/>
                </a:lnTo>
                <a:lnTo>
                  <a:pt x="0" y="0"/>
                </a:lnTo>
                <a:lnTo>
                  <a:pt x="0" y="199"/>
                </a:lnTo>
                <a:close/>
              </a:path>
            </a:pathLst>
          </a:custGeom>
          <a:solidFill>
            <a:srgbClr val="FFEE95">
              <a:alpha val="9845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877675"/>
            <a:ext cx="7977505" cy="19050"/>
          </a:xfrm>
          <a:custGeom>
            <a:avLst/>
            <a:gdLst/>
            <a:ahLst/>
            <a:cxnLst/>
            <a:rect l="l" t="t" r="r" b="b"/>
            <a:pathLst>
              <a:path w="7977505" h="19050">
                <a:moveTo>
                  <a:pt x="7977150" y="19049"/>
                </a:moveTo>
                <a:lnTo>
                  <a:pt x="0" y="19049"/>
                </a:lnTo>
                <a:lnTo>
                  <a:pt x="0" y="0"/>
                </a:lnTo>
                <a:lnTo>
                  <a:pt x="7977150" y="0"/>
                </a:lnTo>
                <a:lnTo>
                  <a:pt x="7977150" y="19049"/>
                </a:lnTo>
                <a:close/>
              </a:path>
            </a:pathLst>
          </a:custGeom>
          <a:solidFill>
            <a:srgbClr val="BA3B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977151" y="855862"/>
            <a:ext cx="62865" cy="62865"/>
          </a:xfrm>
          <a:custGeom>
            <a:avLst/>
            <a:gdLst/>
            <a:ahLst/>
            <a:cxnLst/>
            <a:rect l="l" t="t" r="r" b="b"/>
            <a:pathLst>
              <a:path w="62865" h="62865">
                <a:moveTo>
                  <a:pt x="62674" y="62674"/>
                </a:moveTo>
                <a:lnTo>
                  <a:pt x="0" y="62674"/>
                </a:lnTo>
                <a:lnTo>
                  <a:pt x="0" y="0"/>
                </a:lnTo>
                <a:lnTo>
                  <a:pt x="62674" y="0"/>
                </a:lnTo>
                <a:lnTo>
                  <a:pt x="62674" y="62674"/>
                </a:lnTo>
                <a:close/>
              </a:path>
            </a:pathLst>
          </a:custGeom>
          <a:solidFill>
            <a:srgbClr val="BA3B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549599" y="4593699"/>
            <a:ext cx="8594725" cy="549910"/>
          </a:xfrm>
          <a:custGeom>
            <a:avLst/>
            <a:gdLst/>
            <a:ahLst/>
            <a:cxnLst/>
            <a:rect l="l" t="t" r="r" b="b"/>
            <a:pathLst>
              <a:path w="8594725" h="549910">
                <a:moveTo>
                  <a:pt x="0" y="549599"/>
                </a:moveTo>
                <a:lnTo>
                  <a:pt x="8594399" y="549599"/>
                </a:lnTo>
                <a:lnTo>
                  <a:pt x="8594399" y="0"/>
                </a:lnTo>
                <a:lnTo>
                  <a:pt x="0" y="0"/>
                </a:lnTo>
                <a:lnTo>
                  <a:pt x="0" y="549599"/>
                </a:lnTo>
                <a:close/>
              </a:path>
            </a:pathLst>
          </a:custGeom>
          <a:solidFill>
            <a:srgbClr val="BA3B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0" y="4593699"/>
            <a:ext cx="549910" cy="549910"/>
          </a:xfrm>
          <a:custGeom>
            <a:avLst/>
            <a:gdLst/>
            <a:ahLst/>
            <a:cxnLst/>
            <a:rect l="l" t="t" r="r" b="b"/>
            <a:pathLst>
              <a:path w="549910" h="549910">
                <a:moveTo>
                  <a:pt x="549599" y="549599"/>
                </a:moveTo>
                <a:lnTo>
                  <a:pt x="0" y="549599"/>
                </a:lnTo>
                <a:lnTo>
                  <a:pt x="0" y="0"/>
                </a:lnTo>
                <a:lnTo>
                  <a:pt x="549599" y="0"/>
                </a:lnTo>
                <a:lnTo>
                  <a:pt x="549599" y="549599"/>
                </a:lnTo>
                <a:close/>
              </a:path>
            </a:pathLst>
          </a:custGeom>
          <a:solidFill>
            <a:srgbClr val="F45C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0" y="877675"/>
            <a:ext cx="542290" cy="19050"/>
          </a:xfrm>
          <a:custGeom>
            <a:avLst/>
            <a:gdLst/>
            <a:ahLst/>
            <a:cxnLst/>
            <a:rect l="l" t="t" r="r" b="b"/>
            <a:pathLst>
              <a:path w="542290" h="19050">
                <a:moveTo>
                  <a:pt x="541849" y="19049"/>
                </a:moveTo>
                <a:lnTo>
                  <a:pt x="0" y="19049"/>
                </a:lnTo>
                <a:lnTo>
                  <a:pt x="0" y="0"/>
                </a:lnTo>
                <a:lnTo>
                  <a:pt x="541849" y="0"/>
                </a:lnTo>
                <a:lnTo>
                  <a:pt x="541849" y="19049"/>
                </a:lnTo>
                <a:close/>
              </a:path>
            </a:pathLst>
          </a:custGeom>
          <a:solidFill>
            <a:srgbClr val="F45C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2825" y="339250"/>
            <a:ext cx="8518349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5B0F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23692" y="913094"/>
            <a:ext cx="7696614" cy="32873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764704"/>
            <a:ext cx="684076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Тема 3. Система управлінських технологій в бізнес-менеджменті</a:t>
            </a:r>
            <a:endParaRPr lang="ru-RU" sz="4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137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825" y="339250"/>
            <a:ext cx="70688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ОСОБЛИВОСТІ</a:t>
            </a:r>
            <a:r>
              <a:rPr spc="-80" dirty="0"/>
              <a:t> </a:t>
            </a:r>
            <a:r>
              <a:rPr spc="-5" dirty="0"/>
              <a:t>ПРОЦЕСУ</a:t>
            </a:r>
            <a:r>
              <a:rPr spc="-85" dirty="0"/>
              <a:t> </a:t>
            </a:r>
            <a:r>
              <a:rPr spc="-10" dirty="0"/>
              <a:t>УПРАВЛІННЯ</a:t>
            </a:r>
            <a:r>
              <a:rPr spc="-10" dirty="0">
                <a:latin typeface="Microsoft YaHei UI"/>
                <a:cs typeface="Microsoft YaHei UI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3692" y="913094"/>
            <a:ext cx="7020559" cy="374459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440055" marR="164465" indent="-427990">
              <a:lnSpc>
                <a:spcPct val="116399"/>
              </a:lnSpc>
              <a:spcBef>
                <a:spcPts val="325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10" dirty="0">
                <a:solidFill>
                  <a:srgbClr val="BA3B21"/>
                </a:solidFill>
                <a:latin typeface="Arial"/>
                <a:cs typeface="Arial"/>
              </a:rPr>
              <a:t>Неперервність</a:t>
            </a:r>
            <a:r>
              <a:rPr sz="2600" b="1" spc="-10" dirty="0">
                <a:solidFill>
                  <a:srgbClr val="BA3B21"/>
                </a:solidFill>
                <a:latin typeface="Microsoft YaHei UI"/>
                <a:cs typeface="Microsoft YaHei UI"/>
              </a:rPr>
              <a:t>:</a:t>
            </a:r>
            <a:r>
              <a:rPr sz="2600" b="1" spc="-120" dirty="0">
                <a:solidFill>
                  <a:srgbClr val="BA3B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чим</a:t>
            </a:r>
            <a:r>
              <a:rPr sz="1800" b="1" spc="-5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вище</a:t>
            </a:r>
            <a:r>
              <a:rPr sz="1800" b="1" spc="-4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рівень</a:t>
            </a:r>
            <a:r>
              <a:rPr sz="1800" b="1" spc="-35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45C21"/>
                </a:solidFill>
                <a:latin typeface="Arial"/>
                <a:cs typeface="Arial"/>
              </a:rPr>
              <a:t>управління</a:t>
            </a:r>
            <a:r>
              <a:rPr sz="1800" b="1" spc="-10" dirty="0">
                <a:solidFill>
                  <a:srgbClr val="F45C21"/>
                </a:solidFill>
                <a:latin typeface="Microsoft YaHei UI"/>
                <a:cs typeface="Microsoft YaHei UI"/>
              </a:rPr>
              <a:t>,</a:t>
            </a:r>
            <a:r>
              <a:rPr sz="1800" b="1" spc="-80" dirty="0">
                <a:solidFill>
                  <a:srgbClr val="F45C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тим </a:t>
            </a:r>
            <a:r>
              <a:rPr sz="1800" b="1" spc="-484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більше</a:t>
            </a:r>
            <a:r>
              <a:rPr sz="1800" b="1" spc="-5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тривалість</a:t>
            </a:r>
            <a:r>
              <a:rPr sz="1800" b="1" spc="-4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45C21"/>
                </a:solidFill>
                <a:latin typeface="Arial"/>
                <a:cs typeface="Arial"/>
              </a:rPr>
              <a:t>процесу</a:t>
            </a:r>
            <a:r>
              <a:rPr sz="1800" b="1" spc="-55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управління</a:t>
            </a:r>
            <a:endParaRPr sz="1800">
              <a:latin typeface="Arial"/>
              <a:cs typeface="Arial"/>
            </a:endParaRPr>
          </a:p>
          <a:p>
            <a:pPr marL="440055" indent="-427990">
              <a:lnSpc>
                <a:spcPct val="100000"/>
              </a:lnSpc>
              <a:spcBef>
                <a:spcPts val="285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Нерівномірність</a:t>
            </a:r>
            <a:endParaRPr sz="2600">
              <a:latin typeface="Arial"/>
              <a:cs typeface="Arial"/>
            </a:endParaRPr>
          </a:p>
          <a:p>
            <a:pPr marL="440055" indent="-427990">
              <a:lnSpc>
                <a:spcPct val="100000"/>
              </a:lnSpc>
              <a:spcBef>
                <a:spcPts val="480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Циклічність</a:t>
            </a:r>
            <a:endParaRPr sz="2600">
              <a:latin typeface="Arial"/>
              <a:cs typeface="Arial"/>
            </a:endParaRPr>
          </a:p>
          <a:p>
            <a:pPr marL="440055" indent="-427990">
              <a:lnSpc>
                <a:spcPct val="100000"/>
              </a:lnSpc>
              <a:spcBef>
                <a:spcPts val="480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Послідовність</a:t>
            </a:r>
            <a:r>
              <a:rPr sz="2600" b="1" spc="-5" dirty="0">
                <a:solidFill>
                  <a:srgbClr val="BA3B21"/>
                </a:solidFill>
                <a:latin typeface="Microsoft YaHei UI"/>
                <a:cs typeface="Microsoft YaHei UI"/>
              </a:rPr>
              <a:t>:</a:t>
            </a:r>
            <a:r>
              <a:rPr sz="2600" b="1" spc="-140" dirty="0">
                <a:solidFill>
                  <a:srgbClr val="BA3B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Визначення</a:t>
            </a:r>
            <a:r>
              <a:rPr sz="1800" b="1" spc="-6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45C21"/>
                </a:solidFill>
                <a:latin typeface="Arial"/>
                <a:cs typeface="Arial"/>
              </a:rPr>
              <a:t>мети</a:t>
            </a:r>
            <a:r>
              <a:rPr sz="1800" b="1" spc="-10" dirty="0">
                <a:solidFill>
                  <a:srgbClr val="F45C21"/>
                </a:solidFill>
                <a:latin typeface="Microsoft YaHei UI"/>
                <a:cs typeface="Microsoft YaHei UI"/>
              </a:rPr>
              <a:t>,</a:t>
            </a:r>
            <a:r>
              <a:rPr sz="1800" b="1" spc="-95" dirty="0">
                <a:solidFill>
                  <a:srgbClr val="F45C21"/>
                </a:solidFill>
                <a:latin typeface="Microsoft YaHei UI"/>
                <a:cs typeface="Microsoft YaHei UI"/>
              </a:rPr>
              <a:t> </a:t>
            </a:r>
            <a:r>
              <a:rPr sz="1800" b="1" dirty="0">
                <a:solidFill>
                  <a:srgbClr val="F45C21"/>
                </a:solidFill>
                <a:latin typeface="Arial"/>
                <a:cs typeface="Arial"/>
              </a:rPr>
              <a:t>планування</a:t>
            </a:r>
            <a:r>
              <a:rPr sz="1800" b="1" spc="-6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45C21"/>
                </a:solidFill>
                <a:latin typeface="Arial"/>
                <a:cs typeface="Arial"/>
              </a:rPr>
              <a:t>при</a:t>
            </a:r>
            <a:endParaRPr sz="1800">
              <a:latin typeface="Arial"/>
              <a:cs typeface="Arial"/>
            </a:endParaRPr>
          </a:p>
          <a:p>
            <a:pPr marL="440055" marR="5080">
              <a:lnSpc>
                <a:spcPct val="114599"/>
              </a:lnSpc>
              <a:spcBef>
                <a:spcPts val="195"/>
              </a:spcBef>
            </a:pP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ухваленні</a:t>
            </a:r>
            <a:r>
              <a:rPr sz="1800" b="1" spc="-7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рішення</a:t>
            </a:r>
            <a:r>
              <a:rPr sz="1800" b="1" spc="-5" dirty="0">
                <a:solidFill>
                  <a:srgbClr val="F45C21"/>
                </a:solidFill>
                <a:latin typeface="Microsoft YaHei UI"/>
                <a:cs typeface="Microsoft YaHei UI"/>
              </a:rPr>
              <a:t>,</a:t>
            </a:r>
            <a:r>
              <a:rPr sz="1800" b="1" spc="-105" dirty="0">
                <a:solidFill>
                  <a:srgbClr val="F45C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делегування</a:t>
            </a:r>
            <a:r>
              <a:rPr sz="1800" b="1" spc="-5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оперативного</a:t>
            </a:r>
            <a:r>
              <a:rPr sz="1800" b="1" spc="-55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контролю</a:t>
            </a:r>
            <a:r>
              <a:rPr sz="1800" b="1" spc="-5" dirty="0">
                <a:solidFill>
                  <a:srgbClr val="F45C21"/>
                </a:solidFill>
                <a:latin typeface="Microsoft YaHei UI"/>
                <a:cs typeface="Microsoft YaHei UI"/>
              </a:rPr>
              <a:t>, </a:t>
            </a:r>
            <a:r>
              <a:rPr sz="1800" b="1" spc="-520" dirty="0">
                <a:solidFill>
                  <a:srgbClr val="F45C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коригування</a:t>
            </a:r>
            <a:r>
              <a:rPr sz="1800" b="1" spc="-45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дій</a:t>
            </a:r>
            <a:endParaRPr sz="1800">
              <a:latin typeface="Arial"/>
              <a:cs typeface="Arial"/>
            </a:endParaRPr>
          </a:p>
          <a:p>
            <a:pPr marL="440055" indent="-427990">
              <a:lnSpc>
                <a:spcPct val="100000"/>
              </a:lnSpc>
              <a:spcBef>
                <a:spcPts val="285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dirty="0">
                <a:solidFill>
                  <a:srgbClr val="BA3B21"/>
                </a:solidFill>
                <a:latin typeface="Arial"/>
                <a:cs typeface="Arial"/>
              </a:rPr>
              <a:t>Мінливість</a:t>
            </a:r>
            <a:endParaRPr sz="2600">
              <a:latin typeface="Arial"/>
              <a:cs typeface="Arial"/>
            </a:endParaRPr>
          </a:p>
          <a:p>
            <a:pPr marL="440055" indent="-427990">
              <a:lnSpc>
                <a:spcPct val="100000"/>
              </a:lnSpc>
              <a:spcBef>
                <a:spcPts val="480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Сталість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1276350"/>
            <a:ext cx="8518349" cy="45212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36195" marR="5080">
              <a:lnSpc>
                <a:spcPct val="149800"/>
              </a:lnSpc>
              <a:spcBef>
                <a:spcPts val="395"/>
              </a:spcBef>
            </a:pPr>
            <a:r>
              <a:rPr sz="4000" spc="-5" dirty="0">
                <a:solidFill>
                  <a:srgbClr val="702627"/>
                </a:solidFill>
              </a:rPr>
              <a:t>РІШЕННЯ</a:t>
            </a:r>
            <a:r>
              <a:rPr sz="4000" spc="-210" dirty="0">
                <a:solidFill>
                  <a:srgbClr val="702627"/>
                </a:solidFill>
              </a:rPr>
              <a:t> </a:t>
            </a:r>
            <a:r>
              <a:rPr spc="-35" dirty="0">
                <a:latin typeface="Tahoma"/>
                <a:cs typeface="Tahoma"/>
              </a:rPr>
              <a:t>—</a:t>
            </a:r>
            <a:r>
              <a:rPr spc="-170" dirty="0">
                <a:latin typeface="Tahoma"/>
                <a:cs typeface="Tahoma"/>
              </a:rPr>
              <a:t> </a:t>
            </a:r>
            <a:r>
              <a:rPr spc="-5" dirty="0"/>
              <a:t>вибір</a:t>
            </a:r>
            <a:r>
              <a:rPr spc="-105" dirty="0"/>
              <a:t> </a:t>
            </a:r>
            <a:r>
              <a:rPr spc="-15" dirty="0"/>
              <a:t>альтернативи</a:t>
            </a:r>
            <a:r>
              <a:rPr spc="-15" dirty="0">
                <a:latin typeface="Tahoma"/>
                <a:cs typeface="Tahoma"/>
              </a:rPr>
              <a:t>, </a:t>
            </a:r>
            <a:r>
              <a:rPr spc="-1040" dirty="0">
                <a:latin typeface="Tahoma"/>
                <a:cs typeface="Tahoma"/>
              </a:rPr>
              <a:t> </a:t>
            </a:r>
            <a:r>
              <a:rPr spc="-5" dirty="0"/>
              <a:t>одного </a:t>
            </a:r>
            <a:r>
              <a:rPr dirty="0"/>
              <a:t>з </a:t>
            </a:r>
            <a:r>
              <a:rPr spc="-5" dirty="0"/>
              <a:t>кількох можливих </a:t>
            </a:r>
            <a:r>
              <a:rPr dirty="0"/>
              <a:t> </a:t>
            </a:r>
            <a:r>
              <a:rPr spc="-5" dirty="0"/>
              <a:t>варіантів</a:t>
            </a:r>
            <a:r>
              <a:rPr spc="-80" dirty="0"/>
              <a:t> </a:t>
            </a:r>
            <a:r>
              <a:rPr spc="-5" dirty="0"/>
              <a:t>розвитку</a:t>
            </a:r>
            <a:r>
              <a:rPr spc="-80" dirty="0"/>
              <a:t> </a:t>
            </a:r>
            <a:r>
              <a:rPr spc="-25" dirty="0"/>
              <a:t>подій</a:t>
            </a:r>
            <a:r>
              <a:rPr spc="-25" dirty="0">
                <a:latin typeface="Tahoma"/>
                <a:cs typeface="Tahoma"/>
              </a:rPr>
              <a:t>.</a:t>
            </a:r>
            <a:endParaRPr sz="4000" dirty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969525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6624" y="339250"/>
            <a:ext cx="44729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5B0F00"/>
                </a:solidFill>
                <a:latin typeface="Arial"/>
                <a:cs typeface="Arial"/>
              </a:rPr>
              <a:t>УПРАВЛІНСЬКІ</a:t>
            </a:r>
            <a:r>
              <a:rPr sz="2800" b="1" spc="-15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5B0F00"/>
                </a:solidFill>
                <a:latin typeface="Arial"/>
                <a:cs typeface="Arial"/>
              </a:rPr>
              <a:t>РІШЕННЯ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88575" y="954693"/>
            <a:ext cx="8141334" cy="86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sz="2400" b="1" spc="-20" dirty="0">
                <a:solidFill>
                  <a:srgbClr val="BA3B21"/>
                </a:solidFill>
                <a:latin typeface="Arial"/>
                <a:cs typeface="Arial"/>
              </a:rPr>
              <a:t>Вибір</a:t>
            </a:r>
            <a:r>
              <a:rPr sz="2400" b="1" spc="-20" dirty="0">
                <a:solidFill>
                  <a:srgbClr val="BA3B21"/>
                </a:solidFill>
                <a:latin typeface="Tahoma"/>
                <a:cs typeface="Tahoma"/>
              </a:rPr>
              <a:t>,</a:t>
            </a:r>
            <a:r>
              <a:rPr sz="2400" b="1" spc="-110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який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повинен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зробити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керівник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для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виконання </a:t>
            </a:r>
            <a:r>
              <a:rPr sz="2400" b="1" spc="-65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власних</a:t>
            </a:r>
            <a:r>
              <a:rPr sz="2400" b="1" spc="-6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посадових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обов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’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язків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240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426066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624" y="339250"/>
            <a:ext cx="44729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5B0F00"/>
                </a:solidFill>
              </a:rPr>
              <a:t>УПРАВЛІНСЬКІ</a:t>
            </a:r>
            <a:r>
              <a:rPr sz="2800" spc="-155" dirty="0">
                <a:solidFill>
                  <a:srgbClr val="5B0F00"/>
                </a:solidFill>
              </a:rPr>
              <a:t> </a:t>
            </a:r>
            <a:r>
              <a:rPr sz="2800" spc="-5" dirty="0">
                <a:solidFill>
                  <a:srgbClr val="5B0F00"/>
                </a:solidFill>
              </a:rPr>
              <a:t>РІШЕННЯ</a:t>
            </a:r>
            <a:endParaRPr sz="28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6690" marR="5080">
              <a:lnSpc>
                <a:spcPct val="114599"/>
              </a:lnSpc>
              <a:spcBef>
                <a:spcPts val="100"/>
              </a:spcBef>
            </a:pPr>
            <a:r>
              <a:rPr spc="-20" dirty="0"/>
              <a:t>Вибір</a:t>
            </a:r>
            <a:r>
              <a:rPr spc="-20" dirty="0">
                <a:latin typeface="Tahoma"/>
                <a:cs typeface="Tahoma"/>
              </a:rPr>
              <a:t>,</a:t>
            </a:r>
            <a:r>
              <a:rPr spc="-110" dirty="0">
                <a:latin typeface="Tahoma"/>
                <a:cs typeface="Tahoma"/>
              </a:rPr>
              <a:t> </a:t>
            </a:r>
            <a:r>
              <a:rPr spc="-5" dirty="0"/>
              <a:t>який</a:t>
            </a:r>
            <a:r>
              <a:rPr spc="-70" dirty="0"/>
              <a:t> </a:t>
            </a:r>
            <a:r>
              <a:rPr dirty="0"/>
              <a:t>повинен</a:t>
            </a:r>
            <a:r>
              <a:rPr spc="-75" dirty="0"/>
              <a:t> </a:t>
            </a:r>
            <a:r>
              <a:rPr spc="-5" dirty="0"/>
              <a:t>зробити</a:t>
            </a:r>
            <a:r>
              <a:rPr spc="-75" dirty="0"/>
              <a:t> </a:t>
            </a:r>
            <a:r>
              <a:rPr spc="-5" dirty="0"/>
              <a:t>керівник</a:t>
            </a:r>
            <a:r>
              <a:rPr spc="-65" dirty="0"/>
              <a:t> </a:t>
            </a:r>
            <a:r>
              <a:rPr spc="-5" dirty="0"/>
              <a:t>для</a:t>
            </a:r>
            <a:r>
              <a:rPr spc="-70" dirty="0"/>
              <a:t> </a:t>
            </a:r>
            <a:r>
              <a:rPr spc="-5" dirty="0"/>
              <a:t>виконання </a:t>
            </a:r>
            <a:r>
              <a:rPr spc="-655" dirty="0"/>
              <a:t> </a:t>
            </a:r>
            <a:r>
              <a:rPr spc="-5" dirty="0"/>
              <a:t>власних</a:t>
            </a:r>
            <a:r>
              <a:rPr spc="-60" dirty="0"/>
              <a:t> </a:t>
            </a:r>
            <a:r>
              <a:rPr dirty="0"/>
              <a:t>посадових</a:t>
            </a:r>
            <a:r>
              <a:rPr spc="-65" dirty="0"/>
              <a:t> </a:t>
            </a:r>
            <a:r>
              <a:rPr spc="-10" dirty="0"/>
              <a:t>обов</a:t>
            </a:r>
            <a:r>
              <a:rPr spc="-10" dirty="0">
                <a:latin typeface="Tahoma"/>
                <a:cs typeface="Tahoma"/>
              </a:rPr>
              <a:t>’</a:t>
            </a:r>
            <a:r>
              <a:rPr spc="-10" dirty="0"/>
              <a:t>язків</a:t>
            </a:r>
            <a:r>
              <a:rPr spc="-10" dirty="0">
                <a:latin typeface="Tahoma"/>
                <a:cs typeface="Tahoma"/>
              </a:rPr>
              <a:t>.</a:t>
            </a:r>
          </a:p>
          <a:p>
            <a:pPr marL="186690">
              <a:lnSpc>
                <a:spcPct val="100000"/>
              </a:lnSpc>
              <a:spcBef>
                <a:spcPts val="1675"/>
              </a:spcBef>
              <a:tabLst>
                <a:tab pos="4410075" algn="l"/>
              </a:tabLst>
            </a:pPr>
            <a:r>
              <a:rPr sz="1800" spc="-315" dirty="0">
                <a:solidFill>
                  <a:srgbClr val="5B0F00"/>
                </a:solidFill>
                <a:latin typeface="Tahoma"/>
                <a:cs typeface="Tahoma"/>
              </a:rPr>
              <a:t>1</a:t>
            </a:r>
            <a:r>
              <a:rPr sz="1800" spc="-155" dirty="0">
                <a:solidFill>
                  <a:srgbClr val="5B0F00"/>
                </a:solidFill>
                <a:latin typeface="Tahoma"/>
                <a:cs typeface="Tahoma"/>
              </a:rPr>
              <a:t>.</a:t>
            </a:r>
            <a:r>
              <a:rPr sz="1800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spc="-150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5B0F00"/>
                </a:solidFill>
              </a:rPr>
              <a:t>З</a:t>
            </a:r>
            <a:r>
              <a:rPr sz="1800" dirty="0">
                <a:solidFill>
                  <a:srgbClr val="5B0F00"/>
                </a:solidFill>
              </a:rPr>
              <a:t>А</a:t>
            </a:r>
            <a:r>
              <a:rPr sz="1800" spc="-50" dirty="0">
                <a:solidFill>
                  <a:srgbClr val="5B0F00"/>
                </a:solidFill>
              </a:rPr>
              <a:t> </a:t>
            </a:r>
            <a:r>
              <a:rPr sz="1800" spc="-5" dirty="0">
                <a:solidFill>
                  <a:srgbClr val="5B0F00"/>
                </a:solidFill>
              </a:rPr>
              <a:t>УНІКАЛЬНІСТ</a:t>
            </a:r>
            <a:r>
              <a:rPr sz="1800" dirty="0">
                <a:solidFill>
                  <a:srgbClr val="5B0F00"/>
                </a:solidFill>
              </a:rPr>
              <a:t>Ю</a:t>
            </a:r>
            <a:r>
              <a:rPr sz="1800" spc="-155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r>
              <a:rPr sz="1800" dirty="0">
                <a:solidFill>
                  <a:srgbClr val="5B0F00"/>
                </a:solidFill>
                <a:latin typeface="Tahoma"/>
                <a:cs typeface="Tahoma"/>
              </a:rPr>
              <a:t>	</a:t>
            </a:r>
            <a:r>
              <a:rPr sz="1800" spc="-125" dirty="0">
                <a:solidFill>
                  <a:srgbClr val="5B0F00"/>
                </a:solidFill>
                <a:latin typeface="Tahoma"/>
                <a:cs typeface="Tahoma"/>
              </a:rPr>
              <a:t>2.</a:t>
            </a:r>
            <a:r>
              <a:rPr sz="1800" spc="-7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5B0F00"/>
                </a:solidFill>
              </a:rPr>
              <a:t>З</a:t>
            </a:r>
            <a:r>
              <a:rPr sz="1800" dirty="0">
                <a:solidFill>
                  <a:srgbClr val="5B0F00"/>
                </a:solidFill>
              </a:rPr>
              <a:t>А</a:t>
            </a:r>
            <a:r>
              <a:rPr sz="1800" spc="-50" dirty="0">
                <a:solidFill>
                  <a:srgbClr val="5B0F00"/>
                </a:solidFill>
              </a:rPr>
              <a:t> </a:t>
            </a:r>
            <a:r>
              <a:rPr sz="1800" spc="-5" dirty="0">
                <a:solidFill>
                  <a:srgbClr val="5B0F00"/>
                </a:solidFill>
              </a:rPr>
              <a:t>ХАРАКТЕРО</a:t>
            </a:r>
            <a:r>
              <a:rPr sz="1800" dirty="0">
                <a:solidFill>
                  <a:srgbClr val="5B0F00"/>
                </a:solidFill>
              </a:rPr>
              <a:t>М</a:t>
            </a:r>
            <a:r>
              <a:rPr sz="1800" spc="-35" dirty="0">
                <a:solidFill>
                  <a:srgbClr val="5B0F00"/>
                </a:solidFill>
              </a:rPr>
              <a:t> </a:t>
            </a:r>
            <a:r>
              <a:rPr sz="1800" spc="-5" dirty="0">
                <a:solidFill>
                  <a:srgbClr val="5B0F00"/>
                </a:solidFill>
              </a:rPr>
              <a:t>ПРИЙНЯТТ</a:t>
            </a:r>
            <a:r>
              <a:rPr sz="1800" spc="10" dirty="0">
                <a:solidFill>
                  <a:srgbClr val="5B0F00"/>
                </a:solidFill>
              </a:rPr>
              <a:t>Я</a:t>
            </a:r>
            <a:r>
              <a:rPr sz="1800" spc="-155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8575" y="3061305"/>
            <a:ext cx="3429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14" dirty="0">
                <a:solidFill>
                  <a:srgbClr val="5B0F00"/>
                </a:solidFill>
                <a:latin typeface="Tahoma"/>
                <a:cs typeface="Tahoma"/>
              </a:rPr>
              <a:t>3.</a:t>
            </a:r>
            <a:r>
              <a:rPr sz="1800" b="1" spc="34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ЗА</a:t>
            </a:r>
            <a:r>
              <a:rPr sz="18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УМОВАМИ</a:t>
            </a:r>
            <a:r>
              <a:rPr sz="1800" b="1" spc="-6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B0F00"/>
                </a:solidFill>
                <a:latin typeface="Arial"/>
                <a:cs typeface="Arial"/>
              </a:rPr>
              <a:t>ПРИЙНЯТТЯ</a:t>
            </a:r>
            <a:r>
              <a:rPr sz="1800" b="1" spc="-20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7528656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624" y="339250"/>
            <a:ext cx="44729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5B0F00"/>
                </a:solidFill>
              </a:rPr>
              <a:t>УПРАВЛІНСЬКІ</a:t>
            </a:r>
            <a:r>
              <a:rPr sz="2800" spc="-155" dirty="0">
                <a:solidFill>
                  <a:srgbClr val="5B0F00"/>
                </a:solidFill>
              </a:rPr>
              <a:t> </a:t>
            </a:r>
            <a:r>
              <a:rPr sz="2800" spc="-5" dirty="0">
                <a:solidFill>
                  <a:srgbClr val="5B0F00"/>
                </a:solidFill>
              </a:rPr>
              <a:t>РІШЕННЯ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88575" y="954693"/>
            <a:ext cx="8141334" cy="86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sz="2400" b="1" spc="-20" dirty="0">
                <a:solidFill>
                  <a:srgbClr val="BA3B21"/>
                </a:solidFill>
                <a:latin typeface="Arial"/>
                <a:cs typeface="Arial"/>
              </a:rPr>
              <a:t>Вибір</a:t>
            </a:r>
            <a:r>
              <a:rPr sz="2400" b="1" spc="-20" dirty="0">
                <a:solidFill>
                  <a:srgbClr val="BA3B21"/>
                </a:solidFill>
                <a:latin typeface="Tahoma"/>
                <a:cs typeface="Tahoma"/>
              </a:rPr>
              <a:t>,</a:t>
            </a:r>
            <a:r>
              <a:rPr sz="2400" b="1" spc="-110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який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повинен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зробити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керівник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для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виконання </a:t>
            </a:r>
            <a:r>
              <a:rPr sz="2400" b="1" spc="-65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власних</a:t>
            </a:r>
            <a:r>
              <a:rPr sz="2400" b="1" spc="-6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посадових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обов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’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язків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11425" y="2005115"/>
            <a:ext cx="383286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25" dirty="0">
                <a:solidFill>
                  <a:srgbClr val="5B0F00"/>
                </a:solidFill>
                <a:latin typeface="Tahoma"/>
                <a:cs typeface="Tahoma"/>
              </a:rPr>
              <a:t>2.</a:t>
            </a:r>
            <a:r>
              <a:rPr sz="1800" b="1" spc="-7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</a:t>
            </a:r>
            <a:r>
              <a:rPr sz="1800" b="1" dirty="0">
                <a:solidFill>
                  <a:srgbClr val="5B0F00"/>
                </a:solidFill>
                <a:latin typeface="Arial"/>
                <a:cs typeface="Arial"/>
              </a:rPr>
              <a:t>А</a:t>
            </a:r>
            <a:r>
              <a:rPr sz="1800" b="1" spc="-5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ХАРАКТЕРО</a:t>
            </a:r>
            <a:r>
              <a:rPr sz="1800" b="1" dirty="0">
                <a:solidFill>
                  <a:srgbClr val="5B0F00"/>
                </a:solidFill>
                <a:latin typeface="Arial"/>
                <a:cs typeface="Arial"/>
              </a:rPr>
              <a:t>М</a:t>
            </a:r>
            <a:r>
              <a:rPr sz="1800" b="1" spc="-3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ПРИЙНЯТТ</a:t>
            </a:r>
            <a:r>
              <a:rPr sz="1800" b="1" spc="10" dirty="0">
                <a:solidFill>
                  <a:srgbClr val="5B0F00"/>
                </a:solidFill>
                <a:latin typeface="Arial"/>
                <a:cs typeface="Arial"/>
              </a:rPr>
              <a:t>Я</a:t>
            </a:r>
            <a:r>
              <a:rPr sz="1800" b="1" spc="-155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r>
              <a:rPr sz="2000" b="1" dirty="0">
                <a:solidFill>
                  <a:srgbClr val="BA3B21"/>
                </a:solidFill>
                <a:latin typeface="Arial"/>
                <a:cs typeface="Arial"/>
              </a:rPr>
              <a:t>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8575" y="2006131"/>
            <a:ext cx="3429635" cy="1355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74320">
              <a:lnSpc>
                <a:spcPct val="100000"/>
              </a:lnSpc>
              <a:spcBef>
                <a:spcPts val="100"/>
              </a:spcBef>
              <a:buFont typeface="Tahoma"/>
              <a:buAutoNum type="arabicPeriod"/>
              <a:tabLst>
                <a:tab pos="287020" algn="l"/>
              </a:tabLst>
            </a:pP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ЗА</a:t>
            </a:r>
            <a:r>
              <a:rPr sz="18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B0F00"/>
                </a:solidFill>
                <a:latin typeface="Arial"/>
                <a:cs typeface="Arial"/>
              </a:rPr>
              <a:t>УНІКАЛЬНІСТЮ</a:t>
            </a:r>
            <a:r>
              <a:rPr sz="1800" b="1" spc="-20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469900" lvl="1" indent="-344805">
              <a:lnSpc>
                <a:spcPct val="100000"/>
              </a:lnSpc>
              <a:spcBef>
                <a:spcPts val="5"/>
              </a:spcBef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Запрограмовані</a:t>
            </a:r>
            <a:endParaRPr sz="2000">
              <a:latin typeface="Arial"/>
              <a:cs typeface="Arial"/>
            </a:endParaRPr>
          </a:p>
          <a:p>
            <a:pPr marL="469900" lvl="1" indent="-344805">
              <a:lnSpc>
                <a:spcPct val="100000"/>
              </a:lnSpc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Незапрограмовані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sz="1800" b="1" spc="-114" dirty="0">
                <a:solidFill>
                  <a:srgbClr val="5B0F00"/>
                </a:solidFill>
                <a:latin typeface="Tahoma"/>
                <a:cs typeface="Tahoma"/>
              </a:rPr>
              <a:t>3.</a:t>
            </a:r>
            <a:r>
              <a:rPr sz="1800" b="1" spc="34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ЗА</a:t>
            </a:r>
            <a:r>
              <a:rPr sz="18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УМОВАМИ</a:t>
            </a:r>
            <a:r>
              <a:rPr sz="1800" b="1" spc="-6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B0F00"/>
                </a:solidFill>
                <a:latin typeface="Arial"/>
                <a:cs typeface="Arial"/>
              </a:rPr>
              <a:t>ПРИЙНЯТТЯ</a:t>
            </a:r>
            <a:r>
              <a:rPr sz="1800" b="1" spc="-20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2389922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624" y="339250"/>
            <a:ext cx="44729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5B0F00"/>
                </a:solidFill>
              </a:rPr>
              <a:t>УПРАВЛІНСЬКІ</a:t>
            </a:r>
            <a:r>
              <a:rPr sz="2800" spc="-155" dirty="0">
                <a:solidFill>
                  <a:srgbClr val="5B0F00"/>
                </a:solidFill>
              </a:rPr>
              <a:t> </a:t>
            </a:r>
            <a:r>
              <a:rPr sz="2800" spc="-5" dirty="0">
                <a:solidFill>
                  <a:srgbClr val="5B0F00"/>
                </a:solidFill>
              </a:rPr>
              <a:t>РІШЕННЯ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88575" y="954693"/>
            <a:ext cx="8141334" cy="86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sz="2400" b="1" spc="-20" dirty="0">
                <a:solidFill>
                  <a:srgbClr val="BA3B21"/>
                </a:solidFill>
                <a:latin typeface="Arial"/>
                <a:cs typeface="Arial"/>
              </a:rPr>
              <a:t>Вибір</a:t>
            </a:r>
            <a:r>
              <a:rPr sz="2400" b="1" spc="-20" dirty="0">
                <a:solidFill>
                  <a:srgbClr val="BA3B21"/>
                </a:solidFill>
                <a:latin typeface="Tahoma"/>
                <a:cs typeface="Tahoma"/>
              </a:rPr>
              <a:t>,</a:t>
            </a:r>
            <a:r>
              <a:rPr sz="2400" b="1" spc="-110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який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повинен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зробити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керівник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для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виконання </a:t>
            </a:r>
            <a:r>
              <a:rPr sz="2400" b="1" spc="-65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власних</a:t>
            </a:r>
            <a:r>
              <a:rPr sz="2400" b="1" spc="-6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посадових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обов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’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язків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11425" y="2006131"/>
            <a:ext cx="3762375" cy="60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25" dirty="0">
                <a:solidFill>
                  <a:srgbClr val="5B0F00"/>
                </a:solidFill>
                <a:latin typeface="Tahoma"/>
                <a:cs typeface="Tahoma"/>
              </a:rPr>
              <a:t>2.</a:t>
            </a:r>
            <a:r>
              <a:rPr sz="1800" b="1" spc="-7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</a:t>
            </a:r>
            <a:r>
              <a:rPr sz="1800" b="1" dirty="0">
                <a:solidFill>
                  <a:srgbClr val="5B0F00"/>
                </a:solidFill>
                <a:latin typeface="Arial"/>
                <a:cs typeface="Arial"/>
              </a:rPr>
              <a:t>А</a:t>
            </a:r>
            <a:r>
              <a:rPr sz="1800" b="1" spc="-5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ХАРАКТЕРО</a:t>
            </a:r>
            <a:r>
              <a:rPr sz="1800" b="1" dirty="0">
                <a:solidFill>
                  <a:srgbClr val="5B0F00"/>
                </a:solidFill>
                <a:latin typeface="Arial"/>
                <a:cs typeface="Arial"/>
              </a:rPr>
              <a:t>М</a:t>
            </a:r>
            <a:r>
              <a:rPr sz="1800" b="1" spc="-3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ПРИЙНЯТТ</a:t>
            </a:r>
            <a:r>
              <a:rPr sz="1800" b="1" spc="10" dirty="0">
                <a:solidFill>
                  <a:srgbClr val="5B0F00"/>
                </a:solidFill>
                <a:latin typeface="Arial"/>
                <a:cs typeface="Arial"/>
              </a:rPr>
              <a:t>Я</a:t>
            </a:r>
            <a:r>
              <a:rPr sz="1800" b="1" spc="-155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125095">
              <a:lnSpc>
                <a:spcPct val="100000"/>
              </a:lnSpc>
              <a:spcBef>
                <a:spcPts val="5"/>
              </a:spcBef>
              <a:tabLst>
                <a:tab pos="469265" algn="l"/>
              </a:tabLst>
            </a:pPr>
            <a:r>
              <a:rPr sz="2000" b="1" spc="45" dirty="0">
                <a:solidFill>
                  <a:srgbClr val="BA3B21"/>
                </a:solidFill>
                <a:latin typeface="Tahoma"/>
                <a:cs typeface="Tahoma"/>
              </a:rPr>
              <a:t>-	</a:t>
            </a: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Інтуїтивні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24373" y="2586140"/>
            <a:ext cx="3424554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0"/>
              </a:spcBef>
              <a:buFont typeface="Tahoma"/>
              <a:buChar char="-"/>
              <a:tabLst>
                <a:tab pos="356870" algn="l"/>
                <a:tab pos="357505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Засновані</a:t>
            </a:r>
            <a:r>
              <a:rPr sz="2000" b="1" spc="-9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BA3B21"/>
                </a:solidFill>
                <a:latin typeface="Arial"/>
                <a:cs typeface="Arial"/>
              </a:rPr>
              <a:t>на</a:t>
            </a:r>
            <a:r>
              <a:rPr sz="2000" b="1" spc="-9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судженнях</a:t>
            </a:r>
            <a:endParaRPr sz="2000"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buFont typeface="Tahoma"/>
              <a:buChar char="-"/>
              <a:tabLst>
                <a:tab pos="356870" algn="l"/>
                <a:tab pos="357505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Раціональні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8575" y="2006131"/>
            <a:ext cx="3429635" cy="1379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74320">
              <a:lnSpc>
                <a:spcPct val="100000"/>
              </a:lnSpc>
              <a:spcBef>
                <a:spcPts val="100"/>
              </a:spcBef>
              <a:buFont typeface="Tahoma"/>
              <a:buAutoNum type="arabicPeriod"/>
              <a:tabLst>
                <a:tab pos="287020" algn="l"/>
              </a:tabLst>
            </a:pP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ЗА</a:t>
            </a:r>
            <a:r>
              <a:rPr sz="18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B0F00"/>
                </a:solidFill>
                <a:latin typeface="Arial"/>
                <a:cs typeface="Arial"/>
              </a:rPr>
              <a:t>УНІКАЛЬНІСТЮ</a:t>
            </a:r>
            <a:r>
              <a:rPr sz="1800" b="1" spc="-20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469900" lvl="1" indent="-344805">
              <a:lnSpc>
                <a:spcPct val="100000"/>
              </a:lnSpc>
              <a:spcBef>
                <a:spcPts val="5"/>
              </a:spcBef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Запрограмовані</a:t>
            </a:r>
            <a:endParaRPr sz="2000">
              <a:latin typeface="Arial"/>
              <a:cs typeface="Arial"/>
            </a:endParaRPr>
          </a:p>
          <a:p>
            <a:pPr marL="469900" lvl="1" indent="-344805">
              <a:lnSpc>
                <a:spcPct val="100000"/>
              </a:lnSpc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Незапрограмовані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35"/>
              </a:spcBef>
            </a:pPr>
            <a:r>
              <a:rPr sz="1800" b="1" spc="-114" dirty="0">
                <a:solidFill>
                  <a:srgbClr val="5B0F00"/>
                </a:solidFill>
                <a:latin typeface="Tahoma"/>
                <a:cs typeface="Tahoma"/>
              </a:rPr>
              <a:t>3.</a:t>
            </a:r>
            <a:r>
              <a:rPr sz="1800" b="1" spc="34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ЗА</a:t>
            </a:r>
            <a:r>
              <a:rPr sz="18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УМОВАМИ</a:t>
            </a:r>
            <a:r>
              <a:rPr sz="1800" b="1" spc="-6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B0F00"/>
                </a:solidFill>
                <a:latin typeface="Arial"/>
                <a:cs typeface="Arial"/>
              </a:rPr>
              <a:t>ПРИЙНЯТТЯ</a:t>
            </a:r>
            <a:r>
              <a:rPr sz="1800" b="1" spc="-20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4139681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624" y="339250"/>
            <a:ext cx="44729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5B0F00"/>
                </a:solidFill>
              </a:rPr>
              <a:t>УПРАВЛІНСЬКІ</a:t>
            </a:r>
            <a:r>
              <a:rPr sz="2800" spc="-155" dirty="0">
                <a:solidFill>
                  <a:srgbClr val="5B0F00"/>
                </a:solidFill>
              </a:rPr>
              <a:t> </a:t>
            </a:r>
            <a:r>
              <a:rPr sz="2800" spc="-5" dirty="0">
                <a:solidFill>
                  <a:srgbClr val="5B0F00"/>
                </a:solidFill>
              </a:rPr>
              <a:t>РІШЕННЯ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88575" y="954693"/>
            <a:ext cx="8141334" cy="86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sz="2400" b="1" spc="-20" dirty="0">
                <a:solidFill>
                  <a:srgbClr val="BA3B21"/>
                </a:solidFill>
                <a:latin typeface="Arial"/>
                <a:cs typeface="Arial"/>
              </a:rPr>
              <a:t>Вибір</a:t>
            </a:r>
            <a:r>
              <a:rPr sz="2400" b="1" spc="-20" dirty="0">
                <a:solidFill>
                  <a:srgbClr val="BA3B21"/>
                </a:solidFill>
                <a:latin typeface="Tahoma"/>
                <a:cs typeface="Tahoma"/>
              </a:rPr>
              <a:t>,</a:t>
            </a:r>
            <a:r>
              <a:rPr sz="2400" b="1" spc="-110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який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повинен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зробити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керівник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для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виконання </a:t>
            </a:r>
            <a:r>
              <a:rPr sz="2400" b="1" spc="-65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власних</a:t>
            </a:r>
            <a:r>
              <a:rPr sz="2400" b="1" spc="-6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посадових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обов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’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язків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11425" y="2006131"/>
            <a:ext cx="3762375" cy="60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25" dirty="0">
                <a:solidFill>
                  <a:srgbClr val="5B0F00"/>
                </a:solidFill>
                <a:latin typeface="Tahoma"/>
                <a:cs typeface="Tahoma"/>
              </a:rPr>
              <a:t>2.</a:t>
            </a:r>
            <a:r>
              <a:rPr sz="1800" b="1" spc="-7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</a:t>
            </a:r>
            <a:r>
              <a:rPr sz="1800" b="1" dirty="0">
                <a:solidFill>
                  <a:srgbClr val="5B0F00"/>
                </a:solidFill>
                <a:latin typeface="Arial"/>
                <a:cs typeface="Arial"/>
              </a:rPr>
              <a:t>А</a:t>
            </a:r>
            <a:r>
              <a:rPr sz="1800" b="1" spc="-5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ХАРАКТЕРО</a:t>
            </a:r>
            <a:r>
              <a:rPr sz="1800" b="1" dirty="0">
                <a:solidFill>
                  <a:srgbClr val="5B0F00"/>
                </a:solidFill>
                <a:latin typeface="Arial"/>
                <a:cs typeface="Arial"/>
              </a:rPr>
              <a:t>М</a:t>
            </a:r>
            <a:r>
              <a:rPr sz="1800" b="1" spc="-3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ПРИЙНЯТТ</a:t>
            </a:r>
            <a:r>
              <a:rPr sz="1800" b="1" spc="10" dirty="0">
                <a:solidFill>
                  <a:srgbClr val="5B0F00"/>
                </a:solidFill>
                <a:latin typeface="Arial"/>
                <a:cs typeface="Arial"/>
              </a:rPr>
              <a:t>Я</a:t>
            </a:r>
            <a:r>
              <a:rPr sz="1800" b="1" spc="-155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125095">
              <a:lnSpc>
                <a:spcPct val="100000"/>
              </a:lnSpc>
              <a:spcBef>
                <a:spcPts val="5"/>
              </a:spcBef>
              <a:tabLst>
                <a:tab pos="469265" algn="l"/>
              </a:tabLst>
            </a:pPr>
            <a:r>
              <a:rPr sz="2000" b="1" spc="45" dirty="0">
                <a:solidFill>
                  <a:srgbClr val="BA3B21"/>
                </a:solidFill>
                <a:latin typeface="Tahoma"/>
                <a:cs typeface="Tahoma"/>
              </a:rPr>
              <a:t>-	</a:t>
            </a: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Інтуїтивні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24373" y="2586140"/>
            <a:ext cx="3424554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0"/>
              </a:spcBef>
              <a:buFont typeface="Tahoma"/>
              <a:buChar char="-"/>
              <a:tabLst>
                <a:tab pos="356870" algn="l"/>
                <a:tab pos="357505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Засновані</a:t>
            </a:r>
            <a:r>
              <a:rPr sz="2000" b="1" spc="-9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BA3B21"/>
                </a:solidFill>
                <a:latin typeface="Arial"/>
                <a:cs typeface="Arial"/>
              </a:rPr>
              <a:t>на</a:t>
            </a:r>
            <a:r>
              <a:rPr sz="2000" b="1" spc="-9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судженнях</a:t>
            </a:r>
            <a:endParaRPr sz="2000"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buFont typeface="Tahoma"/>
              <a:buChar char="-"/>
              <a:tabLst>
                <a:tab pos="356870" algn="l"/>
                <a:tab pos="357505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Раціональні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8575" y="2006131"/>
            <a:ext cx="3429635" cy="166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74320">
              <a:lnSpc>
                <a:spcPct val="100000"/>
              </a:lnSpc>
              <a:spcBef>
                <a:spcPts val="100"/>
              </a:spcBef>
              <a:buFont typeface="Tahoma"/>
              <a:buAutoNum type="arabicPeriod"/>
              <a:tabLst>
                <a:tab pos="287020" algn="l"/>
              </a:tabLst>
            </a:pP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ЗА</a:t>
            </a:r>
            <a:r>
              <a:rPr sz="18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B0F00"/>
                </a:solidFill>
                <a:latin typeface="Arial"/>
                <a:cs typeface="Arial"/>
              </a:rPr>
              <a:t>УНІКАЛЬНІСТЮ</a:t>
            </a:r>
            <a:r>
              <a:rPr sz="1800" b="1" spc="-20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469900" lvl="1" indent="-344805">
              <a:lnSpc>
                <a:spcPct val="100000"/>
              </a:lnSpc>
              <a:spcBef>
                <a:spcPts val="5"/>
              </a:spcBef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Запрограмовані</a:t>
            </a:r>
            <a:endParaRPr sz="2000">
              <a:latin typeface="Arial"/>
              <a:cs typeface="Arial"/>
            </a:endParaRPr>
          </a:p>
          <a:p>
            <a:pPr marL="469900" lvl="1" indent="-344805">
              <a:lnSpc>
                <a:spcPct val="100000"/>
              </a:lnSpc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Незапрограмовані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sz="1800" b="1" spc="-114" dirty="0">
                <a:solidFill>
                  <a:srgbClr val="5B0F00"/>
                </a:solidFill>
                <a:latin typeface="Tahoma"/>
                <a:cs typeface="Tahoma"/>
              </a:rPr>
              <a:t>3.</a:t>
            </a:r>
            <a:r>
              <a:rPr sz="1800" b="1" spc="34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ЗА</a:t>
            </a:r>
            <a:r>
              <a:rPr sz="18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УМОВАМИ</a:t>
            </a:r>
            <a:r>
              <a:rPr sz="1800" b="1" spc="-6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B0F00"/>
                </a:solidFill>
                <a:latin typeface="Arial"/>
                <a:cs typeface="Arial"/>
              </a:rPr>
              <a:t>ПРИЙНЯТТЯ</a:t>
            </a:r>
            <a:r>
              <a:rPr sz="1800" b="1" spc="-20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125095">
              <a:lnSpc>
                <a:spcPct val="100000"/>
              </a:lnSpc>
              <a:spcBef>
                <a:spcPts val="10"/>
              </a:spcBef>
              <a:tabLst>
                <a:tab pos="469265" algn="l"/>
              </a:tabLst>
            </a:pPr>
            <a:r>
              <a:rPr sz="2000" b="1" spc="45" dirty="0">
                <a:solidFill>
                  <a:srgbClr val="BA3B21"/>
                </a:solidFill>
                <a:latin typeface="Tahoma"/>
                <a:cs typeface="Tahoma"/>
              </a:rPr>
              <a:t>-	</a:t>
            </a: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Визначені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86627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624" y="339250"/>
            <a:ext cx="44729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5B0F00"/>
                </a:solidFill>
              </a:rPr>
              <a:t>УПРАВЛІНСЬКІ</a:t>
            </a:r>
            <a:r>
              <a:rPr sz="2800" spc="-155" dirty="0">
                <a:solidFill>
                  <a:srgbClr val="5B0F00"/>
                </a:solidFill>
              </a:rPr>
              <a:t> </a:t>
            </a:r>
            <a:r>
              <a:rPr sz="2800" spc="-5" dirty="0">
                <a:solidFill>
                  <a:srgbClr val="5B0F00"/>
                </a:solidFill>
              </a:rPr>
              <a:t>РІШЕННЯ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88575" y="954693"/>
            <a:ext cx="8141334" cy="86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sz="2400" b="1" spc="-20" dirty="0">
                <a:solidFill>
                  <a:srgbClr val="BA3B21"/>
                </a:solidFill>
                <a:latin typeface="Arial"/>
                <a:cs typeface="Arial"/>
              </a:rPr>
              <a:t>Вибір</a:t>
            </a:r>
            <a:r>
              <a:rPr sz="2400" b="1" spc="-20" dirty="0">
                <a:solidFill>
                  <a:srgbClr val="BA3B21"/>
                </a:solidFill>
                <a:latin typeface="Tahoma"/>
                <a:cs typeface="Tahoma"/>
              </a:rPr>
              <a:t>,</a:t>
            </a:r>
            <a:r>
              <a:rPr sz="2400" b="1" spc="-110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який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повинен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зробити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керівник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для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виконання </a:t>
            </a:r>
            <a:r>
              <a:rPr sz="2400" b="1" spc="-65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власних</a:t>
            </a:r>
            <a:r>
              <a:rPr sz="2400" b="1" spc="-6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посадових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обов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’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язків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8575" y="2006131"/>
            <a:ext cx="2804795" cy="910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74320">
              <a:lnSpc>
                <a:spcPct val="100000"/>
              </a:lnSpc>
              <a:spcBef>
                <a:spcPts val="100"/>
              </a:spcBef>
              <a:buFont typeface="Tahoma"/>
              <a:buAutoNum type="arabicPeriod"/>
              <a:tabLst>
                <a:tab pos="287020" algn="l"/>
              </a:tabLst>
            </a:pP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ЗА</a:t>
            </a:r>
            <a:r>
              <a:rPr sz="18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B0F00"/>
                </a:solidFill>
                <a:latin typeface="Arial"/>
                <a:cs typeface="Arial"/>
              </a:rPr>
              <a:t>УНІКАЛЬНІСТЮ</a:t>
            </a:r>
            <a:r>
              <a:rPr sz="1800" b="1" spc="-20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469900" lvl="1" indent="-344805">
              <a:lnSpc>
                <a:spcPct val="100000"/>
              </a:lnSpc>
              <a:spcBef>
                <a:spcPts val="5"/>
              </a:spcBef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Запрограмовані</a:t>
            </a:r>
            <a:endParaRPr sz="2000">
              <a:latin typeface="Arial"/>
              <a:cs typeface="Arial"/>
            </a:endParaRPr>
          </a:p>
          <a:p>
            <a:pPr marL="469900" lvl="1" indent="-344805">
              <a:lnSpc>
                <a:spcPct val="100000"/>
              </a:lnSpc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Незапрограмовані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11425" y="2006131"/>
            <a:ext cx="3762375" cy="60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25" dirty="0">
                <a:solidFill>
                  <a:srgbClr val="5B0F00"/>
                </a:solidFill>
                <a:latin typeface="Tahoma"/>
                <a:cs typeface="Tahoma"/>
              </a:rPr>
              <a:t>2.</a:t>
            </a:r>
            <a:r>
              <a:rPr sz="1800" b="1" spc="-7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</a:t>
            </a:r>
            <a:r>
              <a:rPr sz="1800" b="1" dirty="0">
                <a:solidFill>
                  <a:srgbClr val="5B0F00"/>
                </a:solidFill>
                <a:latin typeface="Arial"/>
                <a:cs typeface="Arial"/>
              </a:rPr>
              <a:t>А</a:t>
            </a:r>
            <a:r>
              <a:rPr sz="1800" b="1" spc="-5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ХАРАКТЕРО</a:t>
            </a:r>
            <a:r>
              <a:rPr sz="1800" b="1" dirty="0">
                <a:solidFill>
                  <a:srgbClr val="5B0F00"/>
                </a:solidFill>
                <a:latin typeface="Arial"/>
                <a:cs typeface="Arial"/>
              </a:rPr>
              <a:t>М</a:t>
            </a:r>
            <a:r>
              <a:rPr sz="1800" b="1" spc="-3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ПРИЙНЯТТ</a:t>
            </a:r>
            <a:r>
              <a:rPr sz="1800" b="1" spc="10" dirty="0">
                <a:solidFill>
                  <a:srgbClr val="5B0F00"/>
                </a:solidFill>
                <a:latin typeface="Arial"/>
                <a:cs typeface="Arial"/>
              </a:rPr>
              <a:t>Я</a:t>
            </a:r>
            <a:r>
              <a:rPr sz="1800" b="1" spc="-155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125095">
              <a:lnSpc>
                <a:spcPct val="100000"/>
              </a:lnSpc>
              <a:spcBef>
                <a:spcPts val="5"/>
              </a:spcBef>
              <a:tabLst>
                <a:tab pos="469265" algn="l"/>
              </a:tabLst>
            </a:pPr>
            <a:r>
              <a:rPr sz="2000" b="1" spc="45" dirty="0">
                <a:solidFill>
                  <a:srgbClr val="BA3B21"/>
                </a:solidFill>
                <a:latin typeface="Tahoma"/>
                <a:cs typeface="Tahoma"/>
              </a:rPr>
              <a:t>-	</a:t>
            </a: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Інтуїтивні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24373" y="2586140"/>
            <a:ext cx="3424554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0"/>
              </a:spcBef>
              <a:buFont typeface="Tahoma"/>
              <a:buChar char="-"/>
              <a:tabLst>
                <a:tab pos="356870" algn="l"/>
                <a:tab pos="357505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Засновані</a:t>
            </a:r>
            <a:r>
              <a:rPr sz="2000" b="1" spc="-9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BA3B21"/>
                </a:solidFill>
                <a:latin typeface="Arial"/>
                <a:cs typeface="Arial"/>
              </a:rPr>
              <a:t>на</a:t>
            </a:r>
            <a:r>
              <a:rPr sz="2000" b="1" spc="-9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судженнях</a:t>
            </a:r>
            <a:endParaRPr sz="2000"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buFont typeface="Tahoma"/>
              <a:buChar char="-"/>
              <a:tabLst>
                <a:tab pos="356870" algn="l"/>
                <a:tab pos="357505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Раціональні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8575" y="3061305"/>
            <a:ext cx="3429635" cy="910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5595" indent="-303530">
              <a:lnSpc>
                <a:spcPct val="100000"/>
              </a:lnSpc>
              <a:spcBef>
                <a:spcPts val="100"/>
              </a:spcBef>
              <a:buFont typeface="Tahoma"/>
              <a:buAutoNum type="arabicPeriod" startAt="3"/>
              <a:tabLst>
                <a:tab pos="316230" algn="l"/>
              </a:tabLst>
            </a:pP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ЗА</a:t>
            </a:r>
            <a:r>
              <a:rPr sz="1800" b="1" spc="-8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УМОВАМИ</a:t>
            </a:r>
            <a:r>
              <a:rPr sz="1800" b="1" spc="-8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B0F00"/>
                </a:solidFill>
                <a:latin typeface="Arial"/>
                <a:cs typeface="Arial"/>
              </a:rPr>
              <a:t>ПРИЙНЯТТЯ</a:t>
            </a:r>
            <a:r>
              <a:rPr sz="1800" b="1" spc="-20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469900" lvl="1" indent="-344805">
              <a:lnSpc>
                <a:spcPct val="100000"/>
              </a:lnSpc>
              <a:spcBef>
                <a:spcPts val="5"/>
              </a:spcBef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Визначені</a:t>
            </a:r>
            <a:endParaRPr sz="2000">
              <a:latin typeface="Arial"/>
              <a:cs typeface="Arial"/>
            </a:endParaRPr>
          </a:p>
          <a:p>
            <a:pPr marL="469900" lvl="1" indent="-344805">
              <a:lnSpc>
                <a:spcPct val="100000"/>
              </a:lnSpc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Ризиковані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03859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624" y="339250"/>
            <a:ext cx="44729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5B0F00"/>
                </a:solidFill>
              </a:rPr>
              <a:t>УПРАВЛІНСЬКІ</a:t>
            </a:r>
            <a:r>
              <a:rPr sz="2800" spc="-155" dirty="0">
                <a:solidFill>
                  <a:srgbClr val="5B0F00"/>
                </a:solidFill>
              </a:rPr>
              <a:t> </a:t>
            </a:r>
            <a:r>
              <a:rPr sz="2800" spc="-5" dirty="0">
                <a:solidFill>
                  <a:srgbClr val="5B0F00"/>
                </a:solidFill>
              </a:rPr>
              <a:t>РІШЕННЯ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88575" y="954693"/>
            <a:ext cx="8141334" cy="86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sz="2400" b="1" spc="-20" dirty="0">
                <a:solidFill>
                  <a:srgbClr val="BA3B21"/>
                </a:solidFill>
                <a:latin typeface="Arial"/>
                <a:cs typeface="Arial"/>
              </a:rPr>
              <a:t>Вибір</a:t>
            </a:r>
            <a:r>
              <a:rPr sz="2400" b="1" spc="-20" dirty="0">
                <a:solidFill>
                  <a:srgbClr val="BA3B21"/>
                </a:solidFill>
                <a:latin typeface="Tahoma"/>
                <a:cs typeface="Tahoma"/>
              </a:rPr>
              <a:t>,</a:t>
            </a:r>
            <a:r>
              <a:rPr sz="2400" b="1" spc="-110" dirty="0">
                <a:solidFill>
                  <a:srgbClr val="BA3B21"/>
                </a:solidFill>
                <a:latin typeface="Tahoma"/>
                <a:cs typeface="Tahoma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який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повинен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зробити</a:t>
            </a:r>
            <a:r>
              <a:rPr sz="2400" b="1" spc="-7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керівник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для</a:t>
            </a:r>
            <a:r>
              <a:rPr sz="2400" b="1" spc="-7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виконання </a:t>
            </a:r>
            <a:r>
              <a:rPr sz="2400" b="1" spc="-65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власних</a:t>
            </a:r>
            <a:r>
              <a:rPr sz="2400" b="1" spc="-60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A3B21"/>
                </a:solidFill>
                <a:latin typeface="Arial"/>
                <a:cs typeface="Arial"/>
              </a:rPr>
              <a:t>посадових</a:t>
            </a:r>
            <a:r>
              <a:rPr sz="2400" b="1" spc="-6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обов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’</a:t>
            </a:r>
            <a:r>
              <a:rPr sz="2400" b="1" spc="-10" dirty="0">
                <a:solidFill>
                  <a:srgbClr val="BA3B21"/>
                </a:solidFill>
                <a:latin typeface="Arial"/>
                <a:cs typeface="Arial"/>
              </a:rPr>
              <a:t>язків</a:t>
            </a:r>
            <a:r>
              <a:rPr sz="2400" b="1" spc="-10" dirty="0">
                <a:solidFill>
                  <a:srgbClr val="BA3B21"/>
                </a:solidFill>
                <a:latin typeface="Tahoma"/>
                <a:cs typeface="Tahoma"/>
              </a:rPr>
              <a:t>.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8575" y="2006131"/>
            <a:ext cx="2804795" cy="910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74320">
              <a:lnSpc>
                <a:spcPct val="100000"/>
              </a:lnSpc>
              <a:spcBef>
                <a:spcPts val="100"/>
              </a:spcBef>
              <a:buFont typeface="Tahoma"/>
              <a:buAutoNum type="arabicPeriod"/>
              <a:tabLst>
                <a:tab pos="287020" algn="l"/>
              </a:tabLst>
            </a:pP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ЗА</a:t>
            </a:r>
            <a:r>
              <a:rPr sz="18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B0F00"/>
                </a:solidFill>
                <a:latin typeface="Arial"/>
                <a:cs typeface="Arial"/>
              </a:rPr>
              <a:t>УНІКАЛЬНІСТЮ</a:t>
            </a:r>
            <a:r>
              <a:rPr sz="1800" b="1" spc="-20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469900" lvl="1" indent="-344805">
              <a:lnSpc>
                <a:spcPct val="100000"/>
              </a:lnSpc>
              <a:spcBef>
                <a:spcPts val="5"/>
              </a:spcBef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Запрограмовані</a:t>
            </a:r>
            <a:endParaRPr sz="2000">
              <a:latin typeface="Arial"/>
              <a:cs typeface="Arial"/>
            </a:endParaRPr>
          </a:p>
          <a:p>
            <a:pPr marL="469900" lvl="1" indent="-344805">
              <a:lnSpc>
                <a:spcPct val="100000"/>
              </a:lnSpc>
              <a:buFont typeface="Tahoma"/>
              <a:buChar char="-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Незапрограмовані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11425" y="2006131"/>
            <a:ext cx="3762375" cy="60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25" dirty="0">
                <a:solidFill>
                  <a:srgbClr val="5B0F00"/>
                </a:solidFill>
                <a:latin typeface="Tahoma"/>
                <a:cs typeface="Tahoma"/>
              </a:rPr>
              <a:t>2.</a:t>
            </a:r>
            <a:r>
              <a:rPr sz="1800" b="1" spc="-7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</a:t>
            </a:r>
            <a:r>
              <a:rPr sz="1800" b="1" dirty="0">
                <a:solidFill>
                  <a:srgbClr val="5B0F00"/>
                </a:solidFill>
                <a:latin typeface="Arial"/>
                <a:cs typeface="Arial"/>
              </a:rPr>
              <a:t>А</a:t>
            </a:r>
            <a:r>
              <a:rPr sz="1800" b="1" spc="-5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ХАРАКТЕРО</a:t>
            </a:r>
            <a:r>
              <a:rPr sz="1800" b="1" dirty="0">
                <a:solidFill>
                  <a:srgbClr val="5B0F00"/>
                </a:solidFill>
                <a:latin typeface="Arial"/>
                <a:cs typeface="Arial"/>
              </a:rPr>
              <a:t>М</a:t>
            </a:r>
            <a:r>
              <a:rPr sz="1800" b="1" spc="-3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ПРИЙНЯТТ</a:t>
            </a:r>
            <a:r>
              <a:rPr sz="1800" b="1" spc="10" dirty="0">
                <a:solidFill>
                  <a:srgbClr val="5B0F00"/>
                </a:solidFill>
                <a:latin typeface="Arial"/>
                <a:cs typeface="Arial"/>
              </a:rPr>
              <a:t>Я</a:t>
            </a:r>
            <a:r>
              <a:rPr sz="1800" b="1" spc="-155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125095">
              <a:lnSpc>
                <a:spcPct val="100000"/>
              </a:lnSpc>
              <a:spcBef>
                <a:spcPts val="5"/>
              </a:spcBef>
              <a:tabLst>
                <a:tab pos="469265" algn="l"/>
              </a:tabLst>
            </a:pPr>
            <a:r>
              <a:rPr sz="2000" b="1" spc="45" dirty="0">
                <a:solidFill>
                  <a:srgbClr val="BA3B21"/>
                </a:solidFill>
                <a:latin typeface="Tahoma"/>
                <a:cs typeface="Tahoma"/>
              </a:rPr>
              <a:t>-	</a:t>
            </a: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Інтуїтивні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24373" y="2586140"/>
            <a:ext cx="3424554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0"/>
              </a:spcBef>
              <a:buFont typeface="Tahoma"/>
              <a:buChar char="-"/>
              <a:tabLst>
                <a:tab pos="356870" algn="l"/>
                <a:tab pos="357505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Засновані</a:t>
            </a:r>
            <a:r>
              <a:rPr sz="2000" b="1" spc="-9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BA3B21"/>
                </a:solidFill>
                <a:latin typeface="Arial"/>
                <a:cs typeface="Arial"/>
              </a:rPr>
              <a:t>на</a:t>
            </a:r>
            <a:r>
              <a:rPr sz="2000" b="1" spc="-95" dirty="0">
                <a:solidFill>
                  <a:srgbClr val="BA3B21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судженнях</a:t>
            </a:r>
            <a:endParaRPr sz="2000"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buFont typeface="Tahoma"/>
              <a:buChar char="-"/>
              <a:tabLst>
                <a:tab pos="356870" algn="l"/>
                <a:tab pos="357505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Раціональні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8575" y="3061305"/>
            <a:ext cx="3429635" cy="60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14" dirty="0">
                <a:solidFill>
                  <a:srgbClr val="5B0F00"/>
                </a:solidFill>
                <a:latin typeface="Tahoma"/>
                <a:cs typeface="Tahoma"/>
              </a:rPr>
              <a:t>3.</a:t>
            </a:r>
            <a:r>
              <a:rPr sz="1800" b="1" spc="345" dirty="0">
                <a:solidFill>
                  <a:srgbClr val="5B0F00"/>
                </a:solidFill>
                <a:latin typeface="Tahoma"/>
                <a:cs typeface="Tahoma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ЗА</a:t>
            </a:r>
            <a:r>
              <a:rPr sz="1800" b="1" spc="-70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B0F00"/>
                </a:solidFill>
                <a:latin typeface="Arial"/>
                <a:cs typeface="Arial"/>
              </a:rPr>
              <a:t>УМОВАМИ</a:t>
            </a:r>
            <a:r>
              <a:rPr sz="1800" b="1" spc="-65" dirty="0">
                <a:solidFill>
                  <a:srgbClr val="5B0F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5B0F00"/>
                </a:solidFill>
                <a:latin typeface="Arial"/>
                <a:cs typeface="Arial"/>
              </a:rPr>
              <a:t>ПРИЙНЯТТЯ</a:t>
            </a:r>
            <a:r>
              <a:rPr sz="1800" b="1" spc="-20" dirty="0">
                <a:solidFill>
                  <a:srgbClr val="5B0F00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125095">
              <a:lnSpc>
                <a:spcPct val="100000"/>
              </a:lnSpc>
              <a:spcBef>
                <a:spcPts val="5"/>
              </a:spcBef>
              <a:tabLst>
                <a:tab pos="469265" algn="l"/>
              </a:tabLst>
            </a:pPr>
            <a:r>
              <a:rPr sz="2000" b="1" spc="45" dirty="0">
                <a:solidFill>
                  <a:srgbClr val="BA3B21"/>
                </a:solidFill>
                <a:latin typeface="Tahoma"/>
                <a:cs typeface="Tahoma"/>
              </a:rPr>
              <a:t>-	</a:t>
            </a: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Визначені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1523" y="3641314"/>
            <a:ext cx="193992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0"/>
              </a:spcBef>
              <a:buFont typeface="Tahoma"/>
              <a:buChar char="-"/>
              <a:tabLst>
                <a:tab pos="356870" algn="l"/>
                <a:tab pos="357505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Ризиковані</a:t>
            </a:r>
            <a:endParaRPr sz="2000"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buFont typeface="Tahoma"/>
              <a:buChar char="-"/>
              <a:tabLst>
                <a:tab pos="356870" algn="l"/>
                <a:tab pos="357505" algn="l"/>
              </a:tabLst>
            </a:pPr>
            <a:r>
              <a:rPr sz="2000" b="1" spc="-5" dirty="0">
                <a:solidFill>
                  <a:srgbClr val="BA3B21"/>
                </a:solidFill>
                <a:latin typeface="Arial"/>
                <a:cs typeface="Arial"/>
              </a:rPr>
              <a:t>Невизначені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03870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825" y="339250"/>
            <a:ext cx="70688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ОСОБЛИВОСТІ</a:t>
            </a:r>
            <a:r>
              <a:rPr spc="-80" dirty="0"/>
              <a:t> </a:t>
            </a:r>
            <a:r>
              <a:rPr spc="-5" dirty="0"/>
              <a:t>ПРОЦЕСУ</a:t>
            </a:r>
            <a:r>
              <a:rPr spc="-85" dirty="0"/>
              <a:t> </a:t>
            </a:r>
            <a:r>
              <a:rPr spc="-10" dirty="0"/>
              <a:t>УПРАВЛІННЯ</a:t>
            </a:r>
            <a:r>
              <a:rPr spc="-10" dirty="0">
                <a:latin typeface="Microsoft YaHei UI"/>
                <a:cs typeface="Microsoft YaHei UI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3692" y="1007017"/>
            <a:ext cx="288798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0055" indent="-427990">
              <a:lnSpc>
                <a:spcPct val="100000"/>
              </a:lnSpc>
              <a:spcBef>
                <a:spcPts val="100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Неперервність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825" y="339250"/>
            <a:ext cx="70688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ОСОБЛИВОСТІ</a:t>
            </a:r>
            <a:r>
              <a:rPr spc="-80" dirty="0"/>
              <a:t> </a:t>
            </a:r>
            <a:r>
              <a:rPr spc="-5" dirty="0"/>
              <a:t>ПРОЦЕСУ</a:t>
            </a:r>
            <a:r>
              <a:rPr spc="-85" dirty="0"/>
              <a:t> </a:t>
            </a:r>
            <a:r>
              <a:rPr spc="-10" dirty="0"/>
              <a:t>УПРАВЛІННЯ</a:t>
            </a:r>
            <a:r>
              <a:rPr spc="-10" dirty="0">
                <a:latin typeface="Microsoft YaHei UI"/>
                <a:cs typeface="Microsoft YaHei UI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3692" y="913094"/>
            <a:ext cx="6861175" cy="855344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440055" marR="5080" indent="-427990">
              <a:lnSpc>
                <a:spcPct val="116399"/>
              </a:lnSpc>
              <a:spcBef>
                <a:spcPts val="325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10" dirty="0">
                <a:solidFill>
                  <a:srgbClr val="BA3B21"/>
                </a:solidFill>
                <a:latin typeface="Arial"/>
                <a:cs typeface="Arial"/>
              </a:rPr>
              <a:t>Неперервність</a:t>
            </a:r>
            <a:r>
              <a:rPr sz="2600" b="1" spc="-10" dirty="0">
                <a:solidFill>
                  <a:srgbClr val="BA3B21"/>
                </a:solidFill>
                <a:latin typeface="Microsoft YaHei UI"/>
                <a:cs typeface="Microsoft YaHei UI"/>
              </a:rPr>
              <a:t>:</a:t>
            </a:r>
            <a:r>
              <a:rPr sz="2600" b="1" spc="-120" dirty="0">
                <a:solidFill>
                  <a:srgbClr val="BA3B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чим</a:t>
            </a:r>
            <a:r>
              <a:rPr sz="1800" b="1" spc="-5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вище</a:t>
            </a:r>
            <a:r>
              <a:rPr sz="1800" b="1" spc="-4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рівень</a:t>
            </a:r>
            <a:r>
              <a:rPr sz="1800" b="1" spc="-35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45C21"/>
                </a:solidFill>
                <a:latin typeface="Arial"/>
                <a:cs typeface="Arial"/>
              </a:rPr>
              <a:t>управління</a:t>
            </a:r>
            <a:r>
              <a:rPr sz="1800" b="1" spc="-10" dirty="0">
                <a:solidFill>
                  <a:srgbClr val="F45C21"/>
                </a:solidFill>
                <a:latin typeface="Microsoft YaHei UI"/>
                <a:cs typeface="Microsoft YaHei UI"/>
              </a:rPr>
              <a:t>,</a:t>
            </a:r>
            <a:r>
              <a:rPr sz="1800" b="1" spc="-80" dirty="0">
                <a:solidFill>
                  <a:srgbClr val="F45C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тим </a:t>
            </a:r>
            <a:r>
              <a:rPr sz="1800" b="1" spc="-484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більше</a:t>
            </a:r>
            <a:r>
              <a:rPr sz="1800" b="1" spc="-5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тривалість</a:t>
            </a:r>
            <a:r>
              <a:rPr sz="1800" b="1" spc="-4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45C21"/>
                </a:solidFill>
                <a:latin typeface="Arial"/>
                <a:cs typeface="Arial"/>
              </a:rPr>
              <a:t>процесу</a:t>
            </a:r>
            <a:r>
              <a:rPr sz="1800" b="1" spc="-55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управління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825" y="339250"/>
            <a:ext cx="70688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ОСОБЛИВОСТІ</a:t>
            </a:r>
            <a:r>
              <a:rPr spc="-80" dirty="0"/>
              <a:t> </a:t>
            </a:r>
            <a:r>
              <a:rPr spc="-5" dirty="0"/>
              <a:t>ПРОЦЕСУ</a:t>
            </a:r>
            <a:r>
              <a:rPr spc="-85" dirty="0"/>
              <a:t> </a:t>
            </a:r>
            <a:r>
              <a:rPr spc="-10" dirty="0"/>
              <a:t>УПРАВЛІННЯ</a:t>
            </a:r>
            <a:r>
              <a:rPr spc="-10" dirty="0">
                <a:latin typeface="Microsoft YaHei UI"/>
                <a:cs typeface="Microsoft YaHei UI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3692" y="913094"/>
            <a:ext cx="6861175" cy="128714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440055" marR="5080" indent="-427990">
              <a:lnSpc>
                <a:spcPct val="116399"/>
              </a:lnSpc>
              <a:spcBef>
                <a:spcPts val="325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10" dirty="0">
                <a:solidFill>
                  <a:srgbClr val="BA3B21"/>
                </a:solidFill>
                <a:latin typeface="Arial"/>
                <a:cs typeface="Arial"/>
              </a:rPr>
              <a:t>Неперервність</a:t>
            </a:r>
            <a:r>
              <a:rPr sz="2600" b="1" spc="-10" dirty="0">
                <a:solidFill>
                  <a:srgbClr val="BA3B21"/>
                </a:solidFill>
                <a:latin typeface="Microsoft YaHei UI"/>
                <a:cs typeface="Microsoft YaHei UI"/>
              </a:rPr>
              <a:t>:</a:t>
            </a:r>
            <a:r>
              <a:rPr sz="2600" b="1" spc="-120" dirty="0">
                <a:solidFill>
                  <a:srgbClr val="BA3B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чим</a:t>
            </a:r>
            <a:r>
              <a:rPr sz="1800" b="1" spc="-5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вище</a:t>
            </a:r>
            <a:r>
              <a:rPr sz="1800" b="1" spc="-4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рівень</a:t>
            </a:r>
            <a:r>
              <a:rPr sz="1800" b="1" spc="-35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45C21"/>
                </a:solidFill>
                <a:latin typeface="Arial"/>
                <a:cs typeface="Arial"/>
              </a:rPr>
              <a:t>управління</a:t>
            </a:r>
            <a:r>
              <a:rPr sz="1800" b="1" spc="-10" dirty="0">
                <a:solidFill>
                  <a:srgbClr val="F45C21"/>
                </a:solidFill>
                <a:latin typeface="Microsoft YaHei UI"/>
                <a:cs typeface="Microsoft YaHei UI"/>
              </a:rPr>
              <a:t>,</a:t>
            </a:r>
            <a:r>
              <a:rPr sz="1800" b="1" spc="-80" dirty="0">
                <a:solidFill>
                  <a:srgbClr val="F45C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тим </a:t>
            </a:r>
            <a:r>
              <a:rPr sz="1800" b="1" spc="-484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більше</a:t>
            </a:r>
            <a:r>
              <a:rPr sz="1800" b="1" spc="-5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тривалість</a:t>
            </a:r>
            <a:r>
              <a:rPr sz="1800" b="1" spc="-4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45C21"/>
                </a:solidFill>
                <a:latin typeface="Arial"/>
                <a:cs typeface="Arial"/>
              </a:rPr>
              <a:t>процесу</a:t>
            </a:r>
            <a:r>
              <a:rPr sz="1800" b="1" spc="-55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управління</a:t>
            </a:r>
            <a:endParaRPr sz="1800">
              <a:latin typeface="Arial"/>
              <a:cs typeface="Arial"/>
            </a:endParaRPr>
          </a:p>
          <a:p>
            <a:pPr marL="440055" indent="-427990">
              <a:lnSpc>
                <a:spcPct val="100000"/>
              </a:lnSpc>
              <a:spcBef>
                <a:spcPts val="285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Нерівномірність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825" y="339250"/>
            <a:ext cx="70688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ОСОБЛИВОСТІ</a:t>
            </a:r>
            <a:r>
              <a:rPr spc="-80" dirty="0"/>
              <a:t> </a:t>
            </a:r>
            <a:r>
              <a:rPr spc="-5" dirty="0"/>
              <a:t>ПРОЦЕСУ</a:t>
            </a:r>
            <a:r>
              <a:rPr spc="-85" dirty="0"/>
              <a:t> </a:t>
            </a:r>
            <a:r>
              <a:rPr spc="-10" dirty="0"/>
              <a:t>УПРАВЛІННЯ</a:t>
            </a:r>
            <a:r>
              <a:rPr spc="-10" dirty="0">
                <a:latin typeface="Microsoft YaHei UI"/>
                <a:cs typeface="Microsoft YaHei UI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3692" y="913094"/>
            <a:ext cx="6861175" cy="174434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440055" marR="5080" indent="-427990">
              <a:lnSpc>
                <a:spcPct val="116399"/>
              </a:lnSpc>
              <a:spcBef>
                <a:spcPts val="325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10" dirty="0">
                <a:solidFill>
                  <a:srgbClr val="BA3B21"/>
                </a:solidFill>
                <a:latin typeface="Arial"/>
                <a:cs typeface="Arial"/>
              </a:rPr>
              <a:t>Неперервність</a:t>
            </a:r>
            <a:r>
              <a:rPr sz="2600" b="1" spc="-10" dirty="0">
                <a:solidFill>
                  <a:srgbClr val="BA3B21"/>
                </a:solidFill>
                <a:latin typeface="Microsoft YaHei UI"/>
                <a:cs typeface="Microsoft YaHei UI"/>
              </a:rPr>
              <a:t>:</a:t>
            </a:r>
            <a:r>
              <a:rPr sz="2600" b="1" spc="-120" dirty="0">
                <a:solidFill>
                  <a:srgbClr val="BA3B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чим</a:t>
            </a:r>
            <a:r>
              <a:rPr sz="1800" b="1" spc="-5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вище</a:t>
            </a:r>
            <a:r>
              <a:rPr sz="1800" b="1" spc="-4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рівень</a:t>
            </a:r>
            <a:r>
              <a:rPr sz="1800" b="1" spc="-35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45C21"/>
                </a:solidFill>
                <a:latin typeface="Arial"/>
                <a:cs typeface="Arial"/>
              </a:rPr>
              <a:t>управління</a:t>
            </a:r>
            <a:r>
              <a:rPr sz="1800" b="1" spc="-10" dirty="0">
                <a:solidFill>
                  <a:srgbClr val="F45C21"/>
                </a:solidFill>
                <a:latin typeface="Microsoft YaHei UI"/>
                <a:cs typeface="Microsoft YaHei UI"/>
              </a:rPr>
              <a:t>,</a:t>
            </a:r>
            <a:r>
              <a:rPr sz="1800" b="1" spc="-80" dirty="0">
                <a:solidFill>
                  <a:srgbClr val="F45C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тим </a:t>
            </a:r>
            <a:r>
              <a:rPr sz="1800" b="1" spc="-484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більше</a:t>
            </a:r>
            <a:r>
              <a:rPr sz="1800" b="1" spc="-5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тривалість</a:t>
            </a:r>
            <a:r>
              <a:rPr sz="1800" b="1" spc="-4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45C21"/>
                </a:solidFill>
                <a:latin typeface="Arial"/>
                <a:cs typeface="Arial"/>
              </a:rPr>
              <a:t>процесу</a:t>
            </a:r>
            <a:r>
              <a:rPr sz="1800" b="1" spc="-55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управління</a:t>
            </a:r>
            <a:endParaRPr sz="1800">
              <a:latin typeface="Arial"/>
              <a:cs typeface="Arial"/>
            </a:endParaRPr>
          </a:p>
          <a:p>
            <a:pPr marL="440055" indent="-427990">
              <a:lnSpc>
                <a:spcPct val="100000"/>
              </a:lnSpc>
              <a:spcBef>
                <a:spcPts val="285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Нерівномірність</a:t>
            </a:r>
            <a:endParaRPr sz="2600">
              <a:latin typeface="Arial"/>
              <a:cs typeface="Arial"/>
            </a:endParaRPr>
          </a:p>
          <a:p>
            <a:pPr marL="440055" indent="-427990">
              <a:lnSpc>
                <a:spcPct val="100000"/>
              </a:lnSpc>
              <a:spcBef>
                <a:spcPts val="480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Циклічність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4374" y="333635"/>
            <a:ext cx="452882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/>
              <a:t>Цикл</a:t>
            </a:r>
            <a:r>
              <a:rPr sz="3000" spc="-40" dirty="0"/>
              <a:t> </a:t>
            </a:r>
            <a:r>
              <a:rPr sz="3000" spc="-10" dirty="0"/>
              <a:t>Шухарта</a:t>
            </a:r>
            <a:r>
              <a:rPr sz="3000" spc="-35" dirty="0"/>
              <a:t> </a:t>
            </a:r>
            <a:r>
              <a:rPr sz="3000" dirty="0"/>
              <a:t>-</a:t>
            </a:r>
            <a:r>
              <a:rPr sz="3000" spc="-30" dirty="0"/>
              <a:t> </a:t>
            </a:r>
            <a:r>
              <a:rPr sz="3000" spc="-5" dirty="0"/>
              <a:t>Демінга</a:t>
            </a:r>
            <a:endParaRPr sz="3000"/>
          </a:p>
        </p:txBody>
      </p:sp>
      <p:grpSp>
        <p:nvGrpSpPr>
          <p:cNvPr id="3" name="object 3"/>
          <p:cNvGrpSpPr/>
          <p:nvPr/>
        </p:nvGrpSpPr>
        <p:grpSpPr>
          <a:xfrm>
            <a:off x="2213312" y="1110237"/>
            <a:ext cx="1064895" cy="1113155"/>
            <a:chOff x="2213312" y="1110237"/>
            <a:chExt cx="1064895" cy="1113155"/>
          </a:xfrm>
        </p:grpSpPr>
        <p:sp>
          <p:nvSpPr>
            <p:cNvPr id="4" name="object 4"/>
            <p:cNvSpPr/>
            <p:nvPr/>
          </p:nvSpPr>
          <p:spPr>
            <a:xfrm>
              <a:off x="2218075" y="1114999"/>
              <a:ext cx="1055370" cy="1103630"/>
            </a:xfrm>
            <a:custGeom>
              <a:avLst/>
              <a:gdLst/>
              <a:ahLst/>
              <a:cxnLst/>
              <a:rect l="l" t="t" r="r" b="b"/>
              <a:pathLst>
                <a:path w="1055370" h="1103630">
                  <a:moveTo>
                    <a:pt x="263774" y="1103099"/>
                  </a:moveTo>
                  <a:lnTo>
                    <a:pt x="0" y="1103099"/>
                  </a:lnTo>
                  <a:lnTo>
                    <a:pt x="0" y="593493"/>
                  </a:lnTo>
                  <a:lnTo>
                    <a:pt x="2383" y="546297"/>
                  </a:lnTo>
                  <a:lnTo>
                    <a:pt x="9378" y="500463"/>
                  </a:lnTo>
                  <a:lnTo>
                    <a:pt x="20752" y="456226"/>
                  </a:lnTo>
                  <a:lnTo>
                    <a:pt x="36275" y="413815"/>
                  </a:lnTo>
                  <a:lnTo>
                    <a:pt x="55713" y="373464"/>
                  </a:lnTo>
                  <a:lnTo>
                    <a:pt x="78835" y="335405"/>
                  </a:lnTo>
                  <a:lnTo>
                    <a:pt x="105408" y="299869"/>
                  </a:lnTo>
                  <a:lnTo>
                    <a:pt x="135201" y="267088"/>
                  </a:lnTo>
                  <a:lnTo>
                    <a:pt x="167981" y="237295"/>
                  </a:lnTo>
                  <a:lnTo>
                    <a:pt x="203517" y="210722"/>
                  </a:lnTo>
                  <a:lnTo>
                    <a:pt x="241577" y="187600"/>
                  </a:lnTo>
                  <a:lnTo>
                    <a:pt x="281928" y="168162"/>
                  </a:lnTo>
                  <a:lnTo>
                    <a:pt x="324338" y="152640"/>
                  </a:lnTo>
                  <a:lnTo>
                    <a:pt x="368576" y="141265"/>
                  </a:lnTo>
                  <a:lnTo>
                    <a:pt x="414409" y="134270"/>
                  </a:lnTo>
                  <a:lnTo>
                    <a:pt x="461606" y="131887"/>
                  </a:lnTo>
                  <a:lnTo>
                    <a:pt x="791324" y="131887"/>
                  </a:lnTo>
                  <a:lnTo>
                    <a:pt x="791324" y="0"/>
                  </a:lnTo>
                  <a:lnTo>
                    <a:pt x="1055099" y="263774"/>
                  </a:lnTo>
                  <a:lnTo>
                    <a:pt x="923212" y="395662"/>
                  </a:lnTo>
                  <a:lnTo>
                    <a:pt x="461606" y="395662"/>
                  </a:lnTo>
                  <a:lnTo>
                    <a:pt x="416245" y="400887"/>
                  </a:lnTo>
                  <a:lnTo>
                    <a:pt x="374605" y="415770"/>
                  </a:lnTo>
                  <a:lnTo>
                    <a:pt x="337872" y="439123"/>
                  </a:lnTo>
                  <a:lnTo>
                    <a:pt x="307236" y="469760"/>
                  </a:lnTo>
                  <a:lnTo>
                    <a:pt x="283882" y="506492"/>
                  </a:lnTo>
                  <a:lnTo>
                    <a:pt x="268999" y="548132"/>
                  </a:lnTo>
                  <a:lnTo>
                    <a:pt x="263774" y="593493"/>
                  </a:lnTo>
                  <a:lnTo>
                    <a:pt x="263774" y="1103099"/>
                  </a:lnTo>
                  <a:close/>
                </a:path>
                <a:path w="1055370" h="1103630">
                  <a:moveTo>
                    <a:pt x="791324" y="527549"/>
                  </a:moveTo>
                  <a:lnTo>
                    <a:pt x="791324" y="395662"/>
                  </a:lnTo>
                  <a:lnTo>
                    <a:pt x="923212" y="395662"/>
                  </a:lnTo>
                  <a:lnTo>
                    <a:pt x="791324" y="527549"/>
                  </a:lnTo>
                  <a:close/>
                </a:path>
              </a:pathLst>
            </a:custGeom>
            <a:solidFill>
              <a:srgbClr val="F45C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18075" y="1114999"/>
              <a:ext cx="1055370" cy="1103630"/>
            </a:xfrm>
            <a:custGeom>
              <a:avLst/>
              <a:gdLst/>
              <a:ahLst/>
              <a:cxnLst/>
              <a:rect l="l" t="t" r="r" b="b"/>
              <a:pathLst>
                <a:path w="1055370" h="1103630">
                  <a:moveTo>
                    <a:pt x="0" y="1103099"/>
                  </a:moveTo>
                  <a:lnTo>
                    <a:pt x="0" y="593493"/>
                  </a:lnTo>
                  <a:lnTo>
                    <a:pt x="2383" y="546297"/>
                  </a:lnTo>
                  <a:lnTo>
                    <a:pt x="9378" y="500463"/>
                  </a:lnTo>
                  <a:lnTo>
                    <a:pt x="20752" y="456226"/>
                  </a:lnTo>
                  <a:lnTo>
                    <a:pt x="36275" y="413815"/>
                  </a:lnTo>
                  <a:lnTo>
                    <a:pt x="55713" y="373464"/>
                  </a:lnTo>
                  <a:lnTo>
                    <a:pt x="78835" y="335405"/>
                  </a:lnTo>
                  <a:lnTo>
                    <a:pt x="105408" y="299869"/>
                  </a:lnTo>
                  <a:lnTo>
                    <a:pt x="135201" y="267088"/>
                  </a:lnTo>
                  <a:lnTo>
                    <a:pt x="167981" y="237295"/>
                  </a:lnTo>
                  <a:lnTo>
                    <a:pt x="203517" y="210722"/>
                  </a:lnTo>
                  <a:lnTo>
                    <a:pt x="241577" y="187600"/>
                  </a:lnTo>
                  <a:lnTo>
                    <a:pt x="281928" y="168162"/>
                  </a:lnTo>
                  <a:lnTo>
                    <a:pt x="324338" y="152640"/>
                  </a:lnTo>
                  <a:lnTo>
                    <a:pt x="368576" y="141265"/>
                  </a:lnTo>
                  <a:lnTo>
                    <a:pt x="414409" y="134270"/>
                  </a:lnTo>
                  <a:lnTo>
                    <a:pt x="461606" y="131887"/>
                  </a:lnTo>
                  <a:lnTo>
                    <a:pt x="791324" y="131887"/>
                  </a:lnTo>
                  <a:lnTo>
                    <a:pt x="791324" y="0"/>
                  </a:lnTo>
                  <a:lnTo>
                    <a:pt x="1055099" y="263774"/>
                  </a:lnTo>
                  <a:lnTo>
                    <a:pt x="791324" y="527549"/>
                  </a:lnTo>
                  <a:lnTo>
                    <a:pt x="791324" y="395662"/>
                  </a:lnTo>
                  <a:lnTo>
                    <a:pt x="461606" y="395662"/>
                  </a:lnTo>
                  <a:lnTo>
                    <a:pt x="416245" y="400887"/>
                  </a:lnTo>
                  <a:lnTo>
                    <a:pt x="374605" y="415770"/>
                  </a:lnTo>
                  <a:lnTo>
                    <a:pt x="337872" y="439123"/>
                  </a:lnTo>
                  <a:lnTo>
                    <a:pt x="307236" y="469760"/>
                  </a:lnTo>
                  <a:lnTo>
                    <a:pt x="283882" y="506492"/>
                  </a:lnTo>
                  <a:lnTo>
                    <a:pt x="268999" y="548132"/>
                  </a:lnTo>
                  <a:lnTo>
                    <a:pt x="263774" y="593493"/>
                  </a:lnTo>
                  <a:lnTo>
                    <a:pt x="263774" y="1103099"/>
                  </a:lnTo>
                  <a:lnTo>
                    <a:pt x="0" y="1103099"/>
                  </a:lnTo>
                  <a:close/>
                </a:path>
              </a:pathLst>
            </a:custGeom>
            <a:ln w="9524">
              <a:solidFill>
                <a:srgbClr val="F45C2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5411037" y="1158237"/>
            <a:ext cx="1113155" cy="1064895"/>
            <a:chOff x="5411037" y="1158237"/>
            <a:chExt cx="1113155" cy="1064895"/>
          </a:xfrm>
        </p:grpSpPr>
        <p:sp>
          <p:nvSpPr>
            <p:cNvPr id="7" name="object 7"/>
            <p:cNvSpPr/>
            <p:nvPr/>
          </p:nvSpPr>
          <p:spPr>
            <a:xfrm>
              <a:off x="5415800" y="1163000"/>
              <a:ext cx="1103630" cy="1055370"/>
            </a:xfrm>
            <a:custGeom>
              <a:avLst/>
              <a:gdLst/>
              <a:ahLst/>
              <a:cxnLst/>
              <a:rect l="l" t="t" r="r" b="b"/>
              <a:pathLst>
                <a:path w="1103629" h="1055370">
                  <a:moveTo>
                    <a:pt x="971212" y="791324"/>
                  </a:moveTo>
                  <a:lnTo>
                    <a:pt x="707437" y="791324"/>
                  </a:lnTo>
                  <a:lnTo>
                    <a:pt x="707437" y="461606"/>
                  </a:lnTo>
                  <a:lnTo>
                    <a:pt x="702212" y="416245"/>
                  </a:lnTo>
                  <a:lnTo>
                    <a:pt x="687329" y="374605"/>
                  </a:lnTo>
                  <a:lnTo>
                    <a:pt x="663976" y="337872"/>
                  </a:lnTo>
                  <a:lnTo>
                    <a:pt x="633339" y="307236"/>
                  </a:lnTo>
                  <a:lnTo>
                    <a:pt x="596607" y="283882"/>
                  </a:lnTo>
                  <a:lnTo>
                    <a:pt x="554967" y="268999"/>
                  </a:lnTo>
                  <a:lnTo>
                    <a:pt x="509606" y="263774"/>
                  </a:lnTo>
                  <a:lnTo>
                    <a:pt x="0" y="263774"/>
                  </a:lnTo>
                  <a:lnTo>
                    <a:pt x="0" y="0"/>
                  </a:lnTo>
                  <a:lnTo>
                    <a:pt x="509606" y="0"/>
                  </a:lnTo>
                  <a:lnTo>
                    <a:pt x="556802" y="2383"/>
                  </a:lnTo>
                  <a:lnTo>
                    <a:pt x="602636" y="9378"/>
                  </a:lnTo>
                  <a:lnTo>
                    <a:pt x="646873" y="20752"/>
                  </a:lnTo>
                  <a:lnTo>
                    <a:pt x="689284" y="36275"/>
                  </a:lnTo>
                  <a:lnTo>
                    <a:pt x="729635" y="55713"/>
                  </a:lnTo>
                  <a:lnTo>
                    <a:pt x="767694" y="78835"/>
                  </a:lnTo>
                  <a:lnTo>
                    <a:pt x="803230" y="105408"/>
                  </a:lnTo>
                  <a:lnTo>
                    <a:pt x="836011" y="135201"/>
                  </a:lnTo>
                  <a:lnTo>
                    <a:pt x="865804" y="167981"/>
                  </a:lnTo>
                  <a:lnTo>
                    <a:pt x="892377" y="203517"/>
                  </a:lnTo>
                  <a:lnTo>
                    <a:pt x="915499" y="241577"/>
                  </a:lnTo>
                  <a:lnTo>
                    <a:pt x="934937" y="281928"/>
                  </a:lnTo>
                  <a:lnTo>
                    <a:pt x="950459" y="324338"/>
                  </a:lnTo>
                  <a:lnTo>
                    <a:pt x="961834" y="368576"/>
                  </a:lnTo>
                  <a:lnTo>
                    <a:pt x="968829" y="414409"/>
                  </a:lnTo>
                  <a:lnTo>
                    <a:pt x="971212" y="461606"/>
                  </a:lnTo>
                  <a:lnTo>
                    <a:pt x="971212" y="791324"/>
                  </a:lnTo>
                  <a:close/>
                </a:path>
                <a:path w="1103629" h="1055370">
                  <a:moveTo>
                    <a:pt x="839324" y="1055099"/>
                  </a:moveTo>
                  <a:lnTo>
                    <a:pt x="575549" y="791324"/>
                  </a:lnTo>
                  <a:lnTo>
                    <a:pt x="1103099" y="791324"/>
                  </a:lnTo>
                  <a:lnTo>
                    <a:pt x="839324" y="1055099"/>
                  </a:lnTo>
                  <a:close/>
                </a:path>
              </a:pathLst>
            </a:custGeom>
            <a:solidFill>
              <a:srgbClr val="F45C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415800" y="1163000"/>
              <a:ext cx="1103630" cy="1055370"/>
            </a:xfrm>
            <a:custGeom>
              <a:avLst/>
              <a:gdLst/>
              <a:ahLst/>
              <a:cxnLst/>
              <a:rect l="l" t="t" r="r" b="b"/>
              <a:pathLst>
                <a:path w="1103629" h="1055370">
                  <a:moveTo>
                    <a:pt x="0" y="0"/>
                  </a:moveTo>
                  <a:lnTo>
                    <a:pt x="509606" y="0"/>
                  </a:lnTo>
                  <a:lnTo>
                    <a:pt x="556802" y="2383"/>
                  </a:lnTo>
                  <a:lnTo>
                    <a:pt x="602636" y="9378"/>
                  </a:lnTo>
                  <a:lnTo>
                    <a:pt x="646873" y="20752"/>
                  </a:lnTo>
                  <a:lnTo>
                    <a:pt x="689284" y="36275"/>
                  </a:lnTo>
                  <a:lnTo>
                    <a:pt x="729635" y="55713"/>
                  </a:lnTo>
                  <a:lnTo>
                    <a:pt x="767694" y="78835"/>
                  </a:lnTo>
                  <a:lnTo>
                    <a:pt x="803230" y="105408"/>
                  </a:lnTo>
                  <a:lnTo>
                    <a:pt x="836011" y="135201"/>
                  </a:lnTo>
                  <a:lnTo>
                    <a:pt x="865804" y="167981"/>
                  </a:lnTo>
                  <a:lnTo>
                    <a:pt x="892377" y="203517"/>
                  </a:lnTo>
                  <a:lnTo>
                    <a:pt x="915499" y="241577"/>
                  </a:lnTo>
                  <a:lnTo>
                    <a:pt x="934937" y="281928"/>
                  </a:lnTo>
                  <a:lnTo>
                    <a:pt x="950459" y="324338"/>
                  </a:lnTo>
                  <a:lnTo>
                    <a:pt x="961834" y="368576"/>
                  </a:lnTo>
                  <a:lnTo>
                    <a:pt x="968829" y="414409"/>
                  </a:lnTo>
                  <a:lnTo>
                    <a:pt x="971212" y="461606"/>
                  </a:lnTo>
                  <a:lnTo>
                    <a:pt x="971212" y="791324"/>
                  </a:lnTo>
                  <a:lnTo>
                    <a:pt x="1103099" y="791324"/>
                  </a:lnTo>
                  <a:lnTo>
                    <a:pt x="839324" y="1055099"/>
                  </a:lnTo>
                  <a:lnTo>
                    <a:pt x="575549" y="791324"/>
                  </a:lnTo>
                  <a:lnTo>
                    <a:pt x="707437" y="791324"/>
                  </a:lnTo>
                  <a:lnTo>
                    <a:pt x="707437" y="461606"/>
                  </a:lnTo>
                  <a:lnTo>
                    <a:pt x="702212" y="416245"/>
                  </a:lnTo>
                  <a:lnTo>
                    <a:pt x="687329" y="374605"/>
                  </a:lnTo>
                  <a:lnTo>
                    <a:pt x="663976" y="337872"/>
                  </a:lnTo>
                  <a:lnTo>
                    <a:pt x="633339" y="307236"/>
                  </a:lnTo>
                  <a:lnTo>
                    <a:pt x="596607" y="283882"/>
                  </a:lnTo>
                  <a:lnTo>
                    <a:pt x="554967" y="268999"/>
                  </a:lnTo>
                  <a:lnTo>
                    <a:pt x="509606" y="263774"/>
                  </a:lnTo>
                  <a:lnTo>
                    <a:pt x="0" y="263774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F45C2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2189312" y="3117612"/>
            <a:ext cx="1113155" cy="1064895"/>
            <a:chOff x="2189312" y="3117612"/>
            <a:chExt cx="1113155" cy="1064895"/>
          </a:xfrm>
        </p:grpSpPr>
        <p:sp>
          <p:nvSpPr>
            <p:cNvPr id="10" name="object 10"/>
            <p:cNvSpPr/>
            <p:nvPr/>
          </p:nvSpPr>
          <p:spPr>
            <a:xfrm>
              <a:off x="2194074" y="3122374"/>
              <a:ext cx="1103630" cy="1055370"/>
            </a:xfrm>
            <a:custGeom>
              <a:avLst/>
              <a:gdLst/>
              <a:ahLst/>
              <a:cxnLst/>
              <a:rect l="l" t="t" r="r" b="b"/>
              <a:pathLst>
                <a:path w="1103629" h="1055370">
                  <a:moveTo>
                    <a:pt x="527549" y="263774"/>
                  </a:moveTo>
                  <a:lnTo>
                    <a:pt x="0" y="263774"/>
                  </a:lnTo>
                  <a:lnTo>
                    <a:pt x="263774" y="0"/>
                  </a:lnTo>
                  <a:lnTo>
                    <a:pt x="527549" y="263774"/>
                  </a:lnTo>
                  <a:close/>
                </a:path>
                <a:path w="1103629" h="1055370">
                  <a:moveTo>
                    <a:pt x="1103099" y="1055099"/>
                  </a:moveTo>
                  <a:lnTo>
                    <a:pt x="593493" y="1055099"/>
                  </a:lnTo>
                  <a:lnTo>
                    <a:pt x="546297" y="1052716"/>
                  </a:lnTo>
                  <a:lnTo>
                    <a:pt x="500464" y="1045721"/>
                  </a:lnTo>
                  <a:lnTo>
                    <a:pt x="456226" y="1034347"/>
                  </a:lnTo>
                  <a:lnTo>
                    <a:pt x="413815" y="1018824"/>
                  </a:lnTo>
                  <a:lnTo>
                    <a:pt x="373464" y="999386"/>
                  </a:lnTo>
                  <a:lnTo>
                    <a:pt x="335405" y="976264"/>
                  </a:lnTo>
                  <a:lnTo>
                    <a:pt x="299869" y="949691"/>
                  </a:lnTo>
                  <a:lnTo>
                    <a:pt x="267088" y="919898"/>
                  </a:lnTo>
                  <a:lnTo>
                    <a:pt x="237295" y="887118"/>
                  </a:lnTo>
                  <a:lnTo>
                    <a:pt x="210722" y="851582"/>
                  </a:lnTo>
                  <a:lnTo>
                    <a:pt x="187600" y="813522"/>
                  </a:lnTo>
                  <a:lnTo>
                    <a:pt x="168162" y="773171"/>
                  </a:lnTo>
                  <a:lnTo>
                    <a:pt x="152640" y="730761"/>
                  </a:lnTo>
                  <a:lnTo>
                    <a:pt x="141265" y="686523"/>
                  </a:lnTo>
                  <a:lnTo>
                    <a:pt x="134270" y="640690"/>
                  </a:lnTo>
                  <a:lnTo>
                    <a:pt x="131887" y="593493"/>
                  </a:lnTo>
                  <a:lnTo>
                    <a:pt x="131887" y="263774"/>
                  </a:lnTo>
                  <a:lnTo>
                    <a:pt x="395662" y="263774"/>
                  </a:lnTo>
                  <a:lnTo>
                    <a:pt x="395662" y="593493"/>
                  </a:lnTo>
                  <a:lnTo>
                    <a:pt x="400887" y="638854"/>
                  </a:lnTo>
                  <a:lnTo>
                    <a:pt x="415770" y="680494"/>
                  </a:lnTo>
                  <a:lnTo>
                    <a:pt x="439123" y="717227"/>
                  </a:lnTo>
                  <a:lnTo>
                    <a:pt x="469760" y="747863"/>
                  </a:lnTo>
                  <a:lnTo>
                    <a:pt x="506492" y="771217"/>
                  </a:lnTo>
                  <a:lnTo>
                    <a:pt x="548132" y="786100"/>
                  </a:lnTo>
                  <a:lnTo>
                    <a:pt x="593493" y="791324"/>
                  </a:lnTo>
                  <a:lnTo>
                    <a:pt x="1103099" y="791324"/>
                  </a:lnTo>
                  <a:lnTo>
                    <a:pt x="1103099" y="1055099"/>
                  </a:lnTo>
                  <a:close/>
                </a:path>
              </a:pathLst>
            </a:custGeom>
            <a:solidFill>
              <a:srgbClr val="F45C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194074" y="3122374"/>
              <a:ext cx="1103630" cy="1055370"/>
            </a:xfrm>
            <a:custGeom>
              <a:avLst/>
              <a:gdLst/>
              <a:ahLst/>
              <a:cxnLst/>
              <a:rect l="l" t="t" r="r" b="b"/>
              <a:pathLst>
                <a:path w="1103629" h="1055370">
                  <a:moveTo>
                    <a:pt x="1103099" y="1055099"/>
                  </a:moveTo>
                  <a:lnTo>
                    <a:pt x="593493" y="1055099"/>
                  </a:lnTo>
                  <a:lnTo>
                    <a:pt x="546297" y="1052716"/>
                  </a:lnTo>
                  <a:lnTo>
                    <a:pt x="500464" y="1045721"/>
                  </a:lnTo>
                  <a:lnTo>
                    <a:pt x="456226" y="1034347"/>
                  </a:lnTo>
                  <a:lnTo>
                    <a:pt x="413815" y="1018824"/>
                  </a:lnTo>
                  <a:lnTo>
                    <a:pt x="373464" y="999386"/>
                  </a:lnTo>
                  <a:lnTo>
                    <a:pt x="335405" y="976264"/>
                  </a:lnTo>
                  <a:lnTo>
                    <a:pt x="299869" y="949691"/>
                  </a:lnTo>
                  <a:lnTo>
                    <a:pt x="267088" y="919898"/>
                  </a:lnTo>
                  <a:lnTo>
                    <a:pt x="237295" y="887118"/>
                  </a:lnTo>
                  <a:lnTo>
                    <a:pt x="210722" y="851582"/>
                  </a:lnTo>
                  <a:lnTo>
                    <a:pt x="187600" y="813522"/>
                  </a:lnTo>
                  <a:lnTo>
                    <a:pt x="168162" y="773171"/>
                  </a:lnTo>
                  <a:lnTo>
                    <a:pt x="152640" y="730761"/>
                  </a:lnTo>
                  <a:lnTo>
                    <a:pt x="141265" y="686523"/>
                  </a:lnTo>
                  <a:lnTo>
                    <a:pt x="134270" y="640690"/>
                  </a:lnTo>
                  <a:lnTo>
                    <a:pt x="131887" y="593493"/>
                  </a:lnTo>
                  <a:lnTo>
                    <a:pt x="131887" y="263774"/>
                  </a:lnTo>
                  <a:lnTo>
                    <a:pt x="0" y="263774"/>
                  </a:lnTo>
                  <a:lnTo>
                    <a:pt x="263774" y="0"/>
                  </a:lnTo>
                  <a:lnTo>
                    <a:pt x="527549" y="263774"/>
                  </a:lnTo>
                  <a:lnTo>
                    <a:pt x="395662" y="263774"/>
                  </a:lnTo>
                  <a:lnTo>
                    <a:pt x="395662" y="593493"/>
                  </a:lnTo>
                  <a:lnTo>
                    <a:pt x="400887" y="638854"/>
                  </a:lnTo>
                  <a:lnTo>
                    <a:pt x="415770" y="680494"/>
                  </a:lnTo>
                  <a:lnTo>
                    <a:pt x="439123" y="717227"/>
                  </a:lnTo>
                  <a:lnTo>
                    <a:pt x="469760" y="747863"/>
                  </a:lnTo>
                  <a:lnTo>
                    <a:pt x="506492" y="771217"/>
                  </a:lnTo>
                  <a:lnTo>
                    <a:pt x="548132" y="786100"/>
                  </a:lnTo>
                  <a:lnTo>
                    <a:pt x="593493" y="791324"/>
                  </a:lnTo>
                  <a:lnTo>
                    <a:pt x="1103099" y="791324"/>
                  </a:lnTo>
                  <a:lnTo>
                    <a:pt x="1103099" y="1055099"/>
                  </a:lnTo>
                  <a:close/>
                </a:path>
              </a:pathLst>
            </a:custGeom>
            <a:ln w="9524">
              <a:solidFill>
                <a:srgbClr val="F45C2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5435037" y="3093612"/>
            <a:ext cx="1064895" cy="1113155"/>
            <a:chOff x="5435037" y="3093612"/>
            <a:chExt cx="1064895" cy="1113155"/>
          </a:xfrm>
        </p:grpSpPr>
        <p:sp>
          <p:nvSpPr>
            <p:cNvPr id="13" name="object 13"/>
            <p:cNvSpPr/>
            <p:nvPr/>
          </p:nvSpPr>
          <p:spPr>
            <a:xfrm>
              <a:off x="5439800" y="3098375"/>
              <a:ext cx="1055370" cy="1103630"/>
            </a:xfrm>
            <a:custGeom>
              <a:avLst/>
              <a:gdLst/>
              <a:ahLst/>
              <a:cxnLst/>
              <a:rect l="l" t="t" r="r" b="b"/>
              <a:pathLst>
                <a:path w="1055370" h="1103629">
                  <a:moveTo>
                    <a:pt x="1010079" y="707437"/>
                  </a:moveTo>
                  <a:lnTo>
                    <a:pt x="593493" y="707437"/>
                  </a:lnTo>
                  <a:lnTo>
                    <a:pt x="638854" y="702212"/>
                  </a:lnTo>
                  <a:lnTo>
                    <a:pt x="680494" y="687329"/>
                  </a:lnTo>
                  <a:lnTo>
                    <a:pt x="717227" y="663976"/>
                  </a:lnTo>
                  <a:lnTo>
                    <a:pt x="747863" y="633339"/>
                  </a:lnTo>
                  <a:lnTo>
                    <a:pt x="771217" y="596607"/>
                  </a:lnTo>
                  <a:lnTo>
                    <a:pt x="786100" y="554967"/>
                  </a:lnTo>
                  <a:lnTo>
                    <a:pt x="791324" y="509606"/>
                  </a:lnTo>
                  <a:lnTo>
                    <a:pt x="791324" y="0"/>
                  </a:lnTo>
                  <a:lnTo>
                    <a:pt x="1055099" y="0"/>
                  </a:lnTo>
                  <a:lnTo>
                    <a:pt x="1055099" y="509606"/>
                  </a:lnTo>
                  <a:lnTo>
                    <a:pt x="1052716" y="556802"/>
                  </a:lnTo>
                  <a:lnTo>
                    <a:pt x="1045721" y="602636"/>
                  </a:lnTo>
                  <a:lnTo>
                    <a:pt x="1034347" y="646873"/>
                  </a:lnTo>
                  <a:lnTo>
                    <a:pt x="1018824" y="689284"/>
                  </a:lnTo>
                  <a:lnTo>
                    <a:pt x="1010079" y="707437"/>
                  </a:lnTo>
                  <a:close/>
                </a:path>
                <a:path w="1055370" h="1103629">
                  <a:moveTo>
                    <a:pt x="263774" y="1103099"/>
                  </a:moveTo>
                  <a:lnTo>
                    <a:pt x="0" y="839324"/>
                  </a:lnTo>
                  <a:lnTo>
                    <a:pt x="263774" y="575549"/>
                  </a:lnTo>
                  <a:lnTo>
                    <a:pt x="263774" y="707437"/>
                  </a:lnTo>
                  <a:lnTo>
                    <a:pt x="1010079" y="707437"/>
                  </a:lnTo>
                  <a:lnTo>
                    <a:pt x="976264" y="767694"/>
                  </a:lnTo>
                  <a:lnTo>
                    <a:pt x="949691" y="803230"/>
                  </a:lnTo>
                  <a:lnTo>
                    <a:pt x="919898" y="836011"/>
                  </a:lnTo>
                  <a:lnTo>
                    <a:pt x="887118" y="865804"/>
                  </a:lnTo>
                  <a:lnTo>
                    <a:pt x="851582" y="892377"/>
                  </a:lnTo>
                  <a:lnTo>
                    <a:pt x="813522" y="915499"/>
                  </a:lnTo>
                  <a:lnTo>
                    <a:pt x="773171" y="934937"/>
                  </a:lnTo>
                  <a:lnTo>
                    <a:pt x="730761" y="950459"/>
                  </a:lnTo>
                  <a:lnTo>
                    <a:pt x="686523" y="961834"/>
                  </a:lnTo>
                  <a:lnTo>
                    <a:pt x="640690" y="968829"/>
                  </a:lnTo>
                  <a:lnTo>
                    <a:pt x="593493" y="971212"/>
                  </a:lnTo>
                  <a:lnTo>
                    <a:pt x="263774" y="971212"/>
                  </a:lnTo>
                  <a:lnTo>
                    <a:pt x="263774" y="1103099"/>
                  </a:lnTo>
                  <a:close/>
                </a:path>
              </a:pathLst>
            </a:custGeom>
            <a:solidFill>
              <a:srgbClr val="F45C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439800" y="3098375"/>
              <a:ext cx="1055370" cy="1103630"/>
            </a:xfrm>
            <a:custGeom>
              <a:avLst/>
              <a:gdLst/>
              <a:ahLst/>
              <a:cxnLst/>
              <a:rect l="l" t="t" r="r" b="b"/>
              <a:pathLst>
                <a:path w="1055370" h="1103629">
                  <a:moveTo>
                    <a:pt x="1055099" y="0"/>
                  </a:moveTo>
                  <a:lnTo>
                    <a:pt x="1055099" y="509606"/>
                  </a:lnTo>
                  <a:lnTo>
                    <a:pt x="1052716" y="556802"/>
                  </a:lnTo>
                  <a:lnTo>
                    <a:pt x="1045721" y="602636"/>
                  </a:lnTo>
                  <a:lnTo>
                    <a:pt x="1034347" y="646873"/>
                  </a:lnTo>
                  <a:lnTo>
                    <a:pt x="1018824" y="689284"/>
                  </a:lnTo>
                  <a:lnTo>
                    <a:pt x="999386" y="729635"/>
                  </a:lnTo>
                  <a:lnTo>
                    <a:pt x="976264" y="767694"/>
                  </a:lnTo>
                  <a:lnTo>
                    <a:pt x="949691" y="803230"/>
                  </a:lnTo>
                  <a:lnTo>
                    <a:pt x="919898" y="836011"/>
                  </a:lnTo>
                  <a:lnTo>
                    <a:pt x="887118" y="865804"/>
                  </a:lnTo>
                  <a:lnTo>
                    <a:pt x="851582" y="892377"/>
                  </a:lnTo>
                  <a:lnTo>
                    <a:pt x="813522" y="915499"/>
                  </a:lnTo>
                  <a:lnTo>
                    <a:pt x="773171" y="934937"/>
                  </a:lnTo>
                  <a:lnTo>
                    <a:pt x="730761" y="950459"/>
                  </a:lnTo>
                  <a:lnTo>
                    <a:pt x="686523" y="961834"/>
                  </a:lnTo>
                  <a:lnTo>
                    <a:pt x="640690" y="968829"/>
                  </a:lnTo>
                  <a:lnTo>
                    <a:pt x="593493" y="971212"/>
                  </a:lnTo>
                  <a:lnTo>
                    <a:pt x="263774" y="971212"/>
                  </a:lnTo>
                  <a:lnTo>
                    <a:pt x="263774" y="1103099"/>
                  </a:lnTo>
                  <a:lnTo>
                    <a:pt x="0" y="839324"/>
                  </a:lnTo>
                  <a:lnTo>
                    <a:pt x="263774" y="575549"/>
                  </a:lnTo>
                  <a:lnTo>
                    <a:pt x="263774" y="707437"/>
                  </a:lnTo>
                  <a:lnTo>
                    <a:pt x="593493" y="707437"/>
                  </a:lnTo>
                  <a:lnTo>
                    <a:pt x="638854" y="702212"/>
                  </a:lnTo>
                  <a:lnTo>
                    <a:pt x="680494" y="687329"/>
                  </a:lnTo>
                  <a:lnTo>
                    <a:pt x="717227" y="663976"/>
                  </a:lnTo>
                  <a:lnTo>
                    <a:pt x="747863" y="633339"/>
                  </a:lnTo>
                  <a:lnTo>
                    <a:pt x="771217" y="596607"/>
                  </a:lnTo>
                  <a:lnTo>
                    <a:pt x="786100" y="554967"/>
                  </a:lnTo>
                  <a:lnTo>
                    <a:pt x="791324" y="509606"/>
                  </a:lnTo>
                  <a:lnTo>
                    <a:pt x="791324" y="0"/>
                  </a:lnTo>
                  <a:lnTo>
                    <a:pt x="1055099" y="0"/>
                  </a:lnTo>
                  <a:close/>
                </a:path>
              </a:pathLst>
            </a:custGeom>
            <a:ln w="9524">
              <a:solidFill>
                <a:srgbClr val="F45C2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3764100" y="1175832"/>
            <a:ext cx="11474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Плануй</a:t>
            </a:r>
            <a:endParaRPr sz="2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924525" y="2410720"/>
            <a:ext cx="7899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Роби</a:t>
            </a:r>
            <a:endParaRPr sz="2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514050" y="3794608"/>
            <a:ext cx="17437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Контролюй</a:t>
            </a:r>
            <a:endParaRPr sz="24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811700" y="2494757"/>
            <a:ext cx="12547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BA3B21"/>
                </a:solidFill>
                <a:latin typeface="Arial"/>
                <a:cs typeface="Arial"/>
              </a:rPr>
              <a:t>Коригуй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825" y="339250"/>
            <a:ext cx="70688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ОСОБЛИВОСТІ</a:t>
            </a:r>
            <a:r>
              <a:rPr spc="-80" dirty="0"/>
              <a:t> </a:t>
            </a:r>
            <a:r>
              <a:rPr spc="-5" dirty="0"/>
              <a:t>ПРОЦЕСУ</a:t>
            </a:r>
            <a:r>
              <a:rPr spc="-85" dirty="0"/>
              <a:t> </a:t>
            </a:r>
            <a:r>
              <a:rPr spc="-10" dirty="0"/>
              <a:t>УПРАВЛІННЯ</a:t>
            </a:r>
            <a:r>
              <a:rPr spc="-10" dirty="0">
                <a:latin typeface="Microsoft YaHei UI"/>
                <a:cs typeface="Microsoft YaHei UI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3692" y="913094"/>
            <a:ext cx="6861175" cy="220154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440055" marR="5080" indent="-427990">
              <a:lnSpc>
                <a:spcPct val="116399"/>
              </a:lnSpc>
              <a:spcBef>
                <a:spcPts val="325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10" dirty="0">
                <a:solidFill>
                  <a:srgbClr val="BA3B21"/>
                </a:solidFill>
                <a:latin typeface="Arial"/>
                <a:cs typeface="Arial"/>
              </a:rPr>
              <a:t>Неперервність</a:t>
            </a:r>
            <a:r>
              <a:rPr sz="2600" b="1" spc="-10" dirty="0">
                <a:solidFill>
                  <a:srgbClr val="BA3B21"/>
                </a:solidFill>
                <a:latin typeface="Microsoft YaHei UI"/>
                <a:cs typeface="Microsoft YaHei UI"/>
              </a:rPr>
              <a:t>:</a:t>
            </a:r>
            <a:r>
              <a:rPr sz="2600" b="1" spc="-120" dirty="0">
                <a:solidFill>
                  <a:srgbClr val="BA3B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чим</a:t>
            </a:r>
            <a:r>
              <a:rPr sz="1800" b="1" spc="-5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вище</a:t>
            </a:r>
            <a:r>
              <a:rPr sz="1800" b="1" spc="-4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рівень</a:t>
            </a:r>
            <a:r>
              <a:rPr sz="1800" b="1" spc="-35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45C21"/>
                </a:solidFill>
                <a:latin typeface="Arial"/>
                <a:cs typeface="Arial"/>
              </a:rPr>
              <a:t>управління</a:t>
            </a:r>
            <a:r>
              <a:rPr sz="1800" b="1" spc="-10" dirty="0">
                <a:solidFill>
                  <a:srgbClr val="F45C21"/>
                </a:solidFill>
                <a:latin typeface="Microsoft YaHei UI"/>
                <a:cs typeface="Microsoft YaHei UI"/>
              </a:rPr>
              <a:t>,</a:t>
            </a:r>
            <a:r>
              <a:rPr sz="1800" b="1" spc="-80" dirty="0">
                <a:solidFill>
                  <a:srgbClr val="F45C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тим </a:t>
            </a:r>
            <a:r>
              <a:rPr sz="1800" b="1" spc="-484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більше</a:t>
            </a:r>
            <a:r>
              <a:rPr sz="1800" b="1" spc="-5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тривалість</a:t>
            </a:r>
            <a:r>
              <a:rPr sz="1800" b="1" spc="-4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45C21"/>
                </a:solidFill>
                <a:latin typeface="Arial"/>
                <a:cs typeface="Arial"/>
              </a:rPr>
              <a:t>процесу</a:t>
            </a:r>
            <a:r>
              <a:rPr sz="1800" b="1" spc="-55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управління</a:t>
            </a:r>
            <a:endParaRPr sz="1800">
              <a:latin typeface="Arial"/>
              <a:cs typeface="Arial"/>
            </a:endParaRPr>
          </a:p>
          <a:p>
            <a:pPr marL="440055" indent="-427990">
              <a:lnSpc>
                <a:spcPct val="100000"/>
              </a:lnSpc>
              <a:spcBef>
                <a:spcPts val="285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Нерівномірність</a:t>
            </a:r>
            <a:endParaRPr sz="2600">
              <a:latin typeface="Arial"/>
              <a:cs typeface="Arial"/>
            </a:endParaRPr>
          </a:p>
          <a:p>
            <a:pPr marL="440055" indent="-427990">
              <a:lnSpc>
                <a:spcPct val="100000"/>
              </a:lnSpc>
              <a:spcBef>
                <a:spcPts val="480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Циклічність</a:t>
            </a:r>
            <a:endParaRPr sz="2600">
              <a:latin typeface="Arial"/>
              <a:cs typeface="Arial"/>
            </a:endParaRPr>
          </a:p>
          <a:p>
            <a:pPr marL="440055" indent="-427990">
              <a:lnSpc>
                <a:spcPct val="100000"/>
              </a:lnSpc>
              <a:spcBef>
                <a:spcPts val="480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Послідовність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825" y="339250"/>
            <a:ext cx="70688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ОСОБЛИВОСТІ</a:t>
            </a:r>
            <a:r>
              <a:rPr spc="-80" dirty="0"/>
              <a:t> </a:t>
            </a:r>
            <a:r>
              <a:rPr spc="-5" dirty="0"/>
              <a:t>ПРОЦЕСУ</a:t>
            </a:r>
            <a:r>
              <a:rPr spc="-85" dirty="0"/>
              <a:t> </a:t>
            </a:r>
            <a:r>
              <a:rPr spc="-10" dirty="0"/>
              <a:t>УПРАВЛІННЯ</a:t>
            </a:r>
            <a:r>
              <a:rPr spc="-10" dirty="0">
                <a:latin typeface="Microsoft YaHei UI"/>
                <a:cs typeface="Microsoft YaHei UI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3692" y="913094"/>
            <a:ext cx="7020559" cy="285559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440055" marR="164465" indent="-427990">
              <a:lnSpc>
                <a:spcPct val="116399"/>
              </a:lnSpc>
              <a:spcBef>
                <a:spcPts val="325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10" dirty="0">
                <a:solidFill>
                  <a:srgbClr val="BA3B21"/>
                </a:solidFill>
                <a:latin typeface="Arial"/>
                <a:cs typeface="Arial"/>
              </a:rPr>
              <a:t>Неперервність</a:t>
            </a:r>
            <a:r>
              <a:rPr sz="2600" b="1" spc="-10" dirty="0">
                <a:solidFill>
                  <a:srgbClr val="BA3B21"/>
                </a:solidFill>
                <a:latin typeface="Microsoft YaHei UI"/>
                <a:cs typeface="Microsoft YaHei UI"/>
              </a:rPr>
              <a:t>:</a:t>
            </a:r>
            <a:r>
              <a:rPr sz="2600" b="1" spc="-120" dirty="0">
                <a:solidFill>
                  <a:srgbClr val="BA3B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чим</a:t>
            </a:r>
            <a:r>
              <a:rPr sz="1800" b="1" spc="-5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вище</a:t>
            </a:r>
            <a:r>
              <a:rPr sz="1800" b="1" spc="-4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рівень</a:t>
            </a:r>
            <a:r>
              <a:rPr sz="1800" b="1" spc="-35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45C21"/>
                </a:solidFill>
                <a:latin typeface="Arial"/>
                <a:cs typeface="Arial"/>
              </a:rPr>
              <a:t>управління</a:t>
            </a:r>
            <a:r>
              <a:rPr sz="1800" b="1" spc="-10" dirty="0">
                <a:solidFill>
                  <a:srgbClr val="F45C21"/>
                </a:solidFill>
                <a:latin typeface="Microsoft YaHei UI"/>
                <a:cs typeface="Microsoft YaHei UI"/>
              </a:rPr>
              <a:t>,</a:t>
            </a:r>
            <a:r>
              <a:rPr sz="1800" b="1" spc="-80" dirty="0">
                <a:solidFill>
                  <a:srgbClr val="F45C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тим </a:t>
            </a:r>
            <a:r>
              <a:rPr sz="1800" b="1" spc="-484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більше</a:t>
            </a:r>
            <a:r>
              <a:rPr sz="1800" b="1" spc="-5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тривалість</a:t>
            </a:r>
            <a:r>
              <a:rPr sz="1800" b="1" spc="-4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45C21"/>
                </a:solidFill>
                <a:latin typeface="Arial"/>
                <a:cs typeface="Arial"/>
              </a:rPr>
              <a:t>процесу</a:t>
            </a:r>
            <a:r>
              <a:rPr sz="1800" b="1" spc="-55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управління</a:t>
            </a:r>
            <a:endParaRPr sz="1800">
              <a:latin typeface="Arial"/>
              <a:cs typeface="Arial"/>
            </a:endParaRPr>
          </a:p>
          <a:p>
            <a:pPr marL="440055" indent="-427990">
              <a:lnSpc>
                <a:spcPct val="100000"/>
              </a:lnSpc>
              <a:spcBef>
                <a:spcPts val="285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Нерівномірність</a:t>
            </a:r>
            <a:endParaRPr sz="2600">
              <a:latin typeface="Arial"/>
              <a:cs typeface="Arial"/>
            </a:endParaRPr>
          </a:p>
          <a:p>
            <a:pPr marL="440055" indent="-427990">
              <a:lnSpc>
                <a:spcPct val="100000"/>
              </a:lnSpc>
              <a:spcBef>
                <a:spcPts val="480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Циклічність</a:t>
            </a:r>
            <a:endParaRPr sz="2600">
              <a:latin typeface="Arial"/>
              <a:cs typeface="Arial"/>
            </a:endParaRPr>
          </a:p>
          <a:p>
            <a:pPr marL="440055" indent="-427990">
              <a:lnSpc>
                <a:spcPct val="100000"/>
              </a:lnSpc>
              <a:spcBef>
                <a:spcPts val="480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Послідовність</a:t>
            </a:r>
            <a:r>
              <a:rPr sz="2600" b="1" spc="-5" dirty="0">
                <a:solidFill>
                  <a:srgbClr val="BA3B21"/>
                </a:solidFill>
                <a:latin typeface="Microsoft YaHei UI"/>
                <a:cs typeface="Microsoft YaHei UI"/>
              </a:rPr>
              <a:t>:</a:t>
            </a:r>
            <a:r>
              <a:rPr sz="2600" b="1" spc="-140" dirty="0">
                <a:solidFill>
                  <a:srgbClr val="BA3B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Визначення</a:t>
            </a:r>
            <a:r>
              <a:rPr sz="1800" b="1" spc="-6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45C21"/>
                </a:solidFill>
                <a:latin typeface="Arial"/>
                <a:cs typeface="Arial"/>
              </a:rPr>
              <a:t>мети</a:t>
            </a:r>
            <a:r>
              <a:rPr sz="1800" b="1" spc="-10" dirty="0">
                <a:solidFill>
                  <a:srgbClr val="F45C21"/>
                </a:solidFill>
                <a:latin typeface="Microsoft YaHei UI"/>
                <a:cs typeface="Microsoft YaHei UI"/>
              </a:rPr>
              <a:t>,</a:t>
            </a:r>
            <a:r>
              <a:rPr sz="1800" b="1" spc="-95" dirty="0">
                <a:solidFill>
                  <a:srgbClr val="F45C21"/>
                </a:solidFill>
                <a:latin typeface="Microsoft YaHei UI"/>
                <a:cs typeface="Microsoft YaHei UI"/>
              </a:rPr>
              <a:t> </a:t>
            </a:r>
            <a:r>
              <a:rPr sz="1800" b="1" dirty="0">
                <a:solidFill>
                  <a:srgbClr val="F45C21"/>
                </a:solidFill>
                <a:latin typeface="Arial"/>
                <a:cs typeface="Arial"/>
              </a:rPr>
              <a:t>планування</a:t>
            </a:r>
            <a:r>
              <a:rPr sz="1800" b="1" spc="-6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45C21"/>
                </a:solidFill>
                <a:latin typeface="Arial"/>
                <a:cs typeface="Arial"/>
              </a:rPr>
              <a:t>при</a:t>
            </a:r>
            <a:endParaRPr sz="1800">
              <a:latin typeface="Arial"/>
              <a:cs typeface="Arial"/>
            </a:endParaRPr>
          </a:p>
          <a:p>
            <a:pPr marL="440055" marR="5080">
              <a:lnSpc>
                <a:spcPct val="114599"/>
              </a:lnSpc>
              <a:spcBef>
                <a:spcPts val="195"/>
              </a:spcBef>
            </a:pP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ухваленні</a:t>
            </a:r>
            <a:r>
              <a:rPr sz="1800" b="1" spc="-7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рішення</a:t>
            </a:r>
            <a:r>
              <a:rPr sz="1800" b="1" spc="-5" dirty="0">
                <a:solidFill>
                  <a:srgbClr val="F45C21"/>
                </a:solidFill>
                <a:latin typeface="Microsoft YaHei UI"/>
                <a:cs typeface="Microsoft YaHei UI"/>
              </a:rPr>
              <a:t>,</a:t>
            </a:r>
            <a:r>
              <a:rPr sz="1800" b="1" spc="-105" dirty="0">
                <a:solidFill>
                  <a:srgbClr val="F45C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делегування</a:t>
            </a:r>
            <a:r>
              <a:rPr sz="1800" b="1" spc="-5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оперативного</a:t>
            </a:r>
            <a:r>
              <a:rPr sz="1800" b="1" spc="-55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контролю</a:t>
            </a:r>
            <a:r>
              <a:rPr sz="1800" b="1" spc="-5" dirty="0">
                <a:solidFill>
                  <a:srgbClr val="F45C21"/>
                </a:solidFill>
                <a:latin typeface="Microsoft YaHei UI"/>
                <a:cs typeface="Microsoft YaHei UI"/>
              </a:rPr>
              <a:t>, </a:t>
            </a:r>
            <a:r>
              <a:rPr sz="1800" b="1" spc="-520" dirty="0">
                <a:solidFill>
                  <a:srgbClr val="F45C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коригування</a:t>
            </a:r>
            <a:r>
              <a:rPr sz="1800" b="1" spc="-45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дій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825" y="339250"/>
            <a:ext cx="70688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ОСОБЛИВОСТІ</a:t>
            </a:r>
            <a:r>
              <a:rPr spc="-80" dirty="0"/>
              <a:t> </a:t>
            </a:r>
            <a:r>
              <a:rPr spc="-5" dirty="0"/>
              <a:t>ПРОЦЕСУ</a:t>
            </a:r>
            <a:r>
              <a:rPr spc="-85" dirty="0"/>
              <a:t> </a:t>
            </a:r>
            <a:r>
              <a:rPr spc="-10" dirty="0"/>
              <a:t>УПРАВЛІННЯ</a:t>
            </a:r>
            <a:r>
              <a:rPr spc="-10" dirty="0">
                <a:latin typeface="Microsoft YaHei UI"/>
                <a:cs typeface="Microsoft YaHei UI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3692" y="913094"/>
            <a:ext cx="7020559" cy="328739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440055" marR="164465" indent="-427990">
              <a:lnSpc>
                <a:spcPct val="116399"/>
              </a:lnSpc>
              <a:spcBef>
                <a:spcPts val="325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10" dirty="0">
                <a:solidFill>
                  <a:srgbClr val="BA3B21"/>
                </a:solidFill>
                <a:latin typeface="Arial"/>
                <a:cs typeface="Arial"/>
              </a:rPr>
              <a:t>Неперервність</a:t>
            </a:r>
            <a:r>
              <a:rPr sz="2600" b="1" spc="-10" dirty="0">
                <a:solidFill>
                  <a:srgbClr val="BA3B21"/>
                </a:solidFill>
                <a:latin typeface="Microsoft YaHei UI"/>
                <a:cs typeface="Microsoft YaHei UI"/>
              </a:rPr>
              <a:t>:</a:t>
            </a:r>
            <a:r>
              <a:rPr sz="2600" b="1" spc="-120" dirty="0">
                <a:solidFill>
                  <a:srgbClr val="BA3B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чим</a:t>
            </a:r>
            <a:r>
              <a:rPr sz="1800" b="1" spc="-5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вище</a:t>
            </a:r>
            <a:r>
              <a:rPr sz="1800" b="1" spc="-4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рівень</a:t>
            </a:r>
            <a:r>
              <a:rPr sz="1800" b="1" spc="-35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45C21"/>
                </a:solidFill>
                <a:latin typeface="Arial"/>
                <a:cs typeface="Arial"/>
              </a:rPr>
              <a:t>управління</a:t>
            </a:r>
            <a:r>
              <a:rPr sz="1800" b="1" spc="-10" dirty="0">
                <a:solidFill>
                  <a:srgbClr val="F45C21"/>
                </a:solidFill>
                <a:latin typeface="Microsoft YaHei UI"/>
                <a:cs typeface="Microsoft YaHei UI"/>
              </a:rPr>
              <a:t>,</a:t>
            </a:r>
            <a:r>
              <a:rPr sz="1800" b="1" spc="-80" dirty="0">
                <a:solidFill>
                  <a:srgbClr val="F45C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тим </a:t>
            </a:r>
            <a:r>
              <a:rPr sz="1800" b="1" spc="-484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більше</a:t>
            </a:r>
            <a:r>
              <a:rPr sz="1800" b="1" spc="-5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тривалість</a:t>
            </a:r>
            <a:r>
              <a:rPr sz="1800" b="1" spc="-4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45C21"/>
                </a:solidFill>
                <a:latin typeface="Arial"/>
                <a:cs typeface="Arial"/>
              </a:rPr>
              <a:t>процесу</a:t>
            </a:r>
            <a:r>
              <a:rPr sz="1800" b="1" spc="-55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управління</a:t>
            </a:r>
            <a:endParaRPr sz="1800">
              <a:latin typeface="Arial"/>
              <a:cs typeface="Arial"/>
            </a:endParaRPr>
          </a:p>
          <a:p>
            <a:pPr marL="440055" indent="-427990">
              <a:lnSpc>
                <a:spcPct val="100000"/>
              </a:lnSpc>
              <a:spcBef>
                <a:spcPts val="285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Нерівномірність</a:t>
            </a:r>
            <a:endParaRPr sz="2600">
              <a:latin typeface="Arial"/>
              <a:cs typeface="Arial"/>
            </a:endParaRPr>
          </a:p>
          <a:p>
            <a:pPr marL="440055" indent="-427990">
              <a:lnSpc>
                <a:spcPct val="100000"/>
              </a:lnSpc>
              <a:spcBef>
                <a:spcPts val="480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Циклічність</a:t>
            </a:r>
            <a:endParaRPr sz="2600">
              <a:latin typeface="Arial"/>
              <a:cs typeface="Arial"/>
            </a:endParaRPr>
          </a:p>
          <a:p>
            <a:pPr marL="440055" indent="-427990">
              <a:lnSpc>
                <a:spcPct val="100000"/>
              </a:lnSpc>
              <a:spcBef>
                <a:spcPts val="480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spc="-5" dirty="0">
                <a:solidFill>
                  <a:srgbClr val="BA3B21"/>
                </a:solidFill>
                <a:latin typeface="Arial"/>
                <a:cs typeface="Arial"/>
              </a:rPr>
              <a:t>Послідовність</a:t>
            </a:r>
            <a:r>
              <a:rPr sz="2600" b="1" spc="-5" dirty="0">
                <a:solidFill>
                  <a:srgbClr val="BA3B21"/>
                </a:solidFill>
                <a:latin typeface="Microsoft YaHei UI"/>
                <a:cs typeface="Microsoft YaHei UI"/>
              </a:rPr>
              <a:t>:</a:t>
            </a:r>
            <a:r>
              <a:rPr sz="2600" b="1" spc="-140" dirty="0">
                <a:solidFill>
                  <a:srgbClr val="BA3B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Визначення</a:t>
            </a:r>
            <a:r>
              <a:rPr sz="1800" b="1" spc="-6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45C21"/>
                </a:solidFill>
                <a:latin typeface="Arial"/>
                <a:cs typeface="Arial"/>
              </a:rPr>
              <a:t>мети</a:t>
            </a:r>
            <a:r>
              <a:rPr sz="1800" b="1" spc="-10" dirty="0">
                <a:solidFill>
                  <a:srgbClr val="F45C21"/>
                </a:solidFill>
                <a:latin typeface="Microsoft YaHei UI"/>
                <a:cs typeface="Microsoft YaHei UI"/>
              </a:rPr>
              <a:t>,</a:t>
            </a:r>
            <a:r>
              <a:rPr sz="1800" b="1" spc="-95" dirty="0">
                <a:solidFill>
                  <a:srgbClr val="F45C21"/>
                </a:solidFill>
                <a:latin typeface="Microsoft YaHei UI"/>
                <a:cs typeface="Microsoft YaHei UI"/>
              </a:rPr>
              <a:t> </a:t>
            </a:r>
            <a:r>
              <a:rPr sz="1800" b="1" dirty="0">
                <a:solidFill>
                  <a:srgbClr val="F45C21"/>
                </a:solidFill>
                <a:latin typeface="Arial"/>
                <a:cs typeface="Arial"/>
              </a:rPr>
              <a:t>планування</a:t>
            </a:r>
            <a:r>
              <a:rPr sz="1800" b="1" spc="-6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45C21"/>
                </a:solidFill>
                <a:latin typeface="Arial"/>
                <a:cs typeface="Arial"/>
              </a:rPr>
              <a:t>при</a:t>
            </a:r>
            <a:endParaRPr sz="1800">
              <a:latin typeface="Arial"/>
              <a:cs typeface="Arial"/>
            </a:endParaRPr>
          </a:p>
          <a:p>
            <a:pPr marL="440055" marR="5080">
              <a:lnSpc>
                <a:spcPct val="114599"/>
              </a:lnSpc>
              <a:spcBef>
                <a:spcPts val="195"/>
              </a:spcBef>
            </a:pP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ухваленні</a:t>
            </a:r>
            <a:r>
              <a:rPr sz="1800" b="1" spc="-7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рішення</a:t>
            </a:r>
            <a:r>
              <a:rPr sz="1800" b="1" spc="-5" dirty="0">
                <a:solidFill>
                  <a:srgbClr val="F45C21"/>
                </a:solidFill>
                <a:latin typeface="Microsoft YaHei UI"/>
                <a:cs typeface="Microsoft YaHei UI"/>
              </a:rPr>
              <a:t>,</a:t>
            </a:r>
            <a:r>
              <a:rPr sz="1800" b="1" spc="-105" dirty="0">
                <a:solidFill>
                  <a:srgbClr val="F45C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делегування</a:t>
            </a:r>
            <a:r>
              <a:rPr sz="1800" b="1" spc="-50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оперативного</a:t>
            </a:r>
            <a:r>
              <a:rPr sz="1800" b="1" spc="-55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контролю</a:t>
            </a:r>
            <a:r>
              <a:rPr sz="1800" b="1" spc="-5" dirty="0">
                <a:solidFill>
                  <a:srgbClr val="F45C21"/>
                </a:solidFill>
                <a:latin typeface="Microsoft YaHei UI"/>
                <a:cs typeface="Microsoft YaHei UI"/>
              </a:rPr>
              <a:t>, </a:t>
            </a:r>
            <a:r>
              <a:rPr sz="1800" b="1" spc="-520" dirty="0">
                <a:solidFill>
                  <a:srgbClr val="F45C21"/>
                </a:solidFill>
                <a:latin typeface="Microsoft YaHei UI"/>
                <a:cs typeface="Microsoft YaHei UI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коригування</a:t>
            </a:r>
            <a:r>
              <a:rPr sz="1800" b="1" spc="-45" dirty="0">
                <a:solidFill>
                  <a:srgbClr val="F45C21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45C21"/>
                </a:solidFill>
                <a:latin typeface="Arial"/>
                <a:cs typeface="Arial"/>
              </a:rPr>
              <a:t>дій</a:t>
            </a:r>
            <a:endParaRPr sz="1800">
              <a:latin typeface="Arial"/>
              <a:cs typeface="Arial"/>
            </a:endParaRPr>
          </a:p>
          <a:p>
            <a:pPr marL="440055" indent="-427990">
              <a:lnSpc>
                <a:spcPct val="100000"/>
              </a:lnSpc>
              <a:spcBef>
                <a:spcPts val="285"/>
              </a:spcBef>
              <a:buChar char="●"/>
              <a:tabLst>
                <a:tab pos="440055" algn="l"/>
                <a:tab pos="440690" algn="l"/>
              </a:tabLst>
            </a:pPr>
            <a:r>
              <a:rPr sz="2600" b="1" dirty="0">
                <a:solidFill>
                  <a:srgbClr val="BA3B21"/>
                </a:solidFill>
                <a:latin typeface="Arial"/>
                <a:cs typeface="Arial"/>
              </a:rPr>
              <a:t>Мінливість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426</Words>
  <Application>Microsoft Office PowerPoint</Application>
  <PresentationFormat>Экран (16:9)</PresentationFormat>
  <Paragraphs>103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Office Theme</vt:lpstr>
      <vt:lpstr>Презентация PowerPoint</vt:lpstr>
      <vt:lpstr>ОСОБЛИВОСТІ ПРОЦЕСУ УПРАВЛІННЯ:</vt:lpstr>
      <vt:lpstr>ОСОБЛИВОСТІ ПРОЦЕСУ УПРАВЛІННЯ:</vt:lpstr>
      <vt:lpstr>ОСОБЛИВОСТІ ПРОЦЕСУ УПРАВЛІННЯ:</vt:lpstr>
      <vt:lpstr>ОСОБЛИВОСТІ ПРОЦЕСУ УПРАВЛІННЯ:</vt:lpstr>
      <vt:lpstr>Цикл Шухарта - Демінга</vt:lpstr>
      <vt:lpstr>ОСОБЛИВОСТІ ПРОЦЕСУ УПРАВЛІННЯ:</vt:lpstr>
      <vt:lpstr>ОСОБЛИВОСТІ ПРОЦЕСУ УПРАВЛІННЯ:</vt:lpstr>
      <vt:lpstr>ОСОБЛИВОСТІ ПРОЦЕСУ УПРАВЛІННЯ:</vt:lpstr>
      <vt:lpstr>ОСОБЛИВОСТІ ПРОЦЕСУ УПРАВЛІННЯ:</vt:lpstr>
      <vt:lpstr>РІШЕННЯ — вибір альтернативи,  одного з кількох можливих  варіантів розвитку подій.</vt:lpstr>
      <vt:lpstr>Презентация PowerPoint</vt:lpstr>
      <vt:lpstr>УПРАВЛІНСЬКІ РІШЕННЯ</vt:lpstr>
      <vt:lpstr>УПРАВЛІНСЬКІ РІШЕННЯ</vt:lpstr>
      <vt:lpstr>УПРАВЛІНСЬКІ РІШЕННЯ</vt:lpstr>
      <vt:lpstr>УПРАВЛІНСЬКІ РІШЕННЯ</vt:lpstr>
      <vt:lpstr>УПРАВЛІНСЬКІ РІШЕННЯ</vt:lpstr>
      <vt:lpstr>УПРАВЛІНСЬКІ РІШЕННЯ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Владелец</dc:creator>
  <cp:lastModifiedBy>Владелец</cp:lastModifiedBy>
  <cp:revision>3</cp:revision>
  <dcterms:created xsi:type="dcterms:W3CDTF">2021-11-04T20:33:32Z</dcterms:created>
  <dcterms:modified xsi:type="dcterms:W3CDTF">2021-11-04T20:41:00Z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