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492896"/>
            <a:ext cx="8305800" cy="2880320"/>
          </a:xfrm>
        </p:spPr>
        <p:txBody>
          <a:bodyPr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 smtClean="0"/>
              <a:t>Настанова (установка)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 smtClean="0"/>
              <a:t>                                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 smtClean="0"/>
              <a:t> Світогляд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 smtClean="0"/>
              <a:t>                                 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 smtClean="0"/>
              <a:t>Стереотип</a:t>
            </a:r>
            <a:endParaRPr lang="uk-UA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1800200"/>
          </a:xfrm>
        </p:spPr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Соціально-психологічні  чинники інформаційної  діяльності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52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ментальні конструкції, що застосовуються для прийняття рішень без всебічного аналізу інформації. </a:t>
            </a:r>
            <a:endParaRPr lang="uk-UA" dirty="0" smtClean="0"/>
          </a:p>
          <a:p>
            <a:r>
              <a:rPr lang="uk-UA" dirty="0" smtClean="0"/>
              <a:t>Термін </a:t>
            </a:r>
            <a:r>
              <a:rPr lang="uk-UA" dirty="0"/>
              <a:t>“стереотип” походить із грецької мови і в </a:t>
            </a:r>
            <a:r>
              <a:rPr lang="uk-UA" dirty="0" smtClean="0"/>
              <a:t>перекладі </a:t>
            </a:r>
            <a:r>
              <a:rPr lang="uk-UA" dirty="0"/>
              <a:t>означає “твердий відбиток”, тобто той, що копіює. 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8449"/>
            <a:ext cx="5040560" cy="265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7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547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sz="2800" dirty="0" err="1" smtClean="0"/>
              <a:t>Вікіпедія</a:t>
            </a:r>
            <a:r>
              <a:rPr lang="uk-UA" sz="2800" dirty="0"/>
              <a:t>» витлумачує </a:t>
            </a:r>
            <a:r>
              <a:rPr lang="uk-UA" sz="2800" u="sng" dirty="0"/>
              <a:t>стереотип </a:t>
            </a:r>
            <a:r>
              <a:rPr lang="uk-UA" sz="2800" dirty="0"/>
              <a:t>(від дав.-грець. </a:t>
            </a:r>
            <a:r>
              <a:rPr lang="el-GR" sz="2800" dirty="0"/>
              <a:t>στερεός – </a:t>
            </a:r>
            <a:r>
              <a:rPr lang="uk-UA" sz="2800" dirty="0"/>
              <a:t>твердий, об'ємний і </a:t>
            </a:r>
            <a:r>
              <a:rPr lang="el-GR" sz="2800" dirty="0"/>
              <a:t>τύπος  – «</a:t>
            </a:r>
            <a:r>
              <a:rPr lang="uk-UA" sz="2800" dirty="0"/>
              <a:t>відбиток») як </a:t>
            </a:r>
            <a:r>
              <a:rPr lang="uk-UA" sz="2800" u="sng" dirty="0"/>
              <a:t>метафору </a:t>
            </a:r>
            <a:r>
              <a:rPr lang="uk-UA" sz="2800" u="sng" dirty="0" smtClean="0"/>
              <a:t> щодо  мислення</a:t>
            </a:r>
            <a:r>
              <a:rPr lang="uk-UA" sz="2800" dirty="0"/>
              <a:t>, яка прийшла з друкарської справи, де стереотип – «монолітна друкована форма, копія з типографського набору або кліше, використовувана для друкарських машин» </a:t>
            </a:r>
          </a:p>
          <a:p>
            <a:pPr marL="0" indent="0">
              <a:buNone/>
            </a:pPr>
            <a:r>
              <a:rPr lang="uk-UA" sz="2800" dirty="0" smtClean="0"/>
              <a:t>2. «Новий </a:t>
            </a:r>
            <a:r>
              <a:rPr lang="uk-UA" sz="2800" dirty="0"/>
              <a:t>тлумачний словник сучасної української </a:t>
            </a:r>
            <a:r>
              <a:rPr lang="uk-UA" sz="2800" dirty="0" smtClean="0"/>
              <a:t>мови »визначає </a:t>
            </a:r>
            <a:r>
              <a:rPr lang="uk-UA" sz="2800" u="sng" dirty="0"/>
              <a:t>стереотип</a:t>
            </a:r>
            <a:r>
              <a:rPr lang="uk-UA" sz="2800" dirty="0"/>
              <a:t> як </a:t>
            </a:r>
            <a:r>
              <a:rPr lang="uk-UA" sz="2800" u="sng" dirty="0"/>
              <a:t>усталений традиціями, </a:t>
            </a:r>
            <a:r>
              <a:rPr lang="uk-UA" sz="2800" u="sng" dirty="0" smtClean="0"/>
              <a:t>незмінюваний, </a:t>
            </a:r>
            <a:r>
              <a:rPr lang="uk-UA" sz="2800" u="sng" dirty="0"/>
              <a:t>обмежений образ дійсності</a:t>
            </a:r>
            <a:r>
              <a:rPr lang="uk-UA" sz="2800" dirty="0"/>
              <a:t>, що функціонує в суспільній свідомості, подаючи хибні уявлення про осіб, предмети й світ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668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r>
              <a:rPr lang="uk-UA" sz="2400" dirty="0"/>
              <a:t>Уперше термін «стереотип» був застосований відомим американським журналістом </a:t>
            </a:r>
            <a:r>
              <a:rPr lang="uk-UA" sz="2400" dirty="0" err="1" smtClean="0"/>
              <a:t>Уолтером</a:t>
            </a:r>
            <a:r>
              <a:rPr lang="uk-UA" sz="2400" dirty="0" smtClean="0"/>
              <a:t> </a:t>
            </a:r>
            <a:r>
              <a:rPr lang="uk-UA" sz="2400" dirty="0" err="1" smtClean="0"/>
              <a:t>Ліппманом</a:t>
            </a:r>
            <a:r>
              <a:rPr lang="uk-UA" sz="2400" dirty="0" smtClean="0"/>
              <a:t>  у  1922 </a:t>
            </a:r>
            <a:r>
              <a:rPr lang="uk-UA" sz="2400" dirty="0"/>
              <a:t>р. </a:t>
            </a:r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r>
              <a:rPr lang="uk-UA" sz="2400" dirty="0" err="1"/>
              <a:t>Уолтер</a:t>
            </a:r>
            <a:r>
              <a:rPr lang="uk-UA" sz="2400" dirty="0"/>
              <a:t> </a:t>
            </a:r>
            <a:r>
              <a:rPr lang="uk-UA" sz="2400" dirty="0" err="1"/>
              <a:t>Ліппман</a:t>
            </a:r>
            <a:r>
              <a:rPr lang="uk-UA" sz="2400" dirty="0"/>
              <a:t> (англ. </a:t>
            </a:r>
            <a:r>
              <a:rPr lang="en-US" sz="2400" dirty="0"/>
              <a:t>Walter Lippmann, 23 </a:t>
            </a:r>
            <a:r>
              <a:rPr lang="uk-UA" sz="2400" dirty="0"/>
              <a:t>вересня 1889 році, Нью-Йорк - 14 січень 1974, Нью-Йорк) - американський письменник, журналіст, політичний оглядач, автор оригінальної концепції громадської думки. Дворазовий лауреат </a:t>
            </a:r>
            <a:r>
              <a:rPr lang="uk-UA" sz="2400" dirty="0" err="1"/>
              <a:t>Пулітцерівської</a:t>
            </a:r>
            <a:r>
              <a:rPr lang="uk-UA" sz="2400" dirty="0"/>
              <a:t> премії </a:t>
            </a:r>
            <a:endParaRPr lang="uk-UA" sz="24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847642" cy="25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9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Ліппман</a:t>
            </a:r>
            <a:r>
              <a:rPr lang="uk-UA" dirty="0" smtClean="0"/>
              <a:t> </a:t>
            </a:r>
            <a:r>
              <a:rPr lang="uk-UA" dirty="0"/>
              <a:t>у своїх роботах наголошував на тому, що </a:t>
            </a:r>
            <a:r>
              <a:rPr lang="uk-UA" u="sng" dirty="0"/>
              <a:t>стереотип, відображуючи реальність, просто спрощує її для економії часу, який потрібен на її </a:t>
            </a:r>
            <a:r>
              <a:rPr lang="uk-UA" u="sng" dirty="0" smtClean="0"/>
              <a:t>обробку</a:t>
            </a:r>
          </a:p>
          <a:p>
            <a:r>
              <a:rPr lang="uk-UA" dirty="0" smtClean="0"/>
              <a:t> Його </a:t>
            </a:r>
            <a:r>
              <a:rPr lang="uk-UA" dirty="0"/>
              <a:t>найближчі послідовники Д.</a:t>
            </a:r>
            <a:r>
              <a:rPr lang="uk-UA" dirty="0" err="1"/>
              <a:t>Катц</a:t>
            </a:r>
            <a:r>
              <a:rPr lang="uk-UA" dirty="0"/>
              <a:t> і К.</a:t>
            </a:r>
            <a:r>
              <a:rPr lang="uk-UA" dirty="0" err="1"/>
              <a:t>Брейлі</a:t>
            </a:r>
            <a:r>
              <a:rPr lang="uk-UA" dirty="0"/>
              <a:t> виокремили </a:t>
            </a:r>
            <a:r>
              <a:rPr lang="uk-UA" u="sng" dirty="0"/>
              <a:t>стереотип як хибне уявлення, яке не відповідає реальним фактам або відповідає їм </a:t>
            </a:r>
            <a:r>
              <a:rPr lang="uk-UA" u="sng" dirty="0" smtClean="0"/>
              <a:t>частково.</a:t>
            </a:r>
          </a:p>
          <a:p>
            <a:r>
              <a:rPr lang="uk-UA" dirty="0" smtClean="0"/>
              <a:t> </a:t>
            </a:r>
            <a:r>
              <a:rPr lang="uk-UA" dirty="0"/>
              <a:t>А.Ослон у своїй роботі поставив </a:t>
            </a:r>
            <a:r>
              <a:rPr lang="uk-UA" u="sng" dirty="0"/>
              <a:t>знак рівності між стереотипом і упередженням </a:t>
            </a:r>
            <a:endParaRPr lang="uk-UA" u="sng" dirty="0" smtClean="0"/>
          </a:p>
          <a:p>
            <a:r>
              <a:rPr lang="uk-UA" dirty="0" smtClean="0"/>
              <a:t>Ці </a:t>
            </a:r>
            <a:r>
              <a:rPr lang="uk-UA" dirty="0"/>
              <a:t>теорії фактично дали старт багаторічному пошуку «зерна істини» у стереотипах та започаткували проблематику: скільки фактичної інформації містять стереотипи і чому в деяких випадках повністю викривляють її?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45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національні</a:t>
            </a:r>
          </a:p>
          <a:p>
            <a:r>
              <a:rPr lang="uk-UA" sz="3600" dirty="0" smtClean="0"/>
              <a:t>регіональні</a:t>
            </a:r>
          </a:p>
          <a:p>
            <a:r>
              <a:rPr lang="uk-UA" sz="3600" dirty="0" smtClean="0"/>
              <a:t> етнічні</a:t>
            </a:r>
          </a:p>
          <a:p>
            <a:r>
              <a:rPr lang="uk-UA" sz="3600" dirty="0" smtClean="0"/>
              <a:t> вікові</a:t>
            </a:r>
          </a:p>
          <a:p>
            <a:r>
              <a:rPr lang="uk-UA" sz="3600" dirty="0" smtClean="0"/>
              <a:t> фахові</a:t>
            </a:r>
          </a:p>
          <a:p>
            <a:r>
              <a:rPr lang="uk-UA" sz="3600" dirty="0" smtClean="0"/>
              <a:t> релігійні</a:t>
            </a:r>
            <a:endParaRPr lang="uk-UA" sz="3600" dirty="0"/>
          </a:p>
          <a:p>
            <a:r>
              <a:rPr lang="uk-UA" sz="3600" dirty="0" smtClean="0"/>
              <a:t> гендерні </a:t>
            </a:r>
            <a:r>
              <a:rPr lang="uk-UA" sz="3600" dirty="0"/>
              <a:t>та інші стереотипи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ТИПИ СТЕРЕОТИПІВ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427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994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7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3" y="404666"/>
            <a:ext cx="6120678" cy="61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3" y="404664"/>
            <a:ext cx="7541537" cy="564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4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	</a:t>
            </a:r>
            <a:r>
              <a:rPr lang="ru-RU" dirty="0" err="1"/>
              <a:t>Липпман</a:t>
            </a:r>
            <a:r>
              <a:rPr lang="ru-RU" dirty="0"/>
              <a:t> У. Общественное мнение : [пер. с англ. </a:t>
            </a:r>
            <a:r>
              <a:rPr lang="ru-RU" dirty="0" err="1"/>
              <a:t>Т.В.Барчунова</a:t>
            </a:r>
            <a:r>
              <a:rPr lang="ru-RU" dirty="0"/>
              <a:t>, под. ред. </a:t>
            </a:r>
            <a:r>
              <a:rPr lang="ru-RU" dirty="0" err="1"/>
              <a:t>К.А.Левинсон</a:t>
            </a:r>
            <a:r>
              <a:rPr lang="ru-RU" dirty="0"/>
              <a:t>, </a:t>
            </a:r>
            <a:r>
              <a:rPr lang="ru-RU" dirty="0" err="1"/>
              <a:t>К.В.Петренко</a:t>
            </a:r>
            <a:r>
              <a:rPr lang="ru-RU" dirty="0"/>
              <a:t>] [Текст] / </a:t>
            </a:r>
            <a:r>
              <a:rPr lang="ru-RU" dirty="0" err="1"/>
              <a:t>У.Липпман</a:t>
            </a:r>
            <a:r>
              <a:rPr lang="ru-RU" dirty="0"/>
              <a:t>. –– М.: Ин-т Фонда «Общественное мнение», 2004. – 384 с.</a:t>
            </a:r>
          </a:p>
          <a:p>
            <a:r>
              <a:rPr lang="ru-RU" dirty="0"/>
              <a:t>2.	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тлумачний</a:t>
            </a:r>
            <a:r>
              <a:rPr lang="ru-RU" dirty="0"/>
              <a:t> словник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/ Уклад.: Радченко </a:t>
            </a:r>
            <a:r>
              <a:rPr lang="ru-RU" dirty="0" err="1"/>
              <a:t>І.О.,Орлова</a:t>
            </a:r>
            <a:r>
              <a:rPr lang="ru-RU" dirty="0"/>
              <a:t> О.М. [Текст] – К.: ПП Голяка В.М., 2006. – 768 с.</a:t>
            </a:r>
          </a:p>
          <a:p>
            <a:r>
              <a:rPr lang="ru-RU" dirty="0"/>
              <a:t>3.	</a:t>
            </a:r>
            <a:r>
              <a:rPr lang="ru-RU" dirty="0" err="1"/>
              <a:t>Ослон</a:t>
            </a:r>
            <a:r>
              <a:rPr lang="ru-RU" dirty="0"/>
              <a:t> А. </a:t>
            </a:r>
            <a:r>
              <a:rPr lang="ru-RU" dirty="0" err="1"/>
              <a:t>Уолтер</a:t>
            </a:r>
            <a:r>
              <a:rPr lang="ru-RU" dirty="0"/>
              <a:t> </a:t>
            </a:r>
            <a:r>
              <a:rPr lang="ru-RU" dirty="0" err="1"/>
              <a:t>Липпман</a:t>
            </a:r>
            <a:r>
              <a:rPr lang="ru-RU" dirty="0"/>
              <a:t> о стереотипах: выписки из книги «Общественное мнение» [Текст] / </a:t>
            </a:r>
            <a:r>
              <a:rPr lang="ru-RU" dirty="0" err="1"/>
              <a:t>А.Ослон</a:t>
            </a:r>
            <a:r>
              <a:rPr lang="ru-RU" dirty="0"/>
              <a:t> // Социальная реальность. – М.,  2006. – С. 125-141.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859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/>
          </a:bodyPr>
          <a:lstStyle/>
          <a:p>
            <a:r>
              <a:rPr lang="ru-RU" sz="2400" dirty="0" err="1"/>
              <a:t>оц</a:t>
            </a:r>
            <a:r>
              <a:rPr lang="uk-UA" sz="2400" dirty="0" err="1"/>
              <a:t>інна</a:t>
            </a:r>
            <a:r>
              <a:rPr lang="ru-RU" sz="2400" dirty="0"/>
              <a:t> </a:t>
            </a:r>
            <a:r>
              <a:rPr lang="ru-RU" sz="2400" dirty="0" err="1"/>
              <a:t>реакція</a:t>
            </a:r>
            <a:r>
              <a:rPr lang="ru-RU" sz="2400" dirty="0"/>
              <a:t> на </a:t>
            </a:r>
            <a:r>
              <a:rPr lang="ru-RU" sz="2400" dirty="0" err="1"/>
              <a:t>що-небудь</a:t>
            </a:r>
            <a:r>
              <a:rPr lang="ru-RU" sz="2400" dirty="0"/>
              <a:t>, яка </a:t>
            </a:r>
            <a:r>
              <a:rPr lang="ru-RU" sz="2400" dirty="0" err="1"/>
              <a:t>виражається</a:t>
            </a:r>
            <a:r>
              <a:rPr lang="ru-RU" sz="2400" dirty="0"/>
              <a:t> в думках, </a:t>
            </a:r>
            <a:r>
              <a:rPr lang="ru-RU" sz="2400" dirty="0" err="1"/>
              <a:t>поглядах</a:t>
            </a:r>
            <a:r>
              <a:rPr lang="ru-RU" sz="2400" dirty="0"/>
              <a:t>, </a:t>
            </a:r>
            <a:r>
              <a:rPr lang="ru-RU" sz="2400" dirty="0" err="1"/>
              <a:t>почуттях</a:t>
            </a:r>
            <a:r>
              <a:rPr lang="ru-RU" sz="2400" dirty="0"/>
              <a:t> і </a:t>
            </a:r>
            <a:r>
              <a:rPr lang="ru-RU" sz="2400" dirty="0" err="1"/>
              <a:t>цілеспрямованій</a:t>
            </a:r>
            <a:r>
              <a:rPr lang="ru-RU" sz="2400" dirty="0"/>
              <a:t> </a:t>
            </a:r>
            <a:r>
              <a:rPr lang="ru-RU" sz="2400" dirty="0" err="1" smtClean="0"/>
              <a:t>поведінці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uk-UA" dirty="0" smtClean="0"/>
              <a:t>Настанова (установка)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7" y="2204864"/>
            <a:ext cx="5819222" cy="42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45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772" y="9807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uk-UA" sz="3100" dirty="0" err="1" smtClean="0"/>
              <a:t>Ф</a:t>
            </a:r>
            <a:r>
              <a:rPr lang="ru-RU" sz="3100" dirty="0" err="1" smtClean="0"/>
              <a:t>ормується</a:t>
            </a:r>
            <a:r>
              <a:rPr lang="ru-RU" sz="3100" dirty="0" smtClean="0"/>
              <a:t> </a:t>
            </a:r>
            <a:r>
              <a:rPr lang="ru-RU" sz="3100" dirty="0" err="1"/>
              <a:t>протягом</a:t>
            </a:r>
            <a:r>
              <a:rPr lang="ru-RU" sz="3100" dirty="0"/>
              <a:t> </a:t>
            </a:r>
            <a:r>
              <a:rPr lang="ru-RU" sz="3100" dirty="0" err="1"/>
              <a:t>певного</a:t>
            </a:r>
            <a:r>
              <a:rPr lang="ru-RU" sz="3100" dirty="0"/>
              <a:t> </a:t>
            </a:r>
            <a:r>
              <a:rPr lang="ru-RU" sz="3100" dirty="0" err="1"/>
              <a:t>періоду</a:t>
            </a:r>
            <a:r>
              <a:rPr lang="ru-RU" sz="3100" dirty="0"/>
              <a:t> </a:t>
            </a:r>
            <a:r>
              <a:rPr lang="ru-RU" sz="3100" dirty="0" err="1"/>
              <a:t>життя</a:t>
            </a:r>
            <a:r>
              <a:rPr lang="ru-RU" sz="3100" dirty="0"/>
              <a:t> кожного </a:t>
            </a:r>
            <a:r>
              <a:rPr lang="ru-RU" sz="3100" dirty="0" err="1"/>
              <a:t>індивіда</a:t>
            </a:r>
            <a:r>
              <a:rPr lang="ru-RU" sz="3100" dirty="0"/>
              <a:t>, </a:t>
            </a:r>
            <a:r>
              <a:rPr lang="ru-RU" sz="3100" dirty="0" err="1"/>
              <a:t>задається</a:t>
            </a:r>
            <a:r>
              <a:rPr lang="ru-RU" sz="3100" dirty="0"/>
              <a:t>  </a:t>
            </a:r>
            <a:r>
              <a:rPr lang="ru-RU" sz="3100" dirty="0" err="1"/>
              <a:t>попереднім</a:t>
            </a:r>
            <a:r>
              <a:rPr lang="ru-RU" sz="3100" dirty="0"/>
              <a:t> </a:t>
            </a:r>
            <a:r>
              <a:rPr lang="ru-RU" sz="3100" dirty="0" err="1" smtClean="0"/>
              <a:t>досвідом</a:t>
            </a:r>
            <a:r>
              <a:rPr lang="ru-RU" sz="3100" dirty="0"/>
              <a:t/>
            </a:r>
            <a:br>
              <a:rPr lang="ru-RU" sz="3100" dirty="0"/>
            </a:br>
            <a:endParaRPr lang="uk-UA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8" y="1628800"/>
            <a:ext cx="8228576" cy="43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2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Позитивна </a:t>
            </a:r>
            <a:r>
              <a:rPr lang="ru-RU" dirty="0" smtClean="0"/>
              <a:t>(</a:t>
            </a:r>
            <a:r>
              <a:rPr lang="ru-RU" dirty="0" err="1" smtClean="0"/>
              <a:t>переоцінюємо</a:t>
            </a:r>
            <a:r>
              <a:rPr lang="ru-RU" dirty="0" smtClean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і </a:t>
            </a:r>
            <a:r>
              <a:rPr lang="ru-RU" dirty="0" err="1"/>
              <a:t>даємо</a:t>
            </a:r>
            <a:r>
              <a:rPr lang="ru-RU" dirty="0"/>
              <a:t> </a:t>
            </a:r>
            <a:r>
              <a:rPr lang="ru-RU" dirty="0" smtClean="0"/>
              <a:t>великий аванс)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Негативна (</a:t>
            </a:r>
            <a:r>
              <a:rPr lang="ru-RU" dirty="0" err="1" smtClean="0"/>
              <a:t>сприймаються</a:t>
            </a:r>
            <a:r>
              <a:rPr lang="ru-RU" dirty="0" smtClean="0"/>
              <a:t> </a:t>
            </a:r>
            <a:r>
              <a:rPr lang="ru-RU" dirty="0"/>
              <a:t>в основному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недовірливості</a:t>
            </a:r>
            <a:r>
              <a:rPr lang="ru-RU" dirty="0"/>
              <a:t>, </a:t>
            </a:r>
            <a:r>
              <a:rPr lang="ru-RU" dirty="0" err="1" smtClean="0"/>
              <a:t>підозрілості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Адекватна  (</a:t>
            </a:r>
            <a:r>
              <a:rPr lang="ru-RU" dirty="0"/>
              <a:t>як </a:t>
            </a:r>
            <a:r>
              <a:rPr lang="ru-RU" dirty="0" err="1"/>
              <a:t>позитивні</a:t>
            </a:r>
            <a:r>
              <a:rPr lang="ru-RU" dirty="0"/>
              <a:t>, так і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головне</a:t>
            </a:r>
            <a:r>
              <a:rPr lang="ru-RU" dirty="0"/>
              <a:t>, як вони </a:t>
            </a:r>
            <a:r>
              <a:rPr lang="ru-RU" dirty="0" err="1" smtClean="0"/>
              <a:t>збалансовані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 УСТАНОВОК: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42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 </a:t>
            </a:r>
            <a:r>
              <a:rPr lang="uk-UA" b="1" dirty="0"/>
              <a:t>– </a:t>
            </a:r>
            <a:r>
              <a:rPr lang="uk-UA" b="1" dirty="0" smtClean="0"/>
              <a:t> </a:t>
            </a:r>
            <a:r>
              <a:rPr lang="uk-UA" b="1" dirty="0"/>
              <a:t>сукупність поглядів людини на світ і сенс життя. </a:t>
            </a:r>
            <a:endParaRPr lang="uk-UA" b="1" dirty="0" smtClean="0"/>
          </a:p>
          <a:p>
            <a:pPr algn="just"/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smtClean="0"/>
              <a:t> </a:t>
            </a:r>
            <a:r>
              <a:rPr lang="uk-UA" b="1" dirty="0"/>
              <a:t>сукупність узагальнених уявлень про дійсність, </a:t>
            </a:r>
            <a:r>
              <a:rPr lang="uk-UA" dirty="0"/>
              <a:t>які відображають, розкривають і зумовлюють певне практичне і теоретичне ставлення людини до світу, </a:t>
            </a:r>
            <a:r>
              <a:rPr lang="uk-UA" u="sng" dirty="0"/>
              <a:t>спосіб сприйняття, осмислення і оцінки навколишньої дійсності</a:t>
            </a:r>
            <a:r>
              <a:rPr lang="uk-UA" dirty="0"/>
              <a:t> і самої себе як конкретно-історичного суб`єкта пізнання і практики.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Світогляд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8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 lvl="0"/>
            <a:r>
              <a:rPr lang="uk-UA" sz="2000" dirty="0" smtClean="0"/>
              <a:t>Пояснення </a:t>
            </a:r>
            <a:r>
              <a:rPr lang="uk-UA" sz="2000" dirty="0"/>
              <a:t>світу.</a:t>
            </a:r>
          </a:p>
          <a:p>
            <a:pPr lvl="0"/>
            <a:r>
              <a:rPr lang="uk-UA" sz="2000" dirty="0" smtClean="0"/>
              <a:t>Пояснення </a:t>
            </a:r>
            <a:r>
              <a:rPr lang="uk-UA" sz="2000" dirty="0"/>
              <a:t>майбутнього.</a:t>
            </a:r>
          </a:p>
          <a:p>
            <a:pPr lvl="0"/>
            <a:r>
              <a:rPr lang="uk-UA" sz="2000" dirty="0"/>
              <a:t>Система цінностей,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як </a:t>
            </a:r>
            <a:r>
              <a:rPr lang="uk-UA" sz="2000" dirty="0"/>
              <a:t>етична складова того, як треба </a:t>
            </a:r>
            <a:r>
              <a:rPr lang="uk-UA" sz="2000" dirty="0" smtClean="0"/>
              <a:t>себе </a:t>
            </a:r>
            <a:r>
              <a:rPr lang="uk-UA" sz="2000" dirty="0"/>
              <a:t>поводити.</a:t>
            </a:r>
          </a:p>
          <a:p>
            <a:pPr lvl="0"/>
            <a:r>
              <a:rPr lang="uk-UA" sz="2000" dirty="0"/>
              <a:t>Праксеологія як теорія дій чи методологія</a:t>
            </a:r>
            <a:r>
              <a:rPr lang="uk-UA" sz="2000" dirty="0" smtClean="0"/>
              <a:t>,</a:t>
            </a:r>
          </a:p>
          <a:p>
            <a:pPr marL="0" lvl="0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себто аспект ефективності дії.</a:t>
            </a:r>
          </a:p>
          <a:p>
            <a:pPr lvl="0"/>
            <a:r>
              <a:rPr lang="uk-UA" sz="2000" dirty="0"/>
              <a:t>Епістемологія як теорія знань</a:t>
            </a:r>
            <a:r>
              <a:rPr lang="uk-UA" sz="2000" dirty="0" smtClean="0"/>
              <a:t>,</a:t>
            </a:r>
          </a:p>
          <a:p>
            <a:pPr marL="0" lvl="0" indent="0">
              <a:buNone/>
            </a:pPr>
            <a:r>
              <a:rPr lang="uk-UA" sz="2000" dirty="0" smtClean="0"/>
              <a:t>тобто </a:t>
            </a:r>
            <a:r>
              <a:rPr lang="uk-UA" sz="2000" dirty="0"/>
              <a:t>відповідь на запитання що є правдою, </a:t>
            </a:r>
            <a:endParaRPr lang="uk-UA" sz="2000" dirty="0" smtClean="0"/>
          </a:p>
          <a:p>
            <a:pPr marL="0" lvl="0" indent="0">
              <a:buNone/>
            </a:pPr>
            <a:r>
              <a:rPr lang="uk-UA" sz="2000" dirty="0" smtClean="0"/>
              <a:t>а </a:t>
            </a:r>
            <a:r>
              <a:rPr lang="uk-UA" sz="2000" dirty="0"/>
              <a:t>що – ні.</a:t>
            </a:r>
          </a:p>
          <a:p>
            <a:r>
              <a:rPr lang="uk-UA" sz="2000" dirty="0"/>
              <a:t>Етіологія як пояснення походження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і </a:t>
            </a:r>
            <a:r>
              <a:rPr lang="uk-UA" sz="2000" dirty="0"/>
              <a:t>структури </a:t>
            </a:r>
            <a:r>
              <a:rPr lang="uk-UA" sz="2000" dirty="0" smtClean="0"/>
              <a:t>світогляду (</a:t>
            </a:r>
            <a:r>
              <a:rPr lang="en-US" sz="2000" dirty="0"/>
              <a:t>Leo </a:t>
            </a:r>
            <a:r>
              <a:rPr lang="en-US" sz="2000" dirty="0" err="1"/>
              <a:t>Apostel</a:t>
            </a:r>
            <a:r>
              <a:rPr lang="uk-UA" sz="2000" i="1" dirty="0" smtClean="0"/>
              <a:t>)                                       (1925 -1995)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Складники  світогляду  як  онтології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(тобто знання, які описують світ):</a:t>
            </a:r>
            <a:r>
              <a:rPr lang="uk-UA" sz="2700" dirty="0"/>
              <a:t/>
            </a:r>
            <a:br>
              <a:rPr lang="uk-UA" sz="2700" dirty="0"/>
            </a:br>
            <a:endParaRPr lang="uk-UA" sz="2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65" y="1340768"/>
            <a:ext cx="25462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4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Узагальнені </a:t>
            </a:r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 </a:t>
            </a:r>
            <a:r>
              <a:rPr lang="uk-UA" sz="2000" b="1" dirty="0" smtClean="0"/>
              <a:t>(</a:t>
            </a:r>
            <a:r>
              <a:rPr lang="uk-UA" sz="2000" dirty="0"/>
              <a:t>життєво </a:t>
            </a:r>
            <a:r>
              <a:rPr lang="uk-UA" sz="2000" dirty="0" smtClean="0"/>
              <a:t>важливі знання </a:t>
            </a:r>
            <a:r>
              <a:rPr lang="uk-UA" sz="2000" dirty="0"/>
              <a:t>для людини, які практично і теоретично розкривають сутність стосунків між людиною і </a:t>
            </a:r>
            <a:r>
              <a:rPr lang="uk-UA" sz="2000" dirty="0" smtClean="0"/>
              <a:t>світом)</a:t>
            </a:r>
            <a:endParaRPr lang="uk-UA" sz="2000" b="1" dirty="0" smtClean="0"/>
          </a:p>
          <a:p>
            <a:pPr algn="just"/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Переконання</a:t>
            </a:r>
            <a:r>
              <a:rPr lang="uk-UA" sz="2000" b="1" dirty="0" smtClean="0"/>
              <a:t> </a:t>
            </a:r>
            <a:r>
              <a:rPr lang="uk-UA" sz="2000" dirty="0" smtClean="0"/>
              <a:t>(</a:t>
            </a:r>
            <a:r>
              <a:rPr lang="ru-RU" sz="2000" dirty="0" err="1" smtClean="0"/>
              <a:t>інтелектуальна</a:t>
            </a:r>
            <a:r>
              <a:rPr lang="ru-RU" sz="2000" dirty="0" smtClean="0"/>
              <a:t> </a:t>
            </a:r>
            <a:r>
              <a:rPr lang="ru-RU" sz="2000" dirty="0" err="1"/>
              <a:t>позиція</a:t>
            </a:r>
            <a:r>
              <a:rPr lang="ru-RU" sz="2000" dirty="0"/>
              <a:t>, </a:t>
            </a:r>
            <a:r>
              <a:rPr lang="ru-RU" sz="2000" dirty="0" err="1" smtClean="0"/>
              <a:t>емоційний</a:t>
            </a:r>
            <a:r>
              <a:rPr lang="ru-RU" sz="2000" dirty="0" smtClean="0"/>
              <a:t> </a:t>
            </a:r>
            <a:r>
              <a:rPr lang="ru-RU" sz="2000" dirty="0"/>
              <a:t>стан, </a:t>
            </a:r>
            <a:r>
              <a:rPr lang="ru-RU" sz="2000" dirty="0" err="1"/>
              <a:t>стійка</a:t>
            </a:r>
            <a:r>
              <a:rPr lang="ru-RU" sz="2000" dirty="0"/>
              <a:t> </a:t>
            </a:r>
            <a:r>
              <a:rPr lang="ru-RU" sz="2000" dirty="0" err="1"/>
              <a:t>психологічна</a:t>
            </a:r>
            <a:r>
              <a:rPr lang="ru-RU" sz="2000" dirty="0"/>
              <a:t> </a:t>
            </a:r>
            <a:r>
              <a:rPr lang="ru-RU" sz="2000" dirty="0" err="1"/>
              <a:t>настанова</a:t>
            </a:r>
            <a:r>
              <a:rPr lang="ru-RU" sz="2000" dirty="0"/>
              <a:t>, </a:t>
            </a:r>
            <a:r>
              <a:rPr lang="ru-RU" sz="2000" dirty="0" err="1"/>
              <a:t>впевненість</a:t>
            </a:r>
            <a:r>
              <a:rPr lang="ru-RU" sz="2000" dirty="0"/>
              <a:t> у </a:t>
            </a:r>
            <a:r>
              <a:rPr lang="ru-RU" sz="2000" dirty="0" err="1"/>
              <a:t>справедливості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, </a:t>
            </a:r>
            <a:r>
              <a:rPr lang="ru-RU" sz="2000" dirty="0" err="1"/>
              <a:t>ідей</a:t>
            </a:r>
            <a:r>
              <a:rPr lang="ru-RU" sz="2000" dirty="0"/>
              <a:t>, </a:t>
            </a:r>
            <a:r>
              <a:rPr lang="ru-RU" sz="2000" dirty="0" err="1" smtClean="0"/>
              <a:t>поглядів</a:t>
            </a:r>
            <a:r>
              <a:rPr lang="ru-RU" sz="2000" dirty="0" smtClean="0"/>
              <a:t>)</a:t>
            </a:r>
          </a:p>
          <a:p>
            <a:pPr algn="just"/>
            <a:r>
              <a:rPr lang="uk-U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</a:t>
            </a:r>
            <a:r>
              <a:rPr lang="uk-UA" sz="2000" b="1" dirty="0" smtClean="0"/>
              <a:t> </a:t>
            </a:r>
            <a:r>
              <a:rPr lang="uk-UA" sz="2000" dirty="0" smtClean="0"/>
              <a:t>(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позитивне</a:t>
            </a:r>
            <a:r>
              <a:rPr lang="ru-RU" sz="2000" dirty="0"/>
              <a:t>, </a:t>
            </a:r>
            <a:r>
              <a:rPr lang="ru-RU" sz="2000" dirty="0" err="1"/>
              <a:t>негативне</a:t>
            </a:r>
            <a:r>
              <a:rPr lang="ru-RU" sz="2000" dirty="0"/>
              <a:t>, </a:t>
            </a:r>
            <a:r>
              <a:rPr lang="ru-RU" sz="2000" dirty="0" err="1" smtClean="0"/>
              <a:t>рідше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нейтральне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яке </a:t>
            </a:r>
            <a:r>
              <a:rPr lang="ru-RU" sz="2000" dirty="0" err="1"/>
              <a:t>ґрунтується</a:t>
            </a:r>
            <a:r>
              <a:rPr lang="ru-RU" sz="2000" dirty="0"/>
              <a:t> на потребах та </a:t>
            </a:r>
            <a:r>
              <a:rPr lang="ru-RU" sz="2000" dirty="0" err="1"/>
              <a:t>інтересах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, людей, культур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 smtClean="0"/>
              <a:t>соціуму</a:t>
            </a:r>
            <a:endParaRPr lang="ru-RU" sz="2000" dirty="0" smtClean="0"/>
          </a:p>
          <a:p>
            <a:pPr algn="just"/>
            <a:r>
              <a:rPr lang="uk-U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Ідеали </a:t>
            </a:r>
            <a:r>
              <a:rPr lang="uk-UA" sz="2000" dirty="0"/>
              <a:t>(уявний зразок досконалості, </a:t>
            </a:r>
            <a:r>
              <a:rPr lang="uk-UA" sz="2000" dirty="0" smtClean="0"/>
              <a:t>норма)</a:t>
            </a:r>
            <a:endParaRPr lang="ru-RU" sz="2000" dirty="0" smtClean="0"/>
          </a:p>
          <a:p>
            <a:pPr algn="just"/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Вірування</a:t>
            </a:r>
            <a:r>
              <a:rPr lang="ru-RU" sz="2000" dirty="0" smtClean="0"/>
              <a:t> (форма </a:t>
            </a:r>
            <a:r>
              <a:rPr lang="ru-RU" sz="2000" dirty="0"/>
              <a:t>і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сприйняття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норм, </a:t>
            </a:r>
            <a:r>
              <a:rPr lang="ru-RU" sz="2000" dirty="0" err="1"/>
              <a:t>цінностей</a:t>
            </a:r>
            <a:r>
              <a:rPr lang="ru-RU" sz="2000" dirty="0"/>
              <a:t> та </a:t>
            </a:r>
            <a:r>
              <a:rPr lang="ru-RU" sz="2000" dirty="0" err="1"/>
              <a:t>ідеалів</a:t>
            </a:r>
            <a:r>
              <a:rPr lang="ru-RU" sz="2000" dirty="0"/>
              <a:t> </a:t>
            </a:r>
            <a:r>
              <a:rPr lang="ru-RU" sz="2000" dirty="0" err="1"/>
              <a:t>суспільного</a:t>
            </a:r>
            <a:r>
              <a:rPr lang="ru-RU" sz="2000" dirty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; не </a:t>
            </a:r>
            <a:r>
              <a:rPr lang="ru-RU" sz="2000" dirty="0" err="1"/>
              <a:t>набуті</a:t>
            </a:r>
            <a:r>
              <a:rPr lang="ru-RU" sz="2000" dirty="0"/>
              <a:t> </a:t>
            </a:r>
            <a:r>
              <a:rPr lang="ru-RU" sz="2000" dirty="0" err="1"/>
              <a:t>власним</a:t>
            </a:r>
            <a:r>
              <a:rPr lang="ru-RU" sz="2000" dirty="0"/>
              <a:t> </a:t>
            </a:r>
            <a:r>
              <a:rPr lang="ru-RU" sz="2000" dirty="0" err="1"/>
              <a:t>практичним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пізнавальним</a:t>
            </a:r>
            <a:r>
              <a:rPr lang="ru-RU" sz="2000" dirty="0"/>
              <a:t> </a:t>
            </a:r>
            <a:r>
              <a:rPr lang="ru-RU" sz="2000" dirty="0" err="1"/>
              <a:t>досвідом</a:t>
            </a:r>
            <a:r>
              <a:rPr lang="ru-RU" sz="2000" dirty="0"/>
              <a:t>, вони </a:t>
            </a:r>
            <a:r>
              <a:rPr lang="ru-RU" sz="2000" dirty="0" err="1"/>
              <a:t>сприймаються</a:t>
            </a:r>
            <a:r>
              <a:rPr lang="ru-RU" sz="2000" dirty="0"/>
              <a:t> як </a:t>
            </a:r>
            <a:r>
              <a:rPr lang="ru-RU" sz="2000" dirty="0" err="1"/>
              <a:t>очевидні</a:t>
            </a:r>
            <a:r>
              <a:rPr lang="ru-RU" sz="2000" dirty="0"/>
              <a:t> </a:t>
            </a:r>
            <a:r>
              <a:rPr lang="ru-RU" sz="2000" dirty="0" err="1" smtClean="0"/>
              <a:t>факти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(</a:t>
            </a:r>
            <a:r>
              <a:rPr lang="ru-RU" sz="2000" dirty="0" err="1"/>
              <a:t>зразки</a:t>
            </a:r>
            <a:r>
              <a:rPr lang="ru-RU" sz="2000" dirty="0"/>
              <a:t>, </a:t>
            </a:r>
            <a:r>
              <a:rPr lang="ru-RU" sz="2000" dirty="0" err="1"/>
              <a:t>стандарти</a:t>
            </a:r>
            <a:r>
              <a:rPr lang="ru-RU" sz="2000" dirty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)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СВІТОГЛЯДУ: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63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а)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світовідчуття</a:t>
            </a:r>
            <a:r>
              <a:rPr lang="uk-UA" dirty="0"/>
              <a:t>, або емоційно-психологічний рівень світогляду; </a:t>
            </a:r>
            <a:endParaRPr lang="uk-UA" dirty="0" smtClean="0"/>
          </a:p>
          <a:p>
            <a:r>
              <a:rPr lang="uk-UA" dirty="0" smtClean="0"/>
              <a:t>б</a:t>
            </a:r>
            <a:r>
              <a:rPr lang="uk-UA" dirty="0"/>
              <a:t>)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світосприймання</a:t>
            </a:r>
            <a:r>
              <a:rPr lang="uk-UA" dirty="0"/>
              <a:t>, або досвід формування пізнавальних уявлень про світ з використанням наочних образів; </a:t>
            </a:r>
          </a:p>
          <a:p>
            <a:r>
              <a:rPr lang="uk-UA" dirty="0"/>
              <a:t>в)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світорозуміння</a:t>
            </a:r>
            <a:r>
              <a:rPr lang="uk-UA" dirty="0"/>
              <a:t>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або пізнавально-інтелектуальний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рівень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світогляду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вирізняють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підструктури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22" y="3501008"/>
            <a:ext cx="2883186" cy="26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3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r>
              <a:rPr lang="uk-UA" dirty="0" smtClean="0"/>
              <a:t>За </a:t>
            </a:r>
            <a:r>
              <a:rPr lang="uk-UA" dirty="0"/>
              <a:t>критерієм загальності – індивідуальний, груповий, </a:t>
            </a:r>
            <a:r>
              <a:rPr lang="uk-UA" dirty="0" smtClean="0"/>
              <a:t>національний, загальнолюдський та ін.</a:t>
            </a:r>
            <a:endParaRPr lang="uk-UA" dirty="0"/>
          </a:p>
          <a:p>
            <a:r>
              <a:rPr lang="uk-UA" dirty="0" smtClean="0"/>
              <a:t>За </a:t>
            </a:r>
            <a:r>
              <a:rPr lang="uk-UA" dirty="0"/>
              <a:t>ступенем історичного розвитку – античний, середньовічний і </a:t>
            </a:r>
            <a:r>
              <a:rPr lang="uk-UA" dirty="0" smtClean="0"/>
              <a:t>таке інше, </a:t>
            </a:r>
            <a:r>
              <a:rPr lang="uk-UA" dirty="0"/>
              <a:t>сучасний.</a:t>
            </a:r>
          </a:p>
          <a:p>
            <a:r>
              <a:rPr lang="uk-UA" dirty="0" smtClean="0"/>
              <a:t>За </a:t>
            </a:r>
            <a:r>
              <a:rPr lang="uk-UA" dirty="0"/>
              <a:t>історичним типом – міфологічний, релігійний, філософський.</a:t>
            </a:r>
          </a:p>
          <a:p>
            <a:r>
              <a:rPr lang="uk-UA" dirty="0" smtClean="0"/>
              <a:t>За </a:t>
            </a:r>
            <a:r>
              <a:rPr lang="uk-UA" dirty="0"/>
              <a:t>ступенем «теоретичної» зрілості – життєво-практичний, теоретичний </a:t>
            </a:r>
            <a:r>
              <a:rPr lang="uk-UA" dirty="0" smtClean="0"/>
              <a:t> (</a:t>
            </a:r>
            <a:r>
              <a:rPr lang="ru-RU" dirty="0"/>
              <a:t>О. </a:t>
            </a:r>
            <a:r>
              <a:rPr lang="ru-RU" dirty="0" err="1"/>
              <a:t>Данильян</a:t>
            </a:r>
            <a:r>
              <a:rPr lang="ru-RU" dirty="0"/>
              <a:t> та </a:t>
            </a:r>
            <a:r>
              <a:rPr lang="ru-RU" dirty="0" err="1" smtClean="0"/>
              <a:t>В.Тараненко</a:t>
            </a:r>
            <a:r>
              <a:rPr lang="ru-RU" dirty="0" smtClean="0"/>
              <a:t>)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СВІТОГЛЯДУ: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175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727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Соціально-психологічні  чинники інформаційної  діяльності</vt:lpstr>
      <vt:lpstr>Настанова (установка)</vt:lpstr>
      <vt:lpstr>           Формується протягом певного періоду життя кожного індивіда, задається  попереднім досвідом </vt:lpstr>
      <vt:lpstr>ТИПИ  УСТАНОВОК:</vt:lpstr>
      <vt:lpstr>Світогляд</vt:lpstr>
      <vt:lpstr>Складники  світогляду  як  онтології (тобто знання, які описують світ): </vt:lpstr>
      <vt:lpstr>СТРУКТУРА СВІТОГЛЯДУ:</vt:lpstr>
      <vt:lpstr>У структурі світогляду вирізняють такі його підструктури: </vt:lpstr>
      <vt:lpstr>КЛАСИФІКАЦІЯ СВІТОГЛЯДУ:</vt:lpstr>
      <vt:lpstr>СТЕРЕОТИПИ:</vt:lpstr>
      <vt:lpstr>Презентация PowerPoint</vt:lpstr>
      <vt:lpstr> </vt:lpstr>
      <vt:lpstr>Презентация PowerPoint</vt:lpstr>
      <vt:lpstr>ТИПИ СТЕРЕОТИПІВ </vt:lpstr>
      <vt:lpstr>Презентация PowerPoint</vt:lpstr>
      <vt:lpstr>Презентация PowerPoint</vt:lpstr>
      <vt:lpstr>Презентация PowerPoint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Соціально-психологічні чинники інформаційної діяльності</dc:title>
  <dc:creator>Natali</dc:creator>
  <cp:lastModifiedBy>Natali</cp:lastModifiedBy>
  <cp:revision>24</cp:revision>
  <dcterms:created xsi:type="dcterms:W3CDTF">2018-03-19T18:55:56Z</dcterms:created>
  <dcterms:modified xsi:type="dcterms:W3CDTF">2018-03-20T19:49:27Z</dcterms:modified>
</cp:coreProperties>
</file>