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316" r:id="rId2"/>
    <p:sldId id="348" r:id="rId3"/>
    <p:sldId id="347" r:id="rId4"/>
    <p:sldId id="349" r:id="rId5"/>
    <p:sldId id="350" r:id="rId6"/>
    <p:sldId id="353" r:id="rId7"/>
    <p:sldId id="352" r:id="rId8"/>
    <p:sldId id="357" r:id="rId9"/>
    <p:sldId id="354" r:id="rId10"/>
    <p:sldId id="355" r:id="rId11"/>
    <p:sldId id="358" r:id="rId12"/>
    <p:sldId id="359" r:id="rId13"/>
    <p:sldId id="360" r:id="rId14"/>
    <p:sldId id="361" r:id="rId15"/>
    <p:sldId id="362" r:id="rId16"/>
    <p:sldId id="363" r:id="rId17"/>
    <p:sldId id="3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52476-7A0A-4DAC-A3A9-52277F995B77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2B843-1B7F-4C0E-9B10-A1B1E5B21D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34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C089A1-550B-4638-A368-2FA0B73CCF4F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0DDCC0-A5C3-440F-B68E-94DEFB5DF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k.wikipedia.org/wiki/%D0%A2%D0%BE%D0%B2%D0%B0%D1%80%D0%B8%D1%81%D1%82%D0%B2%D0%BE_%D0%BF%D0%B5%D1%80%D0%B5%D1%81%D1%83%D0%B2%D0%BD%D0%B8%D1%85_%D1%85%D1%83%D0%B4%D0%BE%D0%B6%D0%BD%D1%96%D1%85_%D0%B2%D0%B8%D1%81%D1%82%D0%B0%D0%B2%D0%BE%D0%BA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="0" dirty="0" smtClean="0">
              <a:solidFill>
                <a:schemeClr val="bg1"/>
              </a:solidFill>
            </a:endParaRPr>
          </a:p>
          <a:p>
            <a:endParaRPr lang="ru-RU" sz="1100" b="0" i="1" dirty="0">
              <a:solidFill>
                <a:schemeClr val="bg1"/>
              </a:solidFill>
            </a:endParaRPr>
          </a:p>
          <a:p>
            <a:r>
              <a:rPr lang="uk-UA" sz="1100" b="0" i="1" dirty="0" smtClean="0">
                <a:solidFill>
                  <a:schemeClr val="bg1"/>
                </a:solidFill>
              </a:rPr>
              <a:t>Іван Марчук. Сходить сонце над Дніпром. </a:t>
            </a:r>
            <a:r>
              <a:rPr lang="uk-UA" sz="1100" b="0" i="1" dirty="0" err="1" smtClean="0">
                <a:solidFill>
                  <a:schemeClr val="bg1"/>
                </a:solidFill>
              </a:rPr>
              <a:t>Пльонтанізм</a:t>
            </a:r>
            <a:endParaRPr lang="uk-UA" sz="1100" b="0" i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бароко</a:t>
            </a:r>
            <a:r>
              <a:rPr lang="ru-RU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постмодерну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uk-UA" sz="1200" b="0" i="1" dirty="0" smtClean="0">
                <a:solidFill>
                  <a:schemeClr val="bg1"/>
                </a:solidFill>
              </a:rPr>
              <a:t>Олег </a:t>
            </a:r>
            <a:r>
              <a:rPr lang="uk-UA" sz="1200" b="0" i="1" dirty="0" err="1" smtClean="0">
                <a:solidFill>
                  <a:schemeClr val="bg1"/>
                </a:solidFill>
              </a:rPr>
              <a:t>Шупляк</a:t>
            </a:r>
            <a:r>
              <a:rPr lang="uk-UA" sz="1200" b="0" i="1" dirty="0" smtClean="0">
                <a:solidFill>
                  <a:schemeClr val="bg1"/>
                </a:solidFill>
              </a:rPr>
              <a:t>. «</a:t>
            </a:r>
            <a:r>
              <a:rPr lang="uk-UA" sz="1200" b="0" i="1" dirty="0" err="1" smtClean="0">
                <a:solidFill>
                  <a:schemeClr val="bg1"/>
                </a:solidFill>
              </a:rPr>
              <a:t>Двовзори</a:t>
            </a:r>
            <a:r>
              <a:rPr lang="uk-UA" sz="1200" b="0" i="1" dirty="0" smtClean="0">
                <a:solidFill>
                  <a:schemeClr val="bg1"/>
                </a:solidFill>
              </a:rPr>
              <a:t>» - картини-ілюзії з подвійним змістом</a:t>
            </a:r>
            <a:endParaRPr lang="uk-UA" sz="1200" b="0" i="1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Rostislav\Desktop\f_du-na-vi-svyatoslav-horobriy_shuplyak_oleg_14156188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10192"/>
            <a:ext cx="3100501" cy="46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стислав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2181904"/>
            <a:ext cx="4320481" cy="4487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34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>
                <a:solidFill>
                  <a:schemeClr val="bg1"/>
                </a:solidFill>
                <a:effectLst/>
              </a:rPr>
              <a:t>С.Васильківський. Полтавщина, </a:t>
            </a:r>
            <a:r>
              <a:rPr lang="uk-UA" i="1" dirty="0" smtClean="0">
                <a:solidFill>
                  <a:schemeClr val="bg1"/>
                </a:solidFill>
                <a:effectLst/>
              </a:rPr>
              <a:t>1898</a:t>
            </a:r>
            <a:br>
              <a:rPr lang="uk-UA" i="1" dirty="0" smtClean="0">
                <a:solidFill>
                  <a:schemeClr val="bg1"/>
                </a:solidFill>
                <a:effectLst/>
              </a:rPr>
            </a:br>
            <a:r>
              <a:rPr lang="uk-UA" i="1" dirty="0" smtClean="0">
                <a:solidFill>
                  <a:schemeClr val="bg1"/>
                </a:solidFill>
                <a:effectLst/>
              </a:rPr>
              <a:t>(реалізм)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842" name="Picture 2" descr="C:\Users\Rostislav\Desktop\1280px-Sergiy_Vasylkivskiy-_Poltavshchy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58530" cy="50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27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3068960"/>
            <a:ext cx="1984248" cy="345638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художній авангард у 1920-30 рр.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188640"/>
            <a:ext cx="1981200" cy="1335360"/>
          </a:xfrm>
        </p:spPr>
        <p:txBody>
          <a:bodyPr>
            <a:normAutofit fontScale="90000"/>
          </a:bodyPr>
          <a:lstStyle/>
          <a:p>
            <a:r>
              <a:rPr lang="uk-UA" i="1" dirty="0" err="1">
                <a:solidFill>
                  <a:schemeClr val="bg1"/>
                </a:solidFill>
              </a:rPr>
              <a:t>О.Богомазов</a:t>
            </a:r>
            <a:r>
              <a:rPr lang="uk-UA" i="1" dirty="0">
                <a:solidFill>
                  <a:schemeClr val="bg1"/>
                </a:solidFill>
              </a:rPr>
              <a:t> </a:t>
            </a:r>
            <a:r>
              <a:rPr lang="uk-UA" i="1" dirty="0" err="1">
                <a:solidFill>
                  <a:schemeClr val="bg1"/>
                </a:solidFill>
              </a:rPr>
              <a:t>Тирсоноси</a:t>
            </a:r>
            <a:r>
              <a:rPr lang="uk-UA" i="1" dirty="0">
                <a:solidFill>
                  <a:schemeClr val="bg1"/>
                </a:solidFill>
              </a:rPr>
              <a:t>, 1929. </a:t>
            </a:r>
            <a:r>
              <a:rPr lang="uk-UA" i="1" dirty="0" smtClean="0">
                <a:solidFill>
                  <a:schemeClr val="bg1"/>
                </a:solidFill>
              </a:rPr>
              <a:t> (художній напрямок – </a:t>
            </a:r>
            <a:r>
              <a:rPr lang="uk-UA" i="1" dirty="0" err="1" smtClean="0">
                <a:solidFill>
                  <a:schemeClr val="bg1"/>
                </a:solidFill>
              </a:rPr>
              <a:t>спектралізм</a:t>
            </a:r>
            <a:r>
              <a:rPr lang="uk-UA" i="1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ostislav\Desktop\0d61c3e423583e1d08541c40375f9dc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5265985" cy="63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7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dirty="0">
                <a:solidFill>
                  <a:schemeClr val="bg1"/>
                </a:solidFill>
                <a:effectLst/>
              </a:rPr>
              <a:t>К.Малевич. Спікери на трибуні, 1919</a:t>
            </a:r>
            <a:r>
              <a:rPr lang="uk-UA" i="1" dirty="0" smtClean="0">
                <a:solidFill>
                  <a:schemeClr val="bg1"/>
                </a:solidFill>
                <a:effectLst/>
              </a:rPr>
              <a:t>. (супрематизм)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ostislav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38249" cy="51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25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51411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Соціалістичний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реалізм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–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термін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закріпився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радянському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мистецтвознавстві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позначення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художнього</a:t>
            </a:r>
            <a:r>
              <a:rPr lang="ru-RU" dirty="0">
                <a:solidFill>
                  <a:schemeClr val="bg1"/>
                </a:solidFill>
              </a:rPr>
              <a:t> методу та стилю,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панував</a:t>
            </a:r>
            <a:r>
              <a:rPr lang="ru-RU" dirty="0">
                <a:solidFill>
                  <a:schemeClr val="bg1"/>
                </a:solidFill>
              </a:rPr>
              <a:t> у СРСР.</a:t>
            </a:r>
            <a:r>
              <a:rPr lang="uk-UA" dirty="0">
                <a:solidFill>
                  <a:schemeClr val="bg1"/>
                </a:solidFill>
              </a:rPr>
              <a:t> Він передбачав «естетичне вираження </a:t>
            </a:r>
            <a:r>
              <a:rPr lang="uk-UA" dirty="0" err="1">
                <a:solidFill>
                  <a:schemeClr val="bg1"/>
                </a:solidFill>
              </a:rPr>
              <a:t>соціалістично</a:t>
            </a:r>
            <a:r>
              <a:rPr lang="uk-UA" dirty="0">
                <a:solidFill>
                  <a:schemeClr val="bg1"/>
                </a:solidFill>
              </a:rPr>
              <a:t> усвідомленої концепції світу й людини», тому був єдиним офіційно дозволеним в Радянському Союзі «творчим методом» літератури і мистецтва.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>
                <a:solidFill>
                  <a:schemeClr val="bg1"/>
                </a:solidFill>
              </a:rPr>
              <a:t>К.Трохименко</a:t>
            </a:r>
            <a:r>
              <a:rPr lang="uk-UA" i="1" dirty="0">
                <a:solidFill>
                  <a:schemeClr val="bg1"/>
                </a:solidFill>
              </a:rPr>
              <a:t>. Кадри з Дніпробуду, 1937.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Rostislav\Desktop\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2" y="1053560"/>
            <a:ext cx="6664888" cy="482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0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988840"/>
            <a:ext cx="1984248" cy="4752528"/>
          </a:xfrm>
        </p:spPr>
        <p:txBody>
          <a:bodyPr>
            <a:normAutofit fontScale="92500" lnSpcReduction="10000"/>
          </a:bodyPr>
          <a:lstStyle/>
          <a:p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Наївне </a:t>
            </a:r>
            <a:r>
              <a:rPr lang="uk-UA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uk-U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з напрямків примітивізму 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uk-U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 </a:t>
            </a:r>
            <a:r>
              <a:rPr lang="uk-U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ст., що включає як самодіяльне мистецтво (живопис, графіку, декоративне мистецтво, скульптуру, архітектуру), так і образотворчі роботи художників-самоучок.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К.</a:t>
            </a:r>
            <a:r>
              <a:rPr lang="ru-RU" dirty="0" err="1">
                <a:solidFill>
                  <a:schemeClr val="bg1"/>
                </a:solidFill>
              </a:rPr>
              <a:t>Білокур</a:t>
            </a:r>
            <a:r>
              <a:rPr lang="uk-UA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Колгоспне</a:t>
            </a:r>
            <a:r>
              <a:rPr lang="ru-RU" dirty="0">
                <a:solidFill>
                  <a:schemeClr val="bg1"/>
                </a:solidFill>
              </a:rPr>
              <a:t> поле» (</a:t>
            </a:r>
            <a:r>
              <a:rPr lang="ru-RU" dirty="0" smtClean="0">
                <a:solidFill>
                  <a:schemeClr val="bg1"/>
                </a:solidFill>
              </a:rPr>
              <a:t>1948-1949</a:t>
            </a:r>
            <a:r>
              <a:rPr lang="ru-RU" dirty="0">
                <a:solidFill>
                  <a:schemeClr val="bg1"/>
                </a:solidFill>
              </a:rPr>
              <a:t>)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Rostislav\Desktop\Bilokur-kolhozne-po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992"/>
            <a:ext cx="5400600" cy="66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3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/>
              </a:rPr>
              <a:t>М.Примаченко. Домашні маки (1965) (наївне мистецтво</a:t>
            </a:r>
            <a:r>
              <a:rPr lang="uk-UA" dirty="0" smtClean="0">
                <a:solidFill>
                  <a:schemeClr val="bg1"/>
                </a:solidFill>
                <a:effectLst/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Rostislav\Desktop\26ac9e87ca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38291" cy="49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0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О.Ройтбурд. Прощавай, </a:t>
            </a:r>
            <a:r>
              <a:rPr lang="uk-UA" sz="32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Караваджо</a:t>
            </a:r>
            <a:r>
              <a:rPr lang="uk-UA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(продана на аукціоні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Phillips de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2009). </a:t>
            </a:r>
            <a:br>
              <a:rPr lang="uk-UA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 - постмодернізм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Rostislav\Desktop\e58bb83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3383"/>
            <a:ext cx="8102641" cy="55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6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52578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ru-RU" dirty="0" err="1">
                <a:solidFill>
                  <a:schemeClr val="bg1"/>
                </a:solidFill>
              </a:rPr>
              <a:t>льонтанізм</a:t>
            </a:r>
            <a:r>
              <a:rPr lang="ru-RU" dirty="0">
                <a:solidFill>
                  <a:schemeClr val="bg1"/>
                </a:solidFill>
              </a:rPr>
              <a:t>» (</a:t>
            </a:r>
            <a:r>
              <a:rPr lang="ru-RU" dirty="0" err="1">
                <a:solidFill>
                  <a:schemeClr val="bg1"/>
                </a:solidFill>
              </a:rPr>
              <a:t>таку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митець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жартома</a:t>
            </a:r>
            <a:r>
              <a:rPr lang="ru-RU" dirty="0">
                <a:solidFill>
                  <a:schemeClr val="bg1"/>
                </a:solidFill>
              </a:rPr>
              <a:t> дав </a:t>
            </a:r>
            <a:r>
              <a:rPr lang="ru-RU" dirty="0" err="1">
                <a:solidFill>
                  <a:schemeClr val="bg1"/>
                </a:solidFill>
              </a:rPr>
              <a:t>своєму</a:t>
            </a:r>
            <a:r>
              <a:rPr lang="ru-RU" dirty="0">
                <a:solidFill>
                  <a:schemeClr val="bg1"/>
                </a:solidFill>
              </a:rPr>
              <a:t> стилю</a:t>
            </a:r>
            <a:r>
              <a:rPr lang="uk-UA" dirty="0">
                <a:solidFill>
                  <a:schemeClr val="bg1"/>
                </a:solidFill>
              </a:rPr>
              <a:t> –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слів</a:t>
            </a:r>
            <a:r>
              <a:rPr lang="ru-RU" dirty="0">
                <a:solidFill>
                  <a:schemeClr val="bg1"/>
                </a:solidFill>
              </a:rPr>
              <a:t> «плести», «</a:t>
            </a:r>
            <a:r>
              <a:rPr lang="ru-RU" dirty="0" err="1">
                <a:solidFill>
                  <a:schemeClr val="bg1"/>
                </a:solidFill>
              </a:rPr>
              <a:t>пльонтати</a:t>
            </a:r>
            <a:r>
              <a:rPr lang="ru-RU" dirty="0">
                <a:solidFill>
                  <a:schemeClr val="bg1"/>
                </a:solidFill>
              </a:rPr>
              <a:t>»: </a:t>
            </a:r>
            <a:r>
              <a:rPr lang="ru-RU" dirty="0" err="1">
                <a:solidFill>
                  <a:schemeClr val="bg1"/>
                </a:solidFill>
              </a:rPr>
              <a:t>картини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ніби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створені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клубочків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чудернацьких</a:t>
            </a:r>
            <a:r>
              <a:rPr lang="ru-RU" dirty="0">
                <a:solidFill>
                  <a:schemeClr val="bg1"/>
                </a:solidFill>
              </a:rPr>
              <a:t> ниток). </a:t>
            </a:r>
            <a:r>
              <a:rPr lang="ru-RU" dirty="0" err="1">
                <a:solidFill>
                  <a:schemeClr val="bg1"/>
                </a:solidFill>
              </a:rPr>
              <a:t>Авторська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техніка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передачі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зображення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нанесення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фарби</a:t>
            </a:r>
            <a:r>
              <a:rPr lang="ru-RU" dirty="0">
                <a:solidFill>
                  <a:schemeClr val="bg1"/>
                </a:solidFill>
              </a:rPr>
              <a:t> тонкими </a:t>
            </a:r>
            <a:r>
              <a:rPr lang="ru-RU" dirty="0" err="1">
                <a:solidFill>
                  <a:schemeClr val="bg1"/>
                </a:solidFill>
              </a:rPr>
              <a:t>кольоровими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лініями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переплетення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різними</a:t>
            </a:r>
            <a:r>
              <a:rPr lang="ru-RU" dirty="0">
                <a:solidFill>
                  <a:schemeClr val="bg1"/>
                </a:solidFill>
              </a:rPr>
              <a:t> кутами, </a:t>
            </a:r>
            <a:r>
              <a:rPr lang="ru-RU" dirty="0" err="1">
                <a:solidFill>
                  <a:schemeClr val="bg1"/>
                </a:solidFill>
              </a:rPr>
              <a:t>чим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досягається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ефект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об’ємності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світіння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Таке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зображення</a:t>
            </a:r>
            <a:r>
              <a:rPr lang="ru-RU" dirty="0">
                <a:solidFill>
                  <a:schemeClr val="bg1"/>
                </a:solidFill>
              </a:rPr>
              <a:t> практично не </a:t>
            </a:r>
            <a:r>
              <a:rPr lang="ru-RU" dirty="0" err="1">
                <a:solidFill>
                  <a:schemeClr val="bg1"/>
                </a:solidFill>
              </a:rPr>
              <a:t>підлягає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повторенню</a:t>
            </a:r>
            <a:r>
              <a:rPr lang="uk-UA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116632"/>
            <a:ext cx="1981200" cy="108012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І.Марчук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Сходить Сонце над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Дніпром, 2004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Rostislav\Desktop\125207275_Shodit_Sonce_nad_Dnpro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6248400" cy="48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66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2924944"/>
            <a:ext cx="1984248" cy="3600400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у XVII–XVIII ст.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бароко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0"/>
            <a:ext cx="1981200" cy="2780928"/>
          </a:xfrm>
        </p:spPr>
        <p:txBody>
          <a:bodyPr>
            <a:no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Михайлівський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Золотоверхий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монастир</a:t>
            </a:r>
            <a:r>
              <a:rPr lang="ru-RU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будівництво у </a:t>
            </a:r>
            <a:r>
              <a:rPr lang="uk-UA" sz="14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домонгольську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епоху.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 включає зруйнований в 1930-і 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 і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заново побудований в середині 1990-х 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соборний храм на честь Архангела Михаїла в стилі українського бароко,</a:t>
            </a:r>
            <a:endParaRPr lang="ru-RU" sz="1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Rostislav\Desktop\1280px-St._Michael's_Catheral_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 4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ьвів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1577 р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Красовським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енесанс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кам'яниця</a:t>
            </a:r>
            <a:endParaRPr lang="ru-RU" sz="2800" dirty="0"/>
          </a:p>
        </p:txBody>
      </p:sp>
      <p:pic>
        <p:nvPicPr>
          <p:cNvPr id="5" name="Picture 2" descr="C:\Users\Rostislav\Desktop\4_Market_Square,_Lviv_(0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82"/>
            <a:ext cx="4536504" cy="68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55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4509120"/>
            <a:ext cx="1984248" cy="208823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проступає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світське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іконі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бароко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2611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Розп'яття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ru-RU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ктиторським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портретом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лубенського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полковника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Леонтія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Свічки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C:\Users\Rostislav\Desktop\Pyriatyn_ic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7199"/>
            <a:ext cx="4478107" cy="63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4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3284984"/>
            <a:ext cx="1984248" cy="3528392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Палладіанство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архітектурний напрямок 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ІІ- 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століть, що веде ґенезу від творчості відомого італійського архітектора 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ст.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Палладіо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22517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Палац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Браницьких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пам'ятка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палладіанства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Рудому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</a:t>
            </a:r>
            <a:r>
              <a:rPr lang="ru-RU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uk-UA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C:\Users\Rostislav\Desktop\Branitsky's_Palace_in_Rude_Sel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8025"/>
            <a:ext cx="6670104" cy="44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53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48531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романтизм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ідеалізм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фольклором і народною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втеча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довколишньої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ідеалізоване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116632"/>
            <a:ext cx="1981200" cy="140736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дружини» </a:t>
            </a:r>
            <a:r>
              <a:rPr lang="uk-UA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А.Мокрицького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1835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C:\Users\Rostislav\Desktop\2430-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230"/>
            <a:ext cx="5256584" cy="657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6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err="1">
                <a:solidFill>
                  <a:schemeClr val="bg1"/>
                </a:solidFill>
              </a:rPr>
              <a:t>І.Сошенко</a:t>
            </a:r>
            <a:r>
              <a:rPr lang="uk-UA" dirty="0">
                <a:solidFill>
                  <a:schemeClr val="bg1"/>
                </a:solidFill>
              </a:rPr>
              <a:t>. Пейзаж</a:t>
            </a:r>
            <a:r>
              <a:rPr lang="uk-UA" dirty="0" smtClean="0">
                <a:solidFill>
                  <a:schemeClr val="bg1"/>
                </a:solidFill>
              </a:rPr>
              <a:t>, сер</a:t>
            </a:r>
            <a:r>
              <a:rPr lang="uk-UA" dirty="0">
                <a:solidFill>
                  <a:schemeClr val="bg1"/>
                </a:solidFill>
              </a:rPr>
              <a:t>. ХІХ ст</a:t>
            </a:r>
            <a:r>
              <a:rPr lang="uk-UA" dirty="0" smtClean="0">
                <a:solidFill>
                  <a:schemeClr val="bg1"/>
                </a:solidFill>
              </a:rPr>
              <a:t>. (романтизм)</a:t>
            </a:r>
            <a:endParaRPr lang="ru-RU" dirty="0"/>
          </a:p>
        </p:txBody>
      </p:sp>
      <p:pic>
        <p:nvPicPr>
          <p:cNvPr id="4" name="Picture 2" descr="C:\Users\Rostislav\Desktop\Soshenko_peizas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47684" cy="53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83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988840"/>
            <a:ext cx="1984248" cy="4680520"/>
          </a:xfrm>
        </p:spPr>
        <p:txBody>
          <a:bodyPr>
            <a:normAutofit fontScale="92500"/>
          </a:bodyPr>
          <a:lstStyle/>
          <a:p>
            <a:r>
              <a:rPr lang="uk-UA" b="1" i="1" u="sng" dirty="0">
                <a:solidFill>
                  <a:schemeClr val="bg1"/>
                </a:solidFill>
                <a:hlinkClick r:id="" action="ppaction://hlinkfile"/>
              </a:rPr>
              <a:t>Реалізм</a:t>
            </a:r>
            <a:r>
              <a:rPr lang="uk-UA" dirty="0">
                <a:solidFill>
                  <a:schemeClr val="bg1"/>
                </a:solidFill>
              </a:rPr>
              <a:t> у широкому розумінні – поняття, що характеризує пізнавальну функцію мистецтва: «правда життя», втілена специфічними засобами мистецтва, міра його проникнення в реальність, глибина і повнота її художнього пізнання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Т.Шевченко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Автопортрет у темному костюмі, 1860</a:t>
            </a:r>
            <a:endParaRPr lang="ru-RU" dirty="0"/>
          </a:p>
        </p:txBody>
      </p:sp>
      <p:pic>
        <p:nvPicPr>
          <p:cNvPr id="5" name="Объект 3" descr="Taras Shevchenko painting 205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r="6227" b="11067"/>
          <a:stretch>
            <a:fillRect/>
          </a:stretch>
        </p:blipFill>
        <p:spPr bwMode="auto">
          <a:xfrm>
            <a:off x="1475656" y="188640"/>
            <a:ext cx="468052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73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60232" y="2033464"/>
            <a:ext cx="1984248" cy="48245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1899 р. і до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пересувних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художник-жанрист.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bg1"/>
                </a:solidFill>
              </a:rPr>
              <a:t>М.Пимоненко</a:t>
            </a:r>
            <a:r>
              <a:rPr lang="uk-UA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Різдвяні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ворожіння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>
                <a:solidFill>
                  <a:schemeClr val="bg1"/>
                </a:solidFill>
              </a:rPr>
              <a:t>1888.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Picture 2" descr="C:\Users\Rostislav\Desktop\800px-Mykola_Pymonenko-Vorozhinni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4371595" cy="62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4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rgbClr val="D1530D"/>
      </a:lt1>
      <a:dk2>
        <a:srgbClr val="F7C890"/>
      </a:dk2>
      <a:lt2>
        <a:srgbClr val="DD7E0E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0C0C0C"/>
      </a:accent5>
      <a:accent6>
        <a:srgbClr val="809EC2"/>
      </a:accent6>
      <a:hlink>
        <a:srgbClr val="0C0C0C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724</TotalTime>
  <Words>475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Історія українського мистецтва від бароко до постмодерну   </vt:lpstr>
      <vt:lpstr>Михайлівський Золотоверхий монастир у Києві. Початок будівництво у домонгольську епоху. Зараз включає зруйнований в 1930-і роки і заново побудований в середині 1990-х р. соборний храм на честь Архангела Михаїла в стилі українського бароко,</vt:lpstr>
      <vt:lpstr>Чорна кам'яниця</vt:lpstr>
      <vt:lpstr>«Розп'яття» кінця XVII ст. з ктиторським портретом лубенського полковника Леонтія Свічки </vt:lpstr>
      <vt:lpstr>Палац Браницьких – пам'ятка архітектури в стилі палладіанства в Рудому Селі , Київська обл.</vt:lpstr>
      <vt:lpstr>«Портрет дружини» А.Мокрицького, 1835 р. </vt:lpstr>
      <vt:lpstr>І.Сошенко. Пейзаж, сер. ХІХ ст. (романтизм)</vt:lpstr>
      <vt:lpstr>Т.Шевченко. Автопортрет у темному костюмі, 1860</vt:lpstr>
      <vt:lpstr>М.Пимоненко  Різдвяні ворожіння, 1888.</vt:lpstr>
      <vt:lpstr>С.Васильківський. Полтавщина, 1898 (реалізм)</vt:lpstr>
      <vt:lpstr>О.Богомазов Тирсоноси, 1929.  (художній напрямок – спектралізм)</vt:lpstr>
      <vt:lpstr>К.Малевич. Спікери на трибуні, 1919. (супрематизм)</vt:lpstr>
      <vt:lpstr>К.Трохименко. Кадри з Дніпробуду, 1937.</vt:lpstr>
      <vt:lpstr>К.Білокур. «Колгоспне поле» (1948-1949) </vt:lpstr>
      <vt:lpstr>М.Примаченко. Домашні маки (1965) (наївне мистецтво)</vt:lpstr>
      <vt:lpstr>О.Ройтбурд. Прощавай, Караваджо (продана на аукціоні Phillips de Pury &amp; Company, 2009).  Напрямок - постмодернізм</vt:lpstr>
      <vt:lpstr>І.Марчук. Сходить Сонце над Дніпром, 2004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Ростислав</cp:lastModifiedBy>
  <cp:revision>84</cp:revision>
  <dcterms:created xsi:type="dcterms:W3CDTF">2012-09-10T05:51:55Z</dcterms:created>
  <dcterms:modified xsi:type="dcterms:W3CDTF">2017-01-23T23:15:44Z</dcterms:modified>
</cp:coreProperties>
</file>