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Quattrocento" panose="020B0604020202020204" charset="0"/>
      <p:regular r:id="rId1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1" d="100"/>
          <a:sy n="61" d="100"/>
        </p:scale>
        <p:origin x="61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9673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C4241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23332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55782" y="958215"/>
            <a:ext cx="7605236" cy="193988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Словотвірно-граматичні особливості українських термінів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6255782" y="3227784"/>
            <a:ext cx="7605236" cy="14063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Вітаємо на презентації, присвяченій словотвірним та граматичним аспектам української термінології. Ця тема є надзвичайно важливою для розуміння структури та формування спеціальних лексичних одиниць, які використовуються в різних галузях науки та техніки.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6255782" y="4881443"/>
            <a:ext cx="7605236" cy="17579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Метою цієї презентації є дослідження внутрішньої форми термінів, аналіз способів їх творення в українській мові, а також визначення найбільш продуктивних афіксальних моделей, що використовуються для формування нових термінів у сучасній українській мові. Розглянемо теоретичні аспекти та практичні приклади.</a:t>
            </a:r>
            <a:endParaRPr lang="en-US" sz="1700" dirty="0"/>
          </a:p>
        </p:txBody>
      </p:sp>
      <p:sp>
        <p:nvSpPr>
          <p:cNvPr id="6" name="Shape 3"/>
          <p:cNvSpPr/>
          <p:nvPr/>
        </p:nvSpPr>
        <p:spPr>
          <a:xfrm>
            <a:off x="6255782" y="6903125"/>
            <a:ext cx="351711" cy="351711"/>
          </a:xfrm>
          <a:prstGeom prst="roundRect">
            <a:avLst>
              <a:gd name="adj" fmla="val 25996018"/>
            </a:avLst>
          </a:prstGeom>
          <a:noFill/>
          <a:ln w="7620">
            <a:solidFill>
              <a:srgbClr val="3C3838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402" y="6910745"/>
            <a:ext cx="336471" cy="33647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6717387" y="6886694"/>
            <a:ext cx="2423755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2150" b="1" dirty="0">
                <a:solidFill>
                  <a:srgbClr val="F9EEE7"/>
                </a:solidFill>
                <a:latin typeface="Quattrocento Bold" pitchFamily="34" charset="0"/>
                <a:ea typeface="Quattrocento Bold" pitchFamily="34" charset="-122"/>
                <a:cs typeface="Quattrocento Bold" pitchFamily="34" charset="-120"/>
              </a:rPr>
              <a:t>by Svitlana Sablina</a:t>
            </a:r>
            <a:endParaRPr lang="en-US" sz="21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11267" y="480179"/>
            <a:ext cx="8895755" cy="5135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32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Внутрішня форма та мотивованість термінів</a:t>
            </a:r>
            <a:endParaRPr lang="en-US" sz="3200" dirty="0"/>
          </a:p>
        </p:txBody>
      </p:sp>
      <p:sp>
        <p:nvSpPr>
          <p:cNvPr id="3" name="Text 1"/>
          <p:cNvSpPr/>
          <p:nvPr/>
        </p:nvSpPr>
        <p:spPr>
          <a:xfrm>
            <a:off x="611267" y="1430179"/>
            <a:ext cx="2609850" cy="25681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000"/>
              </a:lnSpc>
              <a:buNone/>
            </a:pPr>
            <a:r>
              <a:rPr lang="en-US" sz="16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Внутрішня форма терміна</a:t>
            </a:r>
            <a:endParaRPr lang="en-US" sz="1600" dirty="0"/>
          </a:p>
        </p:txBody>
      </p:sp>
      <p:sp>
        <p:nvSpPr>
          <p:cNvPr id="4" name="Text 2"/>
          <p:cNvSpPr/>
          <p:nvPr/>
        </p:nvSpPr>
        <p:spPr>
          <a:xfrm>
            <a:off x="611267" y="1861542"/>
            <a:ext cx="6490930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Внутрішня форма терміна – це семантична структура, що відображає зв'язок між значенням терміна та його морфемним складом. Вона показує, як значення терміна випливає з його складових частин.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611267" y="2857024"/>
            <a:ext cx="6490930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Мотивованість: Термін є мотивованим, якщо його значення можна вивести зі значень його морфем. Наприклад, "водопровід" (проводить воду).</a:t>
            </a:r>
            <a:endParaRPr lang="en-US" sz="1350" dirty="0"/>
          </a:p>
        </p:txBody>
      </p:sp>
      <p:sp>
        <p:nvSpPr>
          <p:cNvPr id="6" name="Text 4"/>
          <p:cNvSpPr/>
          <p:nvPr/>
        </p:nvSpPr>
        <p:spPr>
          <a:xfrm>
            <a:off x="611267" y="3756422"/>
            <a:ext cx="6490930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342900" indent="-342900" algn="l">
              <a:lnSpc>
                <a:spcPts val="2200"/>
              </a:lnSpc>
              <a:buSzPct val="100000"/>
              <a:buChar char="•"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Немотивованість: Термін є немотивованим, якщо його значення не випливає безпосередньо зі значень його морфем. Наприклад, "атом" (неподільний).</a:t>
            </a:r>
            <a:endParaRPr lang="en-US" sz="1350" dirty="0"/>
          </a:p>
        </p:txBody>
      </p:sp>
      <p:pic>
        <p:nvPicPr>
          <p:cNvPr id="7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5823" y="1452086"/>
            <a:ext cx="6490930" cy="4441150"/>
          </a:xfrm>
          <a:prstGeom prst="rect">
            <a:avLst/>
          </a:prstGeom>
        </p:spPr>
      </p:pic>
      <p:sp>
        <p:nvSpPr>
          <p:cNvPr id="8" name="Text 5"/>
          <p:cNvSpPr/>
          <p:nvPr/>
        </p:nvSpPr>
        <p:spPr>
          <a:xfrm>
            <a:off x="7535823" y="6089690"/>
            <a:ext cx="6490930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Мотивованість термінів є важливим аспектом, оскільки вона полегшує запам'ятовування та розуміння термінології. Прозорість внутрішньої форми сприяє швидшому засвоєнню нового терміна.</a:t>
            </a:r>
            <a:endParaRPr lang="en-US" sz="1350" dirty="0"/>
          </a:p>
        </p:txBody>
      </p:sp>
      <p:sp>
        <p:nvSpPr>
          <p:cNvPr id="9" name="Text 6"/>
          <p:cNvSpPr/>
          <p:nvPr/>
        </p:nvSpPr>
        <p:spPr>
          <a:xfrm>
            <a:off x="7535823" y="7085171"/>
            <a:ext cx="6490930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Розуміння внутрішньої форми терміна допомагає краще усвідомити його значення та зв'язок з іншими термінами в системі. Це сприяє глибшому розумінню предмета вивчення.</a:t>
            </a:r>
            <a:endParaRPr lang="en-US" sz="13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4968" y="703659"/>
            <a:ext cx="9582864" cy="11680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550"/>
              </a:lnSpc>
              <a:buNone/>
            </a:pPr>
            <a:r>
              <a:rPr lang="en-US" sz="36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Способи творення термінів в українській мові</a:t>
            </a:r>
            <a:endParaRPr lang="en-US" sz="3650" dirty="0"/>
          </a:p>
        </p:txBody>
      </p:sp>
      <p:sp>
        <p:nvSpPr>
          <p:cNvPr id="4" name="Shape 1"/>
          <p:cNvSpPr/>
          <p:nvPr/>
        </p:nvSpPr>
        <p:spPr>
          <a:xfrm>
            <a:off x="694968" y="2392799"/>
            <a:ext cx="446723" cy="44672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193" y="2440960"/>
            <a:ext cx="280273" cy="35040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340168" y="2392799"/>
            <a:ext cx="2583537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Морфологічний спосіб</a:t>
            </a:r>
            <a:endParaRPr lang="en-US" sz="1800" dirty="0"/>
          </a:p>
        </p:txBody>
      </p:sp>
      <p:sp>
        <p:nvSpPr>
          <p:cNvPr id="7" name="Text 3"/>
          <p:cNvSpPr/>
          <p:nvPr/>
        </p:nvSpPr>
        <p:spPr>
          <a:xfrm>
            <a:off x="1340168" y="2803803"/>
            <a:ext cx="89376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Творення термінів за допомогою афіксації (префіксація, суфіксація, постфіксація), словоскладання та основоскладання.</a:t>
            </a:r>
            <a:endParaRPr lang="en-US" sz="1550" dirty="0"/>
          </a:p>
        </p:txBody>
      </p:sp>
      <p:sp>
        <p:nvSpPr>
          <p:cNvPr id="8" name="Shape 4"/>
          <p:cNvSpPr/>
          <p:nvPr/>
        </p:nvSpPr>
        <p:spPr>
          <a:xfrm>
            <a:off x="694968" y="3860959"/>
            <a:ext cx="446723" cy="44672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193" y="3909120"/>
            <a:ext cx="280273" cy="350401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340168" y="3860959"/>
            <a:ext cx="2412921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Синтаксичний спосіб</a:t>
            </a:r>
            <a:endParaRPr lang="en-US" sz="1800" dirty="0"/>
          </a:p>
        </p:txBody>
      </p:sp>
      <p:sp>
        <p:nvSpPr>
          <p:cNvPr id="11" name="Text 6"/>
          <p:cNvSpPr/>
          <p:nvPr/>
        </p:nvSpPr>
        <p:spPr>
          <a:xfrm>
            <a:off x="1340168" y="4271963"/>
            <a:ext cx="89376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Утворення термінів шляхом поєднання слів у словосполучення, наприклад, "абсолютна температура", "електричний струм".</a:t>
            </a:r>
            <a:endParaRPr lang="en-US" sz="1550" dirty="0"/>
          </a:p>
        </p:txBody>
      </p:sp>
      <p:sp>
        <p:nvSpPr>
          <p:cNvPr id="12" name="Shape 7"/>
          <p:cNvSpPr/>
          <p:nvPr/>
        </p:nvSpPr>
        <p:spPr>
          <a:xfrm>
            <a:off x="694968" y="5329118"/>
            <a:ext cx="446723" cy="44672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193" y="5377279"/>
            <a:ext cx="280273" cy="35040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340168" y="5329118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Семантичний спосіб</a:t>
            </a:r>
            <a:endParaRPr lang="en-US" sz="1800" dirty="0"/>
          </a:p>
        </p:txBody>
      </p:sp>
      <p:sp>
        <p:nvSpPr>
          <p:cNvPr id="15" name="Text 9"/>
          <p:cNvSpPr/>
          <p:nvPr/>
        </p:nvSpPr>
        <p:spPr>
          <a:xfrm>
            <a:off x="1340168" y="5740122"/>
            <a:ext cx="8937665" cy="3176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Надання існуючому слову нового, термінологічного значення, наприклад, "крило" (в авіації).</a:t>
            </a:r>
            <a:endParaRPr lang="en-US" sz="1550" dirty="0"/>
          </a:p>
        </p:txBody>
      </p:sp>
      <p:sp>
        <p:nvSpPr>
          <p:cNvPr id="16" name="Shape 10"/>
          <p:cNvSpPr/>
          <p:nvPr/>
        </p:nvSpPr>
        <p:spPr>
          <a:xfrm>
            <a:off x="694968" y="6479619"/>
            <a:ext cx="446723" cy="446723"/>
          </a:xfrm>
          <a:prstGeom prst="roundRect">
            <a:avLst>
              <a:gd name="adj" fmla="val 6667"/>
            </a:avLst>
          </a:prstGeom>
          <a:solidFill>
            <a:srgbClr val="315251"/>
          </a:solidFill>
          <a:ln/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8193" y="6527780"/>
            <a:ext cx="280273" cy="350401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340168" y="6479619"/>
            <a:ext cx="2336006" cy="2919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Калькування</a:t>
            </a:r>
            <a:endParaRPr lang="en-US" sz="1800" dirty="0"/>
          </a:p>
        </p:txBody>
      </p:sp>
      <p:sp>
        <p:nvSpPr>
          <p:cNvPr id="19" name="Text 12"/>
          <p:cNvSpPr/>
          <p:nvPr/>
        </p:nvSpPr>
        <p:spPr>
          <a:xfrm>
            <a:off x="1340168" y="6890623"/>
            <a:ext cx="8937665" cy="6353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Запозичення терміна з іншої мови шляхом перекладу його складових частин, наприклад, "хмарочос" (skyscraper).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6992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556" y="2770227"/>
            <a:ext cx="11275933" cy="53411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200"/>
              </a:lnSpc>
              <a:buNone/>
            </a:pPr>
            <a:r>
              <a:rPr lang="en-US" sz="33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Продуктивні афіксальні способи формування термінів</a:t>
            </a:r>
            <a:endParaRPr lang="en-US" sz="3350" dirty="0"/>
          </a:p>
        </p:txBody>
      </p:sp>
      <p:sp>
        <p:nvSpPr>
          <p:cNvPr id="4" name="Shape 1"/>
          <p:cNvSpPr/>
          <p:nvPr/>
        </p:nvSpPr>
        <p:spPr>
          <a:xfrm>
            <a:off x="7303770" y="3576638"/>
            <a:ext cx="22860" cy="4152662"/>
          </a:xfrm>
          <a:prstGeom prst="roundRect">
            <a:avLst>
              <a:gd name="adj" fmla="val 119159"/>
            </a:avLst>
          </a:prstGeom>
          <a:solidFill>
            <a:srgbClr val="4A6B6A"/>
          </a:solidFill>
          <a:ln/>
        </p:spPr>
      </p:sp>
      <p:sp>
        <p:nvSpPr>
          <p:cNvPr id="5" name="Shape 2"/>
          <p:cNvSpPr/>
          <p:nvPr/>
        </p:nvSpPr>
        <p:spPr>
          <a:xfrm>
            <a:off x="6589097" y="3973592"/>
            <a:ext cx="544711" cy="22860"/>
          </a:xfrm>
          <a:prstGeom prst="roundRect">
            <a:avLst>
              <a:gd name="adj" fmla="val 119159"/>
            </a:avLst>
          </a:prstGeom>
          <a:solidFill>
            <a:srgbClr val="4A6B6A"/>
          </a:solidFill>
          <a:ln/>
        </p:spPr>
      </p:sp>
      <p:sp>
        <p:nvSpPr>
          <p:cNvPr id="6" name="Shape 3"/>
          <p:cNvSpPr/>
          <p:nvPr/>
        </p:nvSpPr>
        <p:spPr>
          <a:xfrm>
            <a:off x="7110948" y="3780830"/>
            <a:ext cx="408503" cy="40850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970" y="3824823"/>
            <a:ext cx="256342" cy="320397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270891" y="3758208"/>
            <a:ext cx="2136338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Префіксація</a:t>
            </a:r>
            <a:endParaRPr lang="en-US" sz="1650" dirty="0"/>
          </a:p>
        </p:txBody>
      </p:sp>
      <p:sp>
        <p:nvSpPr>
          <p:cNvPr id="9" name="Text 5"/>
          <p:cNvSpPr/>
          <p:nvPr/>
        </p:nvSpPr>
        <p:spPr>
          <a:xfrm>
            <a:off x="635556" y="4134088"/>
            <a:ext cx="5771674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Використання префіксів для творення нових термінів, наприклад, "архі-", "гіпер-", "контр-", "суб-". Приклад: "гіперзвук".</a:t>
            </a:r>
            <a:endParaRPr lang="en-US" sz="1400" dirty="0"/>
          </a:p>
        </p:txBody>
      </p:sp>
      <p:sp>
        <p:nvSpPr>
          <p:cNvPr id="10" name="Shape 6"/>
          <p:cNvSpPr/>
          <p:nvPr/>
        </p:nvSpPr>
        <p:spPr>
          <a:xfrm>
            <a:off x="7496592" y="4881443"/>
            <a:ext cx="544711" cy="22860"/>
          </a:xfrm>
          <a:prstGeom prst="roundRect">
            <a:avLst>
              <a:gd name="adj" fmla="val 119159"/>
            </a:avLst>
          </a:prstGeom>
          <a:solidFill>
            <a:srgbClr val="4A6B6A"/>
          </a:solidFill>
          <a:ln/>
        </p:spPr>
      </p:sp>
      <p:sp>
        <p:nvSpPr>
          <p:cNvPr id="11" name="Shape 7"/>
          <p:cNvSpPr/>
          <p:nvPr/>
        </p:nvSpPr>
        <p:spPr>
          <a:xfrm>
            <a:off x="7110948" y="4688681"/>
            <a:ext cx="408503" cy="40850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6970" y="4732675"/>
            <a:ext cx="256342" cy="320397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8223171" y="4666059"/>
            <a:ext cx="2136338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Суфіксація</a:t>
            </a:r>
            <a:endParaRPr lang="en-US" sz="1650" dirty="0"/>
          </a:p>
        </p:txBody>
      </p:sp>
      <p:sp>
        <p:nvSpPr>
          <p:cNvPr id="14" name="Text 9"/>
          <p:cNvSpPr/>
          <p:nvPr/>
        </p:nvSpPr>
        <p:spPr>
          <a:xfrm>
            <a:off x="8223171" y="5041940"/>
            <a:ext cx="5771674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Використання суфіксів для творення нових термінів, наприклад, "-ація", "-ість", "-ник", "-ар". Приклад: "індуктивність".</a:t>
            </a:r>
            <a:endParaRPr lang="en-US" sz="1400" dirty="0"/>
          </a:p>
        </p:txBody>
      </p:sp>
      <p:sp>
        <p:nvSpPr>
          <p:cNvPr id="15" name="Shape 10"/>
          <p:cNvSpPr/>
          <p:nvPr/>
        </p:nvSpPr>
        <p:spPr>
          <a:xfrm>
            <a:off x="6589097" y="5698569"/>
            <a:ext cx="544711" cy="22860"/>
          </a:xfrm>
          <a:prstGeom prst="roundRect">
            <a:avLst>
              <a:gd name="adj" fmla="val 119159"/>
            </a:avLst>
          </a:prstGeom>
          <a:solidFill>
            <a:srgbClr val="4A6B6A"/>
          </a:solidFill>
          <a:ln/>
        </p:spPr>
      </p:sp>
      <p:sp>
        <p:nvSpPr>
          <p:cNvPr id="16" name="Shape 11"/>
          <p:cNvSpPr/>
          <p:nvPr/>
        </p:nvSpPr>
        <p:spPr>
          <a:xfrm>
            <a:off x="7110948" y="5505807"/>
            <a:ext cx="408503" cy="40850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86970" y="5549801"/>
            <a:ext cx="256342" cy="320397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4270891" y="5483185"/>
            <a:ext cx="2136338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Словоскладання</a:t>
            </a:r>
            <a:endParaRPr lang="en-US" sz="1650" dirty="0"/>
          </a:p>
        </p:txBody>
      </p:sp>
      <p:sp>
        <p:nvSpPr>
          <p:cNvPr id="19" name="Text 13"/>
          <p:cNvSpPr/>
          <p:nvPr/>
        </p:nvSpPr>
        <p:spPr>
          <a:xfrm>
            <a:off x="635556" y="5859066"/>
            <a:ext cx="5771674" cy="5810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25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Об'єднання двох або більше основ для створення нового терміна, наприклад, "водопровід", "землетрус".</a:t>
            </a:r>
            <a:endParaRPr lang="en-US" sz="1400" dirty="0"/>
          </a:p>
        </p:txBody>
      </p:sp>
      <p:sp>
        <p:nvSpPr>
          <p:cNvPr id="20" name="Shape 14"/>
          <p:cNvSpPr/>
          <p:nvPr/>
        </p:nvSpPr>
        <p:spPr>
          <a:xfrm>
            <a:off x="7496592" y="6515695"/>
            <a:ext cx="544711" cy="22860"/>
          </a:xfrm>
          <a:prstGeom prst="roundRect">
            <a:avLst>
              <a:gd name="adj" fmla="val 119159"/>
            </a:avLst>
          </a:prstGeom>
          <a:solidFill>
            <a:srgbClr val="4A6B6A"/>
          </a:solidFill>
          <a:ln/>
        </p:spPr>
      </p:sp>
      <p:sp>
        <p:nvSpPr>
          <p:cNvPr id="21" name="Shape 15"/>
          <p:cNvSpPr/>
          <p:nvPr/>
        </p:nvSpPr>
        <p:spPr>
          <a:xfrm>
            <a:off x="7110948" y="6322933"/>
            <a:ext cx="408503" cy="408503"/>
          </a:xfrm>
          <a:prstGeom prst="roundRect">
            <a:avLst>
              <a:gd name="adj" fmla="val 6668"/>
            </a:avLst>
          </a:prstGeom>
          <a:solidFill>
            <a:srgbClr val="315251"/>
          </a:solidFill>
          <a:ln/>
        </p:spPr>
      </p:sp>
      <p:pic>
        <p:nvPicPr>
          <p:cNvPr id="22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86970" y="6366927"/>
            <a:ext cx="256342" cy="320397"/>
          </a:xfrm>
          <a:prstGeom prst="rect">
            <a:avLst/>
          </a:prstGeom>
        </p:spPr>
      </p:pic>
      <p:sp>
        <p:nvSpPr>
          <p:cNvPr id="23" name="Text 16"/>
          <p:cNvSpPr/>
          <p:nvPr/>
        </p:nvSpPr>
        <p:spPr>
          <a:xfrm>
            <a:off x="8223171" y="6300311"/>
            <a:ext cx="2136338" cy="26693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Основоскладання</a:t>
            </a:r>
            <a:endParaRPr lang="en-US" sz="1650" dirty="0"/>
          </a:p>
        </p:txBody>
      </p:sp>
      <p:sp>
        <p:nvSpPr>
          <p:cNvPr id="24" name="Text 17"/>
          <p:cNvSpPr/>
          <p:nvPr/>
        </p:nvSpPr>
        <p:spPr>
          <a:xfrm>
            <a:off x="8223171" y="6676192"/>
            <a:ext cx="5771674" cy="8715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Творення термінів шляхом поєднання основ слів з додаванням сполучних морфем (наприклад, -о-, -е-), наприклад, "електростанція".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50412" y="523042"/>
            <a:ext cx="7815977" cy="11160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350"/>
              </a:lnSpc>
              <a:buNone/>
            </a:pPr>
            <a:r>
              <a:rPr lang="en-US" sz="35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Префіксація в українській термінології</a:t>
            </a:r>
            <a:endParaRPr lang="en-US" sz="3500" dirty="0"/>
          </a:p>
        </p:txBody>
      </p:sp>
      <p:sp>
        <p:nvSpPr>
          <p:cNvPr id="4" name="Shape 1"/>
          <p:cNvSpPr/>
          <p:nvPr/>
        </p:nvSpPr>
        <p:spPr>
          <a:xfrm>
            <a:off x="6150412" y="1923693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5" name="Text 2"/>
          <p:cNvSpPr/>
          <p:nvPr/>
        </p:nvSpPr>
        <p:spPr>
          <a:xfrm>
            <a:off x="6340078" y="2113359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 "архі-"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6340078" y="2506147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Вказує на найвищий ступінь чогось або на головну роль. Приклади: архіважливий, архіскладний.</a:t>
            </a:r>
            <a:endParaRPr lang="en-US" sz="1450" dirty="0"/>
          </a:p>
        </p:txBody>
      </p:sp>
      <p:sp>
        <p:nvSpPr>
          <p:cNvPr id="7" name="Shape 4"/>
          <p:cNvSpPr/>
          <p:nvPr/>
        </p:nvSpPr>
        <p:spPr>
          <a:xfrm>
            <a:off x="6150412" y="3492698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8" name="Text 5"/>
          <p:cNvSpPr/>
          <p:nvPr/>
        </p:nvSpPr>
        <p:spPr>
          <a:xfrm>
            <a:off x="6340078" y="3682365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 "гіпер-"</a:t>
            </a:r>
            <a:endParaRPr lang="en-US" sz="1750" dirty="0"/>
          </a:p>
        </p:txBody>
      </p:sp>
      <p:sp>
        <p:nvSpPr>
          <p:cNvPr id="9" name="Text 6"/>
          <p:cNvSpPr/>
          <p:nvPr/>
        </p:nvSpPr>
        <p:spPr>
          <a:xfrm>
            <a:off x="6340078" y="4075152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Вказує на перевищення норми або великий розмір. Приклади: гіперзвук, гіпермаркет.</a:t>
            </a:r>
            <a:endParaRPr lang="en-US" sz="1450" dirty="0"/>
          </a:p>
        </p:txBody>
      </p:sp>
      <p:sp>
        <p:nvSpPr>
          <p:cNvPr id="10" name="Shape 7"/>
          <p:cNvSpPr/>
          <p:nvPr/>
        </p:nvSpPr>
        <p:spPr>
          <a:xfrm>
            <a:off x="6150412" y="5061704"/>
            <a:ext cx="7815977" cy="1075730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11" name="Text 8"/>
          <p:cNvSpPr/>
          <p:nvPr/>
        </p:nvSpPr>
        <p:spPr>
          <a:xfrm>
            <a:off x="6340078" y="5251371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 "контр-"</a:t>
            </a:r>
            <a:endParaRPr lang="en-US" sz="1750" dirty="0"/>
          </a:p>
        </p:txBody>
      </p:sp>
      <p:sp>
        <p:nvSpPr>
          <p:cNvPr id="12" name="Text 9"/>
          <p:cNvSpPr/>
          <p:nvPr/>
        </p:nvSpPr>
        <p:spPr>
          <a:xfrm>
            <a:off x="6340078" y="5644158"/>
            <a:ext cx="7436644" cy="3036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Вказує на протидію або супротив. Приклади: контрреволюція, контрудар.</a:t>
            </a:r>
            <a:endParaRPr lang="en-US" sz="1450" dirty="0"/>
          </a:p>
        </p:txBody>
      </p:sp>
      <p:sp>
        <p:nvSpPr>
          <p:cNvPr id="13" name="Shape 10"/>
          <p:cNvSpPr/>
          <p:nvPr/>
        </p:nvSpPr>
        <p:spPr>
          <a:xfrm>
            <a:off x="6150412" y="6327100"/>
            <a:ext cx="7815977" cy="1379339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4" name="Text 11"/>
          <p:cNvSpPr/>
          <p:nvPr/>
        </p:nvSpPr>
        <p:spPr>
          <a:xfrm>
            <a:off x="6340078" y="6516767"/>
            <a:ext cx="2232065" cy="27896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50"/>
              </a:lnSpc>
              <a:buNone/>
            </a:pPr>
            <a:r>
              <a:rPr lang="en-US" sz="17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Префікс "суб-"</a:t>
            </a:r>
            <a:endParaRPr lang="en-US" sz="1750" dirty="0"/>
          </a:p>
        </p:txBody>
      </p:sp>
      <p:sp>
        <p:nvSpPr>
          <p:cNvPr id="15" name="Text 12"/>
          <p:cNvSpPr/>
          <p:nvPr/>
        </p:nvSpPr>
        <p:spPr>
          <a:xfrm>
            <a:off x="6340078" y="6909554"/>
            <a:ext cx="7436644" cy="6072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4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Вказує на підпорядкованість або частковість. Приклади: субкультура, субдоговір.</a:t>
            </a:r>
            <a:endParaRPr lang="en-US" sz="14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75784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2120" y="3364468"/>
            <a:ext cx="9287113" cy="648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Суфіксація в українській термінології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120" y="4382810"/>
            <a:ext cx="551498" cy="55149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44241" y="4344233"/>
            <a:ext cx="225123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 "-ація"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1544241" y="4800957"/>
            <a:ext cx="2251234" cy="24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Використовується для утворення іменників, що позначають процес або дію. Приклади: "інтеграція", "автоматизація".</a:t>
            </a:r>
            <a:endParaRPr lang="en-US" sz="17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349" y="4382810"/>
            <a:ext cx="551498" cy="55149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4898469" y="4344233"/>
            <a:ext cx="225123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 "-ість"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4898469" y="4800957"/>
            <a:ext cx="2251234" cy="24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Використовується для утворення іменників, що позначають якість або стан. Приклади: "твердість", "гнучкість".</a:t>
            </a:r>
            <a:endParaRPr lang="en-US" sz="17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578" y="4382810"/>
            <a:ext cx="551498" cy="55149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252698" y="4344233"/>
            <a:ext cx="2251234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 "-ник"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8252698" y="4800957"/>
            <a:ext cx="2251234" cy="24703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Використовується для утворення іменників, що позначають особу або предмет. Приклади: "хімік", "працівник".</a:t>
            </a:r>
            <a:endParaRPr lang="en-US" sz="17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834807" y="4382810"/>
            <a:ext cx="551498" cy="55149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1606927" y="4344233"/>
            <a:ext cx="2251353" cy="3244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Суфікс "-ар"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11606927" y="4800957"/>
            <a:ext cx="2251353" cy="28232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Використовується для утворення іменників, що позначають прилад або механізм. Приклади: "індикатор", "вентилятор".</a:t>
            </a:r>
            <a:endParaRPr lang="en-US" sz="1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984885"/>
            <a:ext cx="1020639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Словоскладання та основоскладання</a:t>
            </a:r>
            <a:endParaRPr lang="en-US" sz="4400" dirty="0"/>
          </a:p>
        </p:txBody>
      </p:sp>
      <p:sp>
        <p:nvSpPr>
          <p:cNvPr id="3" name="Shape 1"/>
          <p:cNvSpPr/>
          <p:nvPr/>
        </p:nvSpPr>
        <p:spPr>
          <a:xfrm>
            <a:off x="837724" y="2167652"/>
            <a:ext cx="2159079" cy="1357193"/>
          </a:xfrm>
          <a:prstGeom prst="roundRect">
            <a:avLst>
              <a:gd name="adj" fmla="val 2646"/>
            </a:avLst>
          </a:prstGeom>
          <a:solidFill>
            <a:srgbClr val="315251"/>
          </a:solidFill>
          <a:ln/>
        </p:spPr>
      </p:sp>
      <p:sp>
        <p:nvSpPr>
          <p:cNvPr id="4" name="Text 2"/>
          <p:cNvSpPr/>
          <p:nvPr/>
        </p:nvSpPr>
        <p:spPr>
          <a:xfrm>
            <a:off x="1748909" y="2635806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1</a:t>
            </a:r>
            <a:endParaRPr lang="en-US" sz="2650" dirty="0"/>
          </a:p>
        </p:txBody>
      </p:sp>
      <p:sp>
        <p:nvSpPr>
          <p:cNvPr id="5" name="Text 3"/>
          <p:cNvSpPr/>
          <p:nvPr/>
        </p:nvSpPr>
        <p:spPr>
          <a:xfrm>
            <a:off x="3236119" y="240696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Словоскладання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3236119" y="2902506"/>
            <a:ext cx="8566666" cy="38302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Об'єднання повнозначних слів. Приклад: "водопровід", де "вода" + "провід".</a:t>
            </a:r>
            <a:endParaRPr lang="en-US" sz="1850" dirty="0"/>
          </a:p>
        </p:txBody>
      </p:sp>
      <p:sp>
        <p:nvSpPr>
          <p:cNvPr id="7" name="Shape 5"/>
          <p:cNvSpPr/>
          <p:nvPr/>
        </p:nvSpPr>
        <p:spPr>
          <a:xfrm>
            <a:off x="3116461" y="3509605"/>
            <a:ext cx="10556558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8" name="Shape 6"/>
          <p:cNvSpPr/>
          <p:nvPr/>
        </p:nvSpPr>
        <p:spPr>
          <a:xfrm>
            <a:off x="837724" y="3644503"/>
            <a:ext cx="4318278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9" name="Text 7"/>
          <p:cNvSpPr/>
          <p:nvPr/>
        </p:nvSpPr>
        <p:spPr>
          <a:xfrm>
            <a:off x="2828568" y="4304228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2</a:t>
            </a:r>
            <a:endParaRPr lang="en-US" sz="2650" dirty="0"/>
          </a:p>
        </p:txBody>
      </p:sp>
      <p:sp>
        <p:nvSpPr>
          <p:cNvPr id="10" name="Text 8"/>
          <p:cNvSpPr/>
          <p:nvPr/>
        </p:nvSpPr>
        <p:spPr>
          <a:xfrm>
            <a:off x="5395317" y="3883819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Основоскладання</a:t>
            </a:r>
            <a:endParaRPr lang="en-US" sz="2200" dirty="0"/>
          </a:p>
        </p:txBody>
      </p:sp>
      <p:sp>
        <p:nvSpPr>
          <p:cNvPr id="11" name="Text 9"/>
          <p:cNvSpPr/>
          <p:nvPr/>
        </p:nvSpPr>
        <p:spPr>
          <a:xfrm>
            <a:off x="5395317" y="4379357"/>
            <a:ext cx="815804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Об'єднання основ слів з додаванням сполучних морфем. Приклад: "електростанція", де "електро" + "станція".</a:t>
            </a:r>
            <a:endParaRPr lang="en-US" sz="1850" dirty="0"/>
          </a:p>
        </p:txBody>
      </p:sp>
      <p:sp>
        <p:nvSpPr>
          <p:cNvPr id="12" name="Shape 10"/>
          <p:cNvSpPr/>
          <p:nvPr/>
        </p:nvSpPr>
        <p:spPr>
          <a:xfrm>
            <a:off x="5275659" y="5369481"/>
            <a:ext cx="8397359" cy="15240"/>
          </a:xfrm>
          <a:prstGeom prst="roundRect">
            <a:avLst>
              <a:gd name="adj" fmla="val 235611"/>
            </a:avLst>
          </a:prstGeom>
          <a:solidFill>
            <a:srgbClr val="4A6B6A"/>
          </a:solidFill>
          <a:ln/>
        </p:spPr>
      </p:sp>
      <p:sp>
        <p:nvSpPr>
          <p:cNvPr id="13" name="Shape 11"/>
          <p:cNvSpPr/>
          <p:nvPr/>
        </p:nvSpPr>
        <p:spPr>
          <a:xfrm>
            <a:off x="837724" y="5504378"/>
            <a:ext cx="6477476" cy="1740218"/>
          </a:xfrm>
          <a:prstGeom prst="roundRect">
            <a:avLst>
              <a:gd name="adj" fmla="val 2063"/>
            </a:avLst>
          </a:prstGeom>
          <a:solidFill>
            <a:srgbClr val="315251"/>
          </a:solidFill>
          <a:ln/>
        </p:spPr>
      </p:sp>
      <p:sp>
        <p:nvSpPr>
          <p:cNvPr id="14" name="Text 12"/>
          <p:cNvSpPr/>
          <p:nvPr/>
        </p:nvSpPr>
        <p:spPr>
          <a:xfrm>
            <a:off x="3908107" y="6164104"/>
            <a:ext cx="336590" cy="42076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200"/>
              </a:lnSpc>
              <a:buNone/>
            </a:pPr>
            <a:r>
              <a:rPr lang="en-US" sz="26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3"/>
          <p:cNvSpPr/>
          <p:nvPr/>
        </p:nvSpPr>
        <p:spPr>
          <a:xfrm>
            <a:off x="7554516" y="574369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Функції</a:t>
            </a:r>
            <a:endParaRPr lang="en-US" sz="2200" dirty="0"/>
          </a:p>
        </p:txBody>
      </p:sp>
      <p:sp>
        <p:nvSpPr>
          <p:cNvPr id="16" name="Text 14"/>
          <p:cNvSpPr/>
          <p:nvPr/>
        </p:nvSpPr>
        <p:spPr>
          <a:xfrm>
            <a:off x="7554516" y="6239232"/>
            <a:ext cx="5998845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Створення нових термінів для опису складних явищ та об'єктів.</a:t>
            </a:r>
            <a:endParaRPr lang="en-US" sz="1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70096" y="767477"/>
            <a:ext cx="7603808" cy="1294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050"/>
              </a:lnSpc>
              <a:buNone/>
            </a:pPr>
            <a:r>
              <a:rPr lang="en-US" sz="4050" dirty="0">
                <a:solidFill>
                  <a:srgbClr val="FFD9BE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Підсумки та ключові висновки</a:t>
            </a:r>
            <a:endParaRPr lang="en-US" sz="4050" dirty="0"/>
          </a:p>
        </p:txBody>
      </p:sp>
      <p:sp>
        <p:nvSpPr>
          <p:cNvPr id="4" name="Text 1"/>
          <p:cNvSpPr/>
          <p:nvPr/>
        </p:nvSpPr>
        <p:spPr>
          <a:xfrm>
            <a:off x="770096" y="2391728"/>
            <a:ext cx="7603808" cy="14077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У цій презентації ми розглянули словотвірні та граматичні особливості українських термінів, їх внутрішню форму та способи творення. З'ясували, що мотивованість термінів є важливим аспектом, який полегшує їх розуміння та запам'ятовування.</a:t>
            </a:r>
            <a:endParaRPr lang="en-US" sz="1700" dirty="0"/>
          </a:p>
        </p:txBody>
      </p:sp>
      <p:sp>
        <p:nvSpPr>
          <p:cNvPr id="5" name="Text 2"/>
          <p:cNvSpPr/>
          <p:nvPr/>
        </p:nvSpPr>
        <p:spPr>
          <a:xfrm>
            <a:off x="770096" y="4047053"/>
            <a:ext cx="7603808" cy="105584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Розглянули продуктивні афіксальні способи формування термінів, такі як префіксація, суфіксація, словоскладання та основоскладання, і навели конкретні приклади їх використання.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770096" y="5350431"/>
            <a:ext cx="7603808" cy="21116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dirty="0">
                <a:solidFill>
                  <a:srgbClr val="F9EEE7"/>
                </a:solidFill>
                <a:latin typeface="Quattrocento" pitchFamily="34" charset="0"/>
                <a:ea typeface="Quattrocento" pitchFamily="34" charset="-122"/>
                <a:cs typeface="Quattrocento" pitchFamily="34" charset="-120"/>
              </a:rPr>
              <a:t>Розуміння цих аспектів є важливим для студентів та науковців, які вивчають українську термінологію, оскільки воно дозволяє глибше зрозуміти структуру та формування спеціальних лексичних одиниць, що використовуються в різних галузях науки та техніки. Надалі досліджуйте термінологію у вашій спеціальності, щоб поглибити знання і навички.</a:t>
            </a:r>
            <a:endParaRPr lang="en-US" sz="1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754</Words>
  <Application>Microsoft Office PowerPoint</Application>
  <PresentationFormat>Произвольный</PresentationFormat>
  <Paragraphs>69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Quattrocento Bold</vt:lpstr>
      <vt:lpstr>Arial</vt:lpstr>
      <vt:lpstr>Calibri</vt:lpstr>
      <vt:lpstr>Quattrocento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admin</cp:lastModifiedBy>
  <cp:revision>1</cp:revision>
  <dcterms:created xsi:type="dcterms:W3CDTF">2025-04-01T19:00:26Z</dcterms:created>
  <dcterms:modified xsi:type="dcterms:W3CDTF">2025-04-01T19:04:08Z</dcterms:modified>
</cp:coreProperties>
</file>