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005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AE058C35-20A1-4E27-9E6C-EDD391DA229F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F4EAC76-7762-471A-96F0-2030193DB1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Тема1.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Сутність,функції та управління фінансами зарубіжних корпорацій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19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1"/>
            <a:ext cx="7315200" cy="648072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5. Обіг капіталу корпорації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980728"/>
            <a:ext cx="79928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>
                <a:solidFill>
                  <a:srgbClr val="FFFF00"/>
                </a:solidFill>
              </a:rPr>
              <a:t>Капітал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постійно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перебуває</a:t>
            </a:r>
            <a:r>
              <a:rPr lang="ru-RU" sz="1400" dirty="0">
                <a:solidFill>
                  <a:srgbClr val="FFFF00"/>
                </a:solidFill>
              </a:rPr>
              <a:t> у </a:t>
            </a:r>
            <a:r>
              <a:rPr lang="ru-RU" sz="1400" dirty="0" err="1">
                <a:solidFill>
                  <a:srgbClr val="FFFF00"/>
                </a:solidFill>
              </a:rPr>
              <a:t>русі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Основна</a:t>
            </a:r>
            <a:r>
              <a:rPr lang="ru-RU" sz="1400" dirty="0">
                <a:solidFill>
                  <a:srgbClr val="FFFF00"/>
                </a:solidFill>
              </a:rPr>
              <a:t> мета </a:t>
            </a:r>
            <a:r>
              <a:rPr lang="ru-RU" sz="1400" dirty="0" err="1">
                <a:solidFill>
                  <a:srgbClr val="FFFF00"/>
                </a:solidFill>
              </a:rPr>
              <a:t>управління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фінансами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полягає</a:t>
            </a:r>
            <a:r>
              <a:rPr lang="ru-RU" sz="1400" dirty="0">
                <a:solidFill>
                  <a:srgbClr val="FFFF00"/>
                </a:solidFill>
              </a:rPr>
              <a:t> в тому, </a:t>
            </a:r>
            <a:r>
              <a:rPr lang="ru-RU" sz="1400" dirty="0" err="1">
                <a:solidFill>
                  <a:srgbClr val="FFFF00"/>
                </a:solidFill>
              </a:rPr>
              <a:t>щоб</a:t>
            </a:r>
            <a:r>
              <a:rPr lang="ru-RU" sz="1400" dirty="0">
                <a:solidFill>
                  <a:srgbClr val="FFFF00"/>
                </a:solidFill>
              </a:rPr>
              <a:t> у </a:t>
            </a:r>
            <a:r>
              <a:rPr lang="ru-RU" sz="1400" dirty="0" err="1">
                <a:solidFill>
                  <a:srgbClr val="FFFF00"/>
                </a:solidFill>
              </a:rPr>
              <a:t>процесі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цього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руху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його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вартість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зростала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556792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err="1">
                <a:solidFill>
                  <a:srgbClr val="FF0000"/>
                </a:solidFill>
              </a:rPr>
              <a:t>Першою</a:t>
            </a:r>
            <a:r>
              <a:rPr lang="ru-RU" sz="1200" b="1" i="1" dirty="0">
                <a:solidFill>
                  <a:srgbClr val="FF0000"/>
                </a:solidFill>
              </a:rPr>
              <a:t> </a:t>
            </a:r>
            <a:r>
              <a:rPr lang="ru-RU" sz="1200" b="1" i="1" dirty="0" err="1">
                <a:solidFill>
                  <a:srgbClr val="FF0000"/>
                </a:solidFill>
              </a:rPr>
              <a:t>стадією</a:t>
            </a:r>
            <a:r>
              <a:rPr lang="ru-RU" sz="1200" i="1" dirty="0">
                <a:solidFill>
                  <a:srgbClr val="FF00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вартісного</a:t>
            </a:r>
            <a:r>
              <a:rPr lang="ru-RU" sz="1200" i="1" dirty="0">
                <a:solidFill>
                  <a:srgbClr val="FFFF00"/>
                </a:solidFill>
              </a:rPr>
              <a:t> циклу є </a:t>
            </a:r>
            <a:r>
              <a:rPr lang="ru-RU" sz="1200" i="1" dirty="0" err="1">
                <a:solidFill>
                  <a:srgbClr val="FFFF00"/>
                </a:solidFill>
              </a:rPr>
              <a:t>конкурентна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позиція</a:t>
            </a:r>
            <a:r>
              <a:rPr lang="ru-RU" sz="1200" i="1" dirty="0">
                <a:solidFill>
                  <a:srgbClr val="FFFF00"/>
                </a:solidFill>
              </a:rPr>
              <a:t>. </a:t>
            </a:r>
            <a:r>
              <a:rPr lang="ru-RU" sz="1200" dirty="0">
                <a:solidFill>
                  <a:srgbClr val="FFFF00"/>
                </a:solidFill>
              </a:rPr>
              <a:t>Вона — точка </a:t>
            </a:r>
            <a:r>
              <a:rPr lang="ru-RU" sz="1200" dirty="0" err="1">
                <a:solidFill>
                  <a:srgbClr val="FFFF00"/>
                </a:solidFill>
              </a:rPr>
              <a:t>відліку</a:t>
            </a:r>
            <a:r>
              <a:rPr lang="ru-RU" sz="1200" dirty="0">
                <a:solidFill>
                  <a:srgbClr val="FFFF00"/>
                </a:solidFill>
              </a:rPr>
              <a:t>, </a:t>
            </a:r>
            <a:r>
              <a:rPr lang="ru-RU" sz="1200" dirty="0" err="1">
                <a:solidFill>
                  <a:srgbClr val="FFFF00"/>
                </a:solidFill>
              </a:rPr>
              <a:t>своєрідна</a:t>
            </a:r>
            <a:r>
              <a:rPr lang="ru-RU" sz="1200" dirty="0">
                <a:solidFill>
                  <a:srgbClr val="FFFF00"/>
                </a:solidFill>
              </a:rPr>
              <a:t> точка опори циклу, </a:t>
            </a:r>
            <a:r>
              <a:rPr lang="ru-RU" sz="1200" dirty="0" err="1">
                <a:solidFill>
                  <a:srgbClr val="FFFF00"/>
                </a:solidFill>
              </a:rPr>
              <a:t>що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випливає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із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сутності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ринкових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відносин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endParaRPr lang="ru-RU" sz="12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018457"/>
            <a:ext cx="8316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i="1" dirty="0" err="1">
                <a:solidFill>
                  <a:srgbClr val="FFFF00"/>
                </a:solidFill>
              </a:rPr>
              <a:t>Конкурентна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позиція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визначає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b="1" i="1" dirty="0">
                <a:solidFill>
                  <a:srgbClr val="FF0000"/>
                </a:solidFill>
              </a:rPr>
              <a:t>другу </a:t>
            </a:r>
            <a:r>
              <a:rPr lang="ru-RU" sz="1200" b="1" i="1" dirty="0" err="1">
                <a:solidFill>
                  <a:srgbClr val="FF0000"/>
                </a:solidFill>
              </a:rPr>
              <a:t>стадію</a:t>
            </a:r>
            <a:r>
              <a:rPr lang="ru-RU" sz="1200" i="1" dirty="0">
                <a:solidFill>
                  <a:srgbClr val="FF00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вартісного</a:t>
            </a:r>
            <a:r>
              <a:rPr lang="ru-RU" sz="1200" i="1" dirty="0">
                <a:solidFill>
                  <a:srgbClr val="FFFF00"/>
                </a:solidFill>
              </a:rPr>
              <a:t> циклу — </a:t>
            </a:r>
            <a:r>
              <a:rPr lang="ru-RU" sz="1200" i="1" dirty="0" err="1">
                <a:solidFill>
                  <a:srgbClr val="FFFF00"/>
                </a:solidFill>
              </a:rPr>
              <a:t>прибутковість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корпорації</a:t>
            </a:r>
            <a:r>
              <a:rPr lang="ru-RU" sz="1200" dirty="0">
                <a:solidFill>
                  <a:srgbClr val="FFFF00"/>
                </a:solidFill>
              </a:rPr>
              <a:t>. Чим </a:t>
            </a:r>
            <a:r>
              <a:rPr lang="ru-RU" sz="1200" dirty="0" err="1">
                <a:solidFill>
                  <a:srgbClr val="FFFF00"/>
                </a:solidFill>
              </a:rPr>
              <a:t>успішніше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корпорація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конкурує</a:t>
            </a:r>
            <a:r>
              <a:rPr lang="ru-RU" sz="1200" dirty="0">
                <a:solidFill>
                  <a:srgbClr val="FFFF00"/>
                </a:solidFill>
              </a:rPr>
              <a:t> на ринку </a:t>
            </a:r>
            <a:r>
              <a:rPr lang="ru-RU" sz="1200" dirty="0" err="1">
                <a:solidFill>
                  <a:srgbClr val="FFFF00"/>
                </a:solidFill>
              </a:rPr>
              <a:t>збуту</a:t>
            </a:r>
            <a:r>
              <a:rPr lang="ru-RU" sz="1200" dirty="0">
                <a:solidFill>
                  <a:srgbClr val="FFFF00"/>
                </a:solidFill>
              </a:rPr>
              <a:t>, </a:t>
            </a:r>
            <a:r>
              <a:rPr lang="ru-RU" sz="1200" dirty="0" err="1">
                <a:solidFill>
                  <a:srgbClr val="FFFF00"/>
                </a:solidFill>
              </a:rPr>
              <a:t>чим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більший</a:t>
            </a:r>
            <a:r>
              <a:rPr lang="ru-RU" sz="1200" dirty="0">
                <a:solidFill>
                  <a:srgbClr val="FFFF00"/>
                </a:solidFill>
              </a:rPr>
              <a:t> попит на </a:t>
            </a:r>
            <a:r>
              <a:rPr lang="ru-RU" sz="1200" dirty="0" err="1">
                <a:solidFill>
                  <a:srgbClr val="FFFF00"/>
                </a:solidFill>
              </a:rPr>
              <a:t>її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товари</a:t>
            </a:r>
            <a:r>
              <a:rPr lang="ru-RU" sz="1200" dirty="0">
                <a:solidFill>
                  <a:srgbClr val="FFFF00"/>
                </a:solidFill>
              </a:rPr>
              <a:t> і </a:t>
            </a:r>
            <a:r>
              <a:rPr lang="ru-RU" sz="1200" dirty="0" err="1">
                <a:solidFill>
                  <a:srgbClr val="FFFF00"/>
                </a:solidFill>
              </a:rPr>
              <a:t>послуги</a:t>
            </a:r>
            <a:r>
              <a:rPr lang="ru-RU" sz="1200" dirty="0">
                <a:solidFill>
                  <a:srgbClr val="FFFF00"/>
                </a:solidFill>
              </a:rPr>
              <a:t>, </a:t>
            </a:r>
            <a:r>
              <a:rPr lang="ru-RU" sz="1200" dirty="0" err="1">
                <a:solidFill>
                  <a:srgbClr val="FFFF00"/>
                </a:solidFill>
              </a:rPr>
              <a:t>тим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вища</a:t>
            </a:r>
            <a:r>
              <a:rPr lang="ru-RU" sz="1200" dirty="0">
                <a:solidFill>
                  <a:srgbClr val="FFFF00"/>
                </a:solidFill>
              </a:rPr>
              <a:t> норма </a:t>
            </a:r>
            <a:r>
              <a:rPr lang="ru-RU" sz="1200" dirty="0" err="1">
                <a:solidFill>
                  <a:srgbClr val="FFFF00"/>
                </a:solidFill>
              </a:rPr>
              <a:t>прибутку</a:t>
            </a:r>
            <a:r>
              <a:rPr lang="ru-RU" sz="1200" dirty="0">
                <a:solidFill>
                  <a:srgbClr val="FFFF00"/>
                </a:solidFill>
              </a:rPr>
              <a:t> на </a:t>
            </a:r>
            <a:r>
              <a:rPr lang="ru-RU" sz="1200" dirty="0" err="1">
                <a:solidFill>
                  <a:srgbClr val="FFFF00"/>
                </a:solidFill>
              </a:rPr>
              <a:t>вкладений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капітал</a:t>
            </a:r>
            <a:r>
              <a:rPr lang="ru-RU" sz="12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2636912"/>
            <a:ext cx="81369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i="1" dirty="0">
                <a:solidFill>
                  <a:srgbClr val="FFFF00"/>
                </a:solidFill>
              </a:rPr>
              <a:t>Прибутковість корпорації визначає дуже важливу </a:t>
            </a:r>
            <a:r>
              <a:rPr lang="uk-UA" sz="1200" b="1" i="1" dirty="0">
                <a:solidFill>
                  <a:srgbClr val="FF0000"/>
                </a:solidFill>
              </a:rPr>
              <a:t>третю стадію</a:t>
            </a:r>
            <a:r>
              <a:rPr lang="uk-UA" sz="1200" i="1" dirty="0">
                <a:solidFill>
                  <a:srgbClr val="FF0000"/>
                </a:solidFill>
              </a:rPr>
              <a:t> </a:t>
            </a:r>
            <a:r>
              <a:rPr lang="uk-UA" sz="1200" i="1" dirty="0">
                <a:solidFill>
                  <a:srgbClr val="FFFF00"/>
                </a:solidFill>
              </a:rPr>
              <a:t>циклу — формування внутрішнього грошового потоку (</a:t>
            </a:r>
            <a:r>
              <a:rPr lang="ru-RU" sz="1200" i="1" dirty="0" err="1">
                <a:solidFill>
                  <a:srgbClr val="FFFF00"/>
                </a:solidFill>
              </a:rPr>
              <a:t>internal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cash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flow</a:t>
            </a:r>
            <a:r>
              <a:rPr lang="uk-UA" sz="1200" i="1" dirty="0">
                <a:solidFill>
                  <a:srgbClr val="FFFF00"/>
                </a:solidFill>
              </a:rPr>
              <a:t>)</a:t>
            </a:r>
            <a:r>
              <a:rPr lang="uk-UA" sz="1200" dirty="0">
                <a:solidFill>
                  <a:srgbClr val="FFFF00"/>
                </a:solidFill>
              </a:rPr>
              <a:t>. </a:t>
            </a:r>
            <a:r>
              <a:rPr lang="ru-RU" sz="1200" dirty="0" err="1">
                <a:solidFill>
                  <a:srgbClr val="FFFF00"/>
                </a:solidFill>
              </a:rPr>
              <a:t>Він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утворюється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із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суми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прибутку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після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сплати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податків</a:t>
            </a:r>
            <a:r>
              <a:rPr lang="ru-RU" sz="1200" dirty="0">
                <a:solidFill>
                  <a:srgbClr val="FFFF00"/>
                </a:solidFill>
              </a:rPr>
              <a:t>, </a:t>
            </a:r>
            <a:r>
              <a:rPr lang="ru-RU" sz="1200" dirty="0" err="1">
                <a:solidFill>
                  <a:srgbClr val="FFFF00"/>
                </a:solidFill>
              </a:rPr>
              <a:t>нарахованої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амортизації</a:t>
            </a:r>
            <a:r>
              <a:rPr lang="ru-RU" sz="1200" dirty="0">
                <a:solidFill>
                  <a:srgbClr val="FFFF00"/>
                </a:solidFill>
              </a:rPr>
              <a:t> на </a:t>
            </a:r>
            <a:r>
              <a:rPr lang="ru-RU" sz="1200" dirty="0" err="1">
                <a:solidFill>
                  <a:srgbClr val="FFFF00"/>
                </a:solidFill>
              </a:rPr>
              <a:t>основні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фонди</a:t>
            </a:r>
            <a:r>
              <a:rPr lang="ru-RU" sz="1200" dirty="0">
                <a:solidFill>
                  <a:srgbClr val="FFFF00"/>
                </a:solidFill>
              </a:rPr>
              <a:t> та </a:t>
            </a:r>
            <a:r>
              <a:rPr lang="ru-RU" sz="1200" dirty="0" err="1">
                <a:solidFill>
                  <a:srgbClr val="FFFF00"/>
                </a:solidFill>
              </a:rPr>
              <a:t>інших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надходжень</a:t>
            </a:r>
            <a:r>
              <a:rPr lang="ru-RU" sz="1200" dirty="0" smtClean="0">
                <a:solidFill>
                  <a:srgbClr val="FFFF00"/>
                </a:solidFill>
              </a:rPr>
              <a:t>.</a:t>
            </a:r>
            <a:r>
              <a:rPr lang="ru-RU" sz="1200" dirty="0">
                <a:solidFill>
                  <a:srgbClr val="FFFF00"/>
                </a:solidFill>
              </a:rPr>
              <a:t> Чим </a:t>
            </a:r>
            <a:r>
              <a:rPr lang="ru-RU" sz="1200" dirty="0" err="1">
                <a:solidFill>
                  <a:srgbClr val="FFFF00"/>
                </a:solidFill>
              </a:rPr>
              <a:t>вища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прибутковість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корпорації</a:t>
            </a:r>
            <a:r>
              <a:rPr lang="ru-RU" sz="1200" dirty="0">
                <a:solidFill>
                  <a:srgbClr val="FFFF00"/>
                </a:solidFill>
              </a:rPr>
              <a:t>, </a:t>
            </a:r>
            <a:r>
              <a:rPr lang="ru-RU" sz="1200" dirty="0" err="1">
                <a:solidFill>
                  <a:srgbClr val="FFFF00"/>
                </a:solidFill>
              </a:rPr>
              <a:t>тим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більша</a:t>
            </a:r>
            <a:r>
              <a:rPr lang="ru-RU" sz="1200" dirty="0">
                <a:solidFill>
                  <a:srgbClr val="FFFF00"/>
                </a:solidFill>
              </a:rPr>
              <a:t> сума </a:t>
            </a:r>
            <a:r>
              <a:rPr lang="ru-RU" sz="1200" dirty="0" err="1">
                <a:solidFill>
                  <a:srgbClr val="FFFF00"/>
                </a:solidFill>
              </a:rPr>
              <a:t>внутрішнього</a:t>
            </a:r>
            <a:r>
              <a:rPr lang="ru-RU" sz="1200" dirty="0">
                <a:solidFill>
                  <a:srgbClr val="FFFF00"/>
                </a:solidFill>
              </a:rPr>
              <a:t> грошового потоку (за </a:t>
            </a:r>
            <a:r>
              <a:rPr lang="ru-RU" sz="1200" dirty="0" err="1">
                <a:solidFill>
                  <a:srgbClr val="FFFF00"/>
                </a:solidFill>
              </a:rPr>
              <a:t>інших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рівних</a:t>
            </a:r>
            <a:r>
              <a:rPr lang="ru-RU" sz="1200" dirty="0">
                <a:solidFill>
                  <a:srgbClr val="FFFF00"/>
                </a:solidFill>
              </a:rPr>
              <a:t> умов).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03801" y="342900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err="1">
                <a:solidFill>
                  <a:srgbClr val="FFFF00"/>
                </a:solidFill>
              </a:rPr>
              <a:t>Показники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норми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прибутку</a:t>
            </a:r>
            <a:r>
              <a:rPr lang="ru-RU" sz="1200" dirty="0">
                <a:solidFill>
                  <a:srgbClr val="FFFF00"/>
                </a:solidFill>
              </a:rPr>
              <a:t> і </a:t>
            </a:r>
            <a:r>
              <a:rPr lang="ru-RU" sz="1200" dirty="0" err="1">
                <a:solidFill>
                  <a:srgbClr val="FFFF00"/>
                </a:solidFill>
              </a:rPr>
              <a:t>суми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внутрішнього</a:t>
            </a:r>
            <a:r>
              <a:rPr lang="ru-RU" sz="1200" dirty="0">
                <a:solidFill>
                  <a:srgbClr val="FFFF00"/>
                </a:solidFill>
              </a:rPr>
              <a:t> грошового потоку </a:t>
            </a:r>
            <a:r>
              <a:rPr lang="ru-RU" sz="1200" dirty="0" err="1">
                <a:solidFill>
                  <a:srgbClr val="FFFF00"/>
                </a:solidFill>
              </a:rPr>
              <a:t>визначають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b="1" i="1" dirty="0" err="1">
                <a:solidFill>
                  <a:srgbClr val="FFFF00"/>
                </a:solidFill>
              </a:rPr>
              <a:t>четверту</a:t>
            </a:r>
            <a:r>
              <a:rPr lang="ru-RU" sz="1200" b="1" i="1" dirty="0">
                <a:solidFill>
                  <a:srgbClr val="FFFF00"/>
                </a:solidFill>
              </a:rPr>
              <a:t> </a:t>
            </a:r>
            <a:r>
              <a:rPr lang="ru-RU" sz="1200" b="1" i="1" dirty="0" err="1">
                <a:solidFill>
                  <a:srgbClr val="FFFF00"/>
                </a:solidFill>
              </a:rPr>
              <a:t>стадію</a:t>
            </a:r>
            <a:r>
              <a:rPr lang="ru-RU" sz="1200" b="1" i="1" dirty="0">
                <a:solidFill>
                  <a:srgbClr val="FFFF00"/>
                </a:solidFill>
              </a:rPr>
              <a:t> </a:t>
            </a:r>
            <a:r>
              <a:rPr lang="ru-RU" sz="1200" i="1" dirty="0">
                <a:solidFill>
                  <a:srgbClr val="FFFF00"/>
                </a:solidFill>
              </a:rPr>
              <a:t>циклу — </a:t>
            </a:r>
            <a:r>
              <a:rPr lang="ru-RU" sz="1200" i="1" dirty="0" err="1">
                <a:solidFill>
                  <a:srgbClr val="FFFF00"/>
                </a:solidFill>
              </a:rPr>
              <a:t>високу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ринкову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ціну</a:t>
            </a:r>
            <a:r>
              <a:rPr lang="ru-RU" sz="1200" i="1" dirty="0">
                <a:solidFill>
                  <a:srgbClr val="FFFF00"/>
                </a:solidFill>
              </a:rPr>
              <a:t> (курс) </a:t>
            </a:r>
            <a:r>
              <a:rPr lang="ru-RU" sz="1200" i="1" dirty="0" err="1">
                <a:solidFill>
                  <a:srgbClr val="FFFF00"/>
                </a:solidFill>
              </a:rPr>
              <a:t>цінних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паперів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корпорації</a:t>
            </a:r>
            <a:r>
              <a:rPr lang="ru-RU" sz="1200" i="1" dirty="0">
                <a:solidFill>
                  <a:srgbClr val="FFFF00"/>
                </a:solidFill>
              </a:rPr>
              <a:t>, </a:t>
            </a:r>
            <a:r>
              <a:rPr lang="ru-RU" sz="1200" i="1" dirty="0" err="1">
                <a:solidFill>
                  <a:srgbClr val="FFFF00"/>
                </a:solidFill>
              </a:rPr>
              <a:t>що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обертаються</a:t>
            </a:r>
            <a:r>
              <a:rPr lang="ru-RU" sz="1200" i="1" dirty="0">
                <a:solidFill>
                  <a:srgbClr val="FFFF00"/>
                </a:solidFill>
              </a:rPr>
              <a:t> на </a:t>
            </a:r>
            <a:r>
              <a:rPr lang="ru-RU" sz="1200" i="1" dirty="0" err="1">
                <a:solidFill>
                  <a:srgbClr val="FFFF00"/>
                </a:solidFill>
              </a:rPr>
              <a:t>фінансовому</a:t>
            </a:r>
            <a:r>
              <a:rPr lang="ru-RU" sz="1200" i="1" dirty="0">
                <a:solidFill>
                  <a:srgbClr val="FFFF00"/>
                </a:solidFill>
              </a:rPr>
              <a:t> ринку</a:t>
            </a:r>
            <a:r>
              <a:rPr lang="ru-RU" sz="1200" dirty="0">
                <a:solidFill>
                  <a:srgbClr val="FFFF00"/>
                </a:solidFill>
              </a:rPr>
              <a:t>. Чим </a:t>
            </a:r>
            <a:r>
              <a:rPr lang="ru-RU" sz="1200" dirty="0" err="1">
                <a:solidFill>
                  <a:srgbClr val="FFFF00"/>
                </a:solidFill>
              </a:rPr>
              <a:t>вища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прибутковість</a:t>
            </a:r>
            <a:r>
              <a:rPr lang="ru-RU" sz="1200" dirty="0">
                <a:solidFill>
                  <a:srgbClr val="FFFF00"/>
                </a:solidFill>
              </a:rPr>
              <a:t> і </a:t>
            </a:r>
            <a:r>
              <a:rPr lang="ru-RU" sz="1200" dirty="0" err="1">
                <a:solidFill>
                  <a:srgbClr val="FFFF00"/>
                </a:solidFill>
              </a:rPr>
              <a:t>більші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суми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внутрішніх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грошових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потоків</a:t>
            </a:r>
            <a:r>
              <a:rPr lang="ru-RU" sz="1200" dirty="0">
                <a:solidFill>
                  <a:srgbClr val="FFFF00"/>
                </a:solidFill>
              </a:rPr>
              <a:t>, </a:t>
            </a:r>
            <a:r>
              <a:rPr lang="ru-RU" sz="1200" dirty="0" err="1">
                <a:solidFill>
                  <a:srgbClr val="FFFF00"/>
                </a:solidFill>
              </a:rPr>
              <a:t>тим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вищі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дивіденди</a:t>
            </a:r>
            <a:r>
              <a:rPr lang="ru-RU" sz="1200" dirty="0">
                <a:solidFill>
                  <a:srgbClr val="FFFF00"/>
                </a:solidFill>
              </a:rPr>
              <a:t> і </a:t>
            </a:r>
            <a:r>
              <a:rPr lang="ru-RU" sz="1200" dirty="0" err="1">
                <a:solidFill>
                  <a:srgbClr val="FFFF00"/>
                </a:solidFill>
              </a:rPr>
              <a:t>прибуток</a:t>
            </a:r>
            <a:r>
              <a:rPr lang="ru-RU" sz="1200" dirty="0">
                <a:solidFill>
                  <a:srgbClr val="FFFF00"/>
                </a:solidFill>
              </a:rPr>
              <a:t> на одну </a:t>
            </a:r>
            <a:r>
              <a:rPr lang="ru-RU" sz="1200" dirty="0" err="1">
                <a:solidFill>
                  <a:srgbClr val="FFFF00"/>
                </a:solidFill>
              </a:rPr>
              <a:t>акцію</a:t>
            </a:r>
            <a:r>
              <a:rPr lang="ru-RU" sz="1200" dirty="0">
                <a:solidFill>
                  <a:srgbClr val="FFFF00"/>
                </a:solidFill>
              </a:rPr>
              <a:t> і </a:t>
            </a:r>
            <a:r>
              <a:rPr lang="ru-RU" sz="1200" dirty="0" err="1">
                <a:solidFill>
                  <a:srgbClr val="FFFF00"/>
                </a:solidFill>
              </a:rPr>
              <a:t>тим</a:t>
            </a:r>
            <a:r>
              <a:rPr lang="ru-RU" sz="1200" dirty="0">
                <a:solidFill>
                  <a:srgbClr val="FFFF00"/>
                </a:solidFill>
              </a:rPr>
              <a:t> </a:t>
            </a:r>
            <a:r>
              <a:rPr lang="ru-RU" sz="1200" dirty="0" err="1">
                <a:solidFill>
                  <a:srgbClr val="FFFF00"/>
                </a:solidFill>
              </a:rPr>
              <a:t>вищий</a:t>
            </a:r>
            <a:r>
              <a:rPr lang="ru-RU" sz="1200" dirty="0">
                <a:solidFill>
                  <a:srgbClr val="FFFF00"/>
                </a:solidFill>
              </a:rPr>
              <a:t> попит на </a:t>
            </a:r>
            <a:r>
              <a:rPr lang="ru-RU" sz="1200" dirty="0" err="1">
                <a:solidFill>
                  <a:srgbClr val="FFFF00"/>
                </a:solidFill>
              </a:rPr>
              <a:t>акції</a:t>
            </a:r>
            <a:r>
              <a:rPr lang="ru-RU" sz="12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196" y="4149080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err="1">
                <a:solidFill>
                  <a:srgbClr val="FFFF00"/>
                </a:solidFill>
              </a:rPr>
              <a:t>Оцінка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корпоративних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паперів</a:t>
            </a:r>
            <a:r>
              <a:rPr lang="ru-RU" sz="1200" i="1" dirty="0">
                <a:solidFill>
                  <a:srgbClr val="FFFF00"/>
                </a:solidFill>
              </a:rPr>
              <a:t>, </a:t>
            </a:r>
            <a:r>
              <a:rPr lang="ru-RU" sz="1200" i="1" dirty="0" err="1">
                <a:solidFill>
                  <a:srgbClr val="FFFF00"/>
                </a:solidFill>
              </a:rPr>
              <a:t>що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утворюється</a:t>
            </a:r>
            <a:r>
              <a:rPr lang="ru-RU" sz="1200" i="1" dirty="0">
                <a:solidFill>
                  <a:srgbClr val="FFFF00"/>
                </a:solidFill>
              </a:rPr>
              <a:t> на </a:t>
            </a:r>
            <a:r>
              <a:rPr lang="ru-RU" sz="1200" i="1" dirty="0" err="1">
                <a:solidFill>
                  <a:srgbClr val="FFFF00"/>
                </a:solidFill>
              </a:rPr>
              <a:t>фінансовому</a:t>
            </a:r>
            <a:r>
              <a:rPr lang="ru-RU" sz="1200" i="1" dirty="0">
                <a:solidFill>
                  <a:srgbClr val="FFFF00"/>
                </a:solidFill>
              </a:rPr>
              <a:t> ринку </a:t>
            </a:r>
            <a:r>
              <a:rPr lang="ru-RU" sz="1200" i="1" dirty="0" err="1">
                <a:solidFill>
                  <a:srgbClr val="FFFF00"/>
                </a:solidFill>
              </a:rPr>
              <a:t>під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впливом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попиту</a:t>
            </a:r>
            <a:r>
              <a:rPr lang="ru-RU" sz="1200" i="1" dirty="0">
                <a:solidFill>
                  <a:srgbClr val="FFFF00"/>
                </a:solidFill>
              </a:rPr>
              <a:t> і </a:t>
            </a:r>
            <a:r>
              <a:rPr lang="ru-RU" sz="1200" i="1" dirty="0" err="1">
                <a:solidFill>
                  <a:srgbClr val="FFFF00"/>
                </a:solidFill>
              </a:rPr>
              <a:t>пропонування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визначає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b="1" i="1" dirty="0" err="1">
                <a:solidFill>
                  <a:srgbClr val="FF0000"/>
                </a:solidFill>
              </a:rPr>
              <a:t>п’яту</a:t>
            </a:r>
            <a:r>
              <a:rPr lang="ru-RU" sz="1200" b="1" i="1" dirty="0">
                <a:solidFill>
                  <a:srgbClr val="FF0000"/>
                </a:solidFill>
              </a:rPr>
              <a:t> </a:t>
            </a:r>
            <a:r>
              <a:rPr lang="ru-RU" sz="1200" b="1" i="1" dirty="0" err="1">
                <a:solidFill>
                  <a:srgbClr val="FF0000"/>
                </a:solidFill>
              </a:rPr>
              <a:t>стадію</a:t>
            </a:r>
            <a:r>
              <a:rPr lang="ru-RU" sz="1200" i="1" dirty="0">
                <a:solidFill>
                  <a:srgbClr val="FF0000"/>
                </a:solidFill>
              </a:rPr>
              <a:t> </a:t>
            </a:r>
            <a:r>
              <a:rPr lang="ru-RU" sz="1200" i="1" dirty="0">
                <a:solidFill>
                  <a:srgbClr val="FFFF00"/>
                </a:solidFill>
              </a:rPr>
              <a:t>циклу — </a:t>
            </a:r>
            <a:r>
              <a:rPr lang="ru-RU" sz="1200" i="1" dirty="0" err="1">
                <a:solidFill>
                  <a:srgbClr val="FFFF00"/>
                </a:solidFill>
              </a:rPr>
              <a:t>формування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зовнішніх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джерел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фінансування</a:t>
            </a:r>
            <a:r>
              <a:rPr lang="ru-RU" sz="1200" dirty="0">
                <a:solidFill>
                  <a:srgbClr val="FFFF00"/>
                </a:solidFill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0115" y="4752164"/>
            <a:ext cx="73446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err="1">
                <a:solidFill>
                  <a:srgbClr val="FF0000"/>
                </a:solidFill>
              </a:rPr>
              <a:t>Шоста</a:t>
            </a:r>
            <a:r>
              <a:rPr lang="ru-RU" sz="1200" b="1" i="1" dirty="0">
                <a:solidFill>
                  <a:srgbClr val="FF0000"/>
                </a:solidFill>
              </a:rPr>
              <a:t> </a:t>
            </a:r>
            <a:r>
              <a:rPr lang="ru-RU" sz="1200" b="1" i="1" dirty="0" err="1">
                <a:solidFill>
                  <a:srgbClr val="FF0000"/>
                </a:solidFill>
              </a:rPr>
              <a:t>стадія</a:t>
            </a:r>
            <a:r>
              <a:rPr lang="ru-RU" sz="1200" i="1" dirty="0">
                <a:solidFill>
                  <a:srgbClr val="FF00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вартісного</a:t>
            </a:r>
            <a:r>
              <a:rPr lang="ru-RU" sz="1200" i="1" dirty="0">
                <a:solidFill>
                  <a:srgbClr val="FFFF00"/>
                </a:solidFill>
              </a:rPr>
              <a:t> циклу </a:t>
            </a:r>
            <a:r>
              <a:rPr lang="ru-RU" sz="1200" i="1" dirty="0" err="1">
                <a:solidFill>
                  <a:srgbClr val="FFFF00"/>
                </a:solidFill>
              </a:rPr>
              <a:t>полягає</a:t>
            </a:r>
            <a:r>
              <a:rPr lang="ru-RU" sz="1200" i="1" dirty="0">
                <a:solidFill>
                  <a:srgbClr val="FFFF00"/>
                </a:solidFill>
              </a:rPr>
              <a:t> у </a:t>
            </a:r>
            <a:r>
              <a:rPr lang="ru-RU" sz="1200" i="1" dirty="0" err="1">
                <a:solidFill>
                  <a:srgbClr val="FFFF00"/>
                </a:solidFill>
              </a:rPr>
              <a:t>формуванні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загальної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суми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інвестиційних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фондів</a:t>
            </a:r>
            <a:r>
              <a:rPr lang="ru-RU" sz="1200" i="1" dirty="0">
                <a:solidFill>
                  <a:srgbClr val="FFFF00"/>
                </a:solidFill>
              </a:rPr>
              <a:t>, </a:t>
            </a:r>
            <a:r>
              <a:rPr lang="ru-RU" sz="1200" i="1" dirty="0" err="1">
                <a:solidFill>
                  <a:srgbClr val="FFFF00"/>
                </a:solidFill>
              </a:rPr>
              <a:t>що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утворюються</a:t>
            </a:r>
            <a:r>
              <a:rPr lang="ru-RU" sz="1200" i="1" dirty="0">
                <a:solidFill>
                  <a:srgbClr val="FFFF00"/>
                </a:solidFill>
              </a:rPr>
              <a:t> як </a:t>
            </a:r>
            <a:r>
              <a:rPr lang="ru-RU" sz="1200" i="1" dirty="0" err="1">
                <a:solidFill>
                  <a:srgbClr val="FFFF00"/>
                </a:solidFill>
              </a:rPr>
              <a:t>із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зовнішніх</a:t>
            </a:r>
            <a:r>
              <a:rPr lang="ru-RU" sz="1200" i="1" dirty="0">
                <a:solidFill>
                  <a:srgbClr val="FFFF00"/>
                </a:solidFill>
              </a:rPr>
              <a:t>, так і з </a:t>
            </a:r>
            <a:r>
              <a:rPr lang="ru-RU" sz="1200" i="1" dirty="0" err="1">
                <a:solidFill>
                  <a:srgbClr val="FFFF00"/>
                </a:solidFill>
              </a:rPr>
              <a:t>внутрішніх</a:t>
            </a:r>
            <a:r>
              <a:rPr lang="ru-RU" sz="1200" i="1" dirty="0">
                <a:solidFill>
                  <a:srgbClr val="FFFF00"/>
                </a:solidFill>
              </a:rPr>
              <a:t> </a:t>
            </a:r>
            <a:r>
              <a:rPr lang="ru-RU" sz="1200" i="1" dirty="0" err="1">
                <a:solidFill>
                  <a:srgbClr val="FFFF00"/>
                </a:solidFill>
              </a:rPr>
              <a:t>джерел</a:t>
            </a:r>
            <a:r>
              <a:rPr lang="ru-RU" sz="12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23529" y="5301208"/>
            <a:ext cx="86409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FFFF00"/>
                </a:solidFill>
              </a:rPr>
              <a:t>І, </a:t>
            </a:r>
            <a:r>
              <a:rPr lang="ru-RU" sz="1400" dirty="0" err="1">
                <a:solidFill>
                  <a:srgbClr val="FFFF00"/>
                </a:solidFill>
              </a:rPr>
              <a:t>нарешті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b="1" i="1" dirty="0" err="1">
                <a:solidFill>
                  <a:srgbClr val="FF0000"/>
                </a:solidFill>
              </a:rPr>
              <a:t>сьома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стадія</a:t>
            </a:r>
            <a:r>
              <a:rPr lang="ru-RU" sz="1400" i="1" dirty="0">
                <a:solidFill>
                  <a:srgbClr val="FF00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полягає</a:t>
            </a:r>
            <a:r>
              <a:rPr lang="ru-RU" sz="1400" i="1" dirty="0">
                <a:solidFill>
                  <a:srgbClr val="FFFF00"/>
                </a:solidFill>
              </a:rPr>
              <a:t> у </a:t>
            </a:r>
            <a:r>
              <a:rPr lang="ru-RU" sz="1400" i="1" dirty="0" err="1">
                <a:solidFill>
                  <a:srgbClr val="FFFF00"/>
                </a:solidFill>
              </a:rPr>
              <a:t>формуванні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ресурсів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корпорації</a:t>
            </a:r>
            <a:r>
              <a:rPr lang="ru-RU" sz="1400" i="1" dirty="0">
                <a:solidFill>
                  <a:srgbClr val="FFFF00"/>
                </a:solidFill>
              </a:rPr>
              <a:t> для </a:t>
            </a:r>
            <a:r>
              <a:rPr lang="ru-RU" sz="1400" i="1" dirty="0" err="1">
                <a:solidFill>
                  <a:srgbClr val="FFFF00"/>
                </a:solidFill>
              </a:rPr>
              <a:t>зміцнення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конкурентної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позиції</a:t>
            </a:r>
            <a:r>
              <a:rPr lang="ru-RU" sz="1400" dirty="0">
                <a:solidFill>
                  <a:srgbClr val="FFFF00"/>
                </a:solidFill>
              </a:rPr>
              <a:t>. На </a:t>
            </a:r>
            <a:r>
              <a:rPr lang="ru-RU" sz="1400" dirty="0" err="1">
                <a:solidFill>
                  <a:srgbClr val="FFFF00"/>
                </a:solidFill>
              </a:rPr>
              <a:t>цьому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вартісний</a:t>
            </a:r>
            <a:r>
              <a:rPr lang="ru-RU" sz="1400" dirty="0">
                <a:solidFill>
                  <a:srgbClr val="FFFF00"/>
                </a:solidFill>
              </a:rPr>
              <a:t> цикл </a:t>
            </a:r>
            <a:r>
              <a:rPr lang="ru-RU" sz="1400" dirty="0" err="1">
                <a:solidFill>
                  <a:srgbClr val="FFFF00"/>
                </a:solidFill>
              </a:rPr>
              <a:t>закінчується</a:t>
            </a:r>
            <a:r>
              <a:rPr lang="ru-RU" sz="1400" dirty="0">
                <a:solidFill>
                  <a:srgbClr val="FFFF00"/>
                </a:solidFill>
              </a:rPr>
              <a:t>, і все </a:t>
            </a:r>
            <a:r>
              <a:rPr lang="ru-RU" sz="1400" dirty="0" err="1">
                <a:solidFill>
                  <a:srgbClr val="FFFF00"/>
                </a:solidFill>
              </a:rPr>
              <a:t>починається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спочатку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i="1" dirty="0">
                <a:solidFill>
                  <a:srgbClr val="FFFF00"/>
                </a:solidFill>
              </a:rPr>
              <a:t>на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новій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стадії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конкурентної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позиції</a:t>
            </a:r>
            <a:r>
              <a:rPr lang="ru-RU" sz="1400" i="1" dirty="0">
                <a:solidFill>
                  <a:srgbClr val="FFFF00"/>
                </a:solidFill>
              </a:rPr>
              <a:t>: </a:t>
            </a:r>
            <a:r>
              <a:rPr lang="ru-RU" sz="1400" i="1" dirty="0" err="1">
                <a:solidFill>
                  <a:srgbClr val="FFFF00"/>
                </a:solidFill>
              </a:rPr>
              <a:t>поліпшеній</a:t>
            </a:r>
            <a:r>
              <a:rPr lang="ru-RU" sz="1400" i="1" dirty="0">
                <a:solidFill>
                  <a:srgbClr val="FFFF00"/>
                </a:solidFill>
              </a:rPr>
              <a:t>, до </a:t>
            </a:r>
            <a:r>
              <a:rPr lang="ru-RU" sz="1400" i="1" dirty="0" err="1">
                <a:solidFill>
                  <a:srgbClr val="FFFF00"/>
                </a:solidFill>
              </a:rPr>
              <a:t>чого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завжди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прагнуть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корпорації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або</a:t>
            </a:r>
            <a:r>
              <a:rPr lang="ru-RU" sz="1400" i="1" dirty="0">
                <a:solidFill>
                  <a:srgbClr val="FFFF00"/>
                </a:solidFill>
              </a:rPr>
              <a:t> на </a:t>
            </a:r>
            <a:r>
              <a:rPr lang="ru-RU" sz="1400" i="1" dirty="0" err="1">
                <a:solidFill>
                  <a:srgbClr val="FFFF00"/>
                </a:solidFill>
              </a:rPr>
              <a:t>погіршеній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унаслідок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об’єктивних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чи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суб’єктивних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обставин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5231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 flipH="1">
            <a:off x="323528" y="2885667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31872" y="2576827"/>
            <a:ext cx="0" cy="308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5234102" y="2846106"/>
            <a:ext cx="2112705" cy="18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7346807" y="2595368"/>
            <a:ext cx="0" cy="269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23528" y="342721"/>
            <a:ext cx="8344" cy="1665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23528" y="342721"/>
            <a:ext cx="6120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935264" y="366008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7314166" y="366008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332777" y="157227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6804248" y="36600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31872" y="141277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3851920" y="1412776"/>
            <a:ext cx="1224136" cy="2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18710" y="262545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Конкурентна позиція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-77636" y="211762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Прибутковість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1000938" y="1104734"/>
            <a:ext cx="2628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Внутрішній грошовий потік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000938" y="42843"/>
            <a:ext cx="293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Ринкова вартість цінних паперів корпорації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433664" y="8048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Зовнішні джерела фінансування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127656" y="974194"/>
            <a:ext cx="35976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700" dirty="0" smtClean="0"/>
              <a:t>Інвестиційні фонди, сформовані за рахунок внутрішніх і зовнішніх </a:t>
            </a:r>
            <a:br>
              <a:rPr lang="uk-UA" sz="1700" dirty="0" smtClean="0"/>
            </a:br>
            <a:r>
              <a:rPr lang="uk-UA" sz="1700" dirty="0" smtClean="0"/>
              <a:t>джерел</a:t>
            </a:r>
            <a:endParaRPr lang="ru-RU" sz="1700" dirty="0"/>
          </a:p>
        </p:txBody>
      </p:sp>
      <p:sp>
        <p:nvSpPr>
          <p:cNvPr id="45" name="TextBox 44"/>
          <p:cNvSpPr txBox="1"/>
          <p:nvPr/>
        </p:nvSpPr>
        <p:spPr>
          <a:xfrm>
            <a:off x="5929354" y="1979122"/>
            <a:ext cx="2820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Ресурси для зростання і підтримки конкуренції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331872" y="3212976"/>
            <a:ext cx="848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FF0000"/>
                </a:solidFill>
              </a:rPr>
              <a:t>Для успішного управління вартісним циклом західна теорія і практика виділяють п’ять основних напрямів взаємозв’язку між розглянутими вище стадіями циклу: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127492" y="4091591"/>
            <a:ext cx="8964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між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основними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економічними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завданнями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внутрішніми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грошовими</a:t>
            </a:r>
            <a:r>
              <a:rPr lang="ru-RU" sz="1400" dirty="0">
                <a:solidFill>
                  <a:srgbClr val="FFFF00"/>
                </a:solidFill>
              </a:rPr>
              <a:t> потоками, </a:t>
            </a:r>
            <a:r>
              <a:rPr lang="ru-RU" sz="1400" dirty="0" err="1">
                <a:solidFill>
                  <a:srgbClr val="FFFF00"/>
                </a:solidFill>
              </a:rPr>
              <a:t>які</a:t>
            </a:r>
            <a:r>
              <a:rPr lang="ru-RU" sz="1400" dirty="0">
                <a:solidFill>
                  <a:srgbClr val="FFFF00"/>
                </a:solidFill>
              </a:rPr>
              <a:t> поставила перед собою </a:t>
            </a:r>
            <a:r>
              <a:rPr lang="ru-RU" sz="1400" dirty="0" err="1">
                <a:solidFill>
                  <a:srgbClr val="FFFF00"/>
                </a:solidFill>
              </a:rPr>
              <a:t>корпорація</a:t>
            </a:r>
            <a:r>
              <a:rPr lang="ru-RU" sz="1400" dirty="0">
                <a:solidFill>
                  <a:srgbClr val="FFFF00"/>
                </a:solidFill>
              </a:rPr>
              <a:t>. У </a:t>
            </a:r>
            <a:r>
              <a:rPr lang="ru-RU" sz="1400" dirty="0" err="1">
                <a:solidFill>
                  <a:srgbClr val="FFFF00"/>
                </a:solidFill>
              </a:rPr>
              <a:t>ній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визначається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частина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економічних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зусиль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які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можна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профінансувати</a:t>
            </a:r>
            <a:r>
              <a:rPr lang="ru-RU" sz="1400" dirty="0">
                <a:solidFill>
                  <a:srgbClr val="FFFF00"/>
                </a:solidFill>
              </a:rPr>
              <a:t> за </a:t>
            </a:r>
            <a:r>
              <a:rPr lang="ru-RU" sz="1400" dirty="0" err="1">
                <a:solidFill>
                  <a:srgbClr val="FFFF00"/>
                </a:solidFill>
              </a:rPr>
              <a:t>рахунок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внутрішніх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джерел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127492" y="4814867"/>
            <a:ext cx="8426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між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сформованими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грошовими</a:t>
            </a:r>
            <a:r>
              <a:rPr lang="ru-RU" sz="1400" dirty="0">
                <a:solidFill>
                  <a:srgbClr val="FFFF00"/>
                </a:solidFill>
              </a:rPr>
              <a:t> потоками та </a:t>
            </a:r>
            <a:r>
              <a:rPr lang="ru-RU" sz="1400" dirty="0" err="1">
                <a:solidFill>
                  <a:srgbClr val="FFFF00"/>
                </a:solidFill>
              </a:rPr>
              <a:t>їх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внутрішнім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використанням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93928" y="5169966"/>
            <a:ext cx="8964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між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прибутковістю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рухом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грошових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потоків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ринкової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ціни</a:t>
            </a:r>
            <a:r>
              <a:rPr lang="ru-RU" sz="1400" dirty="0">
                <a:solidFill>
                  <a:srgbClr val="FFFF00"/>
                </a:solidFill>
              </a:rPr>
              <a:t> (курсом) </a:t>
            </a:r>
            <a:r>
              <a:rPr lang="ru-RU" sz="1400" dirty="0" err="1">
                <a:solidFill>
                  <a:srgbClr val="FFFF00"/>
                </a:solidFill>
              </a:rPr>
              <a:t>цінних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паперів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92319" y="5600852"/>
            <a:ext cx="8496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між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корпорацією</a:t>
            </a:r>
            <a:r>
              <a:rPr lang="ru-RU" sz="1400" dirty="0">
                <a:solidFill>
                  <a:srgbClr val="FFFF00"/>
                </a:solidFill>
              </a:rPr>
              <a:t> і ринками </a:t>
            </a:r>
            <a:r>
              <a:rPr lang="ru-RU" sz="1400" dirty="0" err="1">
                <a:solidFill>
                  <a:srgbClr val="FFFF00"/>
                </a:solidFill>
              </a:rPr>
              <a:t>капіталу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тобто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можливістю</a:t>
            </a:r>
            <a:r>
              <a:rPr lang="ru-RU" sz="1400" dirty="0">
                <a:solidFill>
                  <a:srgbClr val="FFFF00"/>
                </a:solidFill>
              </a:rPr>
              <a:t> доступу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 до </a:t>
            </a:r>
            <a:r>
              <a:rPr lang="ru-RU" sz="1400" dirty="0" err="1">
                <a:solidFill>
                  <a:srgbClr val="FFFF00"/>
                </a:solidFill>
              </a:rPr>
              <a:t>цих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ринків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2319" y="6069571"/>
            <a:ext cx="8426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між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інвестиціями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майбутньою</a:t>
            </a:r>
            <a:r>
              <a:rPr lang="ru-RU" sz="1400" dirty="0">
                <a:solidFill>
                  <a:srgbClr val="FFFF00"/>
                </a:solidFill>
              </a:rPr>
              <a:t> конкурентною </a:t>
            </a:r>
            <a:r>
              <a:rPr lang="ru-RU" sz="1400" dirty="0" err="1">
                <a:solidFill>
                  <a:srgbClr val="FFFF00"/>
                </a:solidFill>
              </a:rPr>
              <a:t>позицією</a:t>
            </a:r>
            <a:endParaRPr lang="ru-RU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648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315200" cy="576064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6. Рух фондів корпорації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82778" y="1124744"/>
            <a:ext cx="82809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FFFF00"/>
                </a:solidFill>
              </a:rPr>
              <a:t>Акціонерне </a:t>
            </a:r>
            <a:r>
              <a:rPr lang="uk-UA" sz="1400" dirty="0">
                <a:solidFill>
                  <a:srgbClr val="FFFF00"/>
                </a:solidFill>
              </a:rPr>
              <a:t>товариство формує свої грошові фонди за рахунок внутрішніх і зовнішніх джерел. </a:t>
            </a:r>
            <a:r>
              <a:rPr lang="ru-RU" sz="1400" dirty="0" err="1">
                <a:solidFill>
                  <a:srgbClr val="FFFF00"/>
                </a:solidFill>
              </a:rPr>
              <a:t>Проте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співвідношення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між</a:t>
            </a:r>
            <a:r>
              <a:rPr lang="ru-RU" sz="1400" dirty="0">
                <a:solidFill>
                  <a:srgbClr val="FFFF00"/>
                </a:solidFill>
              </a:rPr>
              <a:t> ними </a:t>
            </a:r>
            <a:r>
              <a:rPr lang="ru-RU" sz="1400" dirty="0" err="1">
                <a:solidFill>
                  <a:srgbClr val="FFFF00"/>
                </a:solidFill>
              </a:rPr>
              <a:t>визначається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економічними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фінансовими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завданнями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кожної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конкретної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, у </a:t>
            </a:r>
            <a:r>
              <a:rPr lang="ru-RU" sz="1400" dirty="0" err="1">
                <a:solidFill>
                  <a:srgbClr val="FFFF00"/>
                </a:solidFill>
              </a:rPr>
              <a:t>кожний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конкретний</a:t>
            </a:r>
            <a:r>
              <a:rPr lang="ru-RU" sz="1400" dirty="0">
                <a:solidFill>
                  <a:srgbClr val="FFFF00"/>
                </a:solidFill>
              </a:rPr>
              <a:t> для </a:t>
            </a:r>
            <a:r>
              <a:rPr lang="ru-RU" sz="1400" dirty="0" err="1">
                <a:solidFill>
                  <a:srgbClr val="FFFF00"/>
                </a:solidFill>
              </a:rPr>
              <a:t>неї</a:t>
            </a:r>
            <a:r>
              <a:rPr lang="ru-RU" sz="1400" dirty="0">
                <a:solidFill>
                  <a:srgbClr val="FFFF00"/>
                </a:solidFill>
              </a:rPr>
              <a:t> час. </a:t>
            </a:r>
            <a:r>
              <a:rPr lang="ru-RU" sz="1400" dirty="0" err="1">
                <a:solidFill>
                  <a:srgbClr val="FFFF00"/>
                </a:solidFill>
              </a:rPr>
              <a:t>Усі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мобілізовані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грошові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фонди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мають</a:t>
            </a:r>
            <a:r>
              <a:rPr lang="ru-RU" sz="1400" dirty="0">
                <a:solidFill>
                  <a:srgbClr val="FFFF00"/>
                </a:solidFill>
              </a:rPr>
              <a:t> бути </a:t>
            </a:r>
            <a:r>
              <a:rPr lang="ru-RU" sz="1400" dirty="0" err="1">
                <a:solidFill>
                  <a:srgbClr val="FFFF00"/>
                </a:solidFill>
              </a:rPr>
              <a:t>використані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0000"/>
                </a:solidFill>
              </a:rPr>
              <a:t>тобто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i="1" dirty="0">
                <a:solidFill>
                  <a:srgbClr val="FF0000"/>
                </a:solidFill>
              </a:rPr>
              <a:t>сума </a:t>
            </a:r>
            <a:r>
              <a:rPr lang="ru-RU" sz="1400" i="1" dirty="0" err="1">
                <a:solidFill>
                  <a:srgbClr val="FF0000"/>
                </a:solidFill>
              </a:rPr>
              <a:t>джерел</a:t>
            </a:r>
            <a:r>
              <a:rPr lang="ru-RU" sz="1400" i="1" dirty="0">
                <a:solidFill>
                  <a:srgbClr val="FF0000"/>
                </a:solidFill>
              </a:rPr>
              <a:t> повинна </a:t>
            </a:r>
            <a:r>
              <a:rPr lang="ru-RU" sz="1400" i="1" dirty="0" err="1">
                <a:solidFill>
                  <a:srgbClr val="FF0000"/>
                </a:solidFill>
              </a:rPr>
              <a:t>дорівнювати</a:t>
            </a:r>
            <a:r>
              <a:rPr lang="ru-RU" sz="1400" i="1" dirty="0">
                <a:solidFill>
                  <a:srgbClr val="FF0000"/>
                </a:solidFill>
              </a:rPr>
              <a:t> </a:t>
            </a:r>
            <a:r>
              <a:rPr lang="ru-RU" sz="1400" i="1" dirty="0" err="1">
                <a:solidFill>
                  <a:srgbClr val="FF0000"/>
                </a:solidFill>
              </a:rPr>
              <a:t>сумі</a:t>
            </a:r>
            <a:r>
              <a:rPr lang="ru-RU" sz="1400" i="1" dirty="0">
                <a:solidFill>
                  <a:srgbClr val="FF0000"/>
                </a:solidFill>
              </a:rPr>
              <a:t> </a:t>
            </a:r>
            <a:r>
              <a:rPr lang="ru-RU" sz="1400" i="1" dirty="0" err="1">
                <a:solidFill>
                  <a:srgbClr val="FF0000"/>
                </a:solidFill>
              </a:rPr>
              <a:t>витрат</a:t>
            </a:r>
            <a:r>
              <a:rPr lang="ru-RU" sz="1400" dirty="0">
                <a:solidFill>
                  <a:srgbClr val="FFFF00"/>
                </a:solidFill>
              </a:rPr>
              <a:t>. Не </a:t>
            </a:r>
            <a:r>
              <a:rPr lang="ru-RU" sz="1400" dirty="0" err="1">
                <a:solidFill>
                  <a:srgbClr val="FFFF00"/>
                </a:solidFill>
              </a:rPr>
              <a:t>може</a:t>
            </a:r>
            <a:r>
              <a:rPr lang="ru-RU" sz="1400" dirty="0">
                <a:solidFill>
                  <a:srgbClr val="FFFF00"/>
                </a:solidFill>
              </a:rPr>
              <a:t> бути </a:t>
            </a:r>
            <a:r>
              <a:rPr lang="ru-RU" sz="1400" dirty="0" err="1">
                <a:solidFill>
                  <a:srgbClr val="FFFF00"/>
                </a:solidFill>
              </a:rPr>
              <a:t>витрат</a:t>
            </a:r>
            <a:r>
              <a:rPr lang="ru-RU" sz="1400" dirty="0">
                <a:solidFill>
                  <a:srgbClr val="FFFF00"/>
                </a:solidFill>
              </a:rPr>
              <a:t>, не </a:t>
            </a:r>
            <a:r>
              <a:rPr lang="ru-RU" sz="1400" dirty="0" err="1">
                <a:solidFill>
                  <a:srgbClr val="FFFF00"/>
                </a:solidFill>
              </a:rPr>
              <a:t>покритих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джерелами</a:t>
            </a:r>
            <a:r>
              <a:rPr lang="ru-RU" sz="1400" dirty="0">
                <a:solidFill>
                  <a:srgbClr val="FFFF00"/>
                </a:solidFill>
              </a:rPr>
              <a:t>, як не </a:t>
            </a:r>
            <a:r>
              <a:rPr lang="ru-RU" sz="1400" dirty="0" err="1">
                <a:solidFill>
                  <a:srgbClr val="FFFF00"/>
                </a:solidFill>
              </a:rPr>
              <a:t>може</a:t>
            </a:r>
            <a:r>
              <a:rPr lang="ru-RU" sz="1400" dirty="0">
                <a:solidFill>
                  <a:srgbClr val="FFFF00"/>
                </a:solidFill>
              </a:rPr>
              <a:t> бути і </a:t>
            </a:r>
            <a:r>
              <a:rPr lang="ru-RU" sz="1400" dirty="0" err="1">
                <a:solidFill>
                  <a:srgbClr val="FFFF00"/>
                </a:solidFill>
              </a:rPr>
              <a:t>вільних</a:t>
            </a:r>
            <a:r>
              <a:rPr lang="ru-RU" sz="1400" dirty="0">
                <a:solidFill>
                  <a:srgbClr val="FFFF00"/>
                </a:solidFill>
              </a:rPr>
              <a:t>, “не </a:t>
            </a:r>
            <a:r>
              <a:rPr lang="ru-RU" sz="1400" dirty="0" err="1">
                <a:solidFill>
                  <a:srgbClr val="FFFF00"/>
                </a:solidFill>
              </a:rPr>
              <a:t>зайнятих</a:t>
            </a:r>
            <a:r>
              <a:rPr lang="ru-RU" sz="1400" dirty="0">
                <a:solidFill>
                  <a:srgbClr val="FFFF00"/>
                </a:solidFill>
              </a:rPr>
              <a:t>” </a:t>
            </a:r>
            <a:r>
              <a:rPr lang="ru-RU" sz="1400" dirty="0" err="1">
                <a:solidFill>
                  <a:srgbClr val="FFFF00"/>
                </a:solidFill>
              </a:rPr>
              <a:t>фондів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256490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Капітал корпорації формується за рахунок :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>
          <a:xfrm flipH="1">
            <a:off x="2699792" y="2934236"/>
            <a:ext cx="1908212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2"/>
          </p:cNvCxnSpPr>
          <p:nvPr/>
        </p:nvCxnSpPr>
        <p:spPr>
          <a:xfrm>
            <a:off x="4608004" y="2934236"/>
            <a:ext cx="1692188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2778" y="3284984"/>
            <a:ext cx="2965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Внутрішніх фондів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00" y="328231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Зовнішніх фондів</a:t>
            </a: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259632" y="3654316"/>
            <a:ext cx="0" cy="283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-108520" y="3947452"/>
            <a:ext cx="44157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>
                <a:solidFill>
                  <a:srgbClr val="FFFF00"/>
                </a:solidFill>
              </a:rPr>
              <a:t>Внутрішні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джерела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капіталу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формуються</a:t>
            </a:r>
            <a:r>
              <a:rPr lang="ru-RU" sz="1400" dirty="0">
                <a:solidFill>
                  <a:srgbClr val="FFFF00"/>
                </a:solidFill>
              </a:rPr>
              <a:t> за </a:t>
            </a:r>
            <a:r>
              <a:rPr lang="ru-RU" sz="1400" dirty="0" err="1">
                <a:solidFill>
                  <a:srgbClr val="FFFF00"/>
                </a:solidFill>
              </a:rPr>
              <a:t>рахунок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грошових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потоків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поточної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підприємницькій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діяльності</a:t>
            </a:r>
            <a:r>
              <a:rPr lang="ru-RU" sz="1400" dirty="0">
                <a:solidFill>
                  <a:srgbClr val="FFFF00"/>
                </a:solidFill>
              </a:rPr>
              <a:t>, а </a:t>
            </a:r>
            <a:r>
              <a:rPr lang="ru-RU" sz="1400" dirty="0" err="1">
                <a:solidFill>
                  <a:srgbClr val="FFFF00"/>
                </a:solidFill>
              </a:rPr>
              <a:t>також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</a:t>
            </a:r>
            <a:r>
              <a:rPr lang="ru-RU" sz="1400" dirty="0">
                <a:solidFill>
                  <a:srgbClr val="FFFF00"/>
                </a:solidFill>
              </a:rPr>
              <a:t> продажу </a:t>
            </a:r>
            <a:r>
              <a:rPr lang="ru-RU" sz="1400" dirty="0" err="1">
                <a:solidFill>
                  <a:srgbClr val="FFFF00"/>
                </a:solidFill>
              </a:rPr>
              <a:t>частини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активів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7380312" y="3651646"/>
            <a:ext cx="0" cy="286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860032" y="4005064"/>
            <a:ext cx="42839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err="1">
                <a:solidFill>
                  <a:srgbClr val="FFFF00"/>
                </a:solidFill>
              </a:rPr>
              <a:t>Зовнішні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фонди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корпорація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залучає</a:t>
            </a:r>
            <a:r>
              <a:rPr lang="ru-RU" sz="1400" i="1" dirty="0">
                <a:solidFill>
                  <a:srgbClr val="FFFF00"/>
                </a:solidFill>
              </a:rPr>
              <a:t> через </a:t>
            </a:r>
            <a:r>
              <a:rPr lang="ru-RU" sz="1400" i="1" dirty="0" err="1">
                <a:solidFill>
                  <a:srgbClr val="FFFF00"/>
                </a:solidFill>
              </a:rPr>
              <a:t>випуск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облігацій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позик</a:t>
            </a:r>
            <a:r>
              <a:rPr lang="ru-RU" sz="1400" i="1" dirty="0">
                <a:solidFill>
                  <a:srgbClr val="FFFF00"/>
                </a:solidFill>
              </a:rPr>
              <a:t> у </a:t>
            </a:r>
            <a:r>
              <a:rPr lang="ru-RU" sz="1400" i="1" dirty="0" err="1">
                <a:solidFill>
                  <a:srgbClr val="FFFF00"/>
                </a:solidFill>
              </a:rPr>
              <a:t>кредитних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установах</a:t>
            </a:r>
            <a:r>
              <a:rPr lang="ru-RU" sz="1400" i="1" dirty="0">
                <a:solidFill>
                  <a:srgbClr val="FFFF00"/>
                </a:solidFill>
              </a:rPr>
              <a:t> і </a:t>
            </a:r>
            <a:r>
              <a:rPr lang="ru-RU" sz="1400" i="1" dirty="0" err="1">
                <a:solidFill>
                  <a:srgbClr val="FFFF00"/>
                </a:solidFill>
              </a:rPr>
              <a:t>збільшення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акціонерного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капіталу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5516" y="5589240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>
                <a:solidFill>
                  <a:srgbClr val="FF0000"/>
                </a:solidFill>
              </a:rPr>
              <a:t>Фонди</a:t>
            </a:r>
            <a:r>
              <a:rPr lang="ru-RU" sz="1400" dirty="0">
                <a:solidFill>
                  <a:srgbClr val="FF0000"/>
                </a:solidFill>
              </a:rPr>
              <a:t>, </a:t>
            </a:r>
            <a:r>
              <a:rPr lang="ru-RU" sz="1400" dirty="0" err="1">
                <a:solidFill>
                  <a:srgbClr val="FF0000"/>
                </a:solidFill>
              </a:rPr>
              <a:t>що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перебувають</a:t>
            </a:r>
            <a:r>
              <a:rPr lang="ru-RU" sz="1400" dirty="0">
                <a:solidFill>
                  <a:srgbClr val="FF0000"/>
                </a:solidFill>
              </a:rPr>
              <a:t> у </a:t>
            </a:r>
            <a:r>
              <a:rPr lang="ru-RU" sz="1400" dirty="0" err="1">
                <a:solidFill>
                  <a:srgbClr val="FF0000"/>
                </a:solidFill>
              </a:rPr>
              <a:t>розпорядженні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корпорації</a:t>
            </a:r>
            <a:r>
              <a:rPr lang="ru-RU" sz="1400" dirty="0">
                <a:solidFill>
                  <a:srgbClr val="FF0000"/>
                </a:solidFill>
              </a:rPr>
              <a:t>, </a:t>
            </a:r>
            <a:r>
              <a:rPr lang="ru-RU" sz="1400" dirty="0" err="1">
                <a:solidFill>
                  <a:srgbClr val="FF0000"/>
                </a:solidFill>
              </a:rPr>
              <a:t>витрачаються</a:t>
            </a:r>
            <a:r>
              <a:rPr lang="ru-RU" sz="1400" dirty="0">
                <a:solidFill>
                  <a:srgbClr val="FF0000"/>
                </a:solidFill>
              </a:rPr>
              <a:t> на: </a:t>
            </a:r>
            <a:r>
              <a:rPr lang="ru-RU" sz="1400" dirty="0">
                <a:solidFill>
                  <a:srgbClr val="FFFF00"/>
                </a:solidFill>
              </a:rPr>
              <a:t>1) </a:t>
            </a:r>
            <a:r>
              <a:rPr lang="ru-RU" sz="1400" dirty="0" err="1">
                <a:solidFill>
                  <a:srgbClr val="FFFF00"/>
                </a:solidFill>
              </a:rPr>
              <a:t>виплату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дивідендів</a:t>
            </a:r>
            <a:r>
              <a:rPr lang="ru-RU" sz="1400" dirty="0">
                <a:solidFill>
                  <a:srgbClr val="FFFF00"/>
                </a:solidFill>
              </a:rPr>
              <a:t> за </a:t>
            </a:r>
            <a:r>
              <a:rPr lang="ru-RU" sz="1400" dirty="0" err="1">
                <a:solidFill>
                  <a:srgbClr val="FFFF00"/>
                </a:solidFill>
              </a:rPr>
              <a:t>акціями</a:t>
            </a:r>
            <a:r>
              <a:rPr lang="ru-RU" sz="1400" dirty="0">
                <a:solidFill>
                  <a:srgbClr val="FFFF00"/>
                </a:solidFill>
              </a:rPr>
              <a:t>; 2) </a:t>
            </a:r>
            <a:r>
              <a:rPr lang="ru-RU" sz="1400" dirty="0" err="1">
                <a:solidFill>
                  <a:srgbClr val="FFFF00"/>
                </a:solidFill>
              </a:rPr>
              <a:t>відсотки</a:t>
            </a:r>
            <a:r>
              <a:rPr lang="ru-RU" sz="1400" dirty="0">
                <a:solidFill>
                  <a:srgbClr val="FFFF00"/>
                </a:solidFill>
              </a:rPr>
              <a:t> за </a:t>
            </a:r>
            <a:r>
              <a:rPr lang="ru-RU" sz="1400" dirty="0" err="1">
                <a:solidFill>
                  <a:srgbClr val="FFFF00"/>
                </a:solidFill>
              </a:rPr>
              <a:t>облігаціями</a:t>
            </a:r>
            <a:r>
              <a:rPr lang="ru-RU" sz="1400" dirty="0">
                <a:solidFill>
                  <a:srgbClr val="FFFF00"/>
                </a:solidFill>
              </a:rPr>
              <a:t>; 3) </a:t>
            </a:r>
            <a:r>
              <a:rPr lang="ru-RU" sz="1400" dirty="0" err="1">
                <a:solidFill>
                  <a:srgbClr val="FFFF00"/>
                </a:solidFill>
              </a:rPr>
              <a:t>інвестиції</a:t>
            </a:r>
            <a:r>
              <a:rPr lang="ru-RU" sz="1400" dirty="0">
                <a:solidFill>
                  <a:srgbClr val="FFFF00"/>
                </a:solidFill>
              </a:rPr>
              <a:t> в </a:t>
            </a:r>
            <a:r>
              <a:rPr lang="ru-RU" sz="1400" dirty="0" err="1">
                <a:solidFill>
                  <a:srgbClr val="FFFF00"/>
                </a:solidFill>
              </a:rPr>
              <a:t>довгострокові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активи</a:t>
            </a:r>
            <a:r>
              <a:rPr lang="ru-RU" sz="1400" dirty="0">
                <a:solidFill>
                  <a:srgbClr val="FFFF00"/>
                </a:solidFill>
              </a:rPr>
              <a:t>; 4) </a:t>
            </a:r>
            <a:r>
              <a:rPr lang="ru-RU" sz="1400" dirty="0" err="1">
                <a:solidFill>
                  <a:srgbClr val="FFFF00"/>
                </a:solidFill>
              </a:rPr>
              <a:t>інвестиції</a:t>
            </a:r>
            <a:r>
              <a:rPr lang="ru-RU" sz="1400" dirty="0">
                <a:solidFill>
                  <a:srgbClr val="FFFF00"/>
                </a:solidFill>
              </a:rPr>
              <a:t> в </a:t>
            </a:r>
            <a:r>
              <a:rPr lang="ru-RU" sz="1400" dirty="0" err="1">
                <a:solidFill>
                  <a:srgbClr val="FFFF00"/>
                </a:solidFill>
              </a:rPr>
              <a:t>короткострокові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активи</a:t>
            </a:r>
            <a:r>
              <a:rPr lang="ru-RU" sz="1400" dirty="0">
                <a:solidFill>
                  <a:srgbClr val="FFFF00"/>
                </a:solidFill>
              </a:rPr>
              <a:t>; 5) </a:t>
            </a:r>
            <a:r>
              <a:rPr lang="ru-RU" sz="1400" dirty="0" err="1">
                <a:solidFill>
                  <a:srgbClr val="FFFF00"/>
                </a:solidFill>
              </a:rPr>
              <a:t>погашення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боргів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або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викуп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акцій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89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1" grpId="0"/>
      <p:bldP spid="12" grpId="0"/>
      <p:bldP spid="16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484784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uk-UA" dirty="0" smtClean="0">
                <a:solidFill>
                  <a:srgbClr val="FFFF00"/>
                </a:solidFill>
              </a:rPr>
              <a:t>Предмет дисципліни «Фінанси зарубіжних корпорацій»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uk-UA" dirty="0" smtClean="0">
                <a:solidFill>
                  <a:srgbClr val="FFFF00"/>
                </a:solidFill>
              </a:rPr>
              <a:t>Функції фінансів корпорації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uk-UA" dirty="0" smtClean="0">
                <a:solidFill>
                  <a:srgbClr val="FFFF00"/>
                </a:solidFill>
              </a:rPr>
              <a:t>Фінансове навколишнє середовище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uk-UA" dirty="0" smtClean="0">
                <a:solidFill>
                  <a:srgbClr val="FFFF00"/>
                </a:solidFill>
              </a:rPr>
              <a:t>Управління фінансами корпорацій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uk-UA" dirty="0" smtClean="0">
                <a:solidFill>
                  <a:srgbClr val="FFFF00"/>
                </a:solidFill>
              </a:rPr>
              <a:t>Обіг капіталу корпорації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uk-UA" dirty="0" smtClean="0">
                <a:solidFill>
                  <a:srgbClr val="FFFF00"/>
                </a:solidFill>
              </a:rPr>
              <a:t>Рух фондів корпорації 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42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15200" cy="64807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/>
              <a:t>1. Предмет дисципліни «Фінанси зарубіжних корпорацій»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85219" y="1412776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FFFF00"/>
                </a:solidFill>
              </a:rPr>
              <a:t>Предметом дисципліни, яка вивчається, є юридично оформлені грошові відносини між </a:t>
            </a:r>
            <a:r>
              <a:rPr lang="uk-UA" dirty="0">
                <a:solidFill>
                  <a:srgbClr val="FF0000"/>
                </a:solidFill>
              </a:rPr>
              <a:t>корпорацією</a:t>
            </a:r>
            <a:r>
              <a:rPr lang="uk-UA" dirty="0">
                <a:solidFill>
                  <a:srgbClr val="FFFF00"/>
                </a:solidFill>
              </a:rPr>
              <a:t> та іншими </a:t>
            </a:r>
            <a:r>
              <a:rPr lang="uk-UA" dirty="0">
                <a:solidFill>
                  <a:srgbClr val="FF0000"/>
                </a:solidFill>
              </a:rPr>
              <a:t>агентами</a:t>
            </a:r>
            <a:r>
              <a:rPr lang="uk-UA" dirty="0">
                <a:solidFill>
                  <a:srgbClr val="FFFF00"/>
                </a:solidFill>
              </a:rPr>
              <a:t> ринку з приводу формування капіталу корпорації та його розподілу з метою підвищення добробуту акціонерів. Ці відносини формуються в умовах </a:t>
            </a:r>
            <a:r>
              <a:rPr lang="uk-UA" dirty="0">
                <a:solidFill>
                  <a:srgbClr val="FF0000"/>
                </a:solidFill>
              </a:rPr>
              <a:t>невизначеності</a:t>
            </a:r>
            <a:r>
              <a:rPr lang="uk-UA" dirty="0">
                <a:solidFill>
                  <a:srgbClr val="FFFF00"/>
                </a:solidFill>
              </a:rPr>
              <a:t> та ризику, характерних для ринкової економіки.</a:t>
            </a:r>
            <a:endParaRPr lang="ru-RU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-108520" y="3096764"/>
            <a:ext cx="446449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i="1" dirty="0" err="1">
                <a:solidFill>
                  <a:srgbClr val="FF0000"/>
                </a:solidFill>
              </a:rPr>
              <a:t>корпорація</a:t>
            </a:r>
            <a:r>
              <a:rPr lang="ru-RU" sz="1400" dirty="0"/>
              <a:t> </a:t>
            </a:r>
            <a:r>
              <a:rPr lang="ru-RU" sz="1400" dirty="0">
                <a:solidFill>
                  <a:srgbClr val="FFFF00"/>
                </a:solidFill>
              </a:rPr>
              <a:t>(лат. </a:t>
            </a:r>
            <a:r>
              <a:rPr lang="ru-RU" sz="1400" dirty="0" err="1">
                <a:solidFill>
                  <a:srgbClr val="FFFF00"/>
                </a:solidFill>
              </a:rPr>
              <a:t>corpus</a:t>
            </a:r>
            <a:r>
              <a:rPr lang="ru-RU" sz="1400" dirty="0">
                <a:solidFill>
                  <a:srgbClr val="FFFF00"/>
                </a:solidFill>
              </a:rPr>
              <a:t> — </a:t>
            </a:r>
            <a:r>
              <a:rPr lang="ru-RU" sz="1400" dirty="0" err="1">
                <a:solidFill>
                  <a:srgbClr val="FFFF00"/>
                </a:solidFill>
              </a:rPr>
              <a:t>тіло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пізньолат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corporatio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compania</a:t>
            </a:r>
            <a:r>
              <a:rPr lang="ru-RU" sz="1400" dirty="0">
                <a:solidFill>
                  <a:srgbClr val="FFFF00"/>
                </a:solidFill>
              </a:rPr>
              <a:t> — </a:t>
            </a:r>
            <a:r>
              <a:rPr lang="ru-RU" sz="1400" dirty="0" err="1">
                <a:solidFill>
                  <a:srgbClr val="FFFF00"/>
                </a:solidFill>
              </a:rPr>
              <a:t>об’єднання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товариство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співтовариство</a:t>
            </a:r>
            <a:r>
              <a:rPr lang="ru-RU" sz="1400" dirty="0">
                <a:solidFill>
                  <a:srgbClr val="FFFF00"/>
                </a:solidFill>
              </a:rPr>
              <a:t>). </a:t>
            </a:r>
            <a:r>
              <a:rPr lang="ru-RU" sz="1400" dirty="0" err="1">
                <a:solidFill>
                  <a:srgbClr val="FFFF00"/>
                </a:solidFill>
              </a:rPr>
              <a:t>Під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термінами</a:t>
            </a:r>
            <a:r>
              <a:rPr lang="ru-RU" sz="1400" dirty="0">
                <a:solidFill>
                  <a:srgbClr val="FFFF00"/>
                </a:solidFill>
              </a:rPr>
              <a:t> “</a:t>
            </a:r>
            <a:r>
              <a:rPr lang="ru-RU" sz="1400" dirty="0" err="1">
                <a:solidFill>
                  <a:srgbClr val="FFFF00"/>
                </a:solidFill>
              </a:rPr>
              <a:t>корпорація</a:t>
            </a:r>
            <a:r>
              <a:rPr lang="ru-RU" sz="1400" dirty="0">
                <a:solidFill>
                  <a:srgbClr val="FFFF00"/>
                </a:solidFill>
              </a:rPr>
              <a:t>”, </a:t>
            </a:r>
            <a:r>
              <a:rPr lang="ru-RU" sz="1400" dirty="0" err="1">
                <a:solidFill>
                  <a:srgbClr val="FFFF00"/>
                </a:solidFill>
              </a:rPr>
              <a:t>який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вживається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здебільшого</a:t>
            </a:r>
            <a:r>
              <a:rPr lang="ru-RU" sz="1400" dirty="0">
                <a:solidFill>
                  <a:srgbClr val="FFFF00"/>
                </a:solidFill>
              </a:rPr>
              <a:t> в </a:t>
            </a:r>
            <a:r>
              <a:rPr lang="ru-RU" sz="1400" dirty="0" err="1">
                <a:solidFill>
                  <a:srgbClr val="FFFF00"/>
                </a:solidFill>
              </a:rPr>
              <a:t>англосаксонських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країнах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Японії</a:t>
            </a:r>
            <a:r>
              <a:rPr lang="ru-RU" sz="1400" dirty="0">
                <a:solidFill>
                  <a:srgbClr val="FFFF00"/>
                </a:solidFill>
              </a:rPr>
              <a:t>, та “</a:t>
            </a:r>
            <a:r>
              <a:rPr lang="ru-RU" sz="1400" dirty="0" err="1">
                <a:solidFill>
                  <a:srgbClr val="FFFF00"/>
                </a:solidFill>
              </a:rPr>
              <a:t>компанія</a:t>
            </a:r>
            <a:r>
              <a:rPr lang="ru-RU" sz="1400" dirty="0">
                <a:solidFill>
                  <a:srgbClr val="FFFF00"/>
                </a:solidFill>
              </a:rPr>
              <a:t>”, </a:t>
            </a:r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переважає</a:t>
            </a:r>
            <a:r>
              <a:rPr lang="ru-RU" sz="1400" dirty="0">
                <a:solidFill>
                  <a:srgbClr val="FFFF00"/>
                </a:solidFill>
              </a:rPr>
              <a:t> в </a:t>
            </a:r>
            <a:r>
              <a:rPr lang="ru-RU" sz="1400" dirty="0" err="1">
                <a:solidFill>
                  <a:srgbClr val="FFFF00"/>
                </a:solidFill>
              </a:rPr>
              <a:t>західноєвропейських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країнах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розуміється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акціонерне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товариство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512" y="4974202"/>
            <a:ext cx="892899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i="1" dirty="0">
                <a:solidFill>
                  <a:srgbClr val="FF0000"/>
                </a:solidFill>
              </a:rPr>
              <a:t>агент</a:t>
            </a:r>
            <a:r>
              <a:rPr lang="ru-RU" sz="1400" b="1" dirty="0"/>
              <a:t> </a:t>
            </a:r>
            <a:r>
              <a:rPr lang="ru-RU" sz="1400" dirty="0">
                <a:solidFill>
                  <a:srgbClr val="FFFF00"/>
                </a:solidFill>
              </a:rPr>
              <a:t>(лат. </a:t>
            </a:r>
            <a:r>
              <a:rPr lang="ru-RU" sz="1400" dirty="0" err="1">
                <a:solidFill>
                  <a:srgbClr val="FFFF00"/>
                </a:solidFill>
              </a:rPr>
              <a:t>agens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agentis</a:t>
            </a:r>
            <a:r>
              <a:rPr lang="ru-RU" sz="1400" dirty="0">
                <a:solidFill>
                  <a:srgbClr val="FFFF00"/>
                </a:solidFill>
              </a:rPr>
              <a:t> — </a:t>
            </a:r>
            <a:r>
              <a:rPr lang="ru-RU" sz="1400" dirty="0" err="1">
                <a:solidFill>
                  <a:srgbClr val="FFFF00"/>
                </a:solidFill>
              </a:rPr>
              <a:t>діючий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ago</a:t>
            </a:r>
            <a:r>
              <a:rPr lang="ru-RU" sz="1400" dirty="0">
                <a:solidFill>
                  <a:srgbClr val="FFFF00"/>
                </a:solidFill>
              </a:rPr>
              <a:t> — той, </a:t>
            </a:r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приводить у </a:t>
            </a:r>
            <a:r>
              <a:rPr lang="ru-RU" sz="1400" dirty="0" err="1">
                <a:solidFill>
                  <a:srgbClr val="FFFF00"/>
                </a:solidFill>
              </a:rPr>
              <a:t>рух</a:t>
            </a:r>
            <a:r>
              <a:rPr lang="ru-RU" sz="1400" dirty="0">
                <a:solidFill>
                  <a:srgbClr val="FFFF00"/>
                </a:solidFill>
              </a:rPr>
              <a:t>). </a:t>
            </a:r>
            <a:r>
              <a:rPr lang="ru-RU" sz="1400" dirty="0" err="1">
                <a:solidFill>
                  <a:srgbClr val="FFFF00"/>
                </a:solidFill>
              </a:rPr>
              <a:t>Агенти</a:t>
            </a:r>
            <a:r>
              <a:rPr lang="ru-RU" sz="1400" dirty="0">
                <a:solidFill>
                  <a:srgbClr val="FFFF00"/>
                </a:solidFill>
              </a:rPr>
              <a:t> — </a:t>
            </a:r>
            <a:r>
              <a:rPr lang="ru-RU" sz="1400" dirty="0" err="1">
                <a:solidFill>
                  <a:srgbClr val="FFFF00"/>
                </a:solidFill>
              </a:rPr>
              <a:t>дійові</a:t>
            </a:r>
            <a:r>
              <a:rPr lang="ru-RU" sz="1400" dirty="0">
                <a:solidFill>
                  <a:srgbClr val="FFFF00"/>
                </a:solidFill>
              </a:rPr>
              <a:t> особи в </a:t>
            </a:r>
            <a:r>
              <a:rPr lang="ru-RU" sz="1400" dirty="0" err="1">
                <a:solidFill>
                  <a:srgbClr val="FFFF00"/>
                </a:solidFill>
              </a:rPr>
              <a:t>ринковій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економіці</a:t>
            </a:r>
            <a:r>
              <a:rPr lang="ru-RU" sz="1400" dirty="0" smtClean="0">
                <a:solidFill>
                  <a:srgbClr val="FFFF00"/>
                </a:solidFill>
              </a:rPr>
              <a:t>. Ними </a:t>
            </a:r>
            <a:r>
              <a:rPr lang="ru-RU" sz="1400" dirty="0" err="1" smtClean="0">
                <a:solidFill>
                  <a:srgbClr val="FFFF00"/>
                </a:solidFill>
              </a:rPr>
              <a:t>можуть</a:t>
            </a:r>
            <a:r>
              <a:rPr lang="ru-RU" sz="1400" dirty="0" smtClean="0">
                <a:solidFill>
                  <a:srgbClr val="FFFF00"/>
                </a:solidFill>
              </a:rPr>
              <a:t> бути як </a:t>
            </a:r>
            <a:r>
              <a:rPr lang="ru-RU" sz="1400" dirty="0" err="1" smtClean="0">
                <a:solidFill>
                  <a:srgbClr val="FFFF00"/>
                </a:solidFill>
              </a:rPr>
              <a:t>юридичні</a:t>
            </a:r>
            <a:r>
              <a:rPr lang="ru-RU" sz="1400" dirty="0" smtClean="0">
                <a:solidFill>
                  <a:srgbClr val="FFFF00"/>
                </a:solidFill>
              </a:rPr>
              <a:t> та </a:t>
            </a:r>
            <a:r>
              <a:rPr lang="ru-RU" sz="1400" dirty="0" err="1" smtClean="0">
                <a:solidFill>
                  <a:srgbClr val="FFFF00"/>
                </a:solidFill>
              </a:rPr>
              <a:t>фізичні</a:t>
            </a:r>
            <a:r>
              <a:rPr lang="ru-RU" sz="1400" dirty="0" smtClean="0">
                <a:solidFill>
                  <a:srgbClr val="FFFF00"/>
                </a:solidFill>
              </a:rPr>
              <a:t> особи. </a:t>
            </a:r>
            <a:r>
              <a:rPr lang="ru-RU" sz="1400" dirty="0" err="1">
                <a:solidFill>
                  <a:srgbClr val="FFFF00"/>
                </a:solidFill>
              </a:rPr>
              <a:t>Державні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податкові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регулюючі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контролюючі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органи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беруть</a:t>
            </a:r>
            <a:r>
              <a:rPr lang="ru-RU" sz="1400" dirty="0">
                <a:solidFill>
                  <a:srgbClr val="FFFF00"/>
                </a:solidFill>
              </a:rPr>
              <a:t> участь у </a:t>
            </a:r>
            <a:r>
              <a:rPr lang="ru-RU" sz="1400" dirty="0" err="1">
                <a:solidFill>
                  <a:srgbClr val="FFFF00"/>
                </a:solidFill>
              </a:rPr>
              <a:t>ринкових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відносинах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посідають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особливе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місце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серед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агентів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Їхні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дії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охоплюють</a:t>
            </a:r>
            <a:r>
              <a:rPr lang="ru-RU" sz="1400" dirty="0">
                <a:solidFill>
                  <a:srgbClr val="FFFF00"/>
                </a:solidFill>
              </a:rPr>
              <a:t> всю систему </a:t>
            </a:r>
            <a:r>
              <a:rPr lang="ru-RU" sz="1400" dirty="0" err="1">
                <a:solidFill>
                  <a:srgbClr val="FFFF00"/>
                </a:solidFill>
              </a:rPr>
              <a:t>економічних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відносин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із</a:t>
            </a:r>
            <a:r>
              <a:rPr lang="ru-RU" sz="1400" dirty="0">
                <a:solidFill>
                  <a:srgbClr val="FFFF00"/>
                </a:solidFill>
              </a:rPr>
              <a:t> метою </a:t>
            </a:r>
            <a:r>
              <a:rPr lang="ru-RU" sz="1400" dirty="0" err="1">
                <a:solidFill>
                  <a:srgbClr val="FFFF00"/>
                </a:solidFill>
              </a:rPr>
              <a:t>регулювання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pPr algn="ctr"/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стосується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робітників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службовців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інженерно-технічних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працівників</a:t>
            </a:r>
            <a:r>
              <a:rPr lang="ru-RU" sz="1400" dirty="0">
                <a:solidFill>
                  <a:srgbClr val="FFFF00"/>
                </a:solidFill>
              </a:rPr>
              <a:t>, то, </a:t>
            </a:r>
            <a:r>
              <a:rPr lang="ru-RU" sz="1400" dirty="0" err="1">
                <a:solidFill>
                  <a:srgbClr val="FFFF00"/>
                </a:solidFill>
              </a:rPr>
              <a:t>укладаючи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колективний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договір</a:t>
            </a:r>
            <a:r>
              <a:rPr lang="ru-RU" sz="1400" dirty="0">
                <a:solidFill>
                  <a:srgbClr val="FFFF00"/>
                </a:solidFill>
              </a:rPr>
              <a:t> з </a:t>
            </a:r>
            <a:r>
              <a:rPr lang="ru-RU" sz="1400" dirty="0" err="1">
                <a:solidFill>
                  <a:srgbClr val="FFFF00"/>
                </a:solidFill>
              </a:rPr>
              <a:t>корпорацією</a:t>
            </a:r>
            <a:r>
              <a:rPr lang="ru-RU" sz="1400" dirty="0">
                <a:solidFill>
                  <a:srgbClr val="FFFF00"/>
                </a:solidFill>
              </a:rPr>
              <a:t>, вони </a:t>
            </a:r>
            <a:r>
              <a:rPr lang="ru-RU" sz="1400" dirty="0" err="1">
                <a:solidFill>
                  <a:srgbClr val="FFFF00"/>
                </a:solidFill>
              </a:rPr>
              <a:t>виступають</a:t>
            </a:r>
            <a:r>
              <a:rPr lang="ru-RU" sz="1400" dirty="0">
                <a:solidFill>
                  <a:srgbClr val="FFFF00"/>
                </a:solidFill>
              </a:rPr>
              <a:t> як </a:t>
            </a:r>
            <a:r>
              <a:rPr lang="ru-RU" sz="1400" dirty="0" err="1">
                <a:solidFill>
                  <a:srgbClr val="FFFF00"/>
                </a:solidFill>
              </a:rPr>
              <a:t>співтовариство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зайнятих</a:t>
            </a:r>
            <a:r>
              <a:rPr lang="ru-RU" sz="1400" dirty="0">
                <a:solidFill>
                  <a:srgbClr val="FFFF00"/>
                </a:solidFill>
              </a:rPr>
              <a:t> у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осіб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Їхні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інтереси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виражають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профспілкові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об’єднання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3096763"/>
            <a:ext cx="50405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i="1" dirty="0" err="1">
                <a:solidFill>
                  <a:srgbClr val="FF0000"/>
                </a:solidFill>
              </a:rPr>
              <a:t>невизначеність</a:t>
            </a:r>
            <a:r>
              <a:rPr lang="ru-RU" sz="1400" dirty="0"/>
              <a:t> </a:t>
            </a:r>
            <a:r>
              <a:rPr lang="ru-RU" sz="1400" dirty="0">
                <a:solidFill>
                  <a:srgbClr val="FFFF00"/>
                </a:solidFill>
              </a:rPr>
              <a:t>— </a:t>
            </a:r>
            <a:r>
              <a:rPr lang="ru-RU" sz="1400" dirty="0" err="1">
                <a:solidFill>
                  <a:srgbClr val="FFFF00"/>
                </a:solidFill>
              </a:rPr>
              <a:t>неможливість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передбачити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розвиток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ринкових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відносин</a:t>
            </a:r>
            <a:r>
              <a:rPr lang="ru-RU" sz="1400" dirty="0">
                <a:solidFill>
                  <a:srgbClr val="FFFF00"/>
                </a:solidFill>
              </a:rPr>
              <a:t> у </a:t>
            </a:r>
            <a:r>
              <a:rPr lang="ru-RU" sz="1400" dirty="0" err="1">
                <a:solidFill>
                  <a:srgbClr val="FFFF00"/>
                </a:solidFill>
              </a:rPr>
              <a:t>майбутньому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наприклад</a:t>
            </a:r>
            <a:r>
              <a:rPr lang="ru-RU" sz="1400" dirty="0">
                <a:solidFill>
                  <a:srgbClr val="FFFF00"/>
                </a:solidFill>
              </a:rPr>
              <a:t>, в </a:t>
            </a:r>
            <a:r>
              <a:rPr lang="ru-RU" sz="1400" dirty="0" err="1">
                <a:solidFill>
                  <a:srgbClr val="FFFF00"/>
                </a:solidFill>
              </a:rPr>
              <a:t>умовах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кон’юнктури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постійно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змінюється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b="1" i="1" dirty="0" err="1">
                <a:solidFill>
                  <a:srgbClr val="FFFF00"/>
                </a:solidFill>
              </a:rPr>
              <a:t>Ризик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dirty="0">
                <a:solidFill>
                  <a:srgbClr val="FFFF00"/>
                </a:solidFill>
              </a:rPr>
              <a:t>— </a:t>
            </a:r>
            <a:r>
              <a:rPr lang="ru-RU" sz="1400" dirty="0" err="1">
                <a:solidFill>
                  <a:srgbClr val="FFFF00"/>
                </a:solidFill>
              </a:rPr>
              <a:t>це</a:t>
            </a:r>
            <a:r>
              <a:rPr lang="ru-RU" sz="1400" dirty="0">
                <a:solidFill>
                  <a:srgbClr val="FFFF00"/>
                </a:solidFill>
              </a:rPr>
              <a:t> не просто </a:t>
            </a:r>
            <a:r>
              <a:rPr lang="ru-RU" sz="1400" dirty="0" err="1">
                <a:solidFill>
                  <a:srgbClr val="FFFF00"/>
                </a:solidFill>
              </a:rPr>
              <a:t>невизначеність</a:t>
            </a:r>
            <a:r>
              <a:rPr lang="ru-RU" sz="1400" dirty="0">
                <a:solidFill>
                  <a:srgbClr val="FFFF00"/>
                </a:solidFill>
              </a:rPr>
              <a:t>, а </a:t>
            </a:r>
            <a:r>
              <a:rPr lang="ru-RU" sz="1400" dirty="0" err="1">
                <a:solidFill>
                  <a:srgbClr val="FFFF00"/>
                </a:solidFill>
              </a:rPr>
              <a:t>така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невизначеність</a:t>
            </a:r>
            <a:r>
              <a:rPr lang="ru-RU" sz="1400" dirty="0">
                <a:solidFill>
                  <a:srgbClr val="FFFF00"/>
                </a:solidFill>
              </a:rPr>
              <a:t>, яку менеджер </a:t>
            </a:r>
            <a:r>
              <a:rPr lang="ru-RU" sz="1400" dirty="0" err="1">
                <a:solidFill>
                  <a:srgbClr val="FFFF00"/>
                </a:solidFill>
              </a:rPr>
              <a:t>мусить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брати</a:t>
            </a:r>
            <a:r>
              <a:rPr lang="ru-RU" sz="1400" dirty="0">
                <a:solidFill>
                  <a:srgbClr val="FFFF00"/>
                </a:solidFill>
              </a:rPr>
              <a:t> до </a:t>
            </a:r>
            <a:r>
              <a:rPr lang="ru-RU" sz="1400" dirty="0" err="1">
                <a:solidFill>
                  <a:srgbClr val="FFFF00"/>
                </a:solidFill>
              </a:rPr>
              <a:t>уваги</a:t>
            </a:r>
            <a:r>
              <a:rPr lang="ru-RU" sz="1400" dirty="0">
                <a:solidFill>
                  <a:srgbClr val="FFFF00"/>
                </a:solidFill>
              </a:rPr>
              <a:t> в </a:t>
            </a:r>
            <a:r>
              <a:rPr lang="ru-RU" sz="1400" dirty="0" err="1">
                <a:solidFill>
                  <a:srgbClr val="FFFF00"/>
                </a:solidFill>
              </a:rPr>
              <a:t>управлінні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фінансами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оскільки</a:t>
            </a:r>
            <a:r>
              <a:rPr lang="ru-RU" sz="1400" dirty="0">
                <a:solidFill>
                  <a:srgbClr val="FFFF00"/>
                </a:solidFill>
              </a:rPr>
              <a:t> вона </a:t>
            </a:r>
            <a:r>
              <a:rPr lang="ru-RU" sz="1400" dirty="0" err="1">
                <a:solidFill>
                  <a:srgbClr val="FFFF00"/>
                </a:solidFill>
              </a:rPr>
              <a:t>може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погіршити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фінансовий</a:t>
            </a:r>
            <a:r>
              <a:rPr lang="ru-RU" sz="1400" dirty="0">
                <a:solidFill>
                  <a:srgbClr val="FFFF00"/>
                </a:solidFill>
              </a:rPr>
              <a:t> стан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Невизначеність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може</a:t>
            </a:r>
            <a:r>
              <a:rPr lang="ru-RU" sz="1400" dirty="0">
                <a:solidFill>
                  <a:srgbClr val="FFFF00"/>
                </a:solidFill>
              </a:rPr>
              <a:t> перейти в </a:t>
            </a:r>
            <a:r>
              <a:rPr lang="ru-RU" sz="1400" dirty="0" err="1">
                <a:solidFill>
                  <a:srgbClr val="FFFF00"/>
                </a:solidFill>
              </a:rPr>
              <a:t>різноманітні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форми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ризику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686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tx2"/>
                </a:solidFill>
              </a:rPr>
              <a:t>У ринковій економіці функціонують три основні юридичні форми організації капіталу і підприємництва: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24" y="1052736"/>
            <a:ext cx="679332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uk-UA" sz="1400" b="1" dirty="0" smtClean="0">
                <a:solidFill>
                  <a:srgbClr val="FF0000"/>
                </a:solidFill>
              </a:rPr>
              <a:t>Корпорація</a:t>
            </a:r>
            <a:r>
              <a:rPr lang="uk-UA" sz="1400" dirty="0" smtClean="0"/>
              <a:t> </a:t>
            </a:r>
            <a:r>
              <a:rPr lang="uk-UA" sz="1400" dirty="0" smtClean="0">
                <a:solidFill>
                  <a:srgbClr val="FFFF00"/>
                </a:solidFill>
              </a:rPr>
              <a:t>– це правова форма бізнесу, що відрізняється і відокремлена від конкретних осіб, які ними володіють. </a:t>
            </a:r>
          </a:p>
          <a:p>
            <a:pPr lvl="0" algn="just"/>
            <a:r>
              <a:rPr lang="uk-UA" sz="1400" b="1" dirty="0" smtClean="0">
                <a:solidFill>
                  <a:srgbClr val="FFFF00"/>
                </a:solidFill>
              </a:rPr>
              <a:t>Основні ознаки : </a:t>
            </a:r>
          </a:p>
          <a:p>
            <a:pPr lvl="0" algn="just"/>
            <a:r>
              <a:rPr lang="uk-UA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корпорація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>
                <a:solidFill>
                  <a:srgbClr val="FFFF00"/>
                </a:solidFill>
              </a:rPr>
              <a:t>— </a:t>
            </a:r>
            <a:r>
              <a:rPr lang="ru-RU" sz="1400" dirty="0" err="1">
                <a:solidFill>
                  <a:srgbClr val="FFFF00"/>
                </a:solidFill>
              </a:rPr>
              <a:t>юридична</a:t>
            </a:r>
            <a:r>
              <a:rPr lang="ru-RU" sz="1400" dirty="0">
                <a:solidFill>
                  <a:srgbClr val="FFFF00"/>
                </a:solidFill>
              </a:rPr>
              <a:t> особа, </a:t>
            </a:r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володіє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правосуб’єктністю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pPr lvl="0" algn="just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відповідальність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акціонерів</a:t>
            </a:r>
            <a:r>
              <a:rPr lang="ru-RU" sz="1400" dirty="0">
                <a:solidFill>
                  <a:srgbClr val="FFFF00"/>
                </a:solidFill>
              </a:rPr>
              <a:t> за </a:t>
            </a:r>
            <a:r>
              <a:rPr lang="ru-RU" sz="1400" dirty="0" err="1">
                <a:solidFill>
                  <a:srgbClr val="FFFF00"/>
                </a:solidFill>
              </a:rPr>
              <a:t>зобов’язаннями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обмежена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їхніми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частками</a:t>
            </a:r>
            <a:r>
              <a:rPr lang="ru-RU" sz="1400" dirty="0">
                <a:solidFill>
                  <a:srgbClr val="FFFF00"/>
                </a:solidFill>
              </a:rPr>
              <a:t> в </a:t>
            </a:r>
            <a:r>
              <a:rPr lang="ru-RU" sz="1400" dirty="0" err="1">
                <a:solidFill>
                  <a:srgbClr val="FFFF00"/>
                </a:solidFill>
              </a:rPr>
              <a:t>капіталі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pPr lvl="0" algn="just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акціонер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має</a:t>
            </a:r>
            <a:r>
              <a:rPr lang="ru-RU" sz="1400" dirty="0">
                <a:solidFill>
                  <a:srgbClr val="FFFF00"/>
                </a:solidFill>
              </a:rPr>
              <a:t> право </a:t>
            </a:r>
            <a:r>
              <a:rPr lang="ru-RU" sz="1400" dirty="0" err="1">
                <a:solidFill>
                  <a:srgbClr val="FFFF00"/>
                </a:solidFill>
              </a:rPr>
              <a:t>вільно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розпоряджатися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своїми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акціями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pPr lvl="0" algn="just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корпорацією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управляють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його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вищі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органи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uk-UA" sz="1400" dirty="0">
                <a:solidFill>
                  <a:srgbClr val="FFFF00"/>
                </a:solidFill>
              </a:rPr>
              <a:t>.</a:t>
            </a:r>
            <a:endParaRPr lang="ru-RU" sz="1400" dirty="0">
              <a:solidFill>
                <a:srgbClr val="FFFF00"/>
              </a:solidFill>
            </a:endParaRPr>
          </a:p>
          <a:p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0247" y="2782475"/>
            <a:ext cx="845353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i="1" dirty="0" err="1">
                <a:solidFill>
                  <a:srgbClr val="FF0000"/>
                </a:solidFill>
              </a:rPr>
              <a:t>Товариства</a:t>
            </a:r>
            <a:r>
              <a:rPr lang="ru-RU" sz="1400" b="1" i="1" dirty="0">
                <a:solidFill>
                  <a:srgbClr val="FF0000"/>
                </a:solidFill>
              </a:rPr>
              <a:t> (партнерства)</a:t>
            </a:r>
            <a:r>
              <a:rPr lang="ru-RU" sz="1400" b="1" dirty="0">
                <a:solidFill>
                  <a:srgbClr val="FF0000"/>
                </a:solidFill>
              </a:rPr>
              <a:t> </a:t>
            </a:r>
            <a:r>
              <a:rPr lang="ru-RU" sz="1400" dirty="0">
                <a:solidFill>
                  <a:srgbClr val="FFFF00"/>
                </a:solidFill>
              </a:rPr>
              <a:t>— </a:t>
            </a:r>
            <a:r>
              <a:rPr lang="ru-RU" sz="1400" dirty="0" err="1">
                <a:solidFill>
                  <a:srgbClr val="FFFF00"/>
                </a:solidFill>
              </a:rPr>
              <a:t>добровільні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об’єднання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складаються</a:t>
            </a:r>
            <a:r>
              <a:rPr lang="ru-RU" sz="1400" dirty="0">
                <a:solidFill>
                  <a:srgbClr val="FFFF00"/>
                </a:solidFill>
              </a:rPr>
              <a:t> з </a:t>
            </a:r>
            <a:r>
              <a:rPr lang="ru-RU" sz="1400" dirty="0" err="1">
                <a:solidFill>
                  <a:srgbClr val="FFFF00"/>
                </a:solidFill>
              </a:rPr>
              <a:t>двох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або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більше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фізичних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чи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юридичних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осіб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Товариства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можуть</a:t>
            </a:r>
            <a:r>
              <a:rPr lang="ru-RU" sz="1400" dirty="0">
                <a:solidFill>
                  <a:srgbClr val="FFFF00"/>
                </a:solidFill>
              </a:rPr>
              <a:t> бути з </a:t>
            </a:r>
            <a:r>
              <a:rPr lang="ru-RU" sz="1400" dirty="0" err="1">
                <a:solidFill>
                  <a:srgbClr val="FF0000"/>
                </a:solidFill>
              </a:rPr>
              <a:t>обмеженою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>
                <a:solidFill>
                  <a:srgbClr val="FFFF00"/>
                </a:solidFill>
              </a:rPr>
              <a:t>і </a:t>
            </a:r>
            <a:r>
              <a:rPr lang="ru-RU" sz="1400" dirty="0" err="1">
                <a:solidFill>
                  <a:srgbClr val="FF0000"/>
                </a:solidFill>
              </a:rPr>
              <a:t>необмеженою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відповідальністю</a:t>
            </a:r>
            <a:r>
              <a:rPr lang="ru-RU" sz="1400" dirty="0" smtClean="0">
                <a:solidFill>
                  <a:srgbClr val="FFFF00"/>
                </a:solidFill>
              </a:rPr>
              <a:t>. </a:t>
            </a:r>
          </a:p>
          <a:p>
            <a:pPr algn="just"/>
            <a:r>
              <a:rPr lang="ru-RU" sz="1400" b="1" i="1" dirty="0" err="1" smtClean="0">
                <a:solidFill>
                  <a:srgbClr val="FFFF00"/>
                </a:solidFill>
              </a:rPr>
              <a:t>Основні</a:t>
            </a:r>
            <a:r>
              <a:rPr lang="ru-RU" sz="1400" b="1" i="1" dirty="0" smtClean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ознаки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товариства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такі</a:t>
            </a:r>
            <a:r>
              <a:rPr lang="ru-RU" sz="1400" b="1" i="1" dirty="0">
                <a:solidFill>
                  <a:srgbClr val="FFFF00"/>
                </a:solidFill>
              </a:rPr>
              <a:t>:</a:t>
            </a:r>
            <a:endParaRPr lang="ru-RU" sz="1400" b="1" dirty="0">
              <a:solidFill>
                <a:srgbClr val="FFFF00"/>
              </a:solidFill>
            </a:endParaRPr>
          </a:p>
          <a:p>
            <a:pPr lvl="0" algn="just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товариство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>
                <a:solidFill>
                  <a:srgbClr val="FFFF00"/>
                </a:solidFill>
              </a:rPr>
              <a:t>є </a:t>
            </a:r>
            <a:r>
              <a:rPr lang="ru-RU" sz="1400" dirty="0" err="1">
                <a:solidFill>
                  <a:srgbClr val="FFFF00"/>
                </a:solidFill>
              </a:rPr>
              <a:t>добровільним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об’єднанням</a:t>
            </a:r>
            <a:r>
              <a:rPr lang="ru-RU" sz="1400" dirty="0">
                <a:solidFill>
                  <a:srgbClr val="FFFF00"/>
                </a:solidFill>
              </a:rPr>
              <a:t> на </a:t>
            </a:r>
            <a:r>
              <a:rPr lang="ru-RU" sz="1400" dirty="0" err="1">
                <a:solidFill>
                  <a:srgbClr val="FFFF00"/>
                </a:solidFill>
              </a:rPr>
              <a:t>підставі</a:t>
            </a:r>
            <a:r>
              <a:rPr lang="ru-RU" sz="1400" dirty="0">
                <a:solidFill>
                  <a:srgbClr val="FFFF00"/>
                </a:solidFill>
              </a:rPr>
              <a:t> договору;</a:t>
            </a:r>
          </a:p>
          <a:p>
            <a:pPr lvl="0" algn="just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товариство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>
                <a:solidFill>
                  <a:srgbClr val="FFFF00"/>
                </a:solidFill>
              </a:rPr>
              <a:t>є </a:t>
            </a:r>
            <a:r>
              <a:rPr lang="ru-RU" sz="1400" dirty="0" err="1">
                <a:solidFill>
                  <a:srgbClr val="FFFF00"/>
                </a:solidFill>
              </a:rPr>
              <a:t>юридичною</a:t>
            </a:r>
            <a:r>
              <a:rPr lang="ru-RU" sz="1400" dirty="0">
                <a:solidFill>
                  <a:srgbClr val="FFFF00"/>
                </a:solidFill>
              </a:rPr>
              <a:t> особою, </a:t>
            </a:r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володіє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правосуб’єктністю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pPr lvl="0" algn="just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відповідальність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членів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щодо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боргів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товариства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може</a:t>
            </a:r>
            <a:r>
              <a:rPr lang="ru-RU" sz="1400" dirty="0">
                <a:solidFill>
                  <a:srgbClr val="FFFF00"/>
                </a:solidFill>
              </a:rPr>
              <a:t> бути </a:t>
            </a:r>
            <a:r>
              <a:rPr lang="ru-RU" sz="1400" dirty="0" err="1">
                <a:solidFill>
                  <a:srgbClr val="FFFF00"/>
                </a:solidFill>
              </a:rPr>
              <a:t>необмеженою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або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обмеженою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залежно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</a:t>
            </a:r>
            <a:r>
              <a:rPr lang="ru-RU" sz="1400" dirty="0">
                <a:solidFill>
                  <a:srgbClr val="FFFF00"/>
                </a:solidFill>
              </a:rPr>
              <a:t> типу </a:t>
            </a:r>
            <a:r>
              <a:rPr lang="ru-RU" sz="1400" dirty="0" err="1">
                <a:solidFill>
                  <a:srgbClr val="FFFF00"/>
                </a:solidFill>
              </a:rPr>
              <a:t>товариства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pPr lvl="0" algn="just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функціонування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товариства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обмежене</a:t>
            </a:r>
            <a:r>
              <a:rPr lang="ru-RU" sz="1400" dirty="0">
                <a:solidFill>
                  <a:srgbClr val="FFFF00"/>
                </a:solidFill>
              </a:rPr>
              <a:t> у </a:t>
            </a:r>
            <a:r>
              <a:rPr lang="ru-RU" sz="1400" dirty="0" err="1">
                <a:solidFill>
                  <a:srgbClr val="FFFF00"/>
                </a:solidFill>
              </a:rPr>
              <a:t>часі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Якщо</a:t>
            </a:r>
            <a:r>
              <a:rPr lang="ru-RU" sz="1400" dirty="0">
                <a:solidFill>
                  <a:srgbClr val="FFFF00"/>
                </a:solidFill>
              </a:rPr>
              <a:t> один з </a:t>
            </a:r>
            <a:r>
              <a:rPr lang="ru-RU" sz="1400" dirty="0" err="1">
                <a:solidFill>
                  <a:srgbClr val="FFFF00"/>
                </a:solidFill>
              </a:rPr>
              <a:t>партнерів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із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повною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відповідальністю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виходить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із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товариства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воно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припиняє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своє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існування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pPr algn="ctr"/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5013176"/>
            <a:ext cx="86044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err="1">
                <a:solidFill>
                  <a:srgbClr val="FF0000"/>
                </a:solidFill>
              </a:rPr>
              <a:t>Індивідуальне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приватне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підприємство</a:t>
            </a:r>
            <a:r>
              <a:rPr lang="ru-RU" sz="1400" dirty="0"/>
              <a:t> </a:t>
            </a:r>
            <a:r>
              <a:rPr lang="ru-RU" sz="1400" dirty="0" err="1">
                <a:solidFill>
                  <a:srgbClr val="FFFF00"/>
                </a:solidFill>
              </a:rPr>
              <a:t>належить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одній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особі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веде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свій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бізнес</a:t>
            </a:r>
            <a:r>
              <a:rPr lang="ru-RU" sz="1400" dirty="0">
                <a:solidFill>
                  <a:srgbClr val="FFFF00"/>
                </a:solidFill>
              </a:rPr>
              <a:t> на </a:t>
            </a:r>
            <a:r>
              <a:rPr lang="ru-RU" sz="1400" dirty="0" err="1">
                <a:solidFill>
                  <a:srgbClr val="FFFF00"/>
                </a:solidFill>
              </a:rPr>
              <a:t>свій</a:t>
            </a:r>
            <a:r>
              <a:rPr lang="ru-RU" sz="1400" dirty="0">
                <a:solidFill>
                  <a:srgbClr val="FFFF00"/>
                </a:solidFill>
              </a:rPr>
              <a:t> “страх і </a:t>
            </a:r>
            <a:r>
              <a:rPr lang="ru-RU" sz="1400" dirty="0" err="1">
                <a:solidFill>
                  <a:srgbClr val="FFFF00"/>
                </a:solidFill>
              </a:rPr>
              <a:t>ризик</a:t>
            </a:r>
            <a:r>
              <a:rPr lang="ru-RU" sz="1400" dirty="0">
                <a:solidFill>
                  <a:srgbClr val="FFFF00"/>
                </a:solidFill>
              </a:rPr>
              <a:t>”. </a:t>
            </a:r>
            <a:r>
              <a:rPr lang="ru-RU" sz="1400" b="1" i="1" dirty="0" err="1" smtClean="0">
                <a:solidFill>
                  <a:srgbClr val="FFFF00"/>
                </a:solidFill>
              </a:rPr>
              <a:t>Основні</a:t>
            </a:r>
            <a:r>
              <a:rPr lang="ru-RU" sz="1400" b="1" i="1" dirty="0" smtClean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ознаки</a:t>
            </a:r>
            <a:r>
              <a:rPr lang="ru-RU" sz="1400" b="1" i="1" dirty="0">
                <a:solidFill>
                  <a:srgbClr val="FFFF00"/>
                </a:solidFill>
              </a:rPr>
              <a:t>, </a:t>
            </a:r>
            <a:r>
              <a:rPr lang="ru-RU" sz="1400" b="1" i="1" dirty="0" err="1">
                <a:solidFill>
                  <a:srgbClr val="FFFF00"/>
                </a:solidFill>
              </a:rPr>
              <a:t>що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характеризують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індивідуальне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приватне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підприємство</a:t>
            </a:r>
            <a:r>
              <a:rPr lang="ru-RU" sz="1400" b="1" dirty="0">
                <a:solidFill>
                  <a:srgbClr val="FFFF00"/>
                </a:solidFill>
              </a:rPr>
              <a:t>:</a:t>
            </a:r>
          </a:p>
          <a:p>
            <a:pPr lvl="0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власник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володіє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правосуб’єктністю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pPr lvl="0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власник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одноосібно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розпоряджається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отриманим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прибутком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pPr lvl="0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власник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відповідає</a:t>
            </a:r>
            <a:r>
              <a:rPr lang="ru-RU" sz="1400" dirty="0">
                <a:solidFill>
                  <a:srgbClr val="FFFF00"/>
                </a:solidFill>
              </a:rPr>
              <a:t> за борги </a:t>
            </a:r>
            <a:r>
              <a:rPr lang="ru-RU" sz="1400" dirty="0" err="1">
                <a:solidFill>
                  <a:srgbClr val="FFFF00"/>
                </a:solidFill>
              </a:rPr>
              <a:t>усім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своїм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майном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pPr lvl="0"/>
            <a:r>
              <a:rPr lang="ru-RU" sz="1400" dirty="0" smtClean="0">
                <a:solidFill>
                  <a:srgbClr val="FFFF00"/>
                </a:solidFill>
              </a:rPr>
              <a:t>- у </a:t>
            </a:r>
            <a:r>
              <a:rPr lang="ru-RU" sz="1400" dirty="0" err="1">
                <a:solidFill>
                  <a:srgbClr val="FFFF00"/>
                </a:solidFill>
              </a:rPr>
              <a:t>випадку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банкрутства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він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може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втратити</a:t>
            </a:r>
            <a:r>
              <a:rPr lang="ru-RU" sz="1400" dirty="0">
                <a:solidFill>
                  <a:srgbClr val="FFFF00"/>
                </a:solidFill>
              </a:rPr>
              <a:t> не </a:t>
            </a:r>
            <a:r>
              <a:rPr lang="ru-RU" sz="1400" dirty="0" err="1">
                <a:solidFill>
                  <a:srgbClr val="FFFF00"/>
                </a:solidFill>
              </a:rPr>
              <a:t>тільки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активи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підприємства</a:t>
            </a:r>
            <a:r>
              <a:rPr lang="ru-RU" sz="1400" dirty="0">
                <a:solidFill>
                  <a:srgbClr val="FFFF00"/>
                </a:solidFill>
              </a:rPr>
              <a:t>, а й </a:t>
            </a:r>
            <a:r>
              <a:rPr lang="ru-RU" sz="1400" dirty="0" err="1">
                <a:solidFill>
                  <a:srgbClr val="FFFF00"/>
                </a:solidFill>
              </a:rPr>
              <a:t>свої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особисті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активи</a:t>
            </a:r>
            <a:r>
              <a:rPr lang="ru-RU" sz="1400" dirty="0">
                <a:solidFill>
                  <a:srgbClr val="FFFF00"/>
                </a:solidFill>
              </a:rPr>
              <a:t>;</a:t>
            </a:r>
          </a:p>
          <a:p>
            <a:pPr lvl="0"/>
            <a:r>
              <a:rPr lang="ru-RU" sz="1400" dirty="0" smtClean="0">
                <a:solidFill>
                  <a:srgbClr val="FFFF00"/>
                </a:solidFill>
              </a:rPr>
              <a:t>- </a:t>
            </a:r>
            <a:r>
              <a:rPr lang="ru-RU" sz="1400" dirty="0" err="1" smtClean="0">
                <a:solidFill>
                  <a:srgbClr val="FFFF00"/>
                </a:solidFill>
              </a:rPr>
              <a:t>функціонування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індивідуальної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фірми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обмежене</a:t>
            </a:r>
            <a:r>
              <a:rPr lang="ru-RU" sz="1400" dirty="0">
                <a:solidFill>
                  <a:srgbClr val="FFFF00"/>
                </a:solidFill>
              </a:rPr>
              <a:t> в </a:t>
            </a:r>
            <a:r>
              <a:rPr lang="ru-RU" sz="1400" dirty="0" err="1">
                <a:solidFill>
                  <a:srgbClr val="FFFF00"/>
                </a:solidFill>
              </a:rPr>
              <a:t>часі</a:t>
            </a:r>
            <a:r>
              <a:rPr lang="ru-RU" sz="1400" dirty="0">
                <a:solidFill>
                  <a:srgbClr val="FFFF00"/>
                </a:solidFill>
              </a:rPr>
              <a:t> — </a:t>
            </a:r>
            <a:r>
              <a:rPr lang="ru-RU" sz="1400" dirty="0" err="1">
                <a:solidFill>
                  <a:srgbClr val="FFFF00"/>
                </a:solidFill>
              </a:rPr>
              <a:t>терміном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життя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власника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4458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659" y="568038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solidFill>
                  <a:srgbClr val="FFFF00"/>
                </a:solidFill>
              </a:rPr>
              <a:t>Вивчаючи корпоративні фінанси, також слід виділити </a:t>
            </a:r>
            <a:r>
              <a:rPr lang="uk-UA" sz="1600" i="1" dirty="0">
                <a:solidFill>
                  <a:srgbClr val="FFFF00"/>
                </a:solidFill>
              </a:rPr>
              <a:t>вихідну категорію, що розкриває сутність абстрактних фінансових відносин у даній сфері</a:t>
            </a:r>
            <a:r>
              <a:rPr lang="uk-UA" sz="1600" dirty="0">
                <a:solidFill>
                  <a:srgbClr val="FFFF00"/>
                </a:solidFill>
              </a:rPr>
              <a:t>.</a:t>
            </a:r>
            <a:endParaRPr lang="ru-RU" sz="16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7507" y="1412776"/>
            <a:ext cx="83529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FFFF00"/>
                </a:solidFill>
              </a:rPr>
              <a:t>Такою </a:t>
            </a:r>
            <a:r>
              <a:rPr lang="ru-RU" sz="1400" i="1" dirty="0" err="1">
                <a:solidFill>
                  <a:srgbClr val="FFFF00"/>
                </a:solidFill>
              </a:rPr>
              <a:t>категорією</a:t>
            </a:r>
            <a:r>
              <a:rPr lang="ru-RU" sz="1400" i="1" dirty="0">
                <a:solidFill>
                  <a:srgbClr val="FFFF00"/>
                </a:solidFill>
              </a:rPr>
              <a:t> є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акція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>
                <a:solidFill>
                  <a:srgbClr val="FFFF00"/>
                </a:solidFill>
              </a:rPr>
              <a:t>— </a:t>
            </a:r>
            <a:r>
              <a:rPr lang="ru-RU" sz="1400" b="1" i="1" dirty="0" err="1">
                <a:solidFill>
                  <a:srgbClr val="FFFF00"/>
                </a:solidFill>
              </a:rPr>
              <a:t>фінансова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клітинка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акціонерного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товариства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Акція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з’явилась</a:t>
            </a:r>
            <a:r>
              <a:rPr lang="ru-RU" sz="1400" dirty="0">
                <a:solidFill>
                  <a:srgbClr val="FFFF00"/>
                </a:solidFill>
              </a:rPr>
              <a:t> у </a:t>
            </a:r>
            <a:r>
              <a:rPr lang="ru-RU" sz="1400" dirty="0" err="1">
                <a:solidFill>
                  <a:srgbClr val="FFFF00"/>
                </a:solidFill>
              </a:rPr>
              <a:t>процесі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створення</a:t>
            </a:r>
            <a:r>
              <a:rPr lang="ru-RU" sz="1400" dirty="0">
                <a:solidFill>
                  <a:srgbClr val="FFFF00"/>
                </a:solidFill>
              </a:rPr>
              <a:t> перших </a:t>
            </a:r>
            <a:r>
              <a:rPr lang="ru-RU" sz="1400" dirty="0" err="1">
                <a:solidFill>
                  <a:srgbClr val="FFFF00"/>
                </a:solidFill>
              </a:rPr>
              <a:t>акціонерних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товариств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виникли</a:t>
            </a:r>
            <a:r>
              <a:rPr lang="ru-RU" sz="1400" dirty="0">
                <a:solidFill>
                  <a:srgbClr val="FFFF00"/>
                </a:solidFill>
              </a:rPr>
              <a:t> у </a:t>
            </a:r>
            <a:r>
              <a:rPr lang="ru-RU" sz="1400" dirty="0" err="1">
                <a:solidFill>
                  <a:srgbClr val="FFFF00"/>
                </a:solidFill>
              </a:rPr>
              <a:t>сфері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міжнародної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торгівлі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ще</a:t>
            </a:r>
            <a:r>
              <a:rPr lang="ru-RU" sz="1400" dirty="0">
                <a:solidFill>
                  <a:srgbClr val="FFFF00"/>
                </a:solidFill>
              </a:rPr>
              <a:t> в </a:t>
            </a:r>
            <a:r>
              <a:rPr lang="ru-RU" sz="1400" dirty="0" err="1">
                <a:solidFill>
                  <a:srgbClr val="FFFF00"/>
                </a:solidFill>
              </a:rPr>
              <a:t>середині</a:t>
            </a:r>
            <a:r>
              <a:rPr lang="ru-RU" sz="1400" dirty="0">
                <a:solidFill>
                  <a:srgbClr val="FFFF00"/>
                </a:solidFill>
              </a:rPr>
              <a:t> XVI </a:t>
            </a:r>
            <a:r>
              <a:rPr lang="ru-RU" sz="1400" dirty="0" err="1">
                <a:solidFill>
                  <a:srgbClr val="FFFF00"/>
                </a:solidFill>
              </a:rPr>
              <a:t>ст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599" y="2276872"/>
            <a:ext cx="8489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err="1">
                <a:solidFill>
                  <a:srgbClr val="FF0000"/>
                </a:solidFill>
              </a:rPr>
              <a:t>Акціонерне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товариство</a:t>
            </a:r>
            <a:r>
              <a:rPr lang="ru-RU" sz="1400" b="1" dirty="0">
                <a:solidFill>
                  <a:srgbClr val="FF0000"/>
                </a:solidFill>
              </a:rPr>
              <a:t> </a:t>
            </a:r>
            <a:r>
              <a:rPr lang="ru-RU" sz="1400" b="1" i="1" dirty="0">
                <a:solidFill>
                  <a:srgbClr val="FF0000"/>
                </a:solidFill>
              </a:rPr>
              <a:t>є формою </a:t>
            </a:r>
            <a:r>
              <a:rPr lang="ru-RU" sz="1400" b="1" i="1" dirty="0" err="1">
                <a:solidFill>
                  <a:srgbClr val="FF0000"/>
                </a:solidFill>
              </a:rPr>
              <a:t>підприємництва</a:t>
            </a:r>
            <a:r>
              <a:rPr lang="ru-RU" sz="1400" b="1" i="1" dirty="0">
                <a:solidFill>
                  <a:srgbClr val="FF0000"/>
                </a:solidFill>
              </a:rPr>
              <a:t>, </a:t>
            </a:r>
            <a:r>
              <a:rPr lang="ru-RU" sz="1400" b="1" i="1" dirty="0" err="1">
                <a:solidFill>
                  <a:srgbClr val="FF0000"/>
                </a:solidFill>
              </a:rPr>
              <a:t>капітал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якого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спочатку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формується</a:t>
            </a:r>
            <a:r>
              <a:rPr lang="ru-RU" sz="1400" b="1" i="1" dirty="0">
                <a:solidFill>
                  <a:srgbClr val="FF0000"/>
                </a:solidFill>
              </a:rPr>
              <a:t> за </a:t>
            </a:r>
            <a:r>
              <a:rPr lang="ru-RU" sz="1400" b="1" i="1" dirty="0" err="1">
                <a:solidFill>
                  <a:srgbClr val="FF0000"/>
                </a:solidFill>
              </a:rPr>
              <a:t>рахунок</a:t>
            </a:r>
            <a:r>
              <a:rPr lang="ru-RU" sz="1400" b="1" i="1" dirty="0">
                <a:solidFill>
                  <a:srgbClr val="FF0000"/>
                </a:solidFill>
              </a:rPr>
              <a:t> продажу </a:t>
            </a:r>
            <a:r>
              <a:rPr lang="ru-RU" sz="1400" b="1" i="1" dirty="0" err="1">
                <a:solidFill>
                  <a:srgbClr val="FF0000"/>
                </a:solidFill>
              </a:rPr>
              <a:t>акцій</a:t>
            </a:r>
            <a:r>
              <a:rPr lang="ru-RU" sz="1400" dirty="0">
                <a:solidFill>
                  <a:srgbClr val="FFFF00"/>
                </a:solidFill>
              </a:rPr>
              <a:t>. Купивши </a:t>
            </a:r>
            <a:r>
              <a:rPr lang="ru-RU" sz="1400" dirty="0" err="1">
                <a:solidFill>
                  <a:srgbClr val="FFFF00"/>
                </a:solidFill>
              </a:rPr>
              <a:t>акцію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фізична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або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юридична</a:t>
            </a:r>
            <a:r>
              <a:rPr lang="ru-RU" sz="1400" dirty="0">
                <a:solidFill>
                  <a:srgbClr val="FFFF00"/>
                </a:solidFill>
              </a:rPr>
              <a:t> особа </a:t>
            </a:r>
            <a:r>
              <a:rPr lang="ru-RU" sz="1400" dirty="0" err="1">
                <a:solidFill>
                  <a:srgbClr val="FFFF00"/>
                </a:solidFill>
              </a:rPr>
              <a:t>стає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власником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акціонерного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товариства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відповідно</a:t>
            </a:r>
            <a:r>
              <a:rPr lang="ru-RU" sz="1400" dirty="0">
                <a:solidFill>
                  <a:srgbClr val="FFFF00"/>
                </a:solidFill>
              </a:rPr>
              <a:t> до </a:t>
            </a:r>
            <a:r>
              <a:rPr lang="ru-RU" sz="1400" dirty="0" err="1">
                <a:solidFill>
                  <a:srgbClr val="FFFF00"/>
                </a:solidFill>
              </a:rPr>
              <a:t>суми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її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номіналу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7675" y="3318099"/>
            <a:ext cx="8633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>
                <a:solidFill>
                  <a:srgbClr val="FFFF00"/>
                </a:solidFill>
              </a:rPr>
              <a:t>Акція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породжує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ще</a:t>
            </a:r>
            <a:r>
              <a:rPr lang="ru-RU" sz="1400" i="1" dirty="0">
                <a:solidFill>
                  <a:srgbClr val="FFFF00"/>
                </a:solidFill>
              </a:rPr>
              <a:t> одну </a:t>
            </a:r>
            <a:r>
              <a:rPr lang="ru-RU" sz="1400" i="1" dirty="0" err="1">
                <a:solidFill>
                  <a:srgbClr val="FFFF00"/>
                </a:solidFill>
              </a:rPr>
              <a:t>категорію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корпоративних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фінансів</a:t>
            </a:r>
            <a:r>
              <a:rPr lang="ru-RU" sz="1400" i="1" dirty="0">
                <a:solidFill>
                  <a:srgbClr val="FFFF00"/>
                </a:solidFill>
              </a:rPr>
              <a:t> — </a:t>
            </a:r>
            <a:r>
              <a:rPr lang="ru-RU" sz="1400" i="1" dirty="0" err="1">
                <a:solidFill>
                  <a:srgbClr val="FF0000"/>
                </a:solidFill>
              </a:rPr>
              <a:t>облігацію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що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являє</a:t>
            </a:r>
            <a:r>
              <a:rPr lang="ru-RU" sz="1400" i="1" dirty="0">
                <a:solidFill>
                  <a:srgbClr val="FFFF00"/>
                </a:solidFill>
              </a:rPr>
              <a:t> собою </a:t>
            </a:r>
            <a:r>
              <a:rPr lang="ru-RU" sz="1400" i="1" dirty="0" err="1">
                <a:solidFill>
                  <a:srgbClr val="FFFF00"/>
                </a:solidFill>
              </a:rPr>
              <a:t>боргове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зобов’язання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випущене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 smtClean="0">
                <a:solidFill>
                  <a:srgbClr val="FFFF00"/>
                </a:solidFill>
              </a:rPr>
              <a:t>корпорацією</a:t>
            </a:r>
            <a:r>
              <a:rPr lang="ru-RU" sz="1400" dirty="0" smtClean="0">
                <a:solidFill>
                  <a:srgbClr val="FFFF00"/>
                </a:solidFill>
              </a:rPr>
              <a:t>. </a:t>
            </a:r>
            <a:r>
              <a:rPr lang="ru-RU" sz="1400" dirty="0" err="1" smtClean="0">
                <a:solidFill>
                  <a:srgbClr val="FF0000"/>
                </a:solidFill>
              </a:rPr>
              <a:t>Облігація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>
                <a:solidFill>
                  <a:srgbClr val="FFFF00"/>
                </a:solidFill>
              </a:rPr>
              <a:t>є </a:t>
            </a:r>
            <a:r>
              <a:rPr lang="ru-RU" sz="1400" dirty="0" err="1">
                <a:solidFill>
                  <a:srgbClr val="FFFF00"/>
                </a:solidFill>
              </a:rPr>
              <a:t>зобов’язанням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 перед </a:t>
            </a:r>
            <a:r>
              <a:rPr lang="ru-RU" sz="1400" dirty="0" err="1">
                <a:solidFill>
                  <a:srgbClr val="FFFF00"/>
                </a:solidFill>
              </a:rPr>
              <a:t>інвестором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7102" y="4365104"/>
            <a:ext cx="881333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err="1">
                <a:solidFill>
                  <a:srgbClr val="FF0000"/>
                </a:solidFill>
              </a:rPr>
              <a:t>Акціонерний</a:t>
            </a:r>
            <a:r>
              <a:rPr lang="ru-RU" sz="1400" i="1" dirty="0">
                <a:solidFill>
                  <a:srgbClr val="FF0000"/>
                </a:solidFill>
              </a:rPr>
              <a:t> </a:t>
            </a:r>
            <a:r>
              <a:rPr lang="ru-RU" sz="1400" i="1" dirty="0" err="1">
                <a:solidFill>
                  <a:srgbClr val="FF0000"/>
                </a:solidFill>
              </a:rPr>
              <a:t>капітал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оплачений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акціями</a:t>
            </a:r>
            <a:r>
              <a:rPr lang="ru-RU" sz="1400" i="1" dirty="0">
                <a:solidFill>
                  <a:srgbClr val="FFFF00"/>
                </a:solidFill>
              </a:rPr>
              <a:t>, а </a:t>
            </a:r>
            <a:r>
              <a:rPr lang="ru-RU" sz="1400" i="1" dirty="0" err="1">
                <a:solidFill>
                  <a:srgbClr val="FFFF00"/>
                </a:solidFill>
              </a:rPr>
              <a:t>також</a:t>
            </a:r>
            <a:r>
              <a:rPr lang="ru-RU" sz="1400" i="1" dirty="0">
                <a:solidFill>
                  <a:srgbClr val="FFFF00"/>
                </a:solidFill>
              </a:rPr>
              <a:t> борги </a:t>
            </a:r>
            <a:r>
              <a:rPr lang="ru-RU" sz="1400" i="1" dirty="0" err="1">
                <a:solidFill>
                  <a:srgbClr val="FFFF00"/>
                </a:solidFill>
              </a:rPr>
              <a:t>корпорації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тобто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непогашені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зобов’язання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становлять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складну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категорію</a:t>
            </a:r>
            <a:r>
              <a:rPr lang="ru-RU" sz="1400" i="1" dirty="0">
                <a:solidFill>
                  <a:srgbClr val="FFFF00"/>
                </a:solidFill>
              </a:rPr>
              <a:t> — </a:t>
            </a:r>
            <a:r>
              <a:rPr lang="ru-RU" sz="1400" i="1" dirty="0" err="1">
                <a:solidFill>
                  <a:srgbClr val="FFFF00"/>
                </a:solidFill>
              </a:rPr>
              <a:t>функціонуючий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капітал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Капітал</a:t>
            </a:r>
            <a:r>
              <a:rPr lang="ru-RU" sz="1400" dirty="0">
                <a:solidFill>
                  <a:srgbClr val="FFFF00"/>
                </a:solidFill>
              </a:rPr>
              <a:t> як </a:t>
            </a:r>
            <a:r>
              <a:rPr lang="ru-RU" sz="1400" dirty="0" err="1">
                <a:solidFill>
                  <a:srgbClr val="FFFF00"/>
                </a:solidFill>
              </a:rPr>
              <a:t>власність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акціонерного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товариства</a:t>
            </a:r>
            <a:r>
              <a:rPr lang="ru-RU" sz="1400" dirty="0">
                <a:solidFill>
                  <a:srgbClr val="FFFF00"/>
                </a:solidFill>
              </a:rPr>
              <a:t> за </a:t>
            </a:r>
            <a:r>
              <a:rPr lang="ru-RU" sz="1400" dirty="0" err="1">
                <a:solidFill>
                  <a:srgbClr val="FFFF00"/>
                </a:solidFill>
              </a:rPr>
              <a:t>обсягом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менший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ніж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її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функціонуючий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капітал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Отже</a:t>
            </a:r>
            <a:r>
              <a:rPr lang="ru-RU" sz="1400" dirty="0">
                <a:solidFill>
                  <a:srgbClr val="FFFF00"/>
                </a:solidFill>
              </a:rPr>
              <a:t>,</a:t>
            </a:r>
            <a:r>
              <a:rPr lang="ru-RU" sz="1400" b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капітал</a:t>
            </a:r>
            <a:r>
              <a:rPr lang="ru-RU" sz="1400" b="1" i="1" dirty="0">
                <a:solidFill>
                  <a:srgbClr val="FF0000"/>
                </a:solidFill>
              </a:rPr>
              <a:t> як </a:t>
            </a:r>
            <a:r>
              <a:rPr lang="ru-RU" sz="1400" b="1" i="1" dirty="0" err="1">
                <a:solidFill>
                  <a:srgbClr val="FF0000"/>
                </a:solidFill>
              </a:rPr>
              <a:t>власність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відокремлюється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від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капіталу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функції</a:t>
            </a:r>
            <a:r>
              <a:rPr lang="ru-RU" sz="1400" b="1" i="1" dirty="0">
                <a:solidFill>
                  <a:srgbClr val="FF0000"/>
                </a:solidFill>
              </a:rPr>
              <a:t>.</a:t>
            </a:r>
            <a:endParaRPr lang="ru-RU" sz="1400" dirty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599" y="5661248"/>
            <a:ext cx="8979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>
                <a:solidFill>
                  <a:srgbClr val="FFFF00"/>
                </a:solidFill>
              </a:rPr>
              <a:t>Функціонуючий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капітал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породжує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ще</a:t>
            </a:r>
            <a:r>
              <a:rPr lang="ru-RU" sz="1400" dirty="0">
                <a:solidFill>
                  <a:srgbClr val="FFFF00"/>
                </a:solidFill>
              </a:rPr>
              <a:t> одну </a:t>
            </a:r>
            <a:r>
              <a:rPr lang="ru-RU" sz="1400" i="1" dirty="0" err="1">
                <a:solidFill>
                  <a:srgbClr val="FFFF00"/>
                </a:solidFill>
              </a:rPr>
              <a:t>складну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категорію</a:t>
            </a:r>
            <a:r>
              <a:rPr lang="ru-RU" sz="1400" i="1" dirty="0">
                <a:solidFill>
                  <a:srgbClr val="FFFF00"/>
                </a:solidFill>
              </a:rPr>
              <a:t> — </a:t>
            </a:r>
            <a:r>
              <a:rPr lang="ru-RU" sz="1400" i="1" dirty="0" err="1">
                <a:solidFill>
                  <a:srgbClr val="FF0000"/>
                </a:solidFill>
              </a:rPr>
              <a:t>інвестиції</a:t>
            </a:r>
            <a:r>
              <a:rPr lang="ru-RU" sz="1400" i="1" dirty="0">
                <a:solidFill>
                  <a:srgbClr val="FF0000"/>
                </a:solidFill>
              </a:rPr>
              <a:t> як </a:t>
            </a:r>
            <a:r>
              <a:rPr lang="ru-RU" sz="1400" i="1" dirty="0" err="1">
                <a:solidFill>
                  <a:srgbClr val="FF0000"/>
                </a:solidFill>
              </a:rPr>
              <a:t>абстракцію</a:t>
            </a:r>
            <a:r>
              <a:rPr lang="ru-RU" sz="1400" i="1" dirty="0">
                <a:solidFill>
                  <a:srgbClr val="FF0000"/>
                </a:solidFill>
              </a:rPr>
              <a:t> </a:t>
            </a:r>
            <a:r>
              <a:rPr lang="ru-RU" sz="1400" i="1" dirty="0" err="1">
                <a:solidFill>
                  <a:srgbClr val="FF0000"/>
                </a:solidFill>
              </a:rPr>
              <a:t>економічних</a:t>
            </a:r>
            <a:r>
              <a:rPr lang="ru-RU" sz="1400" i="1" dirty="0">
                <a:solidFill>
                  <a:srgbClr val="FF0000"/>
                </a:solidFill>
              </a:rPr>
              <a:t> </a:t>
            </a:r>
            <a:r>
              <a:rPr lang="ru-RU" sz="1400" i="1" dirty="0" err="1">
                <a:solidFill>
                  <a:srgbClr val="FF0000"/>
                </a:solidFill>
              </a:rPr>
              <a:t>відносин</a:t>
            </a:r>
            <a:r>
              <a:rPr lang="ru-RU" sz="1400" i="1" dirty="0">
                <a:solidFill>
                  <a:srgbClr val="FF0000"/>
                </a:solidFill>
              </a:rPr>
              <a:t> </a:t>
            </a:r>
            <a:r>
              <a:rPr lang="ru-RU" sz="1400" i="1" dirty="0" err="1">
                <a:solidFill>
                  <a:srgbClr val="FF0000"/>
                </a:solidFill>
              </a:rPr>
              <a:t>із</a:t>
            </a:r>
            <a:r>
              <a:rPr lang="ru-RU" sz="1400" i="1" dirty="0">
                <a:solidFill>
                  <a:srgbClr val="FF0000"/>
                </a:solidFill>
              </a:rPr>
              <a:t> приводу </a:t>
            </a:r>
            <a:r>
              <a:rPr lang="ru-RU" sz="1400" i="1" dirty="0" err="1">
                <a:solidFill>
                  <a:srgbClr val="FF0000"/>
                </a:solidFill>
              </a:rPr>
              <a:t>розподілу</a:t>
            </a:r>
            <a:r>
              <a:rPr lang="ru-RU" sz="1400" i="1" dirty="0">
                <a:solidFill>
                  <a:srgbClr val="FF0000"/>
                </a:solidFill>
              </a:rPr>
              <a:t> та </a:t>
            </a:r>
            <a:r>
              <a:rPr lang="ru-RU" sz="1400" i="1" dirty="0" err="1">
                <a:solidFill>
                  <a:srgbClr val="FF0000"/>
                </a:solidFill>
              </a:rPr>
              <a:t>використання</a:t>
            </a:r>
            <a:r>
              <a:rPr lang="ru-RU" sz="1400" i="1" dirty="0">
                <a:solidFill>
                  <a:srgbClr val="FF0000"/>
                </a:solidFill>
              </a:rPr>
              <a:t> </a:t>
            </a:r>
            <a:r>
              <a:rPr lang="ru-RU" sz="1400" i="1" dirty="0" err="1">
                <a:solidFill>
                  <a:srgbClr val="FF0000"/>
                </a:solidFill>
              </a:rPr>
              <a:t>капіталу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Корпорація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вкладає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свій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капітал</a:t>
            </a:r>
            <a:r>
              <a:rPr lang="ru-RU" sz="1400" dirty="0">
                <a:solidFill>
                  <a:srgbClr val="FFFF00"/>
                </a:solidFill>
              </a:rPr>
              <a:t> у </a:t>
            </a:r>
            <a:r>
              <a:rPr lang="ru-RU" sz="1400" dirty="0" err="1">
                <a:solidFill>
                  <a:srgbClr val="FFFF00"/>
                </a:solidFill>
              </a:rPr>
              <a:t>реальні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фінансові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активи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відповідно</a:t>
            </a:r>
            <a:r>
              <a:rPr lang="ru-RU" sz="1400" dirty="0">
                <a:solidFill>
                  <a:srgbClr val="FFFF00"/>
                </a:solidFill>
              </a:rPr>
              <a:t> до </a:t>
            </a:r>
            <a:r>
              <a:rPr lang="ru-RU" sz="1400" dirty="0" err="1">
                <a:solidFill>
                  <a:srgbClr val="FFFF00"/>
                </a:solidFill>
              </a:rPr>
              <a:t>її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поточних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перспективних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планів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68531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576064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2. Функції фінансів корпорації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2020" y="1215829"/>
            <a:ext cx="87904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>
                <a:solidFill>
                  <a:srgbClr val="FF0000"/>
                </a:solidFill>
              </a:rPr>
              <a:t>Функція формування капіталу</a:t>
            </a:r>
            <a:endParaRPr lang="ru-RU" sz="1400" b="1" dirty="0">
              <a:solidFill>
                <a:srgbClr val="FF0000"/>
              </a:solidFill>
            </a:endParaRPr>
          </a:p>
          <a:p>
            <a:r>
              <a:rPr lang="ru-RU" sz="1400" i="1" dirty="0" err="1">
                <a:solidFill>
                  <a:srgbClr val="FFFF00"/>
                </a:solidFill>
              </a:rPr>
              <a:t>Призначення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цієї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функції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полягає</a:t>
            </a:r>
            <a:r>
              <a:rPr lang="ru-RU" sz="1400" i="1" dirty="0">
                <a:solidFill>
                  <a:srgbClr val="FFFF00"/>
                </a:solidFill>
              </a:rPr>
              <a:t> у </a:t>
            </a:r>
            <a:r>
              <a:rPr lang="ru-RU" sz="1400" i="1" dirty="0" err="1">
                <a:solidFill>
                  <a:srgbClr val="FFFF00"/>
                </a:solidFill>
              </a:rPr>
              <a:t>формуванні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капіталу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корпорації</a:t>
            </a:r>
            <a:r>
              <a:rPr lang="ru-RU" sz="1400" i="1" dirty="0">
                <a:solidFill>
                  <a:srgbClr val="FFFF00"/>
                </a:solidFill>
              </a:rPr>
              <a:t> шляхом </a:t>
            </a:r>
            <a:r>
              <a:rPr lang="ru-RU" sz="1400" i="1" dirty="0" err="1">
                <a:solidFill>
                  <a:srgbClr val="FFFF00"/>
                </a:solidFill>
              </a:rPr>
              <a:t>залучення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його</a:t>
            </a:r>
            <a:r>
              <a:rPr lang="ru-RU" sz="1400" i="1" dirty="0">
                <a:solidFill>
                  <a:srgbClr val="FFFF00"/>
                </a:solidFill>
              </a:rPr>
              <a:t> з </a:t>
            </a:r>
            <a:r>
              <a:rPr lang="ru-RU" sz="1400" i="1" dirty="0" err="1">
                <a:solidFill>
                  <a:srgbClr val="FFFF00"/>
                </a:solidFill>
              </a:rPr>
              <a:t>фінансового</a:t>
            </a:r>
            <a:r>
              <a:rPr lang="ru-RU" sz="1400" i="1" dirty="0">
                <a:solidFill>
                  <a:srgbClr val="FFFF00"/>
                </a:solidFill>
              </a:rPr>
              <a:t> ринку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i="1" dirty="0" err="1">
                <a:solidFill>
                  <a:srgbClr val="FFFF00"/>
                </a:solidFill>
              </a:rPr>
              <a:t>Її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можна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також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назвати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фінансовою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функцією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оскільки</a:t>
            </a:r>
            <a:r>
              <a:rPr lang="ru-RU" sz="1400" i="1" dirty="0">
                <a:solidFill>
                  <a:srgbClr val="FFFF00"/>
                </a:solidFill>
              </a:rPr>
              <a:t> практично вона </a:t>
            </a:r>
            <a:r>
              <a:rPr lang="ru-RU" sz="1400" i="1" dirty="0" err="1">
                <a:solidFill>
                  <a:srgbClr val="FFFF00"/>
                </a:solidFill>
              </a:rPr>
              <a:t>передбачає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розроблення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фінансової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політики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корпорації</a:t>
            </a:r>
            <a:r>
              <a:rPr lang="ru-RU" sz="1400" i="1" dirty="0">
                <a:solidFill>
                  <a:srgbClr val="FFFF00"/>
                </a:solidFill>
              </a:rPr>
              <a:t> і </a:t>
            </a:r>
            <a:r>
              <a:rPr lang="ru-RU" sz="1400" i="1" dirty="0" err="1">
                <a:solidFill>
                  <a:srgbClr val="FFFF00"/>
                </a:solidFill>
              </a:rPr>
              <a:t>наступне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прийняття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рішень</a:t>
            </a:r>
            <a:r>
              <a:rPr lang="ru-RU" sz="1400" i="1" dirty="0">
                <a:solidFill>
                  <a:srgbClr val="FFFF00"/>
                </a:solidFill>
              </a:rPr>
              <a:t> менеджерами</a:t>
            </a:r>
            <a:r>
              <a:rPr lang="ru-RU" sz="1400" dirty="0">
                <a:solidFill>
                  <a:srgbClr val="FFFF00"/>
                </a:solidFill>
              </a:rPr>
              <a:t>. У свою </a:t>
            </a:r>
            <a:r>
              <a:rPr lang="ru-RU" sz="1400" dirty="0" err="1">
                <a:solidFill>
                  <a:srgbClr val="FFFF00"/>
                </a:solidFill>
              </a:rPr>
              <a:t>чергу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прийняття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рішень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визначається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мотиваціями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цілями</a:t>
            </a:r>
            <a:r>
              <a:rPr lang="ru-RU" sz="1400" dirty="0">
                <a:solidFill>
                  <a:srgbClr val="FFFF00"/>
                </a:solidFill>
              </a:rPr>
              <a:t>, як </a:t>
            </a:r>
            <a:r>
              <a:rPr lang="ru-RU" sz="1400" dirty="0" err="1">
                <a:solidFill>
                  <a:srgbClr val="FFFF00"/>
                </a:solidFill>
              </a:rPr>
              <a:t>стратегічними</a:t>
            </a:r>
            <a:r>
              <a:rPr lang="ru-RU" sz="1400" dirty="0">
                <a:solidFill>
                  <a:srgbClr val="FFFF00"/>
                </a:solidFill>
              </a:rPr>
              <a:t>, так і </a:t>
            </a:r>
            <a:r>
              <a:rPr lang="ru-RU" sz="1400" dirty="0" err="1">
                <a:solidFill>
                  <a:srgbClr val="FFFF00"/>
                </a:solidFill>
              </a:rPr>
              <a:t>короткостроковими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котрі</a:t>
            </a:r>
            <a:r>
              <a:rPr lang="ru-RU" sz="1400" dirty="0">
                <a:solidFill>
                  <a:srgbClr val="FFFF00"/>
                </a:solidFill>
              </a:rPr>
              <a:t> ставить перед собою </a:t>
            </a:r>
            <a:r>
              <a:rPr lang="ru-RU" sz="1400" dirty="0" err="1">
                <a:solidFill>
                  <a:srgbClr val="FFFF00"/>
                </a:solidFill>
              </a:rPr>
              <a:t>корпорація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8109" y="2996952"/>
            <a:ext cx="852889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400" b="1" dirty="0">
                <a:solidFill>
                  <a:srgbClr val="FF0000"/>
                </a:solidFill>
              </a:rPr>
              <a:t>Функція розподілу і використання капіталу</a:t>
            </a:r>
            <a:endParaRPr lang="ru-RU" sz="1400" b="1" dirty="0">
              <a:solidFill>
                <a:srgbClr val="FF0000"/>
              </a:solidFill>
            </a:endParaRPr>
          </a:p>
          <a:p>
            <a:pPr algn="r"/>
            <a:r>
              <a:rPr lang="ru-RU" sz="1400" i="1" dirty="0" err="1">
                <a:solidFill>
                  <a:srgbClr val="FFFF00"/>
                </a:solidFill>
              </a:rPr>
              <a:t>Призначення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другої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функції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фінансів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корпорації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полягає</a:t>
            </a:r>
            <a:r>
              <a:rPr lang="ru-RU" sz="1400" i="1" dirty="0">
                <a:solidFill>
                  <a:srgbClr val="FFFF00"/>
                </a:solidFill>
              </a:rPr>
              <a:t> в </a:t>
            </a:r>
            <a:r>
              <a:rPr lang="ru-RU" sz="1400" i="1" dirty="0" err="1">
                <a:solidFill>
                  <a:srgbClr val="FFFF00"/>
                </a:solidFill>
              </a:rPr>
              <a:t>розподілі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капіталу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останньої</a:t>
            </a:r>
            <a:r>
              <a:rPr lang="ru-RU" sz="1400" i="1" dirty="0">
                <a:solidFill>
                  <a:srgbClr val="FFFF00"/>
                </a:solidFill>
              </a:rPr>
              <a:t> та </a:t>
            </a:r>
            <a:r>
              <a:rPr lang="ru-RU" sz="1400" i="1" dirty="0" err="1">
                <a:solidFill>
                  <a:srgbClr val="FFFF00"/>
                </a:solidFill>
              </a:rPr>
              <a:t>його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використанні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тобто</a:t>
            </a:r>
            <a:r>
              <a:rPr lang="ru-RU" sz="1400" i="1" dirty="0">
                <a:solidFill>
                  <a:srgbClr val="FFFF00"/>
                </a:solidFill>
              </a:rPr>
              <a:t> в </a:t>
            </a:r>
            <a:r>
              <a:rPr lang="ru-RU" sz="1400" i="1" dirty="0" err="1">
                <a:solidFill>
                  <a:srgbClr val="FFFF00"/>
                </a:solidFill>
              </a:rPr>
              <a:t>інвестуванні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відповідно</a:t>
            </a:r>
            <a:r>
              <a:rPr lang="ru-RU" sz="1400" i="1" dirty="0">
                <a:solidFill>
                  <a:srgbClr val="FFFF00"/>
                </a:solidFill>
              </a:rPr>
              <a:t> до </a:t>
            </a:r>
            <a:r>
              <a:rPr lang="ru-RU" sz="1400" i="1" dirty="0" err="1">
                <a:solidFill>
                  <a:srgbClr val="FFFF00"/>
                </a:solidFill>
              </a:rPr>
              <a:t>планів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підприємницької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діяльності</a:t>
            </a:r>
            <a:r>
              <a:rPr lang="ru-RU" sz="1400" i="1" dirty="0">
                <a:solidFill>
                  <a:srgbClr val="FFFF00"/>
                </a:solidFill>
              </a:rPr>
              <a:t>. </a:t>
            </a:r>
            <a:r>
              <a:rPr lang="ru-RU" sz="1400" i="1" dirty="0" err="1">
                <a:solidFill>
                  <a:srgbClr val="FFFF00"/>
                </a:solidFill>
              </a:rPr>
              <a:t>Її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можна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також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назвати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інвестиційною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функцією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оскільки</a:t>
            </a:r>
            <a:r>
              <a:rPr lang="ru-RU" sz="1400" i="1" dirty="0">
                <a:solidFill>
                  <a:srgbClr val="FFFF00"/>
                </a:solidFill>
              </a:rPr>
              <a:t> практично вона </a:t>
            </a:r>
            <a:r>
              <a:rPr lang="ru-RU" sz="1400" i="1" dirty="0" err="1">
                <a:solidFill>
                  <a:srgbClr val="FFFF00"/>
                </a:solidFill>
              </a:rPr>
              <a:t>пов’язана</a:t>
            </a:r>
            <a:r>
              <a:rPr lang="ru-RU" sz="1400" i="1" dirty="0">
                <a:solidFill>
                  <a:srgbClr val="FFFF00"/>
                </a:solidFill>
              </a:rPr>
              <a:t> з </a:t>
            </a:r>
            <a:r>
              <a:rPr lang="ru-RU" sz="1400" i="1" dirty="0" err="1">
                <a:solidFill>
                  <a:srgbClr val="FFFF00"/>
                </a:solidFill>
              </a:rPr>
              <a:t>розробленням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інвестиційної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політики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корпорації</a:t>
            </a:r>
            <a:r>
              <a:rPr lang="ru-RU" sz="1400" i="1" dirty="0">
                <a:solidFill>
                  <a:srgbClr val="FFFF00"/>
                </a:solidFill>
              </a:rPr>
              <a:t> та </a:t>
            </a:r>
            <a:r>
              <a:rPr lang="ru-RU" sz="1400" i="1" dirty="0" err="1">
                <a:solidFill>
                  <a:srgbClr val="FFFF00"/>
                </a:solidFill>
              </a:rPr>
              <a:t>наступним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прийняттям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рішень</a:t>
            </a:r>
            <a:r>
              <a:rPr lang="ru-RU" sz="1400" i="1" dirty="0">
                <a:solidFill>
                  <a:srgbClr val="FFFF00"/>
                </a:solidFill>
              </a:rPr>
              <a:t> менеджерами. </a:t>
            </a:r>
            <a:r>
              <a:rPr lang="ru-RU" sz="1400" i="1" dirty="0" err="1">
                <a:solidFill>
                  <a:srgbClr val="FFFF00"/>
                </a:solidFill>
              </a:rPr>
              <a:t>Прийняття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рішень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визначається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поставленою</a:t>
            </a:r>
            <a:r>
              <a:rPr lang="ru-RU" sz="1400" i="1" dirty="0">
                <a:solidFill>
                  <a:srgbClr val="FFFF00"/>
                </a:solidFill>
              </a:rPr>
              <a:t> метою — </a:t>
            </a:r>
            <a:r>
              <a:rPr lang="ru-RU" sz="1400" i="1" dirty="0" err="1">
                <a:solidFill>
                  <a:srgbClr val="FFFF00"/>
                </a:solidFill>
              </a:rPr>
              <a:t>одержанням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прибутку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тобто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подальшим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зростанням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капіталу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максимізацією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ринкової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оцінки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акцій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підвищенням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добробуту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акціонерів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778" y="4941168"/>
            <a:ext cx="86782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>
                <a:solidFill>
                  <a:srgbClr val="FF0000"/>
                </a:solidFill>
              </a:rPr>
              <a:t>Функція контролю над формуванням, розподілом </a:t>
            </a:r>
            <a:r>
              <a:rPr lang="uk-UA" sz="1400" b="1" dirty="0" smtClean="0">
                <a:solidFill>
                  <a:srgbClr val="FF0000"/>
                </a:solidFill>
              </a:rPr>
              <a:t>і </a:t>
            </a:r>
            <a:r>
              <a:rPr lang="uk-UA" sz="1400" b="1" dirty="0">
                <a:solidFill>
                  <a:srgbClr val="FF0000"/>
                </a:solidFill>
              </a:rPr>
              <a:t>використанням капіталу</a:t>
            </a:r>
            <a:endParaRPr lang="ru-RU" sz="1400" b="1" dirty="0">
              <a:solidFill>
                <a:srgbClr val="FF0000"/>
              </a:solidFill>
            </a:endParaRPr>
          </a:p>
          <a:p>
            <a:r>
              <a:rPr lang="ru-RU" sz="1400" i="1" dirty="0" err="1">
                <a:solidFill>
                  <a:srgbClr val="FFFF00"/>
                </a:solidFill>
              </a:rPr>
              <a:t>Контрольна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функція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виходить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із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двох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функцій</a:t>
            </a:r>
            <a:r>
              <a:rPr lang="ru-RU" sz="1400" i="1" dirty="0">
                <a:solidFill>
                  <a:srgbClr val="FFFF00"/>
                </a:solidFill>
              </a:rPr>
              <a:t>: </a:t>
            </a:r>
            <a:r>
              <a:rPr lang="ru-RU" sz="1400" i="1" dirty="0" err="1">
                <a:solidFill>
                  <a:srgbClr val="FFFF00"/>
                </a:solidFill>
              </a:rPr>
              <a:t>формування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капіталу</a:t>
            </a:r>
            <a:r>
              <a:rPr lang="ru-RU" sz="1400" i="1" dirty="0">
                <a:solidFill>
                  <a:srgbClr val="FFFF00"/>
                </a:solidFill>
              </a:rPr>
              <a:t> та </a:t>
            </a:r>
            <a:r>
              <a:rPr lang="ru-RU" sz="1400" i="1" dirty="0" err="1">
                <a:solidFill>
                  <a:srgbClr val="FFFF00"/>
                </a:solidFill>
              </a:rPr>
              <a:t>його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розподілу</a:t>
            </a:r>
            <a:r>
              <a:rPr lang="ru-RU" sz="1400" i="1" dirty="0">
                <a:solidFill>
                  <a:srgbClr val="FFFF00"/>
                </a:solidFill>
              </a:rPr>
              <a:t> і </a:t>
            </a:r>
            <a:r>
              <a:rPr lang="ru-RU" sz="1400" i="1" dirty="0" err="1">
                <a:solidFill>
                  <a:srgbClr val="FFFF00"/>
                </a:solidFill>
              </a:rPr>
              <a:t>використання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dirty="0" err="1">
                <a:solidFill>
                  <a:srgbClr val="FFFF00"/>
                </a:solidFill>
              </a:rPr>
              <a:t>Балансовий</a:t>
            </a:r>
            <a:r>
              <a:rPr lang="ru-RU" sz="1400" dirty="0">
                <a:solidFill>
                  <a:srgbClr val="FFFF00"/>
                </a:solidFill>
              </a:rPr>
              <a:t> метод </a:t>
            </a:r>
            <a:r>
              <a:rPr lang="ru-RU" sz="1400" dirty="0" err="1">
                <a:solidFill>
                  <a:srgbClr val="FFFF00"/>
                </a:solidFill>
              </a:rPr>
              <a:t>ведення</a:t>
            </a:r>
            <a:r>
              <a:rPr lang="ru-RU" sz="1400" dirty="0">
                <a:solidFill>
                  <a:srgbClr val="FFFF00"/>
                </a:solidFill>
              </a:rPr>
              <a:t> будь-</a:t>
            </a:r>
            <a:r>
              <a:rPr lang="ru-RU" sz="1400" dirty="0" err="1">
                <a:solidFill>
                  <a:srgbClr val="FFFF00"/>
                </a:solidFill>
              </a:rPr>
              <a:t>якого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господарства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передбачає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досягнення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рівності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між</a:t>
            </a:r>
            <a:r>
              <a:rPr lang="ru-RU" sz="1400" dirty="0">
                <a:solidFill>
                  <a:srgbClr val="FFFF00"/>
                </a:solidFill>
              </a:rPr>
              <a:t> доходами і </a:t>
            </a:r>
            <a:r>
              <a:rPr lang="ru-RU" sz="1400" dirty="0" err="1">
                <a:solidFill>
                  <a:srgbClr val="FFFF00"/>
                </a:solidFill>
              </a:rPr>
              <a:t>витратами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  <a:r>
              <a:rPr lang="ru-RU" sz="1400" i="1" dirty="0" err="1">
                <a:solidFill>
                  <a:srgbClr val="FFFF00"/>
                </a:solidFill>
              </a:rPr>
              <a:t>Призначення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контрольної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функції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полягає</a:t>
            </a:r>
            <a:r>
              <a:rPr lang="ru-RU" sz="1400" i="1" dirty="0">
                <a:solidFill>
                  <a:srgbClr val="FFFF00"/>
                </a:solidFill>
              </a:rPr>
              <a:t> в </a:t>
            </a:r>
            <a:r>
              <a:rPr lang="ru-RU" sz="1400" i="1" dirty="0" err="1">
                <a:solidFill>
                  <a:srgbClr val="FFFF00"/>
                </a:solidFill>
              </a:rPr>
              <a:t>забезпеченні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збалансованості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між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сформованим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капіталом</a:t>
            </a:r>
            <a:r>
              <a:rPr lang="ru-RU" sz="1400" i="1" dirty="0">
                <a:solidFill>
                  <a:srgbClr val="FFFF00"/>
                </a:solidFill>
              </a:rPr>
              <a:t> і </a:t>
            </a:r>
            <a:r>
              <a:rPr lang="ru-RU" sz="1400" i="1" dirty="0" err="1">
                <a:solidFill>
                  <a:srgbClr val="FFFF00"/>
                </a:solidFill>
              </a:rPr>
              <a:t>його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витрачанням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тобто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інвестиціями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85747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315200" cy="648072"/>
          </a:xfrm>
        </p:spPr>
        <p:txBody>
          <a:bodyPr>
            <a:normAutofit/>
          </a:bodyPr>
          <a:lstStyle/>
          <a:p>
            <a:r>
              <a:rPr lang="uk-UA" sz="2800" dirty="0" smtClean="0"/>
              <a:t>3. Фінансове навколишнє середовище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1277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i="1" dirty="0">
                <a:solidFill>
                  <a:srgbClr val="FF0000"/>
                </a:solidFill>
              </a:rPr>
              <a:t>Фінансове навколишнє середовище</a:t>
            </a:r>
            <a:r>
              <a:rPr lang="uk-UA" sz="1400" dirty="0">
                <a:solidFill>
                  <a:srgbClr val="FF0000"/>
                </a:solidFill>
              </a:rPr>
              <a:t> </a:t>
            </a:r>
            <a:r>
              <a:rPr lang="uk-UA" sz="1400" dirty="0">
                <a:solidFill>
                  <a:srgbClr val="FFFF00"/>
                </a:solidFill>
              </a:rPr>
              <a:t>— </a:t>
            </a:r>
            <a:r>
              <a:rPr lang="uk-UA" sz="1400" i="1" dirty="0">
                <a:solidFill>
                  <a:srgbClr val="FFFF00"/>
                </a:solidFill>
              </a:rPr>
              <a:t>це складна система формування попиту на капітал і його пропонування, цін (курсів) на корпоративні та державні цінні папери, валютних курсів, структури податкових ставок і пільг, митних тарифів і квот в умовах невизначеності, ризику і неповної інформації.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031" y="2342413"/>
            <a:ext cx="88743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>
                <a:solidFill>
                  <a:srgbClr val="FFFF00"/>
                </a:solidFill>
              </a:rPr>
              <a:t>Розвиток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підприємництва</a:t>
            </a:r>
            <a:r>
              <a:rPr lang="ru-RU" sz="1400" dirty="0">
                <a:solidFill>
                  <a:srgbClr val="FFFF00"/>
                </a:solidFill>
              </a:rPr>
              <a:t> в </a:t>
            </a:r>
            <a:r>
              <a:rPr lang="ru-RU" sz="1400" dirty="0" err="1">
                <a:solidFill>
                  <a:srgbClr val="FFFF00"/>
                </a:solidFill>
              </a:rPr>
              <a:t>цілому</a:t>
            </a:r>
            <a:r>
              <a:rPr lang="ru-RU" sz="1400" dirty="0">
                <a:solidFill>
                  <a:srgbClr val="FFFF00"/>
                </a:solidFill>
              </a:rPr>
              <a:t> і корпоративного </a:t>
            </a:r>
            <a:r>
              <a:rPr lang="ru-RU" sz="1400" dirty="0" err="1">
                <a:solidFill>
                  <a:srgbClr val="FFFF00"/>
                </a:solidFill>
              </a:rPr>
              <a:t>зокрема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визначається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також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i="1" dirty="0">
                <a:solidFill>
                  <a:srgbClr val="FFFF00"/>
                </a:solidFill>
              </a:rPr>
              <a:t>структурою </a:t>
            </a:r>
            <a:r>
              <a:rPr lang="ru-RU" sz="1400" i="1" dirty="0" err="1">
                <a:solidFill>
                  <a:srgbClr val="FFFF00"/>
                </a:solidFill>
              </a:rPr>
              <a:t>податкової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системи</a:t>
            </a:r>
            <a:r>
              <a:rPr lang="ru-RU" sz="1400" i="1" dirty="0">
                <a:solidFill>
                  <a:srgbClr val="FFFF00"/>
                </a:solidFill>
              </a:rPr>
              <a:t>, методами </a:t>
            </a:r>
            <a:r>
              <a:rPr lang="ru-RU" sz="1400" i="1" dirty="0" err="1">
                <a:solidFill>
                  <a:srgbClr val="FFFF00"/>
                </a:solidFill>
              </a:rPr>
              <a:t>нарахування</a:t>
            </a:r>
            <a:r>
              <a:rPr lang="ru-RU" sz="1400" i="1" dirty="0">
                <a:solidFill>
                  <a:srgbClr val="FFFF00"/>
                </a:solidFill>
              </a:rPr>
              <a:t> і </a:t>
            </a:r>
            <a:r>
              <a:rPr lang="ru-RU" sz="1400" i="1" dirty="0" err="1">
                <a:solidFill>
                  <a:srgbClr val="FFFF00"/>
                </a:solidFill>
              </a:rPr>
              <a:t>вилучення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податків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висотою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податкових</a:t>
            </a:r>
            <a:r>
              <a:rPr lang="ru-RU" sz="1400" i="1" dirty="0">
                <a:solidFill>
                  <a:srgbClr val="FFFF00"/>
                </a:solidFill>
              </a:rPr>
              <a:t> ставок і </a:t>
            </a:r>
            <a:r>
              <a:rPr lang="ru-RU" sz="1400" i="1" dirty="0" err="1">
                <a:solidFill>
                  <a:srgbClr val="FFFF00"/>
                </a:solidFill>
              </a:rPr>
              <a:t>податкових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пільг</a:t>
            </a:r>
            <a:r>
              <a:rPr lang="ru-RU" sz="1400" i="1" dirty="0">
                <a:solidFill>
                  <a:srgbClr val="FFFF00"/>
                </a:solidFill>
              </a:rPr>
              <a:t>. </a:t>
            </a:r>
            <a:r>
              <a:rPr lang="ru-RU" sz="1400" i="1" dirty="0" err="1">
                <a:solidFill>
                  <a:srgbClr val="FFFF00"/>
                </a:solidFill>
              </a:rPr>
              <a:t>Розвиток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експортних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галузей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багато</a:t>
            </a:r>
            <a:r>
              <a:rPr lang="ru-RU" sz="1400" i="1" dirty="0">
                <a:solidFill>
                  <a:srgbClr val="FFFF00"/>
                </a:solidFill>
              </a:rPr>
              <a:t> в </a:t>
            </a:r>
            <a:r>
              <a:rPr lang="ru-RU" sz="1400" i="1" dirty="0" err="1">
                <a:solidFill>
                  <a:srgbClr val="FFFF00"/>
                </a:solidFill>
              </a:rPr>
              <a:t>чому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залежить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від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митних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тарифів</a:t>
            </a:r>
            <a:r>
              <a:rPr lang="ru-RU" sz="1400" i="1" dirty="0">
                <a:solidFill>
                  <a:srgbClr val="FFFF00"/>
                </a:solidFill>
              </a:rPr>
              <a:t> і квот на </a:t>
            </a:r>
            <a:r>
              <a:rPr lang="ru-RU" sz="1400" i="1" dirty="0" err="1">
                <a:solidFill>
                  <a:srgbClr val="FFFF00"/>
                </a:solidFill>
              </a:rPr>
              <a:t>світових</a:t>
            </a:r>
            <a:r>
              <a:rPr lang="ru-RU" sz="1400" i="1" dirty="0">
                <a:solidFill>
                  <a:srgbClr val="FFFF00"/>
                </a:solidFill>
              </a:rPr>
              <a:t> ринках і </a:t>
            </a:r>
            <a:r>
              <a:rPr lang="ru-RU" sz="1400" i="1" dirty="0" err="1">
                <a:solidFill>
                  <a:srgbClr val="FFFF00"/>
                </a:solidFill>
              </a:rPr>
              <a:t>створення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різного</a:t>
            </a:r>
            <a:r>
              <a:rPr lang="ru-RU" sz="1400" i="1" dirty="0">
                <a:solidFill>
                  <a:srgbClr val="FFFF00"/>
                </a:solidFill>
              </a:rPr>
              <a:t> роду </a:t>
            </a:r>
            <a:r>
              <a:rPr lang="ru-RU" sz="1400" i="1" dirty="0" err="1">
                <a:solidFill>
                  <a:srgbClr val="FFFF00"/>
                </a:solidFill>
              </a:rPr>
              <a:t>міжнародних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спілок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асоціацій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від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процесів</a:t>
            </a:r>
            <a:r>
              <a:rPr lang="ru-RU" sz="1400" i="1" dirty="0">
                <a:solidFill>
                  <a:srgbClr val="FFFF00"/>
                </a:solidFill>
              </a:rPr>
              <a:t> </a:t>
            </a:r>
            <a:r>
              <a:rPr lang="ru-RU" sz="1400" i="1" dirty="0" err="1">
                <a:solidFill>
                  <a:srgbClr val="FFFF00"/>
                </a:solidFill>
              </a:rPr>
              <a:t>інтеграції</a:t>
            </a:r>
            <a:r>
              <a:rPr lang="ru-RU" sz="1400" i="1" dirty="0">
                <a:solidFill>
                  <a:srgbClr val="FFFF00"/>
                </a:solidFill>
              </a:rPr>
              <a:t>, </a:t>
            </a:r>
            <a:r>
              <a:rPr lang="ru-RU" sz="1400" i="1" dirty="0" err="1">
                <a:solidFill>
                  <a:srgbClr val="FFFF00"/>
                </a:solidFill>
              </a:rPr>
              <a:t>інтернаціоналізації</a:t>
            </a:r>
            <a:r>
              <a:rPr lang="ru-RU" sz="1400" i="1" dirty="0">
                <a:solidFill>
                  <a:srgbClr val="FFFF00"/>
                </a:solidFill>
              </a:rPr>
              <a:t> та </a:t>
            </a:r>
            <a:r>
              <a:rPr lang="ru-RU" sz="1400" i="1" dirty="0" err="1">
                <a:solidFill>
                  <a:srgbClr val="FFFF00"/>
                </a:solidFill>
              </a:rPr>
              <a:t>глобалізації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 rot="860282">
            <a:off x="3644917" y="3503917"/>
            <a:ext cx="5494743" cy="1886689"/>
          </a:xfrm>
          <a:prstGeom prst="ellipse">
            <a:avLst/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rgbClr val="FF0000"/>
                </a:solidFill>
              </a:rPr>
              <a:t>Необхідно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зауважити</a:t>
            </a:r>
            <a:r>
              <a:rPr lang="ru-RU" sz="1400" dirty="0">
                <a:solidFill>
                  <a:srgbClr val="FF0000"/>
                </a:solidFill>
              </a:rPr>
              <a:t>, </a:t>
            </a:r>
            <a:r>
              <a:rPr lang="ru-RU" sz="1400" dirty="0" err="1">
                <a:solidFill>
                  <a:srgbClr val="FF0000"/>
                </a:solidFill>
              </a:rPr>
              <a:t>що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корпорація</a:t>
            </a:r>
            <a:r>
              <a:rPr lang="ru-RU" sz="1400" b="1" i="1" dirty="0">
                <a:solidFill>
                  <a:srgbClr val="FF0000"/>
                </a:solidFill>
              </a:rPr>
              <a:t> як </a:t>
            </a:r>
            <a:r>
              <a:rPr lang="ru-RU" sz="1400" b="1" i="1" dirty="0" err="1">
                <a:solidFill>
                  <a:srgbClr val="FF0000"/>
                </a:solidFill>
              </a:rPr>
              <a:t>господарська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одиниця</a:t>
            </a:r>
            <a:r>
              <a:rPr lang="ru-RU" sz="1400" b="1" i="1" dirty="0">
                <a:solidFill>
                  <a:srgbClr val="FF0000"/>
                </a:solidFill>
              </a:rPr>
              <a:t> не </a:t>
            </a:r>
            <a:r>
              <a:rPr lang="ru-RU" sz="1400" b="1" i="1" dirty="0" err="1">
                <a:solidFill>
                  <a:srgbClr val="FF0000"/>
                </a:solidFill>
              </a:rPr>
              <a:t>може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впливати</a:t>
            </a:r>
            <a:r>
              <a:rPr lang="ru-RU" sz="1400" b="1" i="1" dirty="0">
                <a:solidFill>
                  <a:srgbClr val="FF0000"/>
                </a:solidFill>
              </a:rPr>
              <a:t> на </a:t>
            </a:r>
            <a:r>
              <a:rPr lang="ru-RU" sz="1400" b="1" i="1" dirty="0" err="1">
                <a:solidFill>
                  <a:srgbClr val="FF0000"/>
                </a:solidFill>
              </a:rPr>
              <a:t>фінансове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навколишнє</a:t>
            </a:r>
            <a:r>
              <a:rPr lang="ru-RU" sz="1400" b="1" i="1" dirty="0">
                <a:solidFill>
                  <a:srgbClr val="FF0000"/>
                </a:solidFill>
              </a:rPr>
              <a:t> </a:t>
            </a:r>
            <a:r>
              <a:rPr lang="ru-RU" sz="1400" b="1" i="1" dirty="0" err="1">
                <a:solidFill>
                  <a:srgbClr val="FF0000"/>
                </a:solidFill>
              </a:rPr>
              <a:t>середовище</a:t>
            </a:r>
            <a:r>
              <a:rPr lang="ru-RU" sz="1400" i="1" dirty="0">
                <a:solidFill>
                  <a:srgbClr val="FF0000"/>
                </a:solidFill>
              </a:rPr>
              <a:t>,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що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формується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під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впливом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політичних</a:t>
            </a:r>
            <a:r>
              <a:rPr lang="ru-RU" sz="1400" dirty="0">
                <a:solidFill>
                  <a:srgbClr val="FF0000"/>
                </a:solidFill>
              </a:rPr>
              <a:t>, </a:t>
            </a:r>
            <a:r>
              <a:rPr lang="ru-RU" sz="1400" dirty="0" err="1">
                <a:solidFill>
                  <a:srgbClr val="FF0000"/>
                </a:solidFill>
              </a:rPr>
              <a:t>економічних</a:t>
            </a:r>
            <a:r>
              <a:rPr lang="ru-RU" sz="1400" dirty="0">
                <a:solidFill>
                  <a:srgbClr val="FF0000"/>
                </a:solidFill>
              </a:rPr>
              <a:t> і </a:t>
            </a:r>
            <a:r>
              <a:rPr lang="ru-RU" sz="1400" dirty="0" err="1">
                <a:solidFill>
                  <a:srgbClr val="FF0000"/>
                </a:solidFill>
              </a:rPr>
              <a:t>соціальних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>
                <a:solidFill>
                  <a:srgbClr val="FF0000"/>
                </a:solidFill>
              </a:rPr>
              <a:t>чинників</a:t>
            </a:r>
            <a:r>
              <a:rPr lang="ru-RU" sz="1400" dirty="0">
                <a:solidFill>
                  <a:srgbClr val="FF0000"/>
                </a:solidFill>
              </a:rPr>
              <a:t> як </a:t>
            </a:r>
            <a:r>
              <a:rPr lang="ru-RU" sz="1400" dirty="0" err="1">
                <a:solidFill>
                  <a:srgbClr val="FF0000"/>
                </a:solidFill>
              </a:rPr>
              <a:t>внутрішнього</a:t>
            </a:r>
            <a:r>
              <a:rPr lang="ru-RU" sz="1400" dirty="0">
                <a:solidFill>
                  <a:srgbClr val="FF0000"/>
                </a:solidFill>
              </a:rPr>
              <a:t>, так і </a:t>
            </a:r>
            <a:r>
              <a:rPr lang="ru-RU" sz="1400" dirty="0" err="1">
                <a:solidFill>
                  <a:srgbClr val="FF0000"/>
                </a:solidFill>
              </a:rPr>
              <a:t>зовнішнього</a:t>
            </a:r>
            <a:r>
              <a:rPr lang="ru-RU" sz="1400" dirty="0">
                <a:solidFill>
                  <a:srgbClr val="FF0000"/>
                </a:solidFill>
              </a:rPr>
              <a:t> характеру.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7896" y="5229200"/>
            <a:ext cx="62646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>
                <a:solidFill>
                  <a:srgbClr val="FFFF00"/>
                </a:solidFill>
              </a:rPr>
              <a:t>Держава впливає на навколишнє середовище через проведення фінансової, податкової, грошово-кредитної, митної політики з метою підтримання певної рівноваги в ринковій економіці.</a:t>
            </a:r>
            <a:r>
              <a:rPr lang="uk-UA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Державне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регулювання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навколишнього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середовища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здійснюється</a:t>
            </a:r>
            <a:r>
              <a:rPr lang="ru-RU" sz="1400" b="1" i="1" dirty="0">
                <a:solidFill>
                  <a:srgbClr val="FFFF00"/>
                </a:solidFill>
              </a:rPr>
              <a:t> з метою </a:t>
            </a:r>
            <a:r>
              <a:rPr lang="ru-RU" sz="1400" b="1" i="1" dirty="0" err="1">
                <a:solidFill>
                  <a:srgbClr val="FFFF00"/>
                </a:solidFill>
              </a:rPr>
              <a:t>створення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сприятливих</a:t>
            </a:r>
            <a:r>
              <a:rPr lang="ru-RU" sz="1400" b="1" i="1" dirty="0">
                <a:solidFill>
                  <a:srgbClr val="FFFF00"/>
                </a:solidFill>
              </a:rPr>
              <a:t> умов для </a:t>
            </a:r>
            <a:r>
              <a:rPr lang="ru-RU" sz="1400" b="1" i="1" dirty="0" err="1">
                <a:solidFill>
                  <a:srgbClr val="FFFF00"/>
                </a:solidFill>
              </a:rPr>
              <a:t>розвитку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ринкових</a:t>
            </a:r>
            <a:r>
              <a:rPr lang="ru-RU" sz="1400" b="1" i="1" dirty="0">
                <a:solidFill>
                  <a:srgbClr val="FFFF00"/>
                </a:solidFill>
              </a:rPr>
              <a:t> </a:t>
            </a:r>
            <a:r>
              <a:rPr lang="ru-RU" sz="1400" b="1" i="1" dirty="0" err="1">
                <a:solidFill>
                  <a:srgbClr val="FFFF00"/>
                </a:solidFill>
              </a:rPr>
              <a:t>відносин</a:t>
            </a:r>
            <a:r>
              <a:rPr lang="ru-RU" sz="1400" i="1" dirty="0">
                <a:solidFill>
                  <a:srgbClr val="FFFF00"/>
                </a:solidFill>
              </a:rPr>
              <a:t>.</a:t>
            </a:r>
            <a:endParaRPr lang="ru-RU" sz="14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Admin\Desktop\6f143f0c9092a3576a3098459f159d7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46825"/>
            <a:ext cx="1944216" cy="1640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018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3"/>
            <a:ext cx="7315200" cy="648072"/>
          </a:xfrm>
        </p:spPr>
        <p:txBody>
          <a:bodyPr>
            <a:normAutofit/>
          </a:bodyPr>
          <a:lstStyle/>
          <a:p>
            <a:r>
              <a:rPr lang="uk-UA" sz="2800" dirty="0" smtClean="0"/>
              <a:t>4. Управління фінансами корпорації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268760"/>
            <a:ext cx="84969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i="1" dirty="0">
                <a:solidFill>
                  <a:srgbClr val="FF0000"/>
                </a:solidFill>
              </a:rPr>
              <a:t>Управління фінансами корпорації </a:t>
            </a:r>
            <a:r>
              <a:rPr lang="uk-UA" sz="1400" i="1" dirty="0">
                <a:solidFill>
                  <a:srgbClr val="FFFF00"/>
                </a:solidFill>
              </a:rPr>
              <a:t>є складовою загального управління, </a:t>
            </a:r>
            <a:r>
              <a:rPr lang="uk-UA" sz="1400" i="1" dirty="0">
                <a:solidFill>
                  <a:srgbClr val="FF0000"/>
                </a:solidFill>
              </a:rPr>
              <a:t>головною метою якого </a:t>
            </a:r>
            <a:r>
              <a:rPr lang="uk-UA" sz="1400" i="1" dirty="0">
                <a:solidFill>
                  <a:srgbClr val="FFFF00"/>
                </a:solidFill>
              </a:rPr>
              <a:t>є зростання вартості капіталу і добробуту акціонерів</a:t>
            </a:r>
            <a:r>
              <a:rPr lang="uk-UA" sz="1400" dirty="0">
                <a:solidFill>
                  <a:srgbClr val="FFFF00"/>
                </a:solidFill>
              </a:rPr>
              <a:t>. Фінансовому управлінню надається особливе значення. Західні автори підкреслюють, що управління фінансами є наріжним каменем, основою господарської діяльності будь-якої фірми — і корпорації, і невеликого індивідуального підприємства.</a:t>
            </a:r>
            <a:endParaRPr lang="ru-RU" sz="14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491880" y="2486506"/>
            <a:ext cx="104411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35996" y="2492896"/>
            <a:ext cx="864096" cy="222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2740963"/>
            <a:ext cx="457250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>
                <a:solidFill>
                  <a:srgbClr val="FFFF00"/>
                </a:solidFill>
              </a:rPr>
              <a:t>У</a:t>
            </a:r>
            <a:r>
              <a:rPr lang="uk-UA" sz="1400" b="1" i="1" dirty="0">
                <a:solidFill>
                  <a:srgbClr val="FFFF00"/>
                </a:solidFill>
              </a:rPr>
              <a:t> </a:t>
            </a:r>
            <a:r>
              <a:rPr lang="uk-UA" sz="1400" b="1" i="1" dirty="0">
                <a:solidFill>
                  <a:srgbClr val="FF0000"/>
                </a:solidFill>
              </a:rPr>
              <a:t>широкому значенні слова під</a:t>
            </a:r>
            <a:r>
              <a:rPr lang="uk-UA" sz="1400" i="1" dirty="0">
                <a:solidFill>
                  <a:srgbClr val="FF0000"/>
                </a:solidFill>
              </a:rPr>
              <a:t> </a:t>
            </a:r>
            <a:r>
              <a:rPr lang="uk-UA" sz="1400" b="1" i="1" dirty="0">
                <a:solidFill>
                  <a:srgbClr val="FF0000"/>
                </a:solidFill>
              </a:rPr>
              <a:t>управлінням фінансами</a:t>
            </a:r>
            <a:r>
              <a:rPr lang="uk-UA" sz="1400" i="1" dirty="0">
                <a:solidFill>
                  <a:srgbClr val="FF0000"/>
                </a:solidFill>
              </a:rPr>
              <a:t> </a:t>
            </a:r>
            <a:r>
              <a:rPr lang="uk-UA" sz="1400" i="1" dirty="0">
                <a:solidFill>
                  <a:srgbClr val="FFFF00"/>
                </a:solidFill>
              </a:rPr>
              <a:t>розуміють вироблення політики щодо формування капіталу корпорації та його розподілу, прийняття рішень відповідно до цієї політики, планування фінансової діяльності, складання й аналіз фінансової звітності, організація контролю за виконанням рішень. </a:t>
            </a:r>
            <a:endParaRPr lang="ru-RU" sz="14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760988" y="2745596"/>
            <a:ext cx="41759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>
                <a:solidFill>
                  <a:srgbClr val="FFFF00"/>
                </a:solidFill>
              </a:rPr>
              <a:t>У </a:t>
            </a:r>
            <a:r>
              <a:rPr lang="uk-UA" sz="1400" b="1" i="1" dirty="0">
                <a:solidFill>
                  <a:srgbClr val="FF0000"/>
                </a:solidFill>
              </a:rPr>
              <a:t>вузькому значенні управління фінансами</a:t>
            </a:r>
            <a:r>
              <a:rPr lang="uk-UA" sz="1400" i="1" dirty="0">
                <a:solidFill>
                  <a:srgbClr val="FF0000"/>
                </a:solidFill>
              </a:rPr>
              <a:t> </a:t>
            </a:r>
            <a:r>
              <a:rPr lang="uk-UA" sz="1400" i="1" dirty="0">
                <a:solidFill>
                  <a:srgbClr val="FFFF00"/>
                </a:solidFill>
              </a:rPr>
              <a:t>— це управління обмеженою сумою коштів і її витрачання в умовах невизначеності ринкових відносин і ризику</a:t>
            </a:r>
            <a:r>
              <a:rPr lang="uk-UA" sz="1400" dirty="0">
                <a:solidFill>
                  <a:srgbClr val="FFFF00"/>
                </a:solidFill>
              </a:rPr>
              <a:t>. </a:t>
            </a:r>
            <a:endParaRPr lang="ru-RU" sz="14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657310" y="4110568"/>
            <a:ext cx="6516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>
                <a:solidFill>
                  <a:srgbClr val="FF0000"/>
                </a:solidFill>
              </a:rPr>
              <a:t>Управління</a:t>
            </a:r>
            <a:r>
              <a:rPr lang="ru-RU" sz="1400" i="1" dirty="0">
                <a:solidFill>
                  <a:srgbClr val="FF0000"/>
                </a:solidFill>
              </a:rPr>
              <a:t> (</a:t>
            </a:r>
            <a:r>
              <a:rPr lang="ru-RU" sz="1400" i="1" dirty="0" err="1">
                <a:solidFill>
                  <a:srgbClr val="FF0000"/>
                </a:solidFill>
              </a:rPr>
              <a:t>або</a:t>
            </a:r>
            <a:r>
              <a:rPr lang="ru-RU" sz="1400" i="1" dirty="0">
                <a:solidFill>
                  <a:srgbClr val="FF0000"/>
                </a:solidFill>
              </a:rPr>
              <a:t> </a:t>
            </a:r>
            <a:r>
              <a:rPr lang="ru-RU" sz="1400" i="1" dirty="0" err="1">
                <a:solidFill>
                  <a:srgbClr val="FF0000"/>
                </a:solidFill>
              </a:rPr>
              <a:t>відділ</a:t>
            </a:r>
            <a:r>
              <a:rPr lang="ru-RU" sz="1400" i="1" dirty="0">
                <a:solidFill>
                  <a:srgbClr val="FF0000"/>
                </a:solidFill>
              </a:rPr>
              <a:t>) </a:t>
            </a:r>
            <a:r>
              <a:rPr lang="ru-RU" sz="1400" i="1" dirty="0">
                <a:solidFill>
                  <a:srgbClr val="FFFF00"/>
                </a:solidFill>
              </a:rPr>
              <a:t>скарбника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відає</a:t>
            </a:r>
            <a:r>
              <a:rPr lang="ru-RU" sz="1400" dirty="0">
                <a:solidFill>
                  <a:srgbClr val="FFFF00"/>
                </a:solidFill>
              </a:rPr>
              <a:t> широким колом проблем, </a:t>
            </a:r>
            <a:r>
              <a:rPr lang="ru-RU" sz="1400" dirty="0" err="1">
                <a:solidFill>
                  <a:srgbClr val="FFFF00"/>
                </a:solidFill>
              </a:rPr>
              <a:t>що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стосуються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формування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капіталу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корпорації</a:t>
            </a:r>
            <a:r>
              <a:rPr lang="ru-RU" sz="1400" dirty="0">
                <a:solidFill>
                  <a:srgbClr val="FFFF00"/>
                </a:solidFill>
              </a:rPr>
              <a:t> та </a:t>
            </a:r>
            <a:r>
              <a:rPr lang="ru-RU" sz="1400" dirty="0" err="1">
                <a:solidFill>
                  <a:srgbClr val="FFFF00"/>
                </a:solidFill>
              </a:rPr>
              <a:t>його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розподілу</a:t>
            </a:r>
            <a:r>
              <a:rPr lang="ru-RU" sz="1400" dirty="0">
                <a:solidFill>
                  <a:srgbClr val="FFFF00"/>
                </a:solidFill>
              </a:rPr>
              <a:t>. До </a:t>
            </a:r>
            <a:r>
              <a:rPr lang="ru-RU" sz="1400" dirty="0" err="1">
                <a:solidFill>
                  <a:srgbClr val="FFFF00"/>
                </a:solidFill>
              </a:rPr>
              <a:t>його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функцій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входять</a:t>
            </a:r>
            <a:r>
              <a:rPr lang="ru-RU" sz="1400" dirty="0">
                <a:solidFill>
                  <a:srgbClr val="FFFF00"/>
                </a:solidFill>
              </a:rPr>
              <a:t>: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068169" y="4797152"/>
            <a:ext cx="6885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>
                <a:solidFill>
                  <a:srgbClr val="FFFF00"/>
                </a:solidFill>
              </a:rPr>
              <a:t>по-перше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планування</a:t>
            </a:r>
            <a:r>
              <a:rPr lang="ru-RU" sz="1400" dirty="0">
                <a:solidFill>
                  <a:srgbClr val="FFFF00"/>
                </a:solidFill>
              </a:rPr>
              <a:t>: </a:t>
            </a:r>
            <a:r>
              <a:rPr lang="ru-RU" sz="1400" dirty="0" err="1">
                <a:solidFill>
                  <a:srgbClr val="FFFF00"/>
                </a:solidFill>
              </a:rPr>
              <a:t>складання</a:t>
            </a:r>
            <a:r>
              <a:rPr lang="ru-RU" sz="1400" dirty="0">
                <a:solidFill>
                  <a:srgbClr val="FFFF00"/>
                </a:solidFill>
              </a:rPr>
              <a:t> й </a:t>
            </a:r>
            <a:r>
              <a:rPr lang="ru-RU" sz="1400" dirty="0" err="1">
                <a:solidFill>
                  <a:srgbClr val="FFFF00"/>
                </a:solidFill>
              </a:rPr>
              <a:t>організація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виконання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короткострокового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фінансового</a:t>
            </a:r>
            <a:r>
              <a:rPr lang="ru-RU" sz="1400" dirty="0">
                <a:solidFill>
                  <a:srgbClr val="FFFF00"/>
                </a:solidFill>
              </a:rPr>
              <a:t> плану;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8169" y="5345443"/>
            <a:ext cx="702924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>
                <a:solidFill>
                  <a:srgbClr val="FFFF00"/>
                </a:solidFill>
              </a:rPr>
              <a:t>по-друге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розроблення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програм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пов’язаних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із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формуванням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капіталу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організація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зв’язків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передавання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інформації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інвесторам</a:t>
            </a:r>
            <a:r>
              <a:rPr lang="ru-RU" sz="1400" dirty="0"/>
              <a:t>;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051720" y="5898366"/>
            <a:ext cx="687461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err="1">
                <a:solidFill>
                  <a:srgbClr val="FFFF00"/>
                </a:solidFill>
              </a:rPr>
              <a:t>по-третє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управління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функціонуючим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капіталом</a:t>
            </a:r>
            <a:r>
              <a:rPr lang="ru-RU" sz="1400" dirty="0">
                <a:solidFill>
                  <a:srgbClr val="FFFF00"/>
                </a:solidFill>
              </a:rPr>
              <a:t>: </a:t>
            </a:r>
            <a:r>
              <a:rPr lang="ru-RU" sz="1400" dirty="0" err="1">
                <a:solidFill>
                  <a:srgbClr val="FFFF00"/>
                </a:solidFill>
              </a:rPr>
              <a:t>грошовими</a:t>
            </a:r>
            <a:r>
              <a:rPr lang="ru-RU" sz="1400" dirty="0">
                <a:solidFill>
                  <a:srgbClr val="FFFF00"/>
                </a:solidFill>
              </a:rPr>
              <a:t> фондами, </a:t>
            </a:r>
            <a:r>
              <a:rPr lang="ru-RU" sz="1400" dirty="0" err="1">
                <a:solidFill>
                  <a:srgbClr val="FFFF00"/>
                </a:solidFill>
              </a:rPr>
              <a:t>вкладеннями</a:t>
            </a:r>
            <a:r>
              <a:rPr lang="ru-RU" sz="1400" dirty="0">
                <a:solidFill>
                  <a:srgbClr val="FFFF00"/>
                </a:solidFill>
              </a:rPr>
              <a:t> в </a:t>
            </a:r>
            <a:r>
              <a:rPr lang="ru-RU" sz="1400" dirty="0" err="1">
                <a:solidFill>
                  <a:srgbClr val="FFFF00"/>
                </a:solidFill>
              </a:rPr>
              <a:t>цінні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папери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їх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погашення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управління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власними</a:t>
            </a:r>
            <a:r>
              <a:rPr lang="ru-RU" sz="1400" dirty="0">
                <a:solidFill>
                  <a:srgbClr val="FFFF00"/>
                </a:solidFill>
              </a:rPr>
              <a:t> коштами, </a:t>
            </a:r>
            <a:r>
              <a:rPr lang="ru-RU" sz="1400" dirty="0" err="1">
                <a:solidFill>
                  <a:srgbClr val="FFFF00"/>
                </a:solidFill>
              </a:rPr>
              <a:t>дебіторською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заборгованістю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інкасуванням</a:t>
            </a:r>
            <a:r>
              <a:rPr lang="ru-RU" sz="1400" dirty="0">
                <a:solidFill>
                  <a:srgbClr val="FFFF00"/>
                </a:solidFill>
              </a:rPr>
              <a:t>, </a:t>
            </a:r>
            <a:r>
              <a:rPr lang="ru-RU" sz="1400" dirty="0" err="1">
                <a:solidFill>
                  <a:srgbClr val="FFFF00"/>
                </a:solidFill>
              </a:rPr>
              <a:t>збереженням</a:t>
            </a:r>
            <a:r>
              <a:rPr lang="ru-RU" sz="1400" dirty="0">
                <a:solidFill>
                  <a:srgbClr val="FFFF00"/>
                </a:solidFill>
              </a:rPr>
              <a:t> і </a:t>
            </a:r>
            <a:r>
              <a:rPr lang="ru-RU" sz="1400" dirty="0" err="1">
                <a:solidFill>
                  <a:srgbClr val="FFFF00"/>
                </a:solidFill>
              </a:rPr>
              <a:t>витратою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коштів</a:t>
            </a:r>
            <a:r>
              <a:rPr lang="ru-RU" sz="1400" dirty="0">
                <a:solidFill>
                  <a:srgbClr val="FFFF00"/>
                </a:solidFill>
              </a:rPr>
              <a:t> та </a:t>
            </a:r>
            <a:r>
              <a:rPr lang="ru-RU" sz="1400" dirty="0" err="1">
                <a:solidFill>
                  <a:srgbClr val="FFFF00"/>
                </a:solidFill>
              </a:rPr>
              <a:t>цінних</a:t>
            </a:r>
            <a:r>
              <a:rPr lang="ru-RU" sz="1400" dirty="0">
                <a:solidFill>
                  <a:srgbClr val="FFFF00"/>
                </a:solidFill>
              </a:rPr>
              <a:t> </a:t>
            </a:r>
            <a:r>
              <a:rPr lang="ru-RU" sz="1400" dirty="0" err="1">
                <a:solidFill>
                  <a:srgbClr val="FFFF00"/>
                </a:solidFill>
              </a:rPr>
              <a:t>паперів</a:t>
            </a:r>
            <a:r>
              <a:rPr lang="ru-RU" sz="1400" dirty="0">
                <a:solidFill>
                  <a:srgbClr val="FFFF0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C:\Users\Admin\Desktop\Image1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301381">
            <a:off x="-140511" y="4456564"/>
            <a:ext cx="2114023" cy="1402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5909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7954" y="26064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err="1">
                <a:solidFill>
                  <a:srgbClr val="FFC000"/>
                </a:solidFill>
              </a:rPr>
              <a:t>Функції</a:t>
            </a:r>
            <a:r>
              <a:rPr lang="ru-RU" i="1" dirty="0">
                <a:solidFill>
                  <a:srgbClr val="FFC000"/>
                </a:solidFill>
              </a:rPr>
              <a:t> головного бухгалтера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також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широкі</a:t>
            </a:r>
            <a:r>
              <a:rPr lang="ru-RU" dirty="0">
                <a:solidFill>
                  <a:srgbClr val="FFC000"/>
                </a:solidFill>
              </a:rPr>
              <a:t>: </a:t>
            </a:r>
          </a:p>
        </p:txBody>
      </p:sp>
      <p:pic>
        <p:nvPicPr>
          <p:cNvPr id="3074" name="Picture 2" descr="C:\Users\Admin\Desktop\buchgal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21974">
            <a:off x="6553445" y="884799"/>
            <a:ext cx="2199480" cy="139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3346" y="810397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FFFF00"/>
                </a:solidFill>
              </a:rPr>
              <a:t>п</a:t>
            </a:r>
            <a:r>
              <a:rPr lang="uk-UA" dirty="0" smtClean="0">
                <a:solidFill>
                  <a:srgbClr val="FFFF00"/>
                </a:solidFill>
              </a:rPr>
              <a:t>о-перше, організація адміністративного обліку і внутрішнього аудиту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354" y="3076511"/>
            <a:ext cx="907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по-п'яте, проведення порівняльного аналізу планових і реальних витрат, доходів і прибутків від діяльності господарських одиниць, що входять у корпорацію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942" y="1564187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по-друге, організація страхування активів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4257" y="206084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по-третє, управління податковими платежами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756592" y="243018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smtClean="0">
                <a:solidFill>
                  <a:srgbClr val="FFFF00"/>
                </a:solidFill>
              </a:rPr>
              <a:t>по-четверте, створення і використання інформаційних </a:t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систем управління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2700" y="3891464"/>
            <a:ext cx="6177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>
                <a:solidFill>
                  <a:srgbClr val="FF0000"/>
                </a:solidFill>
              </a:rPr>
              <a:t>Принципи управління фінансами корпорації :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942" y="4437112"/>
            <a:ext cx="8216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- планування виробничої і фінансової діяльності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942" y="4849272"/>
            <a:ext cx="8366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- централізація фінансових ресурсів у головній (холдинговій) корпорації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9942" y="5310846"/>
            <a:ext cx="7892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- формування фінансових резервів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7213" y="5705876"/>
            <a:ext cx="810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- використання всіх зобов'язань у визначені договором терміни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347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176</TotalTime>
  <Words>1988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Перспектива</vt:lpstr>
      <vt:lpstr>Тема1. Сутність,функції та управління фінансами зарубіжних корпорацій</vt:lpstr>
      <vt:lpstr>План</vt:lpstr>
      <vt:lpstr>1. Предмет дисципліни «Фінанси зарубіжних корпорацій»</vt:lpstr>
      <vt:lpstr>Слайд 4</vt:lpstr>
      <vt:lpstr>Слайд 5</vt:lpstr>
      <vt:lpstr>2. Функції фінансів корпорації</vt:lpstr>
      <vt:lpstr>3. Фінансове навколишнє середовище</vt:lpstr>
      <vt:lpstr>4. Управління фінансами корпорації</vt:lpstr>
      <vt:lpstr>Слайд 9</vt:lpstr>
      <vt:lpstr>5. Обіг капіталу корпорації</vt:lpstr>
      <vt:lpstr>Слайд 11</vt:lpstr>
      <vt:lpstr>6. Рух фондів корпорації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Тема1. Сутність,функції та управління фінансами зарубіжних корпорацій</dc:title>
  <dc:creator>Admin</dc:creator>
  <cp:lastModifiedBy>Windows 7</cp:lastModifiedBy>
  <cp:revision>26</cp:revision>
  <dcterms:created xsi:type="dcterms:W3CDTF">2018-09-19T19:55:08Z</dcterms:created>
  <dcterms:modified xsi:type="dcterms:W3CDTF">2018-10-02T12:55:24Z</dcterms:modified>
</cp:coreProperties>
</file>