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3"/>
  </p:notesMasterIdLst>
  <p:sldIdLst>
    <p:sldId id="256" r:id="rId2"/>
    <p:sldId id="258" r:id="rId3"/>
    <p:sldId id="283" r:id="rId4"/>
    <p:sldId id="259" r:id="rId5"/>
    <p:sldId id="368" r:id="rId6"/>
    <p:sldId id="352" r:id="rId7"/>
    <p:sldId id="360" r:id="rId8"/>
    <p:sldId id="353" r:id="rId9"/>
    <p:sldId id="354" r:id="rId10"/>
    <p:sldId id="355" r:id="rId11"/>
    <p:sldId id="361" r:id="rId12"/>
    <p:sldId id="356" r:id="rId13"/>
    <p:sldId id="357" r:id="rId14"/>
    <p:sldId id="358" r:id="rId15"/>
    <p:sldId id="362" r:id="rId16"/>
    <p:sldId id="359" r:id="rId17"/>
    <p:sldId id="363" r:id="rId18"/>
    <p:sldId id="329" r:id="rId19"/>
    <p:sldId id="364" r:id="rId20"/>
    <p:sldId id="330" r:id="rId21"/>
    <p:sldId id="365" r:id="rId22"/>
    <p:sldId id="331" r:id="rId23"/>
    <p:sldId id="366" r:id="rId24"/>
    <p:sldId id="260" r:id="rId25"/>
    <p:sldId id="367" r:id="rId26"/>
    <p:sldId id="369" r:id="rId27"/>
    <p:sldId id="370" r:id="rId28"/>
    <p:sldId id="371" r:id="rId29"/>
    <p:sldId id="372" r:id="rId30"/>
    <p:sldId id="275" r:id="rId31"/>
    <p:sldId id="274" r:id="rId3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B4CBC-75BF-481F-8979-1193153D6A38}" type="datetimeFigureOut">
              <a:rPr lang="ru-UA" smtClean="0"/>
              <a:t>07.01.2024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81AF5-5520-4463-A2E0-A8B3DB5E8B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842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16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7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47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CA48C-36CD-8AF8-0D5C-24B08A5F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73AF8B-7183-4600-D8BC-A0C8A9D70C7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4CBC1B-44E4-DF22-A225-2FCA1AB9526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5E253B3-224D-F61A-1648-650892940F46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D99DF179-3892-4D2D-CF0B-D360BD87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3982B921-846A-CAAA-FE09-80051B91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3BE989D-6905-A79B-B0E9-28C6884A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573129B-0717-4DB3-9E49-63E3E46ED2C9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1803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0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97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5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8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7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1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56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  <p:sldLayoutId id="2147483700" r:id="rId12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Цветные карандаши внутри карандаша, которая находится вверху таблицы &quot;дерево&quot;">
            <a:extLst>
              <a:ext uri="{FF2B5EF4-FFF2-40B4-BE49-F238E27FC236}">
                <a16:creationId xmlns:a16="http://schemas.microsoft.com/office/drawing/2014/main" id="{D875CB75-2D3C-51EF-DB71-D0EA90E6E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49"/>
          <a:stretch/>
        </p:blipFill>
        <p:spPr>
          <a:xfrm>
            <a:off x="20" y="10449"/>
            <a:ext cx="12191980" cy="68564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634BB-D84A-CE1F-A5C9-AF706DC15A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211388"/>
            <a:ext cx="7128588" cy="1425575"/>
          </a:xfrm>
        </p:spPr>
        <p:txBody>
          <a:bodyPr anchor="b">
            <a:noAutofit/>
          </a:bodyPr>
          <a:lstStyle/>
          <a:p>
            <a:pPr algn="ctr"/>
            <a:r>
              <a:rPr lang="uk-UA" sz="1800" b="1" dirty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Підклас </a:t>
            </a:r>
            <a:r>
              <a:rPr lang="uk-UA" sz="1800" b="1" dirty="0" err="1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Діленііди</a:t>
            </a:r>
            <a:r>
              <a:rPr lang="uk-UA" sz="1800" b="1" dirty="0">
                <a:solidFill>
                  <a:srgbClr val="FFFF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UA" sz="2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0DFC18-B83C-CF44-5B92-439BBFB301F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-167951" y="5518701"/>
            <a:ext cx="3048000" cy="877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>
                <a:solidFill>
                  <a:schemeClr val="bg1"/>
                </a:solidFill>
              </a:rPr>
              <a:t>Ботаніка</a:t>
            </a:r>
            <a:r>
              <a:rPr lang="ru-RU" sz="2400" b="1">
                <a:solidFill>
                  <a:schemeClr val="bg1"/>
                </a:solidFill>
              </a:rPr>
              <a:t> 2023-24</a:t>
            </a:r>
            <a:endParaRPr lang="ru-UA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AC04BF7-C40F-646D-EF73-0B9584766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9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889FD6-AABE-FC43-B5E6-9CC3EB46BDE8}"/>
              </a:ext>
            </a:extLst>
          </p:cNvPr>
          <p:cNvSpPr txBox="1"/>
          <p:nvPr/>
        </p:nvSpPr>
        <p:spPr>
          <a:xfrm>
            <a:off x="270587" y="1196609"/>
            <a:ext cx="1149531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Фіалкоцвіті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20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Violates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Включає 14 родин, близько 155 родів та понад 3100 видів. Дерева, чагарники і трави з черговими або рідше супротивними цільними або лопатевими листками, з прилистками, рідше — без них. квітки переважно в різного роду суцвіттях,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 або рідше маточкові і тичинкові, актиноморфні іноді більш чи менш зигоморфні, циклічні,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із спіральною оцвітиною, переважно п'ятичленні,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безпелюсткові. Чашолистків від трьох до шести,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до 15, найчастіше — п'ять, вони вільні або більш чи менш зрослі, звичайно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черепитчасті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Пелюсток 6-3,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до 15, частіше 5,.. вільних або біля основи коротко зрослих, переважно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черепчастих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.' Кількість тичинок переважно дорівнює кількості пелюсток,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їх більше чи менше, вільних або більш чи менш зрослих;, пиляки звичайно відкриваються поздовжньо.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паракарпний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двох-п'яти або десяти; але частіше трьох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зі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стилодіями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вільними або більш чи менш зрослими; зав'язь верхня,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напівнижня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нижня, з численними або рідше кількома чи лише одним-двома насінними зачатками на парієтальних плацентах. Плоди різного типу, переважно коробочки або ягоди. 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Violales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дуже близькі до 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20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ales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мають спільне з ними походження від предків типу сучасних 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Dille</a:t>
            </a:r>
            <a:r>
              <a:rPr lang="en-US" sz="20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n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iaceae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4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22534" name="Picture 6" descr="Фиалка за книгу | Газета «День»">
            <a:extLst>
              <a:ext uri="{FF2B5EF4-FFF2-40B4-BE49-F238E27FC236}">
                <a16:creationId xmlns:a16="http://schemas.microsoft.com/office/drawing/2014/main" id="{AB58F559-D95B-152A-EC6D-082791EF1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45" y="1326262"/>
            <a:ext cx="8681552" cy="467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963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5E3F7B-5692-5B21-76C8-81D980589E56}"/>
              </a:ext>
            </a:extLst>
          </p:cNvPr>
          <p:cNvSpPr txBox="1"/>
          <p:nvPr/>
        </p:nvSpPr>
        <p:spPr>
          <a:xfrm>
            <a:off x="5885284" y="401160"/>
            <a:ext cx="609755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Тамариксоцвіті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en-US" sz="18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Tam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aricales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Дерева, чагарники або рідше трави з черговими (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mar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ісасеае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або супротивними листками, звичайно дрібними,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ерикоїдними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лусковидними;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прилистіки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відсутні. Квітки звичайно дрібні, поодинокі або частіше зібрані в суцвіття, звичайно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актиноморфні, з подвійною ,оцвітиною. Чашолистків від чотирьох до семи, вони вільні або рідше більш чи менш зрослі,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черепитчасті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стулчасті. Пелюсток стільки ж, як і чашолистків, вони вільні,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черепитчасті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Тичинок від чотирьох до десяти (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' 12-14), вільні або зрослі біля основи; пиляки відкриваються поздовжньо.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двох-п'яти (частіше трьох-чотирьох)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вільними або зрослими .біля основи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стилодіями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mar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ісасеае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або зрослими в стовпчик. У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Miricaria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приймочка сидяча; зав'язь верхня, звичайно з численними насінними зачатками. Плоди — коробочки. Ймовірно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Tama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r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icales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походять від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Violales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 за будовою насіння вони близькі до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Salicaceae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556" name="Picture 4" descr="Купить Тамарикс, ЗКС в горшках 0.8 л - доставка по Украине.">
            <a:extLst>
              <a:ext uri="{FF2B5EF4-FFF2-40B4-BE49-F238E27FC236}">
                <a16:creationId xmlns:a16="http://schemas.microsoft.com/office/drawing/2014/main" id="{F4350664-2D13-C935-E6D4-07E79810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5" y="1248163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49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8877D6-B63C-89A1-D052-E05E3C7802B6}"/>
              </a:ext>
            </a:extLst>
          </p:cNvPr>
          <p:cNvSpPr txBox="1"/>
          <p:nvPr/>
        </p:nvSpPr>
        <p:spPr>
          <a:xfrm>
            <a:off x="217714" y="948690"/>
            <a:ext cx="1175657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Вербоцвіті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Salicales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Дерева або чагарники, іноді чагарнички (деякі арктичні та субарктичні види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Salix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з черговими цілісними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лопатевидними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листками, з прилистками, які часто опадають. Квітки в густих прямостоячих (майже всі види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Salix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або висячих 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Populus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i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Chosen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i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маточкових та тичинкових сережках (колосках чи рідше китицях з дуже короткими квітконіжками), розміщені в пазухах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брактей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але без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брактеолей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дводомні, безпелюсткові. В роду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Populus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чашечка має вигляд пластинки в тичинковій квітці 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блюдцеподібного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пліскоподібного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утвору в маточковій. У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Salix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вона представлена однією або двома (рідше трьома-п'ятьма) дрібними нектарними залозками, а в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Chosenia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відсутні навіть залозки і лише іноді маточкові квітки мають дві маленькі бічні залозки. Тичинок у 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Populus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(4) 6-40 (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до 70), у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Salix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— одна-дві,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три або п'ять (до 12), а в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Chosenia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— від трьох до шести; нитки вільні 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Populus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i частина видів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Salix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або зрослі тільки основами, дуже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 всій довжині.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звичайно з двох поперечно розміщених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трьох-чотирьох (деякі види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Populus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з двома-чотирма звичайно сидячими приймочками; приймочки кари пальні (розміщені над спинкою кожної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як у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Populus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i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багатотичинкових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видів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Salix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або ж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комісуральні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(розміщені над лінією зростання сусідніх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як у більшості видів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Salix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Зав'язь верхня, сидяча або на короткій чи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довгій ніжці з численними 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Populus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або двом а-десятьма насінними зачатками, в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Salix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дуже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лише з одним насінним зачатком. Плоди —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чотиристулчасті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коробочки. Насіння дрібне, з базальним пучком волосків. Порядок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Salicales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дуже близький до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Violales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Зв'язки настільки тісні, що родина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Salicaceae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без особливих труднощів могла б бути включеною до порядку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Violales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Деякі автори виводять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Salicaceae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від 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ma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гісасеае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від їхніх ближчих предків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63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35842" name="Picture 2" descr="Верба – символ весны и Пасхи">
            <a:extLst>
              <a:ext uri="{FF2B5EF4-FFF2-40B4-BE49-F238E27FC236}">
                <a16:creationId xmlns:a16="http://schemas.microsoft.com/office/drawing/2014/main" id="{E14EC6C9-5D43-7835-5E3A-F093B1F64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66" y="1023956"/>
            <a:ext cx="7959887" cy="509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50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D77216-B1D6-9F0F-58C3-B0528ADF24C0}"/>
              </a:ext>
            </a:extLst>
          </p:cNvPr>
          <p:cNvSpPr txBox="1"/>
          <p:nvPr/>
        </p:nvSpPr>
        <p:spPr>
          <a:xfrm>
            <a:off x="138404" y="1154585"/>
            <a:ext cx="1191519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6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Гарбузоцвіті</a:t>
            </a:r>
            <a:r>
              <a:rPr lang="uk-UA" sz="1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6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Cucurbitales</a:t>
            </a:r>
            <a:r>
              <a:rPr lang="uk-UA" sz="1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Багаторічні або рідше однорічні виткі чи сланкі трави,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напівчагарники та чагарники, і лише рід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Dendrosicios</a:t>
            </a:r>
            <a:r>
              <a:rPr lang="uk-UA" sz="16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представлений невеликими деревами з м'яким і соковитим стеблом. Трав'янисті види звичайно мають вусики (часто розгалужені), які являють собою видозмінені пагони; іноді вусики перетворені на колючки або взагалі відсутні. Листки чергові, звичайно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пальчасто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або (рідше)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перистолопатеві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чи роздільні, без прилистків. Квітки в пазушних суцвіттях, іноді редукованих до однієї квітки, маточкові і тичинкові (однодомні або дводомні), дуже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звичайно актиноморфні, найчастіше п'ятичленні. Оцвітина разом-з основами тичинкових ниток утворює квіткову трубку, прирослу до зав'язі. Чашечка три-, п'яти- або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шестилопатева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лопаті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черепитчасті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чи відкриті. Віночок більш або менш глибоко три-, п'яти- або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шестилопатевий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стулчастий. Тичинок від трьох до п'яти, які чергуються з лопатями віночка, дуже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дві, вони прикріплені до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гіпантія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навколо верхівки зав'язі, між собою більш або менш вільні і часто різним чином зрослі.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паракарпний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трьох (чотирьох-п'яти)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але в окремих родів з однієї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карпели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(ймовірно, в результаті редукції).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Стилодії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звичайно більш чи менш зрослі в стовпчик, приймочки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комісуральні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Зав'язь нижня, дуже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напівнижня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здебільшого майже повністю заповнена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розрослимі-ірлатгвнтами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іноді в результаті зростання плацент у центрі порожнини стає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тригніздою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звичайно з численними насінними зачатками і лише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одним насінним зачатком. Плоди — ягоди або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гарбузини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соковиті або сухі коробочки, або шкірясті і нерозкривні; у представників деяких родів відкриваються кришечкою або трьома загорнутими назовні стулками; зрідка плоди — коробочки. Насіння звичайно численне, з великими плоскими сім'ядолями. Парієтальне (пристінне) прикріплення насінних зачатків у зав'язі і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двопокривність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їх дали підставу деяким ботанікам-систематикам віднести порядок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Гарбузоцвіті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до колишнього порядку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Пристіннонасінні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Parietales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 Проте морфологія вегетативних органів (зокрема, вушок) і будова квітки свідчать про спорідненість їх з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Passifloraceae</a:t>
            </a:r>
            <a:r>
              <a:rPr lang="en-US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Гарбузоцвітих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належить тільки одна родина Гарбузових</a:t>
            </a:r>
            <a:endParaRPr lang="ru-UA" sz="1600" dirty="0"/>
          </a:p>
        </p:txBody>
      </p:sp>
    </p:spTree>
    <p:extLst>
      <p:ext uri="{BB962C8B-B14F-4D97-AF65-F5344CB8AC3E}">
        <p14:creationId xmlns:p14="http://schemas.microsoft.com/office/powerpoint/2010/main" val="1456630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5124" name="Picture 4" descr="Тыква — Википедия">
            <a:extLst>
              <a:ext uri="{FF2B5EF4-FFF2-40B4-BE49-F238E27FC236}">
                <a16:creationId xmlns:a16="http://schemas.microsoft.com/office/drawing/2014/main" id="{2987B5DD-AB63-3ADE-BF12-4E96D673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11" y="461865"/>
            <a:ext cx="8334077" cy="59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33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4FD06B-AABA-F08A-7F5C-E5157365E292}"/>
              </a:ext>
            </a:extLst>
          </p:cNvPr>
          <p:cNvSpPr txBox="1"/>
          <p:nvPr/>
        </p:nvSpPr>
        <p:spPr>
          <a:xfrm>
            <a:off x="5931937" y="660957"/>
            <a:ext cx="609755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Бегонієцвіті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Begoniales</a:t>
            </a:r>
            <a:r>
              <a:rPr lang="uk-UA" sz="18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Datiscales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Об'єднує 2 родини, 8 родів та близько 1000 видів. Трави, або рідше — чагарники і дерева з черговими простими або іноді складними листками з прилистками 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Begoniaceae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або без них. Квітки в пазушних або рідше термінальних суцвіттях, звичайно маточкові і тичинкові, одно- або дводомні, більш чи менш актиноморфні або зигоморфні, з подвійною оцвітиною чи безпелюсткові. Тичинки звичайно численні, вони вільні, іноді більш або менш зрослі; пиляки розкриваються поздовжньо,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— порами.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трьох-восьми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вільними або рідше зрослими біля основи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стилодіями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; зав'язь нижня,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—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напівнижня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одно-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багатогнізда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(у разі зростання інтрузивних плацент), (більшість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Begoniaceae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з численними насінними зачатками. Плід — коробочка, рідше — ягода. Порядок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Begoniales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відносно найбільш близький до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Cucurbitales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604" name="Picture 4" descr="Бегония вечноцветущая - купить рассаду в питомнике в Санкт-Петербурге">
            <a:extLst>
              <a:ext uri="{FF2B5EF4-FFF2-40B4-BE49-F238E27FC236}">
                <a16:creationId xmlns:a16="http://schemas.microsoft.com/office/drawing/2014/main" id="{90DF189C-FCBF-6AAE-2838-C104BF275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3" y="2080727"/>
            <a:ext cx="5263278" cy="39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871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12A880-3AC1-5172-7CA2-727F9880B38D}"/>
              </a:ext>
            </a:extLst>
          </p:cNvPr>
          <p:cNvSpPr txBox="1"/>
          <p:nvPr/>
        </p:nvSpPr>
        <p:spPr>
          <a:xfrm>
            <a:off x="259702" y="1196037"/>
            <a:ext cx="1167259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Каперцевоцвіті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Capparales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Включає 4 родини, близько 430 родів та біля 4130 видів. Дерева, чагарники або частіше трави. Листки чергові або зрідка супротивні, прості або рідше складні, звичайно без прилистків. Квітки здебільшого зібрані в термінальні китиці, іноді у волоті або змішані волоті;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 або іноді маточкові і тичинкові, актиноморфні чи зигоморфні, переважно з подвійною оцвітиною, іноді безпелюсткові, з нектарниками. Оцвітина чотиричленна або рідше п'ятичленна, члени оцвітини вільні. Тичинок дві-чотири або багато, які в більшості виникають з обмеженої кількості (найчастіше чотирьох)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примордіїв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У деяких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Саррагасеае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більшості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Brassicaceae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два медіальних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примордії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розщеплюються, і кількість тичинок через це досягає шести. В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інніш^випадках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одноразово або багаторазово розгалужуються всі чотири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примордії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і андроцей виявляється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утворелим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восьми або багатьох тичинок, причому в останньому випадку частина їх перетворюється на стамінодії. В деяких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Brassicaceae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лише дві тичинки.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складений з двох, рідше трьох-шести (12)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із зрослими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стилодіями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Зав'язь верхня, з кількома або численними насінними зачатками, іноді лише одним насінним зачатком. Плоди — коробочки, стручки та стручечки або ягоди, іноді горіхи або кістянки. Порядок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Capparales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походить від примітивних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Violates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найімовірніше за все від примітивних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Flacourtiaceae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Цей порядок поділяється на чотири родини, 420-430 родів та близько 41 ЗО видів. Крім загальновідомої у нас родини Капустяні, слід назвати ще родини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Каперцеві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Резедові, що теж представлені в Україні.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738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26628" name="Picture 4" descr="Каперсоцветные — Википедия">
            <a:extLst>
              <a:ext uri="{FF2B5EF4-FFF2-40B4-BE49-F238E27FC236}">
                <a16:creationId xmlns:a16="http://schemas.microsoft.com/office/drawing/2014/main" id="{564DA1EF-9585-FE93-4CB9-A7636D673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54" y="1380930"/>
            <a:ext cx="3990067" cy="531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Capparales - Wikipedia">
            <a:extLst>
              <a:ext uri="{FF2B5EF4-FFF2-40B4-BE49-F238E27FC236}">
                <a16:creationId xmlns:a16="http://schemas.microsoft.com/office/drawing/2014/main" id="{8BD9CB35-3DEA-1881-DAF3-6CB0591D9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34" y="1567542"/>
            <a:ext cx="6842449" cy="513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31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8E2939-B9E1-0063-3230-A702FAC50989}"/>
              </a:ext>
            </a:extLst>
          </p:cNvPr>
          <p:cNvSpPr txBox="1"/>
          <p:nvPr/>
        </p:nvSpPr>
        <p:spPr>
          <a:xfrm>
            <a:off x="205273" y="1443841"/>
            <a:ext cx="117659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-450215" algn="just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ПІДКЛАС ДІЛЕНПДИ (DILLENIIDAE)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Охоплює 29 порядків, 94 родини і близько 60 підродин. Це один з найбільших підкласів, а у філогенетичному відношенні — одна з центральних груп, примітивні представники якої є сполучною ланкою поміж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магноліїдами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розидами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До підкласу входять деревні і трав'янисті рослини, що мають частіше прості, рідше складні листки з прилистками або без них. Квітки різних типів, звичайно з подвійною оцвітиною, пелюстки вільні або віночок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зрослолистий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апокарйний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частіше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ценокарпний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верхньою чи нижньою зав'яззю; плоди різних типів.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6" name="Picture 10">
            <a:extLst>
              <a:ext uri="{FF2B5EF4-FFF2-40B4-BE49-F238E27FC236}">
                <a16:creationId xmlns:a16="http://schemas.microsoft.com/office/drawing/2014/main" id="{26616752-7D70-0425-C513-96B49E5A6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t="5034" r="17528" b="57007"/>
          <a:stretch/>
        </p:blipFill>
        <p:spPr bwMode="auto">
          <a:xfrm>
            <a:off x="1455575" y="3466656"/>
            <a:ext cx="8481527" cy="313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740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64D0F9-A3C6-F494-FC32-9513F495913C}"/>
              </a:ext>
            </a:extLst>
          </p:cNvPr>
          <p:cNvSpPr txBox="1"/>
          <p:nvPr/>
        </p:nvSpPr>
        <p:spPr>
          <a:xfrm>
            <a:off x="158621" y="1190198"/>
            <a:ext cx="1172857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Чистоцвіті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Cistales</a:t>
            </a:r>
            <a:r>
              <a:rPr lang="uk-UA" sz="18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Bixales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Невеликий порядок, об'єднує 3 родини, 11- родів і близько 240 видів. Дерева, чагарники, напівчагарники і .трави з черговими або супротивними (більшість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Cistaceae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простими цілісними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пальчасто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-лопатевими листками, з прилистками або без прилистків. Квітки у різноманітних суцвіттях або, рідше, поодинокі (деякі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Cistaceae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актиноморфні або зрідка злегка зигоморфні (деякі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Cochlospermaceae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): Чашолистків п'ять або рідше три (деякі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Cistaceae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вільних,черепитчастих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скручених 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Cistaceae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опадаючих або таких, що залишаються при плодах 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Cistaceae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 Пелюсток 5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3 (рід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Lechea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Cistaceae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вільних,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черепитчатих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скручених. Тичинки багаточисельні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6-3 (деякі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istaceae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вільні, розвиваються в центрифугальній послідовності.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5-3 або лише 2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Cistaceae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зі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стилодіями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які більш-менш зрослі в стовпчик. Зав'язь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одногнізда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в результаті зростання інтрузивних плацент іноді 3- або 5-10-гнізда з багатьма насінними зачатками на кожній плаценті,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(у деяких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Cistaceae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з 2 або 1 насінним зачатком. Плоди —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локуліцидні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коробочки. До порядку відносять три родини, які найчастіше включали до порядку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Violales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 деякі дослідники перенесли їх до порядку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Malvales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що підтверджується і анатомією насіння. Але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А.Л.Тахтаджян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вважає найбільш правильним розглядати ці три родини в межах самостійного порядку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Чистоцвіті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945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27652" name="Picture 4" descr="Cistaceae — Wikispecies">
            <a:extLst>
              <a:ext uri="{FF2B5EF4-FFF2-40B4-BE49-F238E27FC236}">
                <a16:creationId xmlns:a16="http://schemas.microsoft.com/office/drawing/2014/main" id="{859082B5-966E-A7EA-2056-2AA404BAE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927" y="748781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243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5"/>
            <a:ext cx="2112925" cy="10239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A57BC4-E910-3726-C92B-ED4799A4CA93}"/>
              </a:ext>
            </a:extLst>
          </p:cNvPr>
          <p:cNvSpPr txBox="1"/>
          <p:nvPr/>
        </p:nvSpPr>
        <p:spPr>
          <a:xfrm>
            <a:off x="149289" y="1323746"/>
            <a:ext cx="1172857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Мальвоцвіті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Malvales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Дерева, чагарники і трави з черговими або (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супротивними простими чи (рідше) складними листками, звичайно з прилистками. Молоді частини рослин часто вкриті численними зірчастими волосками або лусочками, а в паренхімних клітинах наявні слизові клітини, порожнини або канали. Квітки зібрані в різні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цимозні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суцвіття, але нерідко поодинокі, переважно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звичайно актиноморфні, здебільшого п'ятичленні, звичайно з подвійною оцвітиною. Чашолистки вільні або зрослі, стулчасті. Пелюстки вільні (зрослопелюстковий віночок відмічений тільки в представників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новокаледонських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родів), у бутоні часто скручені. Тичинки, як  правило, в двох колах, причому члени зовнішнього кола часто відсутні або перетворились на стамінодії, а членів внутрішнього кола звичайно більше, вони зрослися нитками в колонку навколо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ж в кілька пучків.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ценокарпний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очевидно, морфологічно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але звичайно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вторинносинкарпний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складається з багатьох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Зав'язь верхня, здебільшого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багатогнізда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одним або багатьма насінними зачатками в кожному гнізді чи на кожній плаценті. Плоди звичайно сухі, розкривні або нерозкривні, іноді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кістянковидні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чи ягоди. Порядок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Malvales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близький до порядку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Bixales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який в системі розміщується безпосередньо перед ним. Порядок об'єднує 11 родин, що дуже відрізняються за об'ємом (від одного-кількох до 1600 видів), які включають біля 270 родів та близько 4290 видів.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5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28676" name="Picture 4" descr="Мальва (80 фото): виды, выращивание и уход за цветком">
            <a:extLst>
              <a:ext uri="{FF2B5EF4-FFF2-40B4-BE49-F238E27FC236}">
                <a16:creationId xmlns:a16="http://schemas.microsoft.com/office/drawing/2014/main" id="{FDB888A6-4989-E9E1-E94A-16264C118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933" y="749250"/>
            <a:ext cx="8323197" cy="553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621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2562AD4-BFA7-7775-1A96-4F6F56C8D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41E2F8-BADC-0D17-AD1B-AA0DCAA9CDCF}"/>
              </a:ext>
            </a:extLst>
          </p:cNvPr>
          <p:cNvSpPr txBox="1"/>
          <p:nvPr/>
        </p:nvSpPr>
        <p:spPr>
          <a:xfrm>
            <a:off x="264367" y="1166842"/>
            <a:ext cx="1166326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Кропивоцвіті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20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Urticales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Дерева, чагарники і трави, здебільшого з черговими і завжди простими листками, звичайно з прилистками, які часто зростаються і утворюють ковпачки. Для багатьох 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Urticales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характерна наявність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цистолітів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Дуже часто нечисленні молочники. Квітки зібрані в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цимозні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суцвіття іноді дуже складної будови,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поодинокі, циклічні, безпелюсткові, з маленькою чашечкою, переважно двочленні, рідше три-, п'ятичленні, маточкові і тичинкові, інколи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-тичинкові. Тичинки протиставлені чашолисткам, найчастіше їх стільки, скільки й чашолистків, зрідка їх більше.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псевдомономерний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двох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; зав'язь верхня або нижня, звичайно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одногнізда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Плоди різного типу, в деяких представників утворюють складні і спеціалізовані супліддя.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Характерними ознаками для цього порядку є одно- або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безпокривність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квіток,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халазогамія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анемофілія тощо. Тепер систематики вважають ці риси не .первинними, примітивними, а вторинними.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Кропивоцвіті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зближують нині не з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букоцвітими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 з мальвовими та липовими. Основним аргументом проти зближення з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букоцвітими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є те, що в останніх зав'язь нижня, а в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кропивоцвітих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найчастіше верхня. Порядок 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Urticales</a:t>
            </a:r>
            <a:r>
              <a:rPr lang="uk-UA" sz="20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об'єднує п'ять подібних між собою родин (124 роди та понад 2650 видів).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73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29700" name="Picture 4" descr="Крапива двудомная | Уральский следопыт">
            <a:extLst>
              <a:ext uri="{FF2B5EF4-FFF2-40B4-BE49-F238E27FC236}">
                <a16:creationId xmlns:a16="http://schemas.microsoft.com/office/drawing/2014/main" id="{468887B8-098E-C785-5297-E7D1D13AC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84" y="560508"/>
            <a:ext cx="7659169" cy="57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195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08AC8D-6AB9-9049-9435-67D61688E773}"/>
              </a:ext>
            </a:extLst>
          </p:cNvPr>
          <p:cNvSpPr txBox="1"/>
          <p:nvPr/>
        </p:nvSpPr>
        <p:spPr>
          <a:xfrm>
            <a:off x="245706" y="1173246"/>
            <a:ext cx="1170058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Молочаєцвіті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Euphorbiales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Дерева, чагарники або (рідше) трави, часто із соком білого кольору, що нагадує молоко, або забарвленим. Листки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вичайно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чергові, прості або рідше складні, з перистим або пальчастим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жилкуваням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переважно з прилистками. Квітки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ібрані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 суцвіття різних типів, маточкові і тичинкові, звичайно актиноморфні, з подвійною оцвітиною або часто «пелюсткові, нерідко зовсім без оцвітини. Оцвітина п'ятичленна,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три- або чотиричленна. Чашолистки і пелюстки звичайно вільні. Тичинок п'ять, може бути багато або, навпаки, одна. Вони вільні або різним чином і різною мірою зрослі, в родини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Dichopetalaceae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іноді прирослі нитками до віночка. В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багатотичинкових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квітках звичайно розвинутий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інтрастамінальний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диск. Маточкові квітки із стамінодіями (вільними біля основи чи зрослими) або без них.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синкарпний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похідний від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паракарпного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дуже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псевдомономерний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звичайно складається з трьох,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двох або чотирьох, іноді багатьох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; зав'язь звичайно верхня,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тригиізда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-, чотири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багатогнізда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одним-двома повислими насінними зачатками в кожному гнізді. Плоди різних типів, але в більшості —коробочки. За рядом ознак примітивні представники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молочаєцвітих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виявляють зв'язок з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Мальвоцвітими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особливо з родиною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Стеркулієвих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 також з Фіалковими. Припускають, що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молочаєцвіті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виниклії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від якоїсь давньої групи, проміжної між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фіалкоцвітими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мальвоцвітими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Порядок охоплює чотири родини і п'ять підродин, 308 родів і біля '700 видів. В Україні представлена лише одна родина.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71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32770" name="Picture 2" descr="Молочай – виды, свойства, посадка, размножение, уход">
            <a:extLst>
              <a:ext uri="{FF2B5EF4-FFF2-40B4-BE49-F238E27FC236}">
                <a16:creationId xmlns:a16="http://schemas.microsoft.com/office/drawing/2014/main" id="{CAC0CC2C-8E8C-3E69-E14F-B50B1BD58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69" y="1099639"/>
            <a:ext cx="8772621" cy="521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136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AE0D5F-D3FB-568C-0366-0F16831238B2}"/>
              </a:ext>
            </a:extLst>
          </p:cNvPr>
          <p:cNvSpPr txBox="1"/>
          <p:nvPr/>
        </p:nvSpPr>
        <p:spPr>
          <a:xfrm>
            <a:off x="152400" y="1154585"/>
            <a:ext cx="118872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6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Тимелієцвіті</a:t>
            </a:r>
            <a:r>
              <a:rPr lang="uk-UA" sz="1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6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</a:t>
            </a:r>
            <a:r>
              <a:rPr lang="en-US" sz="16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h</a:t>
            </a:r>
            <a:r>
              <a:rPr lang="uk-UA" sz="16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ymeliales</a:t>
            </a:r>
            <a:r>
              <a:rPr lang="uk-UA" sz="16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Чагарники або рідше дерева,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напівчагарники або трави. Листки чергові або супротивні, прості, цілісні, цілокраї,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перистонервні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без прилистків або тільки з рудиментарними прилистками, біля основи членованими. Квітки в різноманітних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рацемозних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суцвіттях або іноді поодинокі,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 або іноді маточкові і тичинкові, актиноморфні або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зигоморфні, 4-5-членні,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6- або 3-членні. Чашолистки зрослися в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чашеподібну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дзвоникоподібну або циліндричну трубку,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майже вільні. В зіві чашечки або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трохи нижче розміщені вільні або зрослі один з одним і звичайно більш чи менш редуковані пелюстки, які чергуються з лопатями чашечки або їх вдвічі більше і вони розміщені попарно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супротивно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лопатям чашечки; іноді пелюсток багато і їх розміщення не пов'язане з чашолистками; пелюстки переважно дрібні і лусковидні, м'ясисті або перетинчасті, іноді зрослі в кільце; часто вони зовсім відсутні. Деякі дослідники вважають, що це не пелюстки, а особливі вирости на трубці чашечки. Тичинок однакова кількість з чашолистками і супротивних їм або частіше вдвічі більше,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тичинок менше (до 2), іноді їх багато. Нитки тичинок короткі або навіть майже відсутні, повністю чи частково прикріплені до квіткової трубки під пелюстками.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вторинносинкарпний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(морфологічно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паракарпний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із 2-12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; стовпчик довгий і нитковидний, короткий або відсутній; приймочка голівчаста або інших типів; зав'язь верхня, 2-5 (12)- гнізда або частіше 1-гнізда з 1 висячим насінним зачатком в кожному гнізді. Плоди — коробочки або частіше нерозкривні, сухі або соковиті, ягодоподібні або </a:t>
            </a:r>
            <a:r>
              <a:rPr lang="uk-UA" sz="16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кістянкоподібні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Thymeliales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без сумніву споріднені з порядком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Euphorbiales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мають спільне з ним походження. Вони мають також багато спільного з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Malvales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зокрема з </a:t>
            </a:r>
            <a:r>
              <a:rPr lang="uk-UA" sz="16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</a:t>
            </a:r>
            <a:r>
              <a:rPr lang="en-US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ili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асеае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Безперечно,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Thymeliaceae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виявляють подвійний зв'язок як з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Euphorbiales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так і з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Malvales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проте вся сукупність ознак говорить про значну більшу близькість до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Euphorbiales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ніж до </a:t>
            </a:r>
            <a:r>
              <a:rPr lang="uk-UA" sz="16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Malvales</a:t>
            </a:r>
            <a:r>
              <a:rPr lang="uk-UA" sz="16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Порядок монотипний.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45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30722" name="Picture 2" descr="Тимелея — Википедия">
            <a:extLst>
              <a:ext uri="{FF2B5EF4-FFF2-40B4-BE49-F238E27FC236}">
                <a16:creationId xmlns:a16="http://schemas.microsoft.com/office/drawing/2014/main" id="{EB99DAE4-D07B-9943-0A91-30564581E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90" y="422210"/>
            <a:ext cx="8018106" cy="60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1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896E0D-96AE-030C-CAFC-02F6BBC8FCA3}"/>
              </a:ext>
            </a:extLst>
          </p:cNvPr>
          <p:cNvSpPr txBox="1"/>
          <p:nvPr/>
        </p:nvSpPr>
        <p:spPr>
          <a:xfrm>
            <a:off x="5728996" y="55984"/>
            <a:ext cx="637514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Актинідієцвіті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Actinidiales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Монотипний порядок. Прямостоячі, виткі або лазячі дерева і чагарники з черговими простими цілокраїми або пильчастими або зубчастими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пірчасто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-розсіченими листками, без прилистків. Квітки в пазушних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бічих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в основному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цимозних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суцвіттях, іноді редукованих до кількох або навіть до однієї квітки,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 або рідше полігамні і дводомні 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Actinidia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актиноморфні. Чашолистків п'ять, рідше менше або більше (до семи), черепичних, вільних або біля основи зрослих. Пелюсток звичайно п'ять, вільних або часто зрослих біля основи в коротку трубку, черепичних. Тичинки численні, в п'яти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антипетальних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пучках, які можуть бути прикріплені до основи пелюсток, рідше тичинок лише десять; пиляки дрібні, рухомі.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тьорх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-п'яти або (в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Actinidia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з багатьох (до ЗО і більше)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паракарпний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Зав'язь верхня, повністю чи неповністю три-п'яти гнізда, з численними або тільки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прирблизно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десятьма насінними зачатками в кожному гнізді. Плоди — ягоди або коробочки.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Actinidiales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займають проміжне положення між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Dilleniales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Theales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але ближчі вони до останніх.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36" name="Picture 12" descr="Актинидия: посадка и уход">
            <a:extLst>
              <a:ext uri="{FF2B5EF4-FFF2-40B4-BE49-F238E27FC236}">
                <a16:creationId xmlns:a16="http://schemas.microsoft.com/office/drawing/2014/main" id="{AC431DEF-F0F7-4999-C45F-40181F082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44" y="1707502"/>
            <a:ext cx="5607252" cy="373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87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FB2D276-8360-D932-F8A0-B04DA7681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579B48-0190-D438-DD19-40821E006788}"/>
              </a:ext>
            </a:extLst>
          </p:cNvPr>
          <p:cNvSpPr/>
          <p:nvPr/>
        </p:nvSpPr>
        <p:spPr>
          <a:xfrm>
            <a:off x="3692937" y="1614396"/>
            <a:ext cx="480612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5000" b="1" dirty="0">
                <a:ln/>
                <a:solidFill>
                  <a:schemeClr val="accent4"/>
                </a:solidFill>
              </a:rPr>
              <a:t>Q &amp; A</a:t>
            </a:r>
            <a:endParaRPr lang="ru-RU" sz="15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8AA44E-2EA6-14DF-30DE-F88637C5473A}"/>
              </a:ext>
            </a:extLst>
          </p:cNvPr>
          <p:cNvSpPr/>
          <p:nvPr/>
        </p:nvSpPr>
        <p:spPr>
          <a:xfrm>
            <a:off x="1343672" y="4320274"/>
            <a:ext cx="9504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Готов</a:t>
            </a:r>
            <a:r>
              <a:rPr lang="uk-UA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 відповісти на запитання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925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FB2D276-8360-D932-F8A0-B04DA7681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FB509B-01C6-DC89-EDE8-72B00C4E1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38" y="1988000"/>
            <a:ext cx="4817745" cy="453903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1A9FF6-842B-9B62-1B58-4D7FEC136B32}"/>
              </a:ext>
            </a:extLst>
          </p:cNvPr>
          <p:cNvSpPr/>
          <p:nvPr/>
        </p:nvSpPr>
        <p:spPr>
          <a:xfrm>
            <a:off x="2470110" y="858617"/>
            <a:ext cx="6766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Щиро </a:t>
            </a:r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дякую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за </a:t>
            </a:r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увагу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3718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EC00D1-6E9F-3B9B-CA2E-4A03A0081731}"/>
              </a:ext>
            </a:extLst>
          </p:cNvPr>
          <p:cNvSpPr txBox="1"/>
          <p:nvPr/>
        </p:nvSpPr>
        <p:spPr>
          <a:xfrm>
            <a:off x="457199" y="1100384"/>
            <a:ext cx="1112209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Чаєцвіті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20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Theales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Великий переважно тропічний і субтропічний порядок, що об'єднує ІЗ родин, 98 родів і 2020-2070 видів. Дерева, чагарники і трави, іноді деревовидні ліани, звичайно з черговими, рідше супротивними або кільчастими, переважно простими, звичайно цільними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пірчасто-нервними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листками, з прилистками або без них. Квітки середніх розмірів або великі, в різного роду суцвіттях, або поодинокі, звичайно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переважно актиноморфні, з подвійною оцвітиною. Оцвітина спіральна або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спіроциклічна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(багато 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Theaceae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частіше — циклічна, здебільшого п'ятичленна. Чашечка часто підпирається двома-кількома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брактеолями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які іноді поступово переходять у чашолистки. Чашолистки і пелюстки переважно вільні,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черепичасті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рідше скручені. Пиляки звичайно численні, вільні або такі, що різною мірою зрослися нитками.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більш чи менш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ценокарпний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паракарпний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несправжньо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(вторинно)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синкарпний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двох-багатьох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; зав'язь верхня,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напівнижня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чи нижня, звичайно з багатьма насінними зачатками. Плоди різних типів. Характерна наявність міжклітинних секреторних каналів. Порядок 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Theales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стоїть близько до 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Dilleniales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i особливо до 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Actinidiales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має спільне з ними походження.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6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34818" name="Picture 2" descr="2 ЧАЙНЫХ РАСТЕНИЯ">
            <a:extLst>
              <a:ext uri="{FF2B5EF4-FFF2-40B4-BE49-F238E27FC236}">
                <a16:creationId xmlns:a16="http://schemas.microsoft.com/office/drawing/2014/main" id="{7C3FBDC6-623C-9D45-1B24-1DB587FB8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36" y="1150572"/>
            <a:ext cx="9648241" cy="534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89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C54DA8-4DD3-397C-CF4D-C4E3EB56E7A2}"/>
              </a:ext>
            </a:extLst>
          </p:cNvPr>
          <p:cNvSpPr txBox="1"/>
          <p:nvPr/>
        </p:nvSpPr>
        <p:spPr>
          <a:xfrm>
            <a:off x="242596" y="1226633"/>
            <a:ext cx="1149531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Вересоцвіті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22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Ericales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об'єднує 6 родин, 180 родів і близько 4000 видів. Невеликі дерева і чагарники, рідше багаторічні трави, часто більш чи менш мікотрофні. Листки чергові, рідше супротивні або кільчасті, прості, цілісні, без прилистків. Квітки звичайно в китицях,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 або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маточкові і тичинкові, звичайно актиноморфні. Чашолистків від трьох до семи, частіше п'ять, зрослих у віночок з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черепитчастими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згорнутими лопатями,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пелюстки відсутні. Тичинок стільки, скільки й пелюсток, або їх вдвічі більше,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лише дві або до 20, вони прикріплені до квітколожа або рідше до трубки віночка.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ценокарпний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морфлогічно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паракарпний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з двома-десятьма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карпелами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звичайно з простим стовпчиком; зав'язь верхня або нижня, одно-, </a:t>
            </a:r>
            <a:r>
              <a:rPr lang="uk-UA" sz="22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десятигнізда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численними , рідше кількома або одним насінним зачатком у коленому гнізді. Плоди — коробочки, ягоди або кістянки. За рядом ознак (анатомією деревини, будовою насіння тощо) порядок </a:t>
            </a:r>
            <a:r>
              <a:rPr lang="uk-UA" sz="22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Ericales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близький до порядків </a:t>
            </a:r>
            <a:r>
              <a:rPr lang="uk-UA" sz="22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Actinidiales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i </a:t>
            </a:r>
            <a:r>
              <a:rPr lang="uk-UA" sz="22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Theales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 якими він тісно зв'язаний через одну з своїх найпримітивніших родин.</a:t>
            </a:r>
            <a:endParaRPr lang="ru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4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B00CC10-52F5-49C7-3040-7B88430AC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21508" name="Picture 4" descr="Вереск: фото, описание, посадка, сорта, уход, размножение, болезни и  вредители кустарника">
            <a:extLst>
              <a:ext uri="{FF2B5EF4-FFF2-40B4-BE49-F238E27FC236}">
                <a16:creationId xmlns:a16="http://schemas.microsoft.com/office/drawing/2014/main" id="{F9DC5831-2B12-E18E-5162-3B0E64530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24" y="1023956"/>
            <a:ext cx="8609628" cy="500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48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70EA96-F98E-D714-0D9C-6C6CCEBE41B5}"/>
              </a:ext>
            </a:extLst>
          </p:cNvPr>
          <p:cNvSpPr txBox="1"/>
          <p:nvPr/>
        </p:nvSpPr>
        <p:spPr>
          <a:xfrm>
            <a:off x="217714" y="1166842"/>
            <a:ext cx="1175657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Первоцвіті (</a:t>
            </a:r>
            <a:r>
              <a:rPr lang="uk-UA" sz="20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Primulales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Об'єднує чотири родини, близько 65 родів та понад 2110.видів. Дерева, чагарники і трави з черговими або рідше супротивними чи кільчастими простими і звичайно цілісними або зубчастими листками, без прилистків. Квітки в різноманітних суцвіттях або рідше поодинокі,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маточково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-тичинкові, рідше маточкові і тичинкові, звичайно актиноморфні, переважно п'ятичленні. Чашолистки вільні або частіше більш чи менш зрослі. Віночок зрослопелюстковий, дуже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вільнопелюстковий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взагалі відсутній. Тичинок звичайно стільки ж, скільки пелюсток, вони супротивні до пелюсток, переважно прикріплені до трубки віночка або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майже вільні. У 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Theophrastaceae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деяких 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Primulaceae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крім внутрішнього кола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протипелюсткових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фертильних тичинок, наявне також зовнішнє коло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пелюстковидних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схожих на залозки, або лусковидних стамінодіїв, супротивних до чашолистків.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Гінецей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зрослий з п'яти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плодолистків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лізикарпний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(очевидно, похідний від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лізикарпного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з простим або лопатевим стовпчиком, часто з головчастою приймочкою. Зав'язь верхня,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напівнижня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чи нижня, переважно з численними насінними зачатками. Плоди — ягоди, кістянки або коробочки. Порядок 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Primulales</a:t>
            </a:r>
            <a:r>
              <a:rPr lang="uk-UA" sz="20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має багато спільного з 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Ericales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; близькість до 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Ericaceae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 також до 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Actinidiaceae</a:t>
            </a:r>
            <a:r>
              <a:rPr lang="uk-UA" sz="20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</a:t>
            </a:r>
            <a:r>
              <a:rPr lang="uk-UA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Theaceae</a:t>
            </a:r>
            <a:r>
              <a:rPr lang="uk-UA" sz="20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підтверджується  серологічними даними. В Україні порядок представлений лише однією родиною Первоцвіті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56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A0EBB0E-1646-5EC3-214F-D9FAADFC3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12925" cy="1023956"/>
          </a:xfrm>
          <a:prstGeom prst="rect">
            <a:avLst/>
          </a:prstGeom>
        </p:spPr>
      </p:pic>
      <p:pic>
        <p:nvPicPr>
          <p:cNvPr id="3080" name="Picture 8" descr="Первоцвет обыкновенный — Википедия">
            <a:extLst>
              <a:ext uri="{FF2B5EF4-FFF2-40B4-BE49-F238E27FC236}">
                <a16:creationId xmlns:a16="http://schemas.microsoft.com/office/drawing/2014/main" id="{1F712C63-DB4B-F01B-2120-111946A85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70" y="340567"/>
            <a:ext cx="8235820" cy="617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413326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3627</Words>
  <Application>Microsoft Office PowerPoint</Application>
  <PresentationFormat>Широкоэкранный</PresentationFormat>
  <Paragraphs>38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Bookman Old Style</vt:lpstr>
      <vt:lpstr>Calibri</vt:lpstr>
      <vt:lpstr>Times New Roman</vt:lpstr>
      <vt:lpstr>Trade Gothic Next Cond</vt:lpstr>
      <vt:lpstr>Trade Gothic Next Light</vt:lpstr>
      <vt:lpstr>PortalVTI</vt:lpstr>
      <vt:lpstr>Підклас Діленііди.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Вступ. Ботаніка як наука. Загальний огляд нижчих рослин</dc:title>
  <dc:creator>Елена Бойкая</dc:creator>
  <cp:lastModifiedBy>Olena Boika</cp:lastModifiedBy>
  <cp:revision>24</cp:revision>
  <dcterms:created xsi:type="dcterms:W3CDTF">2022-09-18T07:22:36Z</dcterms:created>
  <dcterms:modified xsi:type="dcterms:W3CDTF">2024-01-07T16:37:47Z</dcterms:modified>
</cp:coreProperties>
</file>