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9"/>
  </p:notesMasterIdLst>
  <p:sldIdLst>
    <p:sldId id="256" r:id="rId2"/>
    <p:sldId id="257" r:id="rId3"/>
    <p:sldId id="258" r:id="rId4"/>
    <p:sldId id="286" r:id="rId5"/>
    <p:sldId id="287" r:id="rId6"/>
    <p:sldId id="259" r:id="rId7"/>
    <p:sldId id="260" r:id="rId8"/>
    <p:sldId id="267" r:id="rId9"/>
    <p:sldId id="261" r:id="rId10"/>
    <p:sldId id="262" r:id="rId11"/>
    <p:sldId id="268" r:id="rId12"/>
    <p:sldId id="270" r:id="rId13"/>
    <p:sldId id="271" r:id="rId14"/>
    <p:sldId id="272" r:id="rId15"/>
    <p:sldId id="263" r:id="rId16"/>
    <p:sldId id="264" r:id="rId17"/>
    <p:sldId id="265" r:id="rId18"/>
    <p:sldId id="288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6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35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8DBAF-662A-4BB3-BFD5-E767AF2B0B3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C8B92-DB1B-4C1D-AE17-B696E4513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06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C8B92-DB1B-4C1D-AE17-B696E4513A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0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5081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3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25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61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458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21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7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5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0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49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4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437F759-1825-4D1C-8D5A-23FBE827369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DD0622A-753A-4B1B-8CA5-B0DF513BF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8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очка росы. Психрометр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17130"/>
          </a:xfrm>
        </p:spPr>
        <p:txBody>
          <a:bodyPr/>
          <a:lstStyle/>
          <a:p>
            <a:pPr marL="342900" indent="-34290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110" y="1419367"/>
            <a:ext cx="8595360" cy="507731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температура, до которой должен охладиться воздух, чтобы содержащийся в нём пар достиг состояния насыщения и начал конденсироваться в росу. Этот параметр зависит от давления воздуха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Picture 2" descr="http://www.wikipro.ru/images/e/e1/339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52" y="2402006"/>
            <a:ext cx="8120418" cy="42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261872" y="0"/>
                <a:ext cx="9692640" cy="614149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– d </a:t>
                </a:r>
                <a:r>
                  <a:rPr lang="ru-RU" dirty="0" smtClean="0"/>
                  <a:t>диаграмма влажного воздуха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61872" y="0"/>
                <a:ext cx="9692640" cy="614149"/>
              </a:xfrm>
              <a:blipFill rotWithShape="0">
                <a:blip r:embed="rId3"/>
                <a:stretch>
                  <a:fillRect t="-31683" b="-425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http://www.prosushka.ru/uploads/posts/2009-11/1257438154_i-d-diagramma-vlazhnogo-vozdux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3" y="504967"/>
            <a:ext cx="5964072" cy="63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431809" y="2552131"/>
            <a:ext cx="0" cy="6277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111690" y="3179928"/>
            <a:ext cx="2292823" cy="368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431809" y="2552131"/>
            <a:ext cx="450376" cy="40943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111690" y="2975212"/>
            <a:ext cx="2715904" cy="40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9443" y="2010286"/>
            <a:ext cx="3513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5000" y="2866029"/>
            <a:ext cx="3513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4513" y="3332202"/>
            <a:ext cx="35137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41708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115" y="409433"/>
            <a:ext cx="8297839" cy="69603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влажного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261872" y="1514900"/>
                <a:ext cx="8595360" cy="2674963"/>
              </a:xfrm>
            </p:spPr>
            <p:txBody>
              <a:bodyPr/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диаграмме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влажного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воздуха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графически связаны основные параметры, определяющие 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тепловлажностное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состояние воздуха: температура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относительная влажность воздуха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влагосодержание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энтальпыя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парциальное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давление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пара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п</m:t>
                        </m:r>
                      </m:sub>
                    </m:sSub>
                  </m:oMath>
                </a14:m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содержащегося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паровоздушной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смеси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диаграмме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наносятся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линии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постоянных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энтальпий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влагосодержаний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d=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изотермы, а также показана кривая парциального давления пара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п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 и кривые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1514900"/>
                <a:ext cx="8595360" cy="2674963"/>
              </a:xfrm>
              <a:blipFill rotWithShape="0">
                <a:blip r:embed="rId2"/>
                <a:stretch>
                  <a:fillRect l="-142" t="-1826" r="-5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34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Нахождение по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d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диаграмме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температуры точки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росы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1982" b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диаграмме для каждого состояния влажного воздуха можно определить температуру точки росы. </a:t>
                </a:r>
                <a:endPara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этого из точки, характеризующей состояние воздуха, надо провести вертикаль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до пересечения с линией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ru-RU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Изотерма, проходящая через полученную точку пересечения, определит искомую точку росы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uk-UA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</a:t>
                </a:r>
                <a:r>
                  <a:rPr lang="uk-UA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диаграмме</a:t>
                </a:r>
                <a:r>
                  <a:rPr lang="uk-UA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это</a:t>
                </a:r>
                <a:r>
                  <a:rPr lang="uk-UA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линия</a:t>
                </a:r>
                <a:r>
                  <a:rPr lang="uk-UA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АВ,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изотерма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проходящая через полученную точку пересечения,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определяет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искомую точку росы.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2" t="-980" r="-5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8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Нахождение по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d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диаграмме температуры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мокрого термометра</a:t>
                </a: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1982" b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диаграмме можно определить также температуру «мокрого» термометра, под которой понимают температуру, принимаемую влажным воздухом при достижении им насыщенного состояния и сохранении воздухом постоянной энтальпии, равной начальной. </a:t>
                </a:r>
                <a:endPara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этого воздуха, проводят линию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пересечения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с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кривой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uk-UA" i="1">
                        <a:latin typeface="Cambria Math" panose="02040503050406030204" pitchFamily="18" charset="0"/>
                      </a:rPr>
                      <m:t>=100%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Изотерма, проходящая через полученную точку пересечения, определит искомую температуру «мокрого» термометра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диаграмме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это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линия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АВ, и</a:t>
                </a:r>
                <a:r>
                  <a:rPr lang="ru-RU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зотерма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проходящая через полученную точку пересечения,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определяет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искомую температуру «мокрого» термометра</a:t>
                </a:r>
              </a:p>
              <a:p>
                <a:pPr algn="just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2" t="-980" r="-5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2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Конденсационный гигрометр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А- металлическая коробка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стенка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резиновая груша.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physbook.ru/images/5/57/Img_T-61-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91" y="1296537"/>
            <a:ext cx="3016154" cy="518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Психрометр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872" y="1828800"/>
            <a:ext cx="4879621" cy="435133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Относительную влажность определяют также с помощью психрометра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Психрометр состоит из двух термометров, шарик одного из них обмотан тканью, нижние концы которой опущены в сосуд с дистиллированной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термометр регистрирует температуру воздуха, а влажный — температуру испаряющейся воды. </a:t>
            </a:r>
          </a:p>
        </p:txBody>
      </p:sp>
      <p:pic>
        <p:nvPicPr>
          <p:cNvPr id="4" name="Рисунок 3" descr="http://physbook.ru/images/8/8f/Img_T-61-0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07" y="1282891"/>
            <a:ext cx="4026090" cy="5199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2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Устройство и принцип действия психрометр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2574" y="221095"/>
            <a:ext cx="7792870" cy="62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63" y="939800"/>
            <a:ext cx="11323637" cy="50419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Критическая температура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— это мак­симально возможная температура сосу­ществования двух фаз: жидкости и на­сыщенного пара.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Тройн</a:t>
            </a:r>
            <a:r>
              <a:rPr lang="uk-UA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ая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точка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состояние, в котором могут одновремен­но находиться в равновесии пар, вода 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лед.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Процесс образования пара непосредственно из льда называется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сублимацией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26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" y="419100"/>
            <a:ext cx="10972800" cy="5608074"/>
          </a:xfrm>
          <a:prstGeom prst="rect">
            <a:avLst/>
          </a:prstGeom>
          <a:blipFill rotWithShape="0">
            <a:blip r:embed="rId2"/>
            <a:stretch>
              <a:fillRect l="-1389" t="-1522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4767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Абсолютная влажность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Влагосодержание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росы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–d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влажного воздуха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Конденсационный гигрометр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Психрометр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090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00" y="139700"/>
            <a:ext cx="9652000" cy="6308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объем: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+ (l — х) v' = v"+ x(v" — v').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Энтропия: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s' + x(s" — s') = s'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Энтальпия: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h' + x (h"-h')=h' + </a:t>
            </a:r>
            <a:r>
              <a:rPr lang="ru-RU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799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94283" y="215900"/>
            <a:ext cx="10073692" cy="6817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/>
              <a:t>Т, s-диаграмма водяного пара</a:t>
            </a:r>
            <a:endParaRPr lang="ru-RU" altLang="ru-RU" dirty="0" smtClean="0"/>
          </a:p>
        </p:txBody>
      </p:sp>
      <p:pic>
        <p:nvPicPr>
          <p:cNvPr id="133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22444" r="12315" b="17703"/>
          <a:stretch>
            <a:fillRect/>
          </a:stretch>
        </p:blipFill>
        <p:spPr bwMode="auto">
          <a:xfrm>
            <a:off x="2146300" y="966788"/>
            <a:ext cx="6413500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052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43282" y="215900"/>
            <a:ext cx="10791432" cy="950170"/>
          </a:xfrm>
        </p:spPr>
        <p:txBody>
          <a:bodyPr/>
          <a:lstStyle/>
          <a:p>
            <a:pPr eaLnBrk="1" hangingPunct="1"/>
            <a:r>
              <a:rPr lang="en-US" altLang="ru-RU" b="1" dirty="0" smtClean="0"/>
              <a:t>h</a:t>
            </a:r>
            <a:r>
              <a:rPr lang="ru-RU" altLang="ru-RU" b="1" dirty="0" smtClean="0"/>
              <a:t>, s-диаграмма водяного пара</a:t>
            </a:r>
            <a:endParaRPr lang="ru-RU" altLang="ru-RU" dirty="0" smtClean="0"/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12372" r="54443" b="28073"/>
          <a:stretch>
            <a:fillRect/>
          </a:stretch>
        </p:blipFill>
        <p:spPr bwMode="auto">
          <a:xfrm>
            <a:off x="419100" y="1063625"/>
            <a:ext cx="61214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90734" y="2266258"/>
            <a:ext cx="4820266" cy="2212785"/>
          </a:xfrm>
          <a:prstGeom prst="rect">
            <a:avLst/>
          </a:prstGeom>
          <a:blipFill rotWithShape="0">
            <a:blip r:embed="rId3"/>
            <a:stretch>
              <a:fillRect l="-5815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9508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5063" y="254000"/>
            <a:ext cx="4427537" cy="596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 smtClean="0"/>
              <a:t>Изохорный</a:t>
            </a:r>
            <a:r>
              <a:rPr lang="uk-UA" dirty="0" smtClean="0"/>
              <a:t> </a:t>
            </a:r>
            <a:r>
              <a:rPr lang="uk-UA" dirty="0" err="1" smtClean="0"/>
              <a:t>процесс</a:t>
            </a:r>
            <a:endParaRPr lang="ru-RU" dirty="0"/>
          </a:p>
        </p:txBody>
      </p:sp>
      <p:pic>
        <p:nvPicPr>
          <p:cNvPr id="1536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8" t="30740" r="13612" b="24074"/>
          <a:stretch>
            <a:fillRect/>
          </a:stretch>
        </p:blipFill>
        <p:spPr bwMode="auto">
          <a:xfrm>
            <a:off x="1943100" y="1016000"/>
            <a:ext cx="64643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9030" y="5869232"/>
            <a:ext cx="8559074" cy="55399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6499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063" y="419100"/>
            <a:ext cx="4554537" cy="596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Изобарный процесс</a:t>
            </a:r>
            <a:endParaRPr lang="ru-RU" dirty="0"/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26295" r="57994" b="31036"/>
          <a:stretch>
            <a:fillRect/>
          </a:stretch>
        </p:blipFill>
        <p:spPr bwMode="auto">
          <a:xfrm>
            <a:off x="419100" y="1016000"/>
            <a:ext cx="7269163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87866" y="2538621"/>
            <a:ext cx="4009111" cy="2123658"/>
          </a:xfrm>
          <a:prstGeom prst="rect">
            <a:avLst/>
          </a:prstGeom>
          <a:blipFill rotWithShape="0">
            <a:blip r:embed="rId3"/>
            <a:stretch>
              <a:fillRect l="-6240" t="-5444" b="-12894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11436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103563" y="190500"/>
            <a:ext cx="8148637" cy="673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/>
              <a:t>Изотермический процесс</a:t>
            </a:r>
          </a:p>
        </p:txBody>
      </p:sp>
      <p:pic>
        <p:nvPicPr>
          <p:cNvPr id="174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6" t="14001" r="14629" b="41998"/>
          <a:stretch>
            <a:fillRect/>
          </a:stretch>
        </p:blipFill>
        <p:spPr bwMode="auto">
          <a:xfrm>
            <a:off x="2451100" y="863600"/>
            <a:ext cx="673576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37217" y="5657170"/>
            <a:ext cx="9169400" cy="769441"/>
          </a:xfrm>
          <a:prstGeom prst="rect">
            <a:avLst/>
          </a:prstGeom>
          <a:blipFill rotWithShape="0">
            <a:blip r:embed="rId3"/>
            <a:stretch>
              <a:fillRect t="-15873" b="-37302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7642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595688" y="330200"/>
            <a:ext cx="8596312" cy="723900"/>
          </a:xfrm>
        </p:spPr>
        <p:txBody>
          <a:bodyPr/>
          <a:lstStyle/>
          <a:p>
            <a:pPr eaLnBrk="1" hangingPunct="1"/>
            <a:r>
              <a:rPr lang="ru-RU" altLang="ru-RU" smtClean="0"/>
              <a:t>Адиабатный процесс</a:t>
            </a:r>
          </a:p>
        </p:txBody>
      </p:sp>
      <p:pic>
        <p:nvPicPr>
          <p:cNvPr id="1843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4" t="48962" r="13704" b="9261"/>
          <a:stretch>
            <a:fillRect/>
          </a:stretch>
        </p:blipFill>
        <p:spPr bwMode="auto">
          <a:xfrm>
            <a:off x="2311400" y="1143000"/>
            <a:ext cx="65913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9100" y="5549900"/>
            <a:ext cx="11379200" cy="707886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1495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122" name="Picture 2" descr="https://fbcdn-sphotos-d-a.akamaihd.net/hphotos-ak-xap1/t31.0-8/c0.39.851.315/p851x315/10887133_840830269293767_5305838290817059777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" y="1351129"/>
            <a:ext cx="9904048" cy="424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определения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влажный воздух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смесь сухого воздуха и насыщенного водяного пара.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Ненасыщенный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влажный воздух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смесь сухого воздуха и перегретого водяного пара.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содержание в воздухе водяного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my.topic.lt/foto/xata_215665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92" y="4270789"/>
            <a:ext cx="3600000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74" y="4270789"/>
            <a:ext cx="3888000" cy="22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1614488"/>
            <a:ext cx="5811838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4"/>
          <p:cNvSpPr>
            <a:spLocks noGrp="1"/>
          </p:cNvSpPr>
          <p:nvPr>
            <p:ph type="title"/>
          </p:nvPr>
        </p:nvSpPr>
        <p:spPr>
          <a:xfrm>
            <a:off x="2921000" y="196850"/>
            <a:ext cx="6296025" cy="1320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smtClean="0"/>
              <a:t>Диаграмма водяного пара в </a:t>
            </a:r>
            <a:r>
              <a:rPr lang="en-US" altLang="ru-RU" b="1" smtClean="0"/>
              <a:t>p, v-</a:t>
            </a:r>
            <a:r>
              <a:rPr lang="ru-RU" altLang="ru-RU" b="1" smtClean="0"/>
              <a:t>координатах</a:t>
            </a:r>
          </a:p>
        </p:txBody>
      </p:sp>
    </p:spTree>
    <p:extLst>
      <p:ext uri="{BB962C8B-B14F-4D97-AF65-F5344CB8AC3E}">
        <p14:creationId xmlns:p14="http://schemas.microsoft.com/office/powerpoint/2010/main" val="4050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234950" y="1004888"/>
            <a:ext cx="1137761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Влажный насыщенный пар </a:t>
            </a:r>
            <a:r>
              <a:rPr lang="ru-RU" altLang="ru-RU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altLang="ru-RU" sz="32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двухфазная среда — смесь воды и пара.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Сухой насыщенный пар </a:t>
            </a:r>
            <a:r>
              <a:rPr lang="ru-RU" altLang="ru-RU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пар, не содержащий жидкой фазы и имеющий температуру, равную температуре кипения воды при данном давлении (температура насыщения).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Насыщенным</a:t>
            </a:r>
            <a:r>
              <a:rPr lang="ru-RU" altLang="ru-RU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называется пар, находящийся в термическом и динамическом равновесии с жидкостью, из кото­рой он образуется.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261872" y="320041"/>
            <a:ext cx="969264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http://images.myshared.ru/895440/slide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204717"/>
            <a:ext cx="9692640" cy="6359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653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Абсолютная влажность воздуха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261872" y="1337482"/>
                <a:ext cx="9042188" cy="5281682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Абсолютная 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влажность воздуха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количество влаги, содержащейся в одном кубическом метре воздуха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ru-RU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Обозначениеабсолютной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влажности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(как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обыкновенное обозначение плотности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Единицы </a:t>
                </a:r>
                <a:r>
                  <a:rPr lang="ru-RU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измеренияабсолютной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влажности: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1" i="0" smtClean="0">
                            <a:latin typeface="Cambria Math" panose="02040503050406030204" pitchFamily="18" charset="0"/>
                          </a:rPr>
                          <m:t>кг</m:t>
                        </m:r>
                      </m:num>
                      <m:den>
                        <m:sSup>
                          <m:sSupPr>
                            <m:ctrlPr>
                              <a:rPr lang="ru-RU" sz="36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1" i="0" smtClean="0">
                                <a:latin typeface="Cambria Math" panose="02040503050406030204" pitchFamily="18" charset="0"/>
                              </a:rPr>
                              <m:t>м</m:t>
                            </m:r>
                          </m:e>
                          <m:sup>
                            <m:r>
                              <a:rPr lang="ru-RU" sz="36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СИ)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или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1" i="0" smtClean="0">
                            <a:latin typeface="Cambria Math" panose="02040503050406030204" pitchFamily="18" charset="0"/>
                          </a:rPr>
                          <m:t>г</m:t>
                        </m:r>
                      </m:num>
                      <m:den>
                        <m:sSup>
                          <m:sSupPr>
                            <m:ctrlPr>
                              <a:rPr lang="ru-RU" sz="36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1" i="0" smtClean="0">
                                <a:latin typeface="Cambria Math" panose="02040503050406030204" pitchFamily="18" charset="0"/>
                              </a:rPr>
                              <m:t>м</m:t>
                            </m:r>
                          </m:e>
                          <m:sup>
                            <m:r>
                              <a:rPr lang="ru-RU" sz="36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(для удобства измерения небольшого содержания паров воды в воздухе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Формула вычисления абсолютной влажности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                                 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пара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воздуха</m:t>
                            </m:r>
                          </m:sub>
                        </m:sSub>
                      </m:den>
                    </m:f>
                  </m:oMath>
                </a14:m>
                <a:endParaRPr lang="ru-RU" sz="3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пара</m:t>
                        </m:r>
                      </m:sub>
                    </m:sSub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масса пара (воды) в воздухе, кг (в СИ) или г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воздуха</m:t>
                        </m:r>
                      </m:sub>
                    </m:sSub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объем воздуха, в котором указанная масса пара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содержится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1337482"/>
                <a:ext cx="9042188" cy="5281682"/>
              </a:xfrm>
              <a:blipFill rotWithShape="0">
                <a:blip r:embed="rId2"/>
                <a:stretch>
                  <a:fillRect l="-405" t="-461" r="-8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94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Влагосодержание воздуха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Влагосодержание воздуха </a:t>
                </a:r>
                <a:r>
                  <a:rPr lang="en-US" dirty="0"/>
                  <a:t>d</a:t>
                </a:r>
                <a:r>
                  <a:rPr lang="ru-RU" dirty="0"/>
                  <a:t>, г/кг сухого воздуха, </a:t>
                </a:r>
                <a:r>
                  <a:rPr lang="ru-RU" dirty="0" err="1"/>
                  <a:t>т.е</a:t>
                </a:r>
                <a:r>
                  <a:rPr lang="ru-RU" dirty="0"/>
                  <a:t> отношение массы водяного пара к единице массы сухого воздуха, содержащегося во влажном воздухе: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4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ru-RU" sz="4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4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4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uk-UA" sz="4000" i="1">
                                <a:latin typeface="Cambria Math" panose="02040503050406030204" pitchFamily="18" charset="0"/>
                              </a:rPr>
                              <m:t>П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4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ru-RU" sz="4000" i="1">
                                <a:latin typeface="Cambria Math" panose="02040503050406030204" pitchFamily="18" charset="0"/>
                              </a:rPr>
                              <m:t>в</m:t>
                            </m:r>
                          </m:sub>
                        </m:sSub>
                      </m:den>
                    </m:f>
                    <m:r>
                      <a:rPr lang="ru-RU" sz="4000" i="1">
                        <a:latin typeface="Cambria Math" panose="02040503050406030204" pitchFamily="18" charset="0"/>
                      </a:rPr>
                      <m:t>∙1000</m:t>
                    </m:r>
                  </m:oMath>
                </a14:m>
                <a:r>
                  <a:rPr lang="uk-UA" sz="4000" dirty="0"/>
                  <a:t>.</a:t>
                </a:r>
                <a:endParaRPr lang="ru-RU" sz="4000" dirty="0"/>
              </a:p>
              <a:p>
                <a:r>
                  <a:rPr lang="uk-UA" dirty="0" err="1"/>
                  <a:t>Где</a:t>
                </a:r>
                <a:r>
                  <a:rPr lang="uk-UA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п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в</m:t>
                        </m:r>
                      </m:sub>
                    </m:sSub>
                  </m:oMath>
                </a14:m>
                <a:r>
                  <a:rPr lang="uk-UA" dirty="0"/>
                  <a:t> </a:t>
                </a:r>
                <a:r>
                  <a:rPr lang="ru-RU" dirty="0"/>
                  <a:t>– соответственно масса водяного пара и сухого воздуха во влажном воздухе.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2" t="-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14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влажность воздуха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261871" y="1828800"/>
                <a:ext cx="9083131" cy="462659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Относительная влажность воздуха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величина, показывающая, насколько далек пар от насыщения.</a:t>
                </a:r>
              </a:p>
              <a:p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Обозначение относительной 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влажности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ru-RU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𝝋</m:t>
                    </m:r>
                  </m:oMath>
                </a14:m>
                <a:r>
                  <a:rPr lang="ru-RU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Единицы </a:t>
                </a:r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измерения относительной 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влажности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ru-RU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%.</a:t>
                </a:r>
              </a:p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Формула вычисления относительной влажности</a:t>
                </a:r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ru-RU" b="1" dirty="0"/>
              </a:p>
              <a:p>
                <a:endParaRPr lang="ru-RU" b="1" dirty="0" smtClean="0"/>
              </a:p>
              <a:p>
                <a:endParaRPr lang="ru-RU" b="1" dirty="0"/>
              </a:p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плотность водяного пара (абсолютная влажность),  (в СИ) или 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н</m:t>
                        </m:r>
                      </m:sub>
                    </m:sSub>
                    <m:r>
                      <a:rPr lang="ru-RU" b="0" i="0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плотность насыщенного водяного пара при данной температуре,  (в СИ) или .</a:t>
                </a:r>
              </a:p>
              <a:p>
                <a:endParaRPr lang="ru-RU" dirty="0"/>
              </a:p>
              <a:p>
                <a:endParaRPr lang="ru-RU" dirty="0" smtClean="0"/>
              </a:p>
              <a:p>
                <a:endParaRPr lang="ru-RU" dirty="0"/>
              </a:p>
              <a:p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1" y="1828800"/>
                <a:ext cx="9083131" cy="4626591"/>
              </a:xfrm>
              <a:blipFill rotWithShape="0">
                <a:blip r:embed="rId2"/>
                <a:stretch>
                  <a:fillRect l="-134" t="-1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 descr="http://d3mlntcv38ck9k.cloudfront.net/content/konspekt_image/90127/59e85cc0_717b_0131_afa0_12313b01b93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76" y="4263776"/>
            <a:ext cx="216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0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307</TotalTime>
  <Words>839</Words>
  <Application>Microsoft Office PowerPoint</Application>
  <PresentationFormat>Произвольный</PresentationFormat>
  <Paragraphs>105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View</vt:lpstr>
      <vt:lpstr>Влажный воздух.  Точка росы. Психрометр</vt:lpstr>
      <vt:lpstr>Содержание</vt:lpstr>
      <vt:lpstr>Влажность воздуха</vt:lpstr>
      <vt:lpstr>Диаграмма водяного пара в p, v-координатах</vt:lpstr>
      <vt:lpstr>Презентация PowerPoint</vt:lpstr>
      <vt:lpstr>Презентация PowerPoint</vt:lpstr>
      <vt:lpstr>Абсолютная влажность воздуха </vt:lpstr>
      <vt:lpstr>Влагосодержание воздуха</vt:lpstr>
      <vt:lpstr>Относительная влажность воздуха </vt:lpstr>
      <vt:lpstr>Точка росы</vt:lpstr>
      <vt:lpstr>i – d диаграмма влажного воздуха</vt:lpstr>
      <vt:lpstr>I – d  диаграмма влажного воздуха</vt:lpstr>
      <vt:lpstr>Нахождение по i – d диаграмме температуры точки росы</vt:lpstr>
      <vt:lpstr>Нахождение по i – d диаграмме температуры мокрого термометра</vt:lpstr>
      <vt:lpstr>Конденсационный гигрометр  </vt:lpstr>
      <vt:lpstr>Психрометр </vt:lpstr>
      <vt:lpstr>Презентация PowerPoint</vt:lpstr>
      <vt:lpstr>Критическая температура — это мак­симально возможная температура сосу­ществования двух фаз: жидкости и на­сыщенного пара.   Тройная точка - состояние, в котором могут одновремен­но находиться в равновесии пар, вода и лед.  Процесс образования пара непосредственно из льда называется сублимацией. </vt:lpstr>
      <vt:lpstr>Презентация PowerPoint</vt:lpstr>
      <vt:lpstr>Презентация PowerPoint</vt:lpstr>
      <vt:lpstr>Т, s-диаграмма водяного пара</vt:lpstr>
      <vt:lpstr>h, s-диаграмма водяного пара</vt:lpstr>
      <vt:lpstr>Изохорный процесс</vt:lpstr>
      <vt:lpstr>Изобарный процесс</vt:lpstr>
      <vt:lpstr>Изотермический процесс</vt:lpstr>
      <vt:lpstr>Адиабатный процесс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Бондаренко</dc:creator>
  <cp:lastModifiedBy>Користувач Windows</cp:lastModifiedBy>
  <cp:revision>25</cp:revision>
  <dcterms:created xsi:type="dcterms:W3CDTF">2015-03-15T14:51:10Z</dcterms:created>
  <dcterms:modified xsi:type="dcterms:W3CDTF">2021-02-23T07:14:25Z</dcterms:modified>
</cp:coreProperties>
</file>