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7FF"/>
    <a:srgbClr val="FF9E1D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ctr" rotWithShape="0">
              <a:schemeClr val="tx1">
                <a:alpha val="68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19400"/>
            <a:ext cx="8246070" cy="1374345"/>
          </a:xfrm>
        </p:spPr>
        <p:txBody>
          <a:bodyPr>
            <a:noAutofit/>
          </a:bodyPr>
          <a:lstStyle/>
          <a:p>
            <a:pPr algn="ctr"/>
            <a:r>
              <a:rPr lang="uk-UA" sz="6600" b="1" dirty="0" smtClean="0">
                <a:solidFill>
                  <a:schemeClr val="accent6">
                    <a:lumMod val="75000"/>
                  </a:schemeClr>
                </a:solidFill>
              </a:rPr>
              <a:t>Розмовна практика з англійської мови</a:t>
            </a:r>
            <a:r>
              <a:rPr lang="uk-UA" sz="6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261460"/>
            <a:ext cx="8246071" cy="1374345"/>
          </a:xfrm>
        </p:spPr>
        <p:txBody>
          <a:bodyPr>
            <a:normAutofit fontScale="92500" lnSpcReduction="20000"/>
          </a:bodyPr>
          <a:lstStyle/>
          <a:p>
            <a:r>
              <a:rPr lang="uk-UA" sz="5200" dirty="0">
                <a:solidFill>
                  <a:schemeClr val="bg1"/>
                </a:solidFill>
              </a:rPr>
              <a:t>2</a:t>
            </a:r>
            <a:r>
              <a:rPr lang="uk-UA" sz="4400" dirty="0" smtClean="0">
                <a:solidFill>
                  <a:schemeClr val="bg1"/>
                </a:solidFill>
              </a:rPr>
              <a:t>й </a:t>
            </a:r>
            <a:r>
              <a:rPr lang="uk-UA" sz="4400" dirty="0" smtClean="0">
                <a:solidFill>
                  <a:schemeClr val="bg1"/>
                </a:solidFill>
              </a:rPr>
              <a:t>курс </a:t>
            </a:r>
          </a:p>
          <a:p>
            <a:r>
              <a:rPr lang="uk-UA" sz="4400" dirty="0" smtClean="0">
                <a:solidFill>
                  <a:schemeClr val="bg1"/>
                </a:solidFill>
              </a:rPr>
              <a:t>Середня освіта</a:t>
            </a:r>
            <a:endParaRPr lang="en-US" sz="4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Мета курсу: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5109060"/>
          </a:xfrm>
        </p:spPr>
        <p:txBody>
          <a:bodyPr/>
          <a:lstStyle/>
          <a:p>
            <a:pPr>
              <a:buFontTx/>
              <a:buChar char="-"/>
            </a:pPr>
            <a:r>
              <a:rPr lang="uk-UA" dirty="0" smtClean="0"/>
              <a:t>формування  комунікативної компетенції, що передбачає подальший розвиток та удосконалення лексичних, фонетичних, граматичних навичок усного та писемного спілкування англійською мовою</a:t>
            </a:r>
          </a:p>
          <a:p>
            <a:pPr>
              <a:buFontTx/>
              <a:buChar char="-"/>
            </a:pP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/>
              <a:t>навичок</a:t>
            </a:r>
            <a:r>
              <a:rPr lang="ru-RU" dirty="0"/>
              <a:t> та </a:t>
            </a:r>
            <a:r>
              <a:rPr lang="ru-RU" dirty="0" err="1"/>
              <a:t>вмінь</a:t>
            </a:r>
            <a:r>
              <a:rPr lang="ru-RU" dirty="0"/>
              <a:t> </a:t>
            </a:r>
            <a:r>
              <a:rPr lang="ru-RU" dirty="0" err="1"/>
              <a:t>творчо</a:t>
            </a:r>
            <a:r>
              <a:rPr lang="ru-RU" dirty="0"/>
              <a:t> </a:t>
            </a:r>
            <a:r>
              <a:rPr lang="ru-RU" dirty="0" err="1"/>
              <a:t>оволодіти</a:t>
            </a:r>
            <a:r>
              <a:rPr lang="ru-RU" dirty="0"/>
              <a:t> </a:t>
            </a:r>
            <a:r>
              <a:rPr lang="ru-RU" dirty="0" err="1"/>
              <a:t>усним</a:t>
            </a:r>
            <a:r>
              <a:rPr lang="ru-RU" dirty="0"/>
              <a:t> та </a:t>
            </a:r>
            <a:r>
              <a:rPr lang="ru-RU" dirty="0" err="1"/>
              <a:t>писемним</a:t>
            </a:r>
            <a:r>
              <a:rPr lang="ru-RU" dirty="0"/>
              <a:t> </a:t>
            </a:r>
            <a:r>
              <a:rPr lang="ru-RU" dirty="0" err="1"/>
              <a:t>мовленням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сферах та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 smtClean="0"/>
              <a:t>спілкування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Основні завдання курсу: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5400" y="1138425"/>
            <a:ext cx="7246930" cy="55671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  - розширити словниковий запас , а також   активізувати пасивний </a:t>
            </a:r>
            <a:r>
              <a:rPr lang="uk-UA" dirty="0" err="1" smtClean="0"/>
              <a:t>вокабуляр</a:t>
            </a:r>
            <a:r>
              <a:rPr lang="uk-UA" dirty="0" smtClean="0"/>
              <a:t> задля використання студентами в комунікативному акті</a:t>
            </a:r>
          </a:p>
          <a:p>
            <a:pPr>
              <a:buFontTx/>
              <a:buChar char="-"/>
            </a:pPr>
            <a:r>
              <a:rPr lang="uk-UA" dirty="0" smtClean="0"/>
              <a:t>розвивати вміння студентів використовувати граматичні структури та лексичні одиниці  в усному та писемному мовленні з урахуванням комунікативної ситуації та стилю</a:t>
            </a:r>
          </a:p>
          <a:p>
            <a:pPr>
              <a:buFontTx/>
              <a:buChar char="-"/>
            </a:pPr>
            <a:r>
              <a:rPr lang="uk-UA" dirty="0" smtClean="0"/>
              <a:t>формувати лінгвістичні, комунікативні, лінгвокраїнознавчі компетенції </a:t>
            </a:r>
          </a:p>
          <a:p>
            <a:pPr>
              <a:buFontTx/>
              <a:buChar char="-"/>
            </a:pPr>
            <a:r>
              <a:rPr lang="uk-UA" dirty="0"/>
              <a:t>покращити навички монологічного мовлення, роботи в парі та групі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4572000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bg1"/>
                </a:solidFill>
              </a:rPr>
              <a:t>Даний курс допомагає студентам сформувати та розвивати мовленнєві компетенції, які необхідні у процесі комунікації англійською мовою та </a:t>
            </a:r>
            <a:r>
              <a:rPr lang="uk-UA" sz="3600" smtClean="0">
                <a:solidFill>
                  <a:schemeClr val="bg1"/>
                </a:solidFill>
              </a:rPr>
              <a:t>у </a:t>
            </a:r>
            <a:r>
              <a:rPr lang="uk-UA" sz="3600" smtClean="0">
                <a:solidFill>
                  <a:schemeClr val="bg1"/>
                </a:solidFill>
              </a:rPr>
              <a:t>майбутній професійній </a:t>
            </a:r>
            <a:r>
              <a:rPr lang="uk-UA" sz="3600" dirty="0" smtClean="0">
                <a:solidFill>
                  <a:schemeClr val="bg1"/>
                </a:solidFill>
              </a:rPr>
              <a:t>діяльності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7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131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Розмовна практика з англійської мови </vt:lpstr>
      <vt:lpstr>Мета курсу:</vt:lpstr>
      <vt:lpstr>Основні завдання курсу:</vt:lpstr>
      <vt:lpstr>Даний курс допомагає студентам сформувати та розвивати мовленнєві компетенції, які необхідні у процесі комунікації англійською мовою та у майбутній професійній діяльності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Л</cp:lastModifiedBy>
  <cp:revision>64</cp:revision>
  <dcterms:created xsi:type="dcterms:W3CDTF">2013-08-21T19:17:07Z</dcterms:created>
  <dcterms:modified xsi:type="dcterms:W3CDTF">2020-09-05T17:49:24Z</dcterms:modified>
</cp:coreProperties>
</file>