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76" r:id="rId14"/>
  </p:sldIdLst>
  <p:sldSz cx="9144000" cy="6858000" type="screen4x3"/>
  <p:notesSz cx="7102475" cy="89916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9B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varScale="1">
        <p:scale>
          <a:sx n="70" d="100"/>
          <a:sy n="70"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ru-RU"/>
          </a:p>
        </p:txBody>
      </p:sp>
      <p:sp>
        <p:nvSpPr>
          <p:cNvPr id="95235" name="Rectangle 3"/>
          <p:cNvSpPr>
            <a:spLocks noGrp="1" noChangeArrowheads="1"/>
          </p:cNvSpPr>
          <p:nvPr>
            <p:ph type="dt" sz="quarter" idx="1"/>
          </p:nvPr>
        </p:nvSpPr>
        <p:spPr bwMode="auto">
          <a:xfrm>
            <a:off x="4022725" y="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ru-RU"/>
          </a:p>
        </p:txBody>
      </p:sp>
      <p:sp>
        <p:nvSpPr>
          <p:cNvPr id="95236" name="Rectangle 4"/>
          <p:cNvSpPr>
            <a:spLocks noGrp="1" noChangeArrowheads="1"/>
          </p:cNvSpPr>
          <p:nvPr>
            <p:ph type="ftr" sz="quarter" idx="2"/>
          </p:nvPr>
        </p:nvSpPr>
        <p:spPr bwMode="auto">
          <a:xfrm>
            <a:off x="0"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ru-RU"/>
          </a:p>
        </p:txBody>
      </p:sp>
      <p:sp>
        <p:nvSpPr>
          <p:cNvPr id="95237" name="Rectangle 5"/>
          <p:cNvSpPr>
            <a:spLocks noGrp="1" noChangeArrowheads="1"/>
          </p:cNvSpPr>
          <p:nvPr>
            <p:ph type="sldNum" sz="quarter" idx="3"/>
          </p:nvPr>
        </p:nvSpPr>
        <p:spPr bwMode="auto">
          <a:xfrm>
            <a:off x="4022725" y="8540750"/>
            <a:ext cx="3078163" cy="44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C75EAB7-7FB5-4715-AF01-13CAD9CCA26F}" type="slidenum">
              <a:rPr lang="en-US" altLang="ru-RU"/>
              <a:pPr/>
              <a:t>‹#›</a:t>
            </a:fld>
            <a:endParaRPr lang="en-US" altLang="ru-RU"/>
          </a:p>
        </p:txBody>
      </p:sp>
    </p:spTree>
    <p:extLst>
      <p:ext uri="{BB962C8B-B14F-4D97-AF65-F5344CB8AC3E}">
        <p14:creationId xmlns:p14="http://schemas.microsoft.com/office/powerpoint/2010/main" val="13181986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89" name="Rectangle 17"/>
          <p:cNvSpPr>
            <a:spLocks noChangeArrowheads="1"/>
          </p:cNvSpPr>
          <p:nvPr/>
        </p:nvSpPr>
        <p:spPr bwMode="gray">
          <a:xfrm>
            <a:off x="0" y="2971800"/>
            <a:ext cx="9144000" cy="9144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75" name="Rectangle 3"/>
          <p:cNvSpPr>
            <a:spLocks noGrp="1" noChangeArrowheads="1"/>
          </p:cNvSpPr>
          <p:nvPr>
            <p:ph type="subTitle" idx="1"/>
          </p:nvPr>
        </p:nvSpPr>
        <p:spPr bwMode="black">
          <a:xfrm>
            <a:off x="1905000" y="5410200"/>
            <a:ext cx="5181600" cy="533400"/>
          </a:xfrm>
        </p:spPr>
        <p:txBody>
          <a:bodyPr/>
          <a:lstStyle>
            <a:lvl1pPr marL="0" indent="0" algn="ctr">
              <a:buFont typeface="Wingdings" pitchFamily="2" charset="2"/>
              <a:buNone/>
              <a:defRPr sz="1600"/>
            </a:lvl1pPr>
          </a:lstStyle>
          <a:p>
            <a:pPr lvl="0"/>
            <a:r>
              <a:rPr lang="ru-RU" altLang="ru-RU" noProof="0" smtClean="0"/>
              <a:t>Образец подзаголовка</a:t>
            </a:r>
            <a:endParaRPr lang="en-US" altLang="ru-RU" noProof="0" smtClean="0"/>
          </a:p>
        </p:txBody>
      </p:sp>
      <p:sp>
        <p:nvSpPr>
          <p:cNvPr id="3076" name="Rectangle 4"/>
          <p:cNvSpPr>
            <a:spLocks noGrp="1" noChangeArrowheads="1"/>
          </p:cNvSpPr>
          <p:nvPr>
            <p:ph type="dt" sz="half" idx="2"/>
          </p:nvPr>
        </p:nvSpPr>
        <p:spPr>
          <a:xfrm>
            <a:off x="3810000" y="6477000"/>
            <a:ext cx="2133600" cy="244475"/>
          </a:xfrm>
        </p:spPr>
        <p:txBody>
          <a:bodyPr/>
          <a:lstStyle>
            <a:lvl1pPr algn="ctr">
              <a:defRPr sz="1200">
                <a:solidFill>
                  <a:schemeClr val="bg1"/>
                </a:solidFill>
                <a:latin typeface="Arial" charset="0"/>
              </a:defRPr>
            </a:lvl1pPr>
          </a:lstStyle>
          <a:p>
            <a:endParaRPr lang="en-US" altLang="ru-RU"/>
          </a:p>
        </p:txBody>
      </p:sp>
      <p:sp>
        <p:nvSpPr>
          <p:cNvPr id="3077" name="Rectangle 5"/>
          <p:cNvSpPr>
            <a:spLocks noGrp="1" noChangeArrowheads="1"/>
          </p:cNvSpPr>
          <p:nvPr>
            <p:ph type="ftr" sz="quarter" idx="3"/>
          </p:nvPr>
        </p:nvSpPr>
        <p:spPr>
          <a:xfrm>
            <a:off x="228600" y="6477000"/>
            <a:ext cx="2895600" cy="244475"/>
          </a:xfrm>
        </p:spPr>
        <p:txBody>
          <a:bodyPr/>
          <a:lstStyle>
            <a:lvl1pPr algn="ctr">
              <a:defRPr sz="1200">
                <a:latin typeface="Arial" charset="0"/>
              </a:defRPr>
            </a:lvl1pPr>
          </a:lstStyle>
          <a:p>
            <a:endParaRPr lang="en-US" altLang="ru-RU"/>
          </a:p>
        </p:txBody>
      </p:sp>
      <p:sp>
        <p:nvSpPr>
          <p:cNvPr id="3078" name="Rectangle 6"/>
          <p:cNvSpPr>
            <a:spLocks noGrp="1" noChangeArrowheads="1"/>
          </p:cNvSpPr>
          <p:nvPr>
            <p:ph type="sldNum" sz="quarter" idx="4"/>
          </p:nvPr>
        </p:nvSpPr>
        <p:spPr>
          <a:xfrm>
            <a:off x="6553200" y="6477000"/>
            <a:ext cx="2133600" cy="244475"/>
          </a:xfrm>
        </p:spPr>
        <p:txBody>
          <a:bodyPr/>
          <a:lstStyle>
            <a:lvl1pPr>
              <a:defRPr sz="1200" b="0">
                <a:solidFill>
                  <a:schemeClr val="bg1"/>
                </a:solidFill>
                <a:latin typeface="Arial" charset="0"/>
              </a:defRPr>
            </a:lvl1pPr>
          </a:lstStyle>
          <a:p>
            <a:fld id="{D6556E93-C813-49C3-9123-DE35694FAA85}" type="slidenum">
              <a:rPr lang="en-US" altLang="ru-RU"/>
              <a:pPr/>
              <a:t>‹#›</a:t>
            </a:fld>
            <a:endParaRPr lang="en-US" altLang="ru-RU"/>
          </a:p>
        </p:txBody>
      </p:sp>
      <p:sp>
        <p:nvSpPr>
          <p:cNvPr id="3086" name="Text Box 14"/>
          <p:cNvSpPr txBox="1">
            <a:spLocks noChangeArrowheads="1"/>
          </p:cNvSpPr>
          <p:nvPr/>
        </p:nvSpPr>
        <p:spPr bwMode="auto">
          <a:xfrm>
            <a:off x="381000" y="319088"/>
            <a:ext cx="1371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ru-RU" sz="2800" b="1">
                <a:latin typeface="Verdana" pitchFamily="34" charset="0"/>
              </a:rPr>
              <a:t>LOGO</a:t>
            </a:r>
          </a:p>
        </p:txBody>
      </p:sp>
      <p:sp>
        <p:nvSpPr>
          <p:cNvPr id="3090" name="Rectangle 18"/>
          <p:cNvSpPr>
            <a:spLocks noChangeArrowheads="1"/>
          </p:cNvSpPr>
          <p:nvPr/>
        </p:nvSpPr>
        <p:spPr bwMode="gray">
          <a:xfrm>
            <a:off x="0" y="2895600"/>
            <a:ext cx="8229600" cy="9144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74" name="Rectangle 2"/>
          <p:cNvSpPr>
            <a:spLocks noGrp="1" noChangeArrowheads="1"/>
          </p:cNvSpPr>
          <p:nvPr>
            <p:ph type="ctrTitle"/>
          </p:nvPr>
        </p:nvSpPr>
        <p:spPr>
          <a:xfrm>
            <a:off x="685800" y="3048000"/>
            <a:ext cx="7924800" cy="685800"/>
          </a:xfrm>
        </p:spPr>
        <p:txBody>
          <a:bodyPr/>
          <a:lstStyle>
            <a:lvl1pPr>
              <a:defRPr/>
            </a:lvl1pPr>
          </a:lstStyle>
          <a:p>
            <a:pPr lvl="0"/>
            <a:r>
              <a:rPr lang="ru-RU" altLang="ru-RU" noProof="0" smtClean="0"/>
              <a:t>Образец заголовка</a:t>
            </a:r>
            <a:endParaRPr lang="en-US" altLang="ru-RU" noProof="0" smtClean="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r>
              <a:rPr lang="en-US" altLang="ru-RU"/>
              <a:t>www.themegallery.com</a:t>
            </a:r>
          </a:p>
        </p:txBody>
      </p:sp>
      <p:sp>
        <p:nvSpPr>
          <p:cNvPr id="5" name="Нижний колонтитул 4"/>
          <p:cNvSpPr>
            <a:spLocks noGrp="1"/>
          </p:cNvSpPr>
          <p:nvPr>
            <p:ph type="ftr" sz="quarter" idx="11"/>
          </p:nvPr>
        </p:nvSpPr>
        <p:spPr/>
        <p:txBody>
          <a:bodyPr/>
          <a:lstStyle>
            <a:lvl1pPr>
              <a:defRPr/>
            </a:lvl1pPr>
          </a:lstStyle>
          <a:p>
            <a:r>
              <a:rPr lang="en-US" altLang="ru-RU"/>
              <a:t>Company Logo</a:t>
            </a:r>
          </a:p>
        </p:txBody>
      </p:sp>
      <p:sp>
        <p:nvSpPr>
          <p:cNvPr id="6" name="Номер слайда 5"/>
          <p:cNvSpPr>
            <a:spLocks noGrp="1"/>
          </p:cNvSpPr>
          <p:nvPr>
            <p:ph type="sldNum" sz="quarter" idx="12"/>
          </p:nvPr>
        </p:nvSpPr>
        <p:spPr/>
        <p:txBody>
          <a:bodyPr/>
          <a:lstStyle>
            <a:lvl1pPr>
              <a:defRPr/>
            </a:lvl1pPr>
          </a:lstStyle>
          <a:p>
            <a:fld id="{4767503A-3D26-419E-8360-08850924797E}" type="slidenum">
              <a:rPr lang="en-US" altLang="ru-RU"/>
              <a:pPr/>
              <a:t>‹#›</a:t>
            </a:fld>
            <a:endParaRPr lang="en-US" altLang="ru-RU"/>
          </a:p>
        </p:txBody>
      </p:sp>
    </p:spTree>
    <p:extLst>
      <p:ext uri="{BB962C8B-B14F-4D97-AF65-F5344CB8AC3E}">
        <p14:creationId xmlns:p14="http://schemas.microsoft.com/office/powerpoint/2010/main" val="1980096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47688"/>
            <a:ext cx="2057400" cy="58832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547688"/>
            <a:ext cx="6019800" cy="58832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r>
              <a:rPr lang="en-US" altLang="ru-RU"/>
              <a:t>www.themegallery.com</a:t>
            </a:r>
          </a:p>
        </p:txBody>
      </p:sp>
      <p:sp>
        <p:nvSpPr>
          <p:cNvPr id="5" name="Нижний колонтитул 4"/>
          <p:cNvSpPr>
            <a:spLocks noGrp="1"/>
          </p:cNvSpPr>
          <p:nvPr>
            <p:ph type="ftr" sz="quarter" idx="11"/>
          </p:nvPr>
        </p:nvSpPr>
        <p:spPr/>
        <p:txBody>
          <a:bodyPr/>
          <a:lstStyle>
            <a:lvl1pPr>
              <a:defRPr/>
            </a:lvl1pPr>
          </a:lstStyle>
          <a:p>
            <a:r>
              <a:rPr lang="en-US" altLang="ru-RU"/>
              <a:t>Company Logo</a:t>
            </a:r>
          </a:p>
        </p:txBody>
      </p:sp>
      <p:sp>
        <p:nvSpPr>
          <p:cNvPr id="6" name="Номер слайда 5"/>
          <p:cNvSpPr>
            <a:spLocks noGrp="1"/>
          </p:cNvSpPr>
          <p:nvPr>
            <p:ph type="sldNum" sz="quarter" idx="12"/>
          </p:nvPr>
        </p:nvSpPr>
        <p:spPr/>
        <p:txBody>
          <a:bodyPr/>
          <a:lstStyle>
            <a:lvl1pPr>
              <a:defRPr/>
            </a:lvl1pPr>
          </a:lstStyle>
          <a:p>
            <a:fld id="{958E3654-B97B-4985-856C-606D35351B55}" type="slidenum">
              <a:rPr lang="en-US" altLang="ru-RU"/>
              <a:pPr/>
              <a:t>‹#›</a:t>
            </a:fld>
            <a:endParaRPr lang="en-US" altLang="ru-RU"/>
          </a:p>
        </p:txBody>
      </p:sp>
    </p:spTree>
    <p:extLst>
      <p:ext uri="{BB962C8B-B14F-4D97-AF65-F5344CB8AC3E}">
        <p14:creationId xmlns:p14="http://schemas.microsoft.com/office/powerpoint/2010/main" val="559668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47688"/>
            <a:ext cx="7391400" cy="563562"/>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338263"/>
            <a:ext cx="8229600" cy="5092700"/>
          </a:xfrm>
        </p:spPr>
        <p:txBody>
          <a:bodyPr/>
          <a:lstStyle/>
          <a:p>
            <a:r>
              <a:rPr lang="ru-RU" smtClean="0"/>
              <a:t>Вставка таблицы</a:t>
            </a:r>
            <a:endParaRPr lang="ru-RU"/>
          </a:p>
        </p:txBody>
      </p:sp>
      <p:sp>
        <p:nvSpPr>
          <p:cNvPr id="4" name="Дата 3"/>
          <p:cNvSpPr>
            <a:spLocks noGrp="1"/>
          </p:cNvSpPr>
          <p:nvPr>
            <p:ph type="dt" sz="half" idx="10"/>
          </p:nvPr>
        </p:nvSpPr>
        <p:spPr>
          <a:xfrm>
            <a:off x="6781800" y="269875"/>
            <a:ext cx="2133600" cy="246063"/>
          </a:xfrm>
        </p:spPr>
        <p:txBody>
          <a:bodyPr/>
          <a:lstStyle>
            <a:lvl1pPr>
              <a:defRPr/>
            </a:lvl1pPr>
          </a:lstStyle>
          <a:p>
            <a:r>
              <a:rPr lang="en-US" altLang="ru-RU"/>
              <a:t>www.themegallery.com</a:t>
            </a:r>
          </a:p>
        </p:txBody>
      </p:sp>
      <p:sp>
        <p:nvSpPr>
          <p:cNvPr id="5" name="Нижний колонтитул 4"/>
          <p:cNvSpPr>
            <a:spLocks noGrp="1"/>
          </p:cNvSpPr>
          <p:nvPr>
            <p:ph type="ftr" sz="quarter" idx="11"/>
          </p:nvPr>
        </p:nvSpPr>
        <p:spPr>
          <a:xfrm>
            <a:off x="5791200" y="6530975"/>
            <a:ext cx="2895600" cy="276225"/>
          </a:xfrm>
        </p:spPr>
        <p:txBody>
          <a:bodyPr/>
          <a:lstStyle>
            <a:lvl1pPr>
              <a:defRPr/>
            </a:lvl1pPr>
          </a:lstStyle>
          <a:p>
            <a:r>
              <a:rPr lang="en-US" altLang="ru-RU"/>
              <a:t>Company Logo</a:t>
            </a:r>
          </a:p>
        </p:txBody>
      </p:sp>
      <p:sp>
        <p:nvSpPr>
          <p:cNvPr id="6" name="Номер слайда 5"/>
          <p:cNvSpPr>
            <a:spLocks noGrp="1"/>
          </p:cNvSpPr>
          <p:nvPr>
            <p:ph type="sldNum" sz="quarter" idx="12"/>
          </p:nvPr>
        </p:nvSpPr>
        <p:spPr>
          <a:xfrm>
            <a:off x="3505200" y="6553200"/>
            <a:ext cx="2133600" cy="254000"/>
          </a:xfrm>
        </p:spPr>
        <p:txBody>
          <a:bodyPr/>
          <a:lstStyle>
            <a:lvl1pPr>
              <a:defRPr/>
            </a:lvl1pPr>
          </a:lstStyle>
          <a:p>
            <a:fld id="{E7A8AC2A-3094-48C4-A440-E76F193E1EEE}" type="slidenum">
              <a:rPr lang="en-US" altLang="ru-RU"/>
              <a:pPr/>
              <a:t>‹#›</a:t>
            </a:fld>
            <a:endParaRPr lang="en-US" altLang="ru-RU"/>
          </a:p>
        </p:txBody>
      </p:sp>
    </p:spTree>
    <p:extLst>
      <p:ext uri="{BB962C8B-B14F-4D97-AF65-F5344CB8AC3E}">
        <p14:creationId xmlns:p14="http://schemas.microsoft.com/office/powerpoint/2010/main" val="239305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r>
              <a:rPr lang="en-US" altLang="ru-RU"/>
              <a:t>www.themegallery.com</a:t>
            </a:r>
          </a:p>
        </p:txBody>
      </p:sp>
      <p:sp>
        <p:nvSpPr>
          <p:cNvPr id="5" name="Нижний колонтитул 4"/>
          <p:cNvSpPr>
            <a:spLocks noGrp="1"/>
          </p:cNvSpPr>
          <p:nvPr>
            <p:ph type="ftr" sz="quarter" idx="11"/>
          </p:nvPr>
        </p:nvSpPr>
        <p:spPr/>
        <p:txBody>
          <a:bodyPr/>
          <a:lstStyle>
            <a:lvl1pPr>
              <a:defRPr/>
            </a:lvl1pPr>
          </a:lstStyle>
          <a:p>
            <a:r>
              <a:rPr lang="en-US" altLang="ru-RU"/>
              <a:t>Company Logo</a:t>
            </a:r>
          </a:p>
        </p:txBody>
      </p:sp>
      <p:sp>
        <p:nvSpPr>
          <p:cNvPr id="6" name="Номер слайда 5"/>
          <p:cNvSpPr>
            <a:spLocks noGrp="1"/>
          </p:cNvSpPr>
          <p:nvPr>
            <p:ph type="sldNum" sz="quarter" idx="12"/>
          </p:nvPr>
        </p:nvSpPr>
        <p:spPr/>
        <p:txBody>
          <a:bodyPr/>
          <a:lstStyle>
            <a:lvl1pPr>
              <a:defRPr/>
            </a:lvl1pPr>
          </a:lstStyle>
          <a:p>
            <a:fld id="{D83D8940-C187-43E6-A74A-28C139C3D014}" type="slidenum">
              <a:rPr lang="en-US" altLang="ru-RU"/>
              <a:pPr/>
              <a:t>‹#›</a:t>
            </a:fld>
            <a:endParaRPr lang="en-US" altLang="ru-RU"/>
          </a:p>
        </p:txBody>
      </p:sp>
    </p:spTree>
    <p:extLst>
      <p:ext uri="{BB962C8B-B14F-4D97-AF65-F5344CB8AC3E}">
        <p14:creationId xmlns:p14="http://schemas.microsoft.com/office/powerpoint/2010/main" val="264577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r>
              <a:rPr lang="en-US" altLang="ru-RU"/>
              <a:t>www.themegallery.com</a:t>
            </a:r>
          </a:p>
        </p:txBody>
      </p:sp>
      <p:sp>
        <p:nvSpPr>
          <p:cNvPr id="5" name="Нижний колонтитул 4"/>
          <p:cNvSpPr>
            <a:spLocks noGrp="1"/>
          </p:cNvSpPr>
          <p:nvPr>
            <p:ph type="ftr" sz="quarter" idx="11"/>
          </p:nvPr>
        </p:nvSpPr>
        <p:spPr/>
        <p:txBody>
          <a:bodyPr/>
          <a:lstStyle>
            <a:lvl1pPr>
              <a:defRPr/>
            </a:lvl1pPr>
          </a:lstStyle>
          <a:p>
            <a:r>
              <a:rPr lang="en-US" altLang="ru-RU"/>
              <a:t>Company Logo</a:t>
            </a:r>
          </a:p>
        </p:txBody>
      </p:sp>
      <p:sp>
        <p:nvSpPr>
          <p:cNvPr id="6" name="Номер слайда 5"/>
          <p:cNvSpPr>
            <a:spLocks noGrp="1"/>
          </p:cNvSpPr>
          <p:nvPr>
            <p:ph type="sldNum" sz="quarter" idx="12"/>
          </p:nvPr>
        </p:nvSpPr>
        <p:spPr/>
        <p:txBody>
          <a:bodyPr/>
          <a:lstStyle>
            <a:lvl1pPr>
              <a:defRPr/>
            </a:lvl1pPr>
          </a:lstStyle>
          <a:p>
            <a:fld id="{F78EA58D-614D-4001-A3EF-2AB5F4139692}" type="slidenum">
              <a:rPr lang="en-US" altLang="ru-RU"/>
              <a:pPr/>
              <a:t>‹#›</a:t>
            </a:fld>
            <a:endParaRPr lang="en-US" altLang="ru-RU"/>
          </a:p>
        </p:txBody>
      </p:sp>
    </p:spTree>
    <p:extLst>
      <p:ext uri="{BB962C8B-B14F-4D97-AF65-F5344CB8AC3E}">
        <p14:creationId xmlns:p14="http://schemas.microsoft.com/office/powerpoint/2010/main" val="948469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r>
              <a:rPr lang="en-US" altLang="ru-RU"/>
              <a:t>www.themegallery.com</a:t>
            </a:r>
          </a:p>
        </p:txBody>
      </p:sp>
      <p:sp>
        <p:nvSpPr>
          <p:cNvPr id="6" name="Нижний колонтитул 5"/>
          <p:cNvSpPr>
            <a:spLocks noGrp="1"/>
          </p:cNvSpPr>
          <p:nvPr>
            <p:ph type="ftr" sz="quarter" idx="11"/>
          </p:nvPr>
        </p:nvSpPr>
        <p:spPr/>
        <p:txBody>
          <a:bodyPr/>
          <a:lstStyle>
            <a:lvl1pPr>
              <a:defRPr/>
            </a:lvl1pPr>
          </a:lstStyle>
          <a:p>
            <a:r>
              <a:rPr lang="en-US" altLang="ru-RU"/>
              <a:t>Company Logo</a:t>
            </a:r>
          </a:p>
        </p:txBody>
      </p:sp>
      <p:sp>
        <p:nvSpPr>
          <p:cNvPr id="7" name="Номер слайда 6"/>
          <p:cNvSpPr>
            <a:spLocks noGrp="1"/>
          </p:cNvSpPr>
          <p:nvPr>
            <p:ph type="sldNum" sz="quarter" idx="12"/>
          </p:nvPr>
        </p:nvSpPr>
        <p:spPr/>
        <p:txBody>
          <a:bodyPr/>
          <a:lstStyle>
            <a:lvl1pPr>
              <a:defRPr/>
            </a:lvl1pPr>
          </a:lstStyle>
          <a:p>
            <a:fld id="{4D622A30-BB9E-48F5-9422-1022CB77358C}" type="slidenum">
              <a:rPr lang="en-US" altLang="ru-RU"/>
              <a:pPr/>
              <a:t>‹#›</a:t>
            </a:fld>
            <a:endParaRPr lang="en-US" altLang="ru-RU"/>
          </a:p>
        </p:txBody>
      </p:sp>
    </p:spTree>
    <p:extLst>
      <p:ext uri="{BB962C8B-B14F-4D97-AF65-F5344CB8AC3E}">
        <p14:creationId xmlns:p14="http://schemas.microsoft.com/office/powerpoint/2010/main" val="416566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r>
              <a:rPr lang="en-US" altLang="ru-RU"/>
              <a:t>www.themegallery.com</a:t>
            </a:r>
          </a:p>
        </p:txBody>
      </p:sp>
      <p:sp>
        <p:nvSpPr>
          <p:cNvPr id="8" name="Нижний колонтитул 7"/>
          <p:cNvSpPr>
            <a:spLocks noGrp="1"/>
          </p:cNvSpPr>
          <p:nvPr>
            <p:ph type="ftr" sz="quarter" idx="11"/>
          </p:nvPr>
        </p:nvSpPr>
        <p:spPr/>
        <p:txBody>
          <a:bodyPr/>
          <a:lstStyle>
            <a:lvl1pPr>
              <a:defRPr/>
            </a:lvl1pPr>
          </a:lstStyle>
          <a:p>
            <a:r>
              <a:rPr lang="en-US" altLang="ru-RU"/>
              <a:t>Company Logo</a:t>
            </a:r>
          </a:p>
        </p:txBody>
      </p:sp>
      <p:sp>
        <p:nvSpPr>
          <p:cNvPr id="9" name="Номер слайда 8"/>
          <p:cNvSpPr>
            <a:spLocks noGrp="1"/>
          </p:cNvSpPr>
          <p:nvPr>
            <p:ph type="sldNum" sz="quarter" idx="12"/>
          </p:nvPr>
        </p:nvSpPr>
        <p:spPr/>
        <p:txBody>
          <a:bodyPr/>
          <a:lstStyle>
            <a:lvl1pPr>
              <a:defRPr/>
            </a:lvl1pPr>
          </a:lstStyle>
          <a:p>
            <a:fld id="{7FA1B583-F6D2-4CB4-8CA5-92240548DB00}" type="slidenum">
              <a:rPr lang="en-US" altLang="ru-RU"/>
              <a:pPr/>
              <a:t>‹#›</a:t>
            </a:fld>
            <a:endParaRPr lang="en-US" altLang="ru-RU"/>
          </a:p>
        </p:txBody>
      </p:sp>
    </p:spTree>
    <p:extLst>
      <p:ext uri="{BB962C8B-B14F-4D97-AF65-F5344CB8AC3E}">
        <p14:creationId xmlns:p14="http://schemas.microsoft.com/office/powerpoint/2010/main" val="3326605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r>
              <a:rPr lang="en-US" altLang="ru-RU"/>
              <a:t>www.themegallery.com</a:t>
            </a:r>
          </a:p>
        </p:txBody>
      </p:sp>
      <p:sp>
        <p:nvSpPr>
          <p:cNvPr id="4" name="Нижний колонтитул 3"/>
          <p:cNvSpPr>
            <a:spLocks noGrp="1"/>
          </p:cNvSpPr>
          <p:nvPr>
            <p:ph type="ftr" sz="quarter" idx="11"/>
          </p:nvPr>
        </p:nvSpPr>
        <p:spPr/>
        <p:txBody>
          <a:bodyPr/>
          <a:lstStyle>
            <a:lvl1pPr>
              <a:defRPr/>
            </a:lvl1pPr>
          </a:lstStyle>
          <a:p>
            <a:r>
              <a:rPr lang="en-US" altLang="ru-RU"/>
              <a:t>Company Logo</a:t>
            </a:r>
          </a:p>
        </p:txBody>
      </p:sp>
      <p:sp>
        <p:nvSpPr>
          <p:cNvPr id="5" name="Номер слайда 4"/>
          <p:cNvSpPr>
            <a:spLocks noGrp="1"/>
          </p:cNvSpPr>
          <p:nvPr>
            <p:ph type="sldNum" sz="quarter" idx="12"/>
          </p:nvPr>
        </p:nvSpPr>
        <p:spPr/>
        <p:txBody>
          <a:bodyPr/>
          <a:lstStyle>
            <a:lvl1pPr>
              <a:defRPr/>
            </a:lvl1pPr>
          </a:lstStyle>
          <a:p>
            <a:fld id="{08D80211-3F52-4119-B5E1-D5CE959FB008}" type="slidenum">
              <a:rPr lang="en-US" altLang="ru-RU"/>
              <a:pPr/>
              <a:t>‹#›</a:t>
            </a:fld>
            <a:endParaRPr lang="en-US" altLang="ru-RU"/>
          </a:p>
        </p:txBody>
      </p:sp>
    </p:spTree>
    <p:extLst>
      <p:ext uri="{BB962C8B-B14F-4D97-AF65-F5344CB8AC3E}">
        <p14:creationId xmlns:p14="http://schemas.microsoft.com/office/powerpoint/2010/main" val="253115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r>
              <a:rPr lang="en-US" altLang="ru-RU"/>
              <a:t>www.themegallery.com</a:t>
            </a:r>
          </a:p>
        </p:txBody>
      </p:sp>
      <p:sp>
        <p:nvSpPr>
          <p:cNvPr id="3" name="Нижний колонтитул 2"/>
          <p:cNvSpPr>
            <a:spLocks noGrp="1"/>
          </p:cNvSpPr>
          <p:nvPr>
            <p:ph type="ftr" sz="quarter" idx="11"/>
          </p:nvPr>
        </p:nvSpPr>
        <p:spPr/>
        <p:txBody>
          <a:bodyPr/>
          <a:lstStyle>
            <a:lvl1pPr>
              <a:defRPr/>
            </a:lvl1pPr>
          </a:lstStyle>
          <a:p>
            <a:r>
              <a:rPr lang="en-US" altLang="ru-RU"/>
              <a:t>Company Logo</a:t>
            </a:r>
          </a:p>
        </p:txBody>
      </p:sp>
      <p:sp>
        <p:nvSpPr>
          <p:cNvPr id="4" name="Номер слайда 3"/>
          <p:cNvSpPr>
            <a:spLocks noGrp="1"/>
          </p:cNvSpPr>
          <p:nvPr>
            <p:ph type="sldNum" sz="quarter" idx="12"/>
          </p:nvPr>
        </p:nvSpPr>
        <p:spPr/>
        <p:txBody>
          <a:bodyPr/>
          <a:lstStyle>
            <a:lvl1pPr>
              <a:defRPr/>
            </a:lvl1pPr>
          </a:lstStyle>
          <a:p>
            <a:fld id="{F1928988-4EEA-4A21-AD48-0CFCBD0A931E}" type="slidenum">
              <a:rPr lang="en-US" altLang="ru-RU"/>
              <a:pPr/>
              <a:t>‹#›</a:t>
            </a:fld>
            <a:endParaRPr lang="en-US" altLang="ru-RU"/>
          </a:p>
        </p:txBody>
      </p:sp>
    </p:spTree>
    <p:extLst>
      <p:ext uri="{BB962C8B-B14F-4D97-AF65-F5344CB8AC3E}">
        <p14:creationId xmlns:p14="http://schemas.microsoft.com/office/powerpoint/2010/main" val="1875500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r>
              <a:rPr lang="en-US" altLang="ru-RU"/>
              <a:t>www.themegallery.com</a:t>
            </a:r>
          </a:p>
        </p:txBody>
      </p:sp>
      <p:sp>
        <p:nvSpPr>
          <p:cNvPr id="6" name="Нижний колонтитул 5"/>
          <p:cNvSpPr>
            <a:spLocks noGrp="1"/>
          </p:cNvSpPr>
          <p:nvPr>
            <p:ph type="ftr" sz="quarter" idx="11"/>
          </p:nvPr>
        </p:nvSpPr>
        <p:spPr/>
        <p:txBody>
          <a:bodyPr/>
          <a:lstStyle>
            <a:lvl1pPr>
              <a:defRPr/>
            </a:lvl1pPr>
          </a:lstStyle>
          <a:p>
            <a:r>
              <a:rPr lang="en-US" altLang="ru-RU"/>
              <a:t>Company Logo</a:t>
            </a:r>
          </a:p>
        </p:txBody>
      </p:sp>
      <p:sp>
        <p:nvSpPr>
          <p:cNvPr id="7" name="Номер слайда 6"/>
          <p:cNvSpPr>
            <a:spLocks noGrp="1"/>
          </p:cNvSpPr>
          <p:nvPr>
            <p:ph type="sldNum" sz="quarter" idx="12"/>
          </p:nvPr>
        </p:nvSpPr>
        <p:spPr/>
        <p:txBody>
          <a:bodyPr/>
          <a:lstStyle>
            <a:lvl1pPr>
              <a:defRPr/>
            </a:lvl1pPr>
          </a:lstStyle>
          <a:p>
            <a:fld id="{CA7AEE27-F23C-4D3B-8A38-63D45435B935}" type="slidenum">
              <a:rPr lang="en-US" altLang="ru-RU"/>
              <a:pPr/>
              <a:t>‹#›</a:t>
            </a:fld>
            <a:endParaRPr lang="en-US" altLang="ru-RU"/>
          </a:p>
        </p:txBody>
      </p:sp>
    </p:spTree>
    <p:extLst>
      <p:ext uri="{BB962C8B-B14F-4D97-AF65-F5344CB8AC3E}">
        <p14:creationId xmlns:p14="http://schemas.microsoft.com/office/powerpoint/2010/main" val="2838053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r>
              <a:rPr lang="en-US" altLang="ru-RU"/>
              <a:t>www.themegallery.com</a:t>
            </a:r>
          </a:p>
        </p:txBody>
      </p:sp>
      <p:sp>
        <p:nvSpPr>
          <p:cNvPr id="6" name="Нижний колонтитул 5"/>
          <p:cNvSpPr>
            <a:spLocks noGrp="1"/>
          </p:cNvSpPr>
          <p:nvPr>
            <p:ph type="ftr" sz="quarter" idx="11"/>
          </p:nvPr>
        </p:nvSpPr>
        <p:spPr/>
        <p:txBody>
          <a:bodyPr/>
          <a:lstStyle>
            <a:lvl1pPr>
              <a:defRPr/>
            </a:lvl1pPr>
          </a:lstStyle>
          <a:p>
            <a:r>
              <a:rPr lang="en-US" altLang="ru-RU"/>
              <a:t>Company Logo</a:t>
            </a:r>
          </a:p>
        </p:txBody>
      </p:sp>
      <p:sp>
        <p:nvSpPr>
          <p:cNvPr id="7" name="Номер слайда 6"/>
          <p:cNvSpPr>
            <a:spLocks noGrp="1"/>
          </p:cNvSpPr>
          <p:nvPr>
            <p:ph type="sldNum" sz="quarter" idx="12"/>
          </p:nvPr>
        </p:nvSpPr>
        <p:spPr/>
        <p:txBody>
          <a:bodyPr/>
          <a:lstStyle>
            <a:lvl1pPr>
              <a:defRPr/>
            </a:lvl1pPr>
          </a:lstStyle>
          <a:p>
            <a:fld id="{18393D84-A666-4011-8AA1-F07CD949F27D}" type="slidenum">
              <a:rPr lang="en-US" altLang="ru-RU"/>
              <a:pPr/>
              <a:t>‹#›</a:t>
            </a:fld>
            <a:endParaRPr lang="en-US" altLang="ru-RU"/>
          </a:p>
        </p:txBody>
      </p:sp>
    </p:spTree>
    <p:extLst>
      <p:ext uri="{BB962C8B-B14F-4D97-AF65-F5344CB8AC3E}">
        <p14:creationId xmlns:p14="http://schemas.microsoft.com/office/powerpoint/2010/main" val="349727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533400"/>
            <a:ext cx="9144000" cy="685800"/>
          </a:xfrm>
          <a:prstGeom prst="rect">
            <a:avLst/>
          </a:prstGeom>
          <a:gradFill rotWithShape="1">
            <a:gsLst>
              <a:gs pos="0">
                <a:schemeClr val="accent1">
                  <a:gamma/>
                  <a:tint val="12549"/>
                  <a:invGamma/>
                  <a:alpha val="0"/>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0" name="Rectangle 16"/>
          <p:cNvSpPr>
            <a:spLocks noChangeArrowheads="1"/>
          </p:cNvSpPr>
          <p:nvPr/>
        </p:nvSpPr>
        <p:spPr bwMode="gray">
          <a:xfrm>
            <a:off x="0" y="457200"/>
            <a:ext cx="8229600" cy="685800"/>
          </a:xfrm>
          <a:prstGeom prst="rect">
            <a:avLst/>
          </a:prstGeom>
          <a:gradFill rotWithShape="1">
            <a:gsLst>
              <a:gs pos="0">
                <a:schemeClr val="tx2"/>
              </a:gs>
              <a:gs pos="100000">
                <a:schemeClr val="tx2">
                  <a:gamma/>
                  <a:shade val="46275"/>
                  <a:invGamma/>
                  <a:alpha val="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27" name="Rectangle 3"/>
          <p:cNvSpPr>
            <a:spLocks noGrp="1" noChangeArrowheads="1"/>
          </p:cNvSpPr>
          <p:nvPr>
            <p:ph type="body" idx="1"/>
          </p:nvPr>
        </p:nvSpPr>
        <p:spPr bwMode="auto">
          <a:xfrm>
            <a:off x="457200" y="1338263"/>
            <a:ext cx="8229600" cy="509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1028" name="Rectangle 4"/>
          <p:cNvSpPr>
            <a:spLocks noGrp="1" noChangeArrowheads="1"/>
          </p:cNvSpPr>
          <p:nvPr>
            <p:ph type="dt" sz="half" idx="2"/>
          </p:nvPr>
        </p:nvSpPr>
        <p:spPr bwMode="auto">
          <a:xfrm>
            <a:off x="6781800" y="269875"/>
            <a:ext cx="21336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ltLang="ru-RU"/>
              <a:t>www.themegallery.com</a:t>
            </a:r>
          </a:p>
        </p:txBody>
      </p:sp>
      <p:sp>
        <p:nvSpPr>
          <p:cNvPr id="1029" name="Rectangle 5"/>
          <p:cNvSpPr>
            <a:spLocks noGrp="1" noChangeArrowheads="1"/>
          </p:cNvSpPr>
          <p:nvPr>
            <p:ph type="ftr" sz="quarter" idx="3"/>
          </p:nvPr>
        </p:nvSpPr>
        <p:spPr bwMode="auto">
          <a:xfrm>
            <a:off x="5791200" y="6530975"/>
            <a:ext cx="28956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ltLang="ru-RU"/>
              <a:t>Company Logo</a:t>
            </a:r>
          </a:p>
        </p:txBody>
      </p:sp>
      <p:sp>
        <p:nvSpPr>
          <p:cNvPr id="1030" name="Rectangle 6"/>
          <p:cNvSpPr>
            <a:spLocks noGrp="1" noChangeArrowheads="1"/>
          </p:cNvSpPr>
          <p:nvPr>
            <p:ph type="sldNum" sz="quarter" idx="4"/>
          </p:nvPr>
        </p:nvSpPr>
        <p:spPr bwMode="auto">
          <a:xfrm>
            <a:off x="3505200" y="6553200"/>
            <a:ext cx="2133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latin typeface="+mn-lt"/>
              </a:defRPr>
            </a:lvl1pPr>
          </a:lstStyle>
          <a:p>
            <a:fld id="{CEB69159-B73A-4B5B-8552-B4A45ED0F50E}" type="slidenum">
              <a:rPr lang="en-US" altLang="ru-RU"/>
              <a:pPr/>
              <a:t>‹#›</a:t>
            </a:fld>
            <a:endParaRPr lang="en-US" altLang="ru-RU"/>
          </a:p>
        </p:txBody>
      </p:sp>
      <p:sp>
        <p:nvSpPr>
          <p:cNvPr id="1026" name="Rectangle 2"/>
          <p:cNvSpPr>
            <a:spLocks noGrp="1" noChangeArrowheads="1"/>
          </p:cNvSpPr>
          <p:nvPr>
            <p:ph type="title"/>
          </p:nvPr>
        </p:nvSpPr>
        <p:spPr bwMode="white">
          <a:xfrm>
            <a:off x="838200" y="547688"/>
            <a:ext cx="73914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endParaRPr lang="en-US" altLang="ru-RU"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Verdana" pitchFamily="34" charset="0"/>
        </a:defRPr>
      </a:lvl2pPr>
      <a:lvl3pPr algn="ctr" rtl="0" eaLnBrk="1" fontAlgn="base" hangingPunct="1">
        <a:spcBef>
          <a:spcPct val="0"/>
        </a:spcBef>
        <a:spcAft>
          <a:spcPct val="0"/>
        </a:spcAft>
        <a:defRPr sz="3200" b="1">
          <a:solidFill>
            <a:schemeClr val="bg1"/>
          </a:solidFill>
          <a:latin typeface="Verdana" pitchFamily="34" charset="0"/>
        </a:defRPr>
      </a:lvl3pPr>
      <a:lvl4pPr algn="ctr" rtl="0" eaLnBrk="1" fontAlgn="base" hangingPunct="1">
        <a:spcBef>
          <a:spcPct val="0"/>
        </a:spcBef>
        <a:spcAft>
          <a:spcPct val="0"/>
        </a:spcAft>
        <a:defRPr sz="3200" b="1">
          <a:solidFill>
            <a:schemeClr val="bg1"/>
          </a:solidFill>
          <a:latin typeface="Verdana" pitchFamily="34" charset="0"/>
        </a:defRPr>
      </a:lvl4pPr>
      <a:lvl5pPr algn="ctr" rtl="0" eaLnBrk="1" fontAlgn="base" hangingPunct="1">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3048000"/>
            <a:ext cx="9036496" cy="685800"/>
          </a:xfrm>
        </p:spPr>
        <p:txBody>
          <a:bodyPr/>
          <a:lstStyle/>
          <a:p>
            <a:r>
              <a:rPr lang="en-US" altLang="ru-RU" sz="3600" dirty="0" smtClean="0"/>
              <a:t>Criminal Law of Foreign Countries</a:t>
            </a:r>
            <a:endParaRPr lang="en-US" alt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0" y="259308"/>
            <a:ext cx="9144000" cy="1143000"/>
          </a:xfrm>
        </p:spPr>
        <p:txBody>
          <a:bodyPr/>
          <a:lstStyle/>
          <a:p>
            <a:r>
              <a:rPr lang="en-US" altLang="ru-RU" i="1" dirty="0">
                <a:solidFill>
                  <a:srgbClr val="FF0066"/>
                </a:solidFill>
                <a:latin typeface="Monotype Corsiva" pitchFamily="66" charset="0"/>
              </a:rPr>
              <a:t>CRITERIA FOR ESTIMATION OF KNOWLEDGE</a:t>
            </a:r>
            <a:endParaRPr lang="ru-RU" altLang="ru-RU" b="1" i="1" dirty="0">
              <a:solidFill>
                <a:srgbClr val="FF0066"/>
              </a:solidFill>
              <a:latin typeface="Monotype Corsiva" pitchFamily="66" charset="0"/>
            </a:endParaRPr>
          </a:p>
        </p:txBody>
      </p:sp>
      <p:sp>
        <p:nvSpPr>
          <p:cNvPr id="7" name="Rectangle 3"/>
          <p:cNvSpPr txBox="1">
            <a:spLocks noChangeArrowheads="1"/>
          </p:cNvSpPr>
          <p:nvPr/>
        </p:nvSpPr>
        <p:spPr bwMode="auto">
          <a:xfrm>
            <a:off x="450573" y="1581695"/>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0000"/>
              </a:lnSpc>
            </a:pPr>
            <a:endParaRPr lang="en-US" altLang="ru-RU" sz="2000" kern="0" dirty="0" smtClean="0">
              <a:solidFill>
                <a:srgbClr val="FF66CC"/>
              </a:solidFill>
              <a:latin typeface="Bodoni MT" panose="02070603080606020203" pitchFamily="18" charset="0"/>
            </a:endParaRPr>
          </a:p>
          <a:p>
            <a:pPr>
              <a:lnSpc>
                <a:spcPct val="80000"/>
              </a:lnSpc>
            </a:pPr>
            <a:endParaRPr lang="en-US" altLang="ru-RU" sz="2000" kern="0" dirty="0">
              <a:solidFill>
                <a:srgbClr val="FF66CC"/>
              </a:solidFill>
              <a:latin typeface="Bodoni MT" panose="02070603080606020203" pitchFamily="18" charset="0"/>
            </a:endParaRPr>
          </a:p>
          <a:p>
            <a:pPr>
              <a:lnSpc>
                <a:spcPct val="80000"/>
              </a:lnSpc>
              <a:buClr>
                <a:srgbClr val="ED2BC8"/>
              </a:buClr>
            </a:pPr>
            <a:r>
              <a:rPr lang="en-US" altLang="ru-RU" sz="2000" kern="0" dirty="0" smtClean="0">
                <a:solidFill>
                  <a:srgbClr val="FF66CC"/>
                </a:solidFill>
                <a:latin typeface="Bodoni MT" panose="02070603080606020203" pitchFamily="18" charset="0"/>
              </a:rPr>
              <a:t>Evaluation of "Passed" </a:t>
            </a:r>
            <a:r>
              <a:rPr lang="en-US" altLang="ru-RU" sz="2000" kern="0" dirty="0" smtClean="0">
                <a:solidFill>
                  <a:srgbClr val="002060"/>
                </a:solidFill>
                <a:latin typeface="Bodoni MT" panose="02070603080606020203" pitchFamily="18" charset="0"/>
              </a:rPr>
              <a:t>- qualifies as the ability to transfer knowledge to previous levels custom task (to apply in unusual situations) and to produce new knowledge (creativity). Student answers correctly, the creative use of additional literature, independently receives information published in the periodical. The student is able to analyze, compare, synthesize, and specify the abstract, classify and organize materials.</a:t>
            </a:r>
          </a:p>
          <a:p>
            <a:pPr>
              <a:lnSpc>
                <a:spcPct val="80000"/>
              </a:lnSpc>
              <a:buClr>
                <a:srgbClr val="ED2BC8"/>
              </a:buClr>
            </a:pPr>
            <a:endParaRPr lang="uk-UA" altLang="ru-RU" sz="2000" kern="0" dirty="0" smtClean="0"/>
          </a:p>
          <a:p>
            <a:pPr>
              <a:lnSpc>
                <a:spcPct val="80000"/>
              </a:lnSpc>
              <a:buClr>
                <a:srgbClr val="ED2BC8"/>
              </a:buClr>
            </a:pPr>
            <a:r>
              <a:rPr lang="en-US" altLang="ru-RU" sz="2000" kern="0" dirty="0" smtClean="0">
                <a:solidFill>
                  <a:srgbClr val="FF66CC"/>
                </a:solidFill>
                <a:latin typeface="Bodoni MT" panose="02070603080606020203" pitchFamily="18" charset="0"/>
              </a:rPr>
              <a:t>Evaluation of "Unapplied" </a:t>
            </a:r>
            <a:r>
              <a:rPr lang="en-US" altLang="ru-RU" sz="2000" kern="0" dirty="0" smtClean="0">
                <a:solidFill>
                  <a:srgbClr val="002060"/>
                </a:solidFill>
                <a:latin typeface="Bodoni MT" panose="02070603080606020203" pitchFamily="18" charset="0"/>
              </a:rPr>
              <a:t>- absence of proper judgment, knowledge of properties and relations. Qualifies as an inability to focus in causal and other relations and mechanisms (algorithms) current events (processes) and their inability to qualify for the subject material characteristics. In addition the student knows the basic concepts and the training material.</a:t>
            </a:r>
            <a:endParaRPr lang="ru-RU" altLang="ru-RU" sz="2000" kern="0" dirty="0">
              <a:solidFill>
                <a:srgbClr val="002060"/>
              </a:solidFill>
            </a:endParaRPr>
          </a:p>
        </p:txBody>
      </p:sp>
    </p:spTree>
    <p:extLst>
      <p:ext uri="{BB962C8B-B14F-4D97-AF65-F5344CB8AC3E}">
        <p14:creationId xmlns:p14="http://schemas.microsoft.com/office/powerpoint/2010/main" val="2358939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1208087"/>
            <a:ext cx="8229600" cy="1143000"/>
          </a:xfrm>
        </p:spPr>
        <p:txBody>
          <a:bodyPr/>
          <a:lstStyle/>
          <a:p>
            <a:r>
              <a:rPr lang="en-US" altLang="ru-RU" sz="2800" i="1" dirty="0">
                <a:solidFill>
                  <a:schemeClr val="tx2">
                    <a:lumMod val="60000"/>
                    <a:lumOff val="40000"/>
                  </a:schemeClr>
                </a:solidFill>
              </a:rPr>
              <a:t>DISTRIBUTION OF POINTS BY WORK AND FORMS OF CONTROL</a:t>
            </a:r>
            <a:r>
              <a:rPr lang="uk-UA" altLang="ru-RU" sz="2800" i="1" dirty="0">
                <a:solidFill>
                  <a:srgbClr val="00FF00"/>
                </a:solidFill>
              </a:rPr>
              <a:t/>
            </a:r>
            <a:br>
              <a:rPr lang="uk-UA" altLang="ru-RU" sz="2800" i="1" dirty="0">
                <a:solidFill>
                  <a:srgbClr val="00FF00"/>
                </a:solidFill>
              </a:rPr>
            </a:br>
            <a:endParaRPr lang="ru-RU" altLang="ru-RU" sz="2800" i="1" dirty="0">
              <a:solidFill>
                <a:srgbClr val="00FF00"/>
              </a:solidFill>
            </a:endParaRPr>
          </a:p>
        </p:txBody>
      </p:sp>
      <p:sp>
        <p:nvSpPr>
          <p:cNvPr id="7" name="Rectangle 3"/>
          <p:cNvSpPr txBox="1">
            <a:spLocks noChangeArrowheads="1"/>
          </p:cNvSpPr>
          <p:nvPr/>
        </p:nvSpPr>
        <p:spPr bwMode="auto">
          <a:xfrm>
            <a:off x="457200" y="2530474"/>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lvl="1">
              <a:buClr>
                <a:srgbClr val="FF0000"/>
              </a:buClr>
            </a:pPr>
            <a:r>
              <a:rPr lang="en-US" altLang="ru-RU" sz="2000" b="1" i="1" kern="0" dirty="0" smtClean="0">
                <a:solidFill>
                  <a:srgbClr val="002060"/>
                </a:solidFill>
                <a:latin typeface="Bodoni MT" panose="02070603080606020203" pitchFamily="18" charset="0"/>
              </a:rPr>
              <a:t>The final test is module 1  - 30 points </a:t>
            </a:r>
          </a:p>
          <a:p>
            <a:pPr lvl="1">
              <a:buClr>
                <a:srgbClr val="FF0000"/>
              </a:buClr>
            </a:pPr>
            <a:r>
              <a:rPr lang="en-US" altLang="ru-RU" sz="2000" b="1" i="1" kern="0" dirty="0" smtClean="0">
                <a:solidFill>
                  <a:srgbClr val="002060"/>
                </a:solidFill>
                <a:latin typeface="Bodoni MT" panose="02070603080606020203" pitchFamily="18" charset="0"/>
              </a:rPr>
              <a:t>The final test is module 2 - 30 points </a:t>
            </a:r>
          </a:p>
          <a:p>
            <a:pPr lvl="1">
              <a:buClr>
                <a:srgbClr val="FF0000"/>
              </a:buClr>
            </a:pPr>
            <a:r>
              <a:rPr lang="en-US" altLang="ru-RU" sz="2000" b="1" i="1" kern="0" dirty="0" smtClean="0">
                <a:solidFill>
                  <a:srgbClr val="002060"/>
                </a:solidFill>
                <a:latin typeface="Bodoni MT" panose="02070603080606020203" pitchFamily="18" charset="0"/>
              </a:rPr>
              <a:t>The individual work of students - 20 points </a:t>
            </a:r>
          </a:p>
          <a:p>
            <a:pPr lvl="1">
              <a:buClr>
                <a:srgbClr val="FF0000"/>
              </a:buClr>
            </a:pPr>
            <a:r>
              <a:rPr lang="en-US" altLang="ru-RU" sz="2000" b="1" i="1" kern="0" dirty="0" smtClean="0">
                <a:solidFill>
                  <a:srgbClr val="002060"/>
                </a:solidFill>
                <a:latin typeface="Bodoni MT" panose="02070603080606020203" pitchFamily="18" charset="0"/>
              </a:rPr>
              <a:t>Work (activity) for seminars - 8 points </a:t>
            </a:r>
          </a:p>
          <a:p>
            <a:pPr lvl="1">
              <a:buClr>
                <a:srgbClr val="FF0000"/>
              </a:buClr>
            </a:pPr>
            <a:r>
              <a:rPr lang="en-US" altLang="ru-RU" sz="2000" b="1" i="1" kern="0" dirty="0" smtClean="0">
                <a:solidFill>
                  <a:srgbClr val="002060"/>
                </a:solidFill>
                <a:latin typeface="Bodoni MT" panose="02070603080606020203" pitchFamily="18" charset="0"/>
              </a:rPr>
              <a:t>Presence at lectures - 4 points </a:t>
            </a:r>
          </a:p>
          <a:p>
            <a:pPr lvl="1">
              <a:buClr>
                <a:srgbClr val="FF0000"/>
              </a:buClr>
            </a:pPr>
            <a:r>
              <a:rPr lang="en-US" altLang="ru-RU" sz="2000" b="1" i="1" kern="0" dirty="0" smtClean="0">
                <a:solidFill>
                  <a:srgbClr val="002060"/>
                </a:solidFill>
                <a:latin typeface="Bodoni MT" panose="02070603080606020203" pitchFamily="18" charset="0"/>
              </a:rPr>
              <a:t>Mastering of a material (positive) at the seminars - 8 points </a:t>
            </a:r>
          </a:p>
          <a:p>
            <a:pPr lvl="1">
              <a:buClr>
                <a:srgbClr val="FF0000"/>
              </a:buClr>
            </a:pPr>
            <a:endParaRPr lang="en-US" altLang="ru-RU" sz="2000" b="1" i="1" kern="0" dirty="0">
              <a:solidFill>
                <a:srgbClr val="002060"/>
              </a:solidFill>
              <a:latin typeface="Bodoni MT" panose="02070603080606020203" pitchFamily="18" charset="0"/>
            </a:endParaRPr>
          </a:p>
          <a:p>
            <a:pPr marL="457200" lvl="1" indent="0">
              <a:buClr>
                <a:srgbClr val="FF0000"/>
              </a:buClr>
              <a:buNone/>
            </a:pPr>
            <a:r>
              <a:rPr lang="en-US" altLang="ru-RU" sz="2000" b="1" i="1" kern="0" dirty="0" smtClean="0">
                <a:solidFill>
                  <a:srgbClr val="002060"/>
                </a:solidFill>
                <a:latin typeface="Bodoni MT" panose="02070603080606020203" pitchFamily="18" charset="0"/>
              </a:rPr>
              <a:t>TOTAL: 100 POINTS</a:t>
            </a:r>
            <a:endParaRPr lang="ru-RU" altLang="ru-RU" b="1" kern="0" dirty="0">
              <a:solidFill>
                <a:srgbClr val="002060"/>
              </a:solidFill>
            </a:endParaRPr>
          </a:p>
        </p:txBody>
      </p:sp>
    </p:spTree>
    <p:extLst>
      <p:ext uri="{BB962C8B-B14F-4D97-AF65-F5344CB8AC3E}">
        <p14:creationId xmlns:p14="http://schemas.microsoft.com/office/powerpoint/2010/main" val="2491560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7813"/>
            <a:ext cx="8229600" cy="1143000"/>
          </a:xfrm>
        </p:spPr>
        <p:txBody>
          <a:bodyPr/>
          <a:lstStyle/>
          <a:p>
            <a:r>
              <a:rPr lang="en-US" altLang="ru-RU" sz="3600" dirty="0">
                <a:solidFill>
                  <a:srgbClr val="002060"/>
                </a:solidFill>
              </a:rPr>
              <a:t>Basic concepts and terms</a:t>
            </a:r>
            <a:endParaRPr lang="ru-RU" altLang="ru-RU" sz="3600" b="1" dirty="0">
              <a:solidFill>
                <a:srgbClr val="002060"/>
              </a:solidFill>
            </a:endParaRPr>
          </a:p>
        </p:txBody>
      </p:sp>
      <p:sp>
        <p:nvSpPr>
          <p:cNvPr id="7" name="Rectangle 3"/>
          <p:cNvSpPr txBox="1">
            <a:spLocks noChangeArrowheads="1"/>
          </p:cNvSpPr>
          <p:nvPr/>
        </p:nvSpPr>
        <p:spPr bwMode="auto">
          <a:xfrm>
            <a:off x="107504" y="1281926"/>
            <a:ext cx="8928992" cy="544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0000"/>
              </a:lnSpc>
              <a:buNone/>
            </a:pPr>
            <a:r>
              <a:rPr lang="en-US" altLang="ru-RU" sz="1100" kern="0" dirty="0" smtClean="0">
                <a:solidFill>
                  <a:srgbClr val="FF0000"/>
                </a:solidFill>
              </a:rPr>
              <a:t>Crown Court </a:t>
            </a:r>
            <a:r>
              <a:rPr lang="en-US" altLang="ru-RU" sz="1100" kern="0" dirty="0" smtClean="0">
                <a:solidFill>
                  <a:srgbClr val="002060"/>
                </a:solidFill>
              </a:rPr>
              <a:t>- this new formation, created acts of judgment 1971 he is considering criminal charges. Its composition is varied. Depending on the type of crime case can be considered: District Judge (Judge special judicial district in the county or group of counties); High Court judges (it is based in the capital, but its members are organizing outreach sessions court); lawyer must postsecondary education and credentials (Barrister and Solicitor); Acting judge.</a:t>
            </a:r>
          </a:p>
          <a:p>
            <a:pPr>
              <a:lnSpc>
                <a:spcPct val="80000"/>
              </a:lnSpc>
              <a:buNone/>
            </a:pPr>
            <a:r>
              <a:rPr lang="en-US" altLang="ru-RU" sz="1100" kern="0" dirty="0" smtClean="0">
                <a:solidFill>
                  <a:srgbClr val="FF0000"/>
                </a:solidFill>
              </a:rPr>
              <a:t>Judicial precedent </a:t>
            </a:r>
            <a:r>
              <a:rPr lang="en-US" altLang="ru-RU" sz="1100" kern="0" dirty="0" smtClean="0">
                <a:solidFill>
                  <a:srgbClr val="002060"/>
                </a:solidFill>
              </a:rPr>
              <a:t>(from the Latin. </a:t>
            </a:r>
            <a:r>
              <a:rPr lang="en-US" altLang="ru-RU" sz="1100" kern="0" dirty="0" err="1" smtClean="0">
                <a:solidFill>
                  <a:srgbClr val="002060"/>
                </a:solidFill>
              </a:rPr>
              <a:t>Praecedens</a:t>
            </a:r>
            <a:r>
              <a:rPr lang="en-US" altLang="ru-RU" sz="1100" kern="0" dirty="0" smtClean="0">
                <a:solidFill>
                  <a:srgbClr val="002060"/>
                </a:solidFill>
              </a:rPr>
              <a:t>, genitive </a:t>
            </a:r>
            <a:r>
              <a:rPr lang="en-US" altLang="ru-RU" sz="1100" kern="0" dirty="0" err="1" smtClean="0">
                <a:solidFill>
                  <a:srgbClr val="002060"/>
                </a:solidFill>
              </a:rPr>
              <a:t>praecedentis</a:t>
            </a:r>
            <a:r>
              <a:rPr lang="en-US" altLang="ru-RU" sz="1100" kern="0" dirty="0" smtClean="0">
                <a:solidFill>
                  <a:srgbClr val="002060"/>
                </a:solidFill>
              </a:rPr>
              <a:t> - preceding) - a specific court decision in a particular case that has the power sources of law (</a:t>
            </a:r>
            <a:r>
              <a:rPr lang="en-US" altLang="ru-RU" sz="1100" kern="0" dirty="0" err="1" smtClean="0">
                <a:solidFill>
                  <a:srgbClr val="002060"/>
                </a:solidFill>
              </a:rPr>
              <a:t>ie</a:t>
            </a:r>
            <a:r>
              <a:rPr lang="en-US" altLang="ru-RU" sz="1100" kern="0" dirty="0" smtClean="0">
                <a:solidFill>
                  <a:srgbClr val="002060"/>
                </a:solidFill>
              </a:rPr>
              <a:t>, establishing, changing or repealing legal provisions). A precedent is a decision made in a similar case permitted within the same proceedings. Precedent - a case or event that has taken place in the past and is an example or basis for similar actions in the present. Judicial precedent - the decision of the highest judicial authority in a particular case, which continue to be binding for the courts in dealing with similar cases.</a:t>
            </a:r>
          </a:p>
          <a:p>
            <a:pPr>
              <a:lnSpc>
                <a:spcPct val="80000"/>
              </a:lnSpc>
              <a:buNone/>
            </a:pPr>
            <a:r>
              <a:rPr lang="en-US" altLang="ru-RU" sz="1100" kern="0" dirty="0" smtClean="0">
                <a:solidFill>
                  <a:srgbClr val="FF0000"/>
                </a:solidFill>
              </a:rPr>
              <a:t>Felony</a:t>
            </a:r>
            <a:r>
              <a:rPr lang="en-US" altLang="ru-RU" sz="1100" kern="0" dirty="0" smtClean="0">
                <a:solidFill>
                  <a:srgbClr val="002060"/>
                </a:solidFill>
              </a:rPr>
              <a:t> (born Felony) - in criminal law, the U.S. and UK category of serious crime, the degree of danger are between treason (funeral) and misdemeanor.</a:t>
            </a:r>
          </a:p>
          <a:p>
            <a:pPr>
              <a:lnSpc>
                <a:spcPct val="80000"/>
              </a:lnSpc>
              <a:buNone/>
            </a:pPr>
            <a:r>
              <a:rPr lang="en-US" altLang="ru-RU" sz="1100" kern="0" dirty="0" smtClean="0">
                <a:solidFill>
                  <a:srgbClr val="FF0000"/>
                </a:solidFill>
              </a:rPr>
              <a:t>"Literal rule" in England </a:t>
            </a:r>
            <a:r>
              <a:rPr lang="en-US" altLang="ru-RU" sz="1100" kern="0" dirty="0" smtClean="0">
                <a:solidFill>
                  <a:srgbClr val="002060"/>
                </a:solidFill>
              </a:rPr>
              <a:t>- an approach to the interpretation of the law in which the words that are used in the law, have no alternative value that they can only be interpreted literally.</a:t>
            </a:r>
          </a:p>
          <a:p>
            <a:pPr>
              <a:lnSpc>
                <a:spcPct val="80000"/>
              </a:lnSpc>
              <a:buNone/>
            </a:pPr>
            <a:r>
              <a:rPr lang="en-US" altLang="ru-RU" sz="1100" kern="0" dirty="0" smtClean="0">
                <a:solidFill>
                  <a:srgbClr val="FF0000"/>
                </a:solidFill>
              </a:rPr>
              <a:t>"Golden Rule" in England </a:t>
            </a:r>
            <a:r>
              <a:rPr lang="en-US" altLang="ru-RU" sz="1100" kern="0" dirty="0" smtClean="0">
                <a:solidFill>
                  <a:srgbClr val="002060"/>
                </a:solidFill>
              </a:rPr>
              <a:t>- an approach to the interpretation of the law, which law is constructed in such a way that there are two or more literal interpretation, the court selects some of them to be more consistent and lead to the logical result.</a:t>
            </a:r>
          </a:p>
          <a:p>
            <a:pPr>
              <a:lnSpc>
                <a:spcPct val="80000"/>
              </a:lnSpc>
              <a:buNone/>
            </a:pPr>
            <a:r>
              <a:rPr lang="en-US" altLang="ru-RU" sz="1100" kern="0" dirty="0" smtClean="0">
                <a:solidFill>
                  <a:srgbClr val="FF0000"/>
                </a:solidFill>
              </a:rPr>
              <a:t>Rule "amendment evil" in England </a:t>
            </a:r>
            <a:r>
              <a:rPr lang="en-US" altLang="ru-RU" sz="1100" kern="0" dirty="0" smtClean="0">
                <a:solidFill>
                  <a:srgbClr val="002060"/>
                </a:solidFill>
              </a:rPr>
              <a:t>- an approach to the interpretation of the law, where the purpose of the statute was to correct a mistake, the court may impose such an interpretation that best meets specific.</a:t>
            </a:r>
          </a:p>
          <a:p>
            <a:pPr>
              <a:lnSpc>
                <a:spcPct val="80000"/>
              </a:lnSpc>
              <a:buNone/>
            </a:pPr>
            <a:r>
              <a:rPr lang="en-US" altLang="ru-RU" sz="1100" kern="0" dirty="0" err="1" smtClean="0">
                <a:solidFill>
                  <a:srgbClr val="FF0000"/>
                </a:solidFill>
              </a:rPr>
              <a:t>Ijma</a:t>
            </a:r>
            <a:r>
              <a:rPr lang="en-US" altLang="ru-RU" sz="1100" kern="0" dirty="0" smtClean="0">
                <a:solidFill>
                  <a:srgbClr val="FF0000"/>
                </a:solidFill>
              </a:rPr>
              <a:t> </a:t>
            </a:r>
            <a:r>
              <a:rPr lang="en-US" altLang="ru-RU" sz="1100" kern="0" dirty="0" smtClean="0">
                <a:solidFill>
                  <a:srgbClr val="002060"/>
                </a:solidFill>
              </a:rPr>
              <a:t>- one of the main sources of Islamic law, which provides a single view of the most influential spiritual Islamic prophets on issues not covered explicitly Quran and </a:t>
            </a:r>
            <a:r>
              <a:rPr lang="en-US" altLang="ru-RU" sz="1100" kern="0" dirty="0" err="1" smtClean="0">
                <a:solidFill>
                  <a:srgbClr val="002060"/>
                </a:solidFill>
              </a:rPr>
              <a:t>Sunnah</a:t>
            </a:r>
            <a:r>
              <a:rPr lang="en-US" altLang="ru-RU" sz="1100" kern="0" dirty="0" smtClean="0">
                <a:solidFill>
                  <a:srgbClr val="002060"/>
                </a:solidFill>
              </a:rPr>
              <a:t>.</a:t>
            </a:r>
          </a:p>
          <a:p>
            <a:pPr>
              <a:lnSpc>
                <a:spcPct val="80000"/>
              </a:lnSpc>
              <a:buNone/>
            </a:pPr>
            <a:r>
              <a:rPr lang="en-US" altLang="ru-RU" sz="1100" kern="0" dirty="0" smtClean="0">
                <a:solidFill>
                  <a:srgbClr val="FF0000"/>
                </a:solidFill>
              </a:rPr>
              <a:t>Quran</a:t>
            </a:r>
            <a:r>
              <a:rPr lang="en-US" altLang="ru-RU" sz="1100" kern="0" dirty="0" smtClean="0">
                <a:solidFill>
                  <a:srgbClr val="002060"/>
                </a:solidFill>
              </a:rPr>
              <a:t> - holy book of Muslims, which contains the statements of the Prophet Muhammad.</a:t>
            </a:r>
          </a:p>
          <a:p>
            <a:pPr>
              <a:lnSpc>
                <a:spcPct val="80000"/>
              </a:lnSpc>
              <a:buNone/>
            </a:pPr>
            <a:r>
              <a:rPr lang="en-US" altLang="ru-RU" sz="1100" kern="0" dirty="0" err="1" smtClean="0">
                <a:solidFill>
                  <a:srgbClr val="FF0000"/>
                </a:solidFill>
              </a:rPr>
              <a:t>Sunnah</a:t>
            </a:r>
            <a:r>
              <a:rPr lang="en-US" altLang="ru-RU" sz="1100" kern="0" dirty="0" smtClean="0">
                <a:solidFill>
                  <a:srgbClr val="002060"/>
                </a:solidFill>
              </a:rPr>
              <a:t> - the superiority of the decision of the Prophet Muhammad.</a:t>
            </a:r>
          </a:p>
          <a:p>
            <a:pPr>
              <a:lnSpc>
                <a:spcPct val="80000"/>
              </a:lnSpc>
              <a:buNone/>
            </a:pPr>
            <a:r>
              <a:rPr lang="en-US" altLang="ru-RU" sz="1100" kern="0" dirty="0" err="1" smtClean="0">
                <a:solidFill>
                  <a:srgbClr val="FF0000"/>
                </a:solidFill>
              </a:rPr>
              <a:t>Adat</a:t>
            </a:r>
            <a:r>
              <a:rPr lang="en-US" altLang="ru-RU" sz="1100" kern="0" dirty="0" smtClean="0">
                <a:solidFill>
                  <a:srgbClr val="FF0000"/>
                </a:solidFill>
              </a:rPr>
              <a:t> </a:t>
            </a:r>
            <a:r>
              <a:rPr lang="en-US" altLang="ru-RU" sz="1100" kern="0" dirty="0" smtClean="0">
                <a:solidFill>
                  <a:srgbClr val="002060"/>
                </a:solidFill>
              </a:rPr>
              <a:t>- a collection of folk customs and folk practice in various fields of property, family and other relationships in Muslim countries.</a:t>
            </a:r>
          </a:p>
          <a:p>
            <a:pPr>
              <a:lnSpc>
                <a:spcPct val="80000"/>
              </a:lnSpc>
              <a:buNone/>
            </a:pPr>
            <a:r>
              <a:rPr lang="en-US" altLang="ru-RU" sz="1100" kern="0" dirty="0" err="1" smtClean="0">
                <a:solidFill>
                  <a:srgbClr val="FF0000"/>
                </a:solidFill>
              </a:rPr>
              <a:t>Kiyas</a:t>
            </a:r>
            <a:r>
              <a:rPr lang="en-US" altLang="ru-RU" sz="1100" kern="0" dirty="0" smtClean="0">
                <a:solidFill>
                  <a:srgbClr val="002060"/>
                </a:solidFill>
              </a:rPr>
              <a:t> - a source of law, which is an explanation of the Qur'an and </a:t>
            </a:r>
            <a:r>
              <a:rPr lang="en-US" altLang="ru-RU" sz="1100" kern="0" dirty="0" err="1" smtClean="0">
                <a:solidFill>
                  <a:srgbClr val="002060"/>
                </a:solidFill>
              </a:rPr>
              <a:t>sunnny</a:t>
            </a:r>
            <a:r>
              <a:rPr lang="en-US" altLang="ru-RU" sz="1100" kern="0" dirty="0" smtClean="0">
                <a:solidFill>
                  <a:srgbClr val="002060"/>
                </a:solidFill>
              </a:rPr>
              <a:t>, opinions similar to those issues that are not directly </a:t>
            </a:r>
            <a:r>
              <a:rPr lang="en-US" altLang="ru-RU" sz="1100" kern="0" dirty="0" err="1" smtClean="0">
                <a:solidFill>
                  <a:srgbClr val="002060"/>
                </a:solidFill>
              </a:rPr>
              <a:t>vrehulvani</a:t>
            </a:r>
            <a:r>
              <a:rPr lang="en-US" altLang="ru-RU" sz="1100" kern="0" dirty="0" smtClean="0">
                <a:solidFill>
                  <a:srgbClr val="002060"/>
                </a:solidFill>
              </a:rPr>
              <a:t> last.</a:t>
            </a:r>
          </a:p>
          <a:p>
            <a:pPr>
              <a:lnSpc>
                <a:spcPct val="80000"/>
              </a:lnSpc>
              <a:buNone/>
            </a:pPr>
            <a:r>
              <a:rPr lang="en-US" altLang="ru-RU" sz="1100" kern="0" dirty="0" err="1" smtClean="0">
                <a:solidFill>
                  <a:srgbClr val="FF0000"/>
                </a:solidFill>
              </a:rPr>
              <a:t>Habes</a:t>
            </a:r>
            <a:r>
              <a:rPr lang="en-US" altLang="ru-RU" sz="1100" kern="0" dirty="0" smtClean="0">
                <a:solidFill>
                  <a:srgbClr val="FF0000"/>
                </a:solidFill>
              </a:rPr>
              <a:t> date </a:t>
            </a:r>
            <a:r>
              <a:rPr lang="en-US" altLang="ru-RU" sz="1100" kern="0" dirty="0" smtClean="0">
                <a:solidFill>
                  <a:srgbClr val="002060"/>
                </a:solidFill>
              </a:rPr>
              <a:t>- the right of any person in the Anglo-American procedural law require a court order to get acquainted with any data that concern it and kept in any archives or institutions, including archives of national security services.</a:t>
            </a:r>
          </a:p>
          <a:p>
            <a:pPr>
              <a:lnSpc>
                <a:spcPct val="80000"/>
              </a:lnSpc>
              <a:buNone/>
            </a:pPr>
            <a:r>
              <a:rPr lang="en-US" altLang="ru-RU" sz="1100" kern="0" dirty="0" err="1" smtClean="0">
                <a:solidFill>
                  <a:srgbClr val="FF0000"/>
                </a:solidFill>
              </a:rPr>
              <a:t>Habes</a:t>
            </a:r>
            <a:r>
              <a:rPr lang="en-US" altLang="ru-RU" sz="1100" kern="0" dirty="0" smtClean="0">
                <a:solidFill>
                  <a:srgbClr val="FF0000"/>
                </a:solidFill>
              </a:rPr>
              <a:t> body </a:t>
            </a:r>
            <a:r>
              <a:rPr lang="en-US" altLang="ru-RU" sz="1100" kern="0" dirty="0" smtClean="0">
                <a:solidFill>
                  <a:srgbClr val="002060"/>
                </a:solidFill>
              </a:rPr>
              <a:t>- Institute of Anglo-American procedural law, which in some cases allows stakeholders to demand the right to be brought to trial persons detained or imprisoned for checking the legality of detention.</a:t>
            </a:r>
            <a:endParaRPr lang="ru-RU" altLang="ru-RU" sz="1100" kern="0" dirty="0">
              <a:solidFill>
                <a:srgbClr val="002060"/>
              </a:solidFill>
            </a:endParaRPr>
          </a:p>
        </p:txBody>
      </p:sp>
    </p:spTree>
    <p:extLst>
      <p:ext uri="{BB962C8B-B14F-4D97-AF65-F5344CB8AC3E}">
        <p14:creationId xmlns:p14="http://schemas.microsoft.com/office/powerpoint/2010/main" val="1456180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5" name="WordArt 5"/>
          <p:cNvSpPr>
            <a:spLocks noChangeArrowheads="1" noChangeShapeType="1" noTextEdit="1"/>
          </p:cNvSpPr>
          <p:nvPr/>
        </p:nvSpPr>
        <p:spPr bwMode="gray">
          <a:xfrm>
            <a:off x="2209800" y="3048000"/>
            <a:ext cx="4343400" cy="609600"/>
          </a:xfrm>
          <a:prstGeom prst="rect">
            <a:avLst/>
          </a:prstGeom>
        </p:spPr>
        <p:txBody>
          <a:bodyPr wrap="none" fromWordArt="1">
            <a:prstTxWarp prst="textDeflate">
              <a:avLst>
                <a:gd name="adj" fmla="val 0"/>
              </a:avLst>
            </a:prstTxWarp>
          </a:bodyPr>
          <a:lstStyle/>
          <a:p>
            <a:pPr algn="ctr"/>
            <a:r>
              <a:rPr lang="en-US" sz="3600" b="1" kern="10">
                <a:ln w="19050">
                  <a:solidFill>
                    <a:srgbClr val="FFFFFF"/>
                  </a:solidFill>
                  <a:round/>
                  <a:headEnd/>
                  <a:tailEnd/>
                </a:ln>
                <a:gradFill rotWithShape="1">
                  <a:gsLst>
                    <a:gs pos="0">
                      <a:schemeClr val="bg2"/>
                    </a:gs>
                    <a:gs pos="100000">
                      <a:schemeClr val="bg2">
                        <a:gamma/>
                        <a:shade val="46275"/>
                        <a:invGamma/>
                      </a:schemeClr>
                    </a:gs>
                  </a:gsLst>
                  <a:lin ang="0" scaled="1"/>
                </a:gradFill>
                <a:effectLst>
                  <a:outerShdw dist="71842" dir="2700000" algn="ctr" rotWithShape="0">
                    <a:schemeClr val="tx1">
                      <a:alpha val="50000"/>
                    </a:schemeClr>
                  </a:outerShdw>
                </a:effectLst>
                <a:latin typeface="Arial"/>
                <a:cs typeface="Arial"/>
              </a:rPr>
              <a:t>Thank You !</a:t>
            </a:r>
            <a:endParaRPr lang="ru-RU" sz="3600" b="1" kern="10">
              <a:ln w="19050">
                <a:solidFill>
                  <a:srgbClr val="FFFFFF"/>
                </a:solidFill>
                <a:round/>
                <a:headEnd/>
                <a:tailEnd/>
              </a:ln>
              <a:gradFill rotWithShape="1">
                <a:gsLst>
                  <a:gs pos="0">
                    <a:schemeClr val="bg2"/>
                  </a:gs>
                  <a:gs pos="100000">
                    <a:schemeClr val="bg2">
                      <a:gamma/>
                      <a:shade val="46275"/>
                      <a:invGamma/>
                    </a:schemeClr>
                  </a:gs>
                </a:gsLst>
                <a:lin ang="0" scaled="1"/>
              </a:gradFill>
              <a:effectLst>
                <a:outerShdw dist="71842" dir="2700000" algn="ctr" rotWithShape="0">
                  <a:schemeClr val="tx1">
                    <a:alpha val="50000"/>
                  </a:scheme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7045"/>
                                        </p:tgtEl>
                                        <p:attrNameLst>
                                          <p:attrName>style.visibility</p:attrName>
                                        </p:attrNameLst>
                                      </p:cBhvr>
                                      <p:to>
                                        <p:strVal val="visible"/>
                                      </p:to>
                                    </p:set>
                                    <p:anim calcmode="lin" valueType="num">
                                      <p:cBhvr>
                                        <p:cTn id="7" dur="500" fill="hold"/>
                                        <p:tgtEl>
                                          <p:spTgt spid="87045"/>
                                        </p:tgtEl>
                                        <p:attrNameLst>
                                          <p:attrName>ppt_w</p:attrName>
                                        </p:attrNameLst>
                                      </p:cBhvr>
                                      <p:tavLst>
                                        <p:tav tm="0">
                                          <p:val>
                                            <p:fltVal val="0"/>
                                          </p:val>
                                        </p:tav>
                                        <p:tav tm="100000">
                                          <p:val>
                                            <p:strVal val="#ppt_w"/>
                                          </p:val>
                                        </p:tav>
                                      </p:tavLst>
                                    </p:anim>
                                    <p:anim calcmode="lin" valueType="num">
                                      <p:cBhvr>
                                        <p:cTn id="8" dur="500" fill="hold"/>
                                        <p:tgtEl>
                                          <p:spTgt spid="87045"/>
                                        </p:tgtEl>
                                        <p:attrNameLst>
                                          <p:attrName>ppt_h</p:attrName>
                                        </p:attrNameLst>
                                      </p:cBhvr>
                                      <p:tavLst>
                                        <p:tav tm="0">
                                          <p:val>
                                            <p:fltVal val="0"/>
                                          </p:val>
                                        </p:tav>
                                        <p:tav tm="100000">
                                          <p:val>
                                            <p:strVal val="#ppt_h"/>
                                          </p:val>
                                        </p:tav>
                                      </p:tavLst>
                                    </p:anim>
                                    <p:animEffect transition="in" filter="fade">
                                      <p:cBhvr>
                                        <p:cTn id="9" dur="500"/>
                                        <p:tgtEl>
                                          <p:spTgt spid="8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white">
          <a:xfrm>
            <a:off x="685800" y="896893"/>
            <a:ext cx="7772400"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Verdana" pitchFamily="34" charset="0"/>
              </a:defRPr>
            </a:lvl2pPr>
            <a:lvl3pPr algn="ctr" rtl="0" eaLnBrk="1" fontAlgn="base" hangingPunct="1">
              <a:spcBef>
                <a:spcPct val="0"/>
              </a:spcBef>
              <a:spcAft>
                <a:spcPct val="0"/>
              </a:spcAft>
              <a:defRPr sz="3200" b="1">
                <a:solidFill>
                  <a:schemeClr val="bg1"/>
                </a:solidFill>
                <a:latin typeface="Verdana" pitchFamily="34" charset="0"/>
              </a:defRPr>
            </a:lvl3pPr>
            <a:lvl4pPr algn="ctr" rtl="0" eaLnBrk="1" fontAlgn="base" hangingPunct="1">
              <a:spcBef>
                <a:spcPct val="0"/>
              </a:spcBef>
              <a:spcAft>
                <a:spcPct val="0"/>
              </a:spcAft>
              <a:defRPr sz="3200" b="1">
                <a:solidFill>
                  <a:schemeClr val="bg1"/>
                </a:solidFill>
                <a:latin typeface="Verdana" pitchFamily="34" charset="0"/>
              </a:defRPr>
            </a:lvl4pPr>
            <a:lvl5pPr algn="ctr" rtl="0" eaLnBrk="1" fontAlgn="base" hangingPunct="1">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r>
              <a:rPr lang="en-US" altLang="ru-RU" sz="3000" i="1" kern="0" dirty="0" smtClean="0">
                <a:solidFill>
                  <a:srgbClr val="FF0000"/>
                </a:solidFill>
                <a:latin typeface="Times New Roman" pitchFamily="18" charset="0"/>
              </a:rPr>
              <a:t>The purpose and objectives of the course "Criminal Law of Foreign Countries":</a:t>
            </a:r>
            <a:endParaRPr lang="ru-RU" altLang="ru-RU" sz="3000" i="1" kern="0" dirty="0">
              <a:solidFill>
                <a:srgbClr val="FF0000"/>
              </a:solidFill>
              <a:latin typeface="Times New Roman" pitchFamily="18" charset="0"/>
            </a:endParaRPr>
          </a:p>
        </p:txBody>
      </p:sp>
      <p:sp>
        <p:nvSpPr>
          <p:cNvPr id="7" name="Rectangle 3"/>
          <p:cNvSpPr txBox="1">
            <a:spLocks noChangeArrowheads="1"/>
          </p:cNvSpPr>
          <p:nvPr/>
        </p:nvSpPr>
        <p:spPr bwMode="auto">
          <a:xfrm>
            <a:off x="251520" y="2349500"/>
            <a:ext cx="8640960" cy="4103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indent="0" algn="ctr">
              <a:buNone/>
            </a:pPr>
            <a:r>
              <a:rPr lang="en-US" altLang="ru-RU" kern="0" dirty="0" smtClean="0">
                <a:solidFill>
                  <a:srgbClr val="FF0000"/>
                </a:solidFill>
                <a:latin typeface="Arial Narrow" panose="020B0606020202030204" pitchFamily="34" charset="0"/>
              </a:rPr>
              <a:t>The aim </a:t>
            </a:r>
            <a:r>
              <a:rPr lang="en-US" altLang="ru-RU" kern="0" dirty="0" smtClean="0">
                <a:solidFill>
                  <a:schemeClr val="bg2">
                    <a:lumMod val="10000"/>
                  </a:schemeClr>
                </a:solidFill>
                <a:latin typeface="Arial Narrow" panose="020B0606020202030204" pitchFamily="34" charset="0"/>
              </a:rPr>
              <a:t>is to studying by students the basic principles of criminal law and institutions of foreign countries, their understanding of the role and significance of criminal law in the fight against crime, the development of students' abilities to apply the acquired theoretical knowledge to solve specific legal situations.</a:t>
            </a:r>
            <a:endParaRPr lang="uk-UA" altLang="ru-RU" kern="0" dirty="0">
              <a:solidFill>
                <a:schemeClr val="bg2">
                  <a:lumMod val="10000"/>
                </a:schemeClr>
              </a:solidFill>
              <a:latin typeface="Arial Narrow" panose="020B0606020202030204" pitchFamily="34" charset="0"/>
            </a:endParaRPr>
          </a:p>
        </p:txBody>
      </p:sp>
    </p:spTree>
    <p:extLst>
      <p:ext uri="{BB962C8B-B14F-4D97-AF65-F5344CB8AC3E}">
        <p14:creationId xmlns:p14="http://schemas.microsoft.com/office/powerpoint/2010/main" val="3408473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51520" y="1484784"/>
            <a:ext cx="8568952" cy="2246769"/>
          </a:xfrm>
          <a:prstGeom prst="rect">
            <a:avLst/>
          </a:prstGeom>
        </p:spPr>
        <p:txBody>
          <a:bodyPr wrap="square">
            <a:spAutoFit/>
          </a:bodyPr>
          <a:lstStyle/>
          <a:p>
            <a:pPr algn="ctr"/>
            <a:r>
              <a:rPr lang="en-US" sz="2800" b="1" dirty="0" smtClean="0">
                <a:solidFill>
                  <a:srgbClr val="FF0000"/>
                </a:solidFill>
                <a:latin typeface="Arial Narrow" panose="020B0606020202030204" pitchFamily="34" charset="0"/>
              </a:rPr>
              <a:t>Objective</a:t>
            </a:r>
            <a:r>
              <a:rPr lang="en-US" sz="2800" dirty="0" smtClean="0">
                <a:latin typeface="Arial Narrow" panose="020B0606020202030204" pitchFamily="34" charset="0"/>
              </a:rPr>
              <a:t> </a:t>
            </a:r>
            <a:r>
              <a:rPr lang="en-US" sz="2800" b="1" dirty="0" smtClean="0">
                <a:solidFill>
                  <a:schemeClr val="tx1">
                    <a:lumMod val="50000"/>
                  </a:schemeClr>
                </a:solidFill>
                <a:latin typeface="Arial Narrow" panose="020B0606020202030204" pitchFamily="34" charset="0"/>
              </a:rPr>
              <a:t>- to give the most complete picture of the origin and development features, principles, major institutions and categories of legal systems of England, USA, France, Germany and Japan using the latest materials and help students master the technique of comparative legal studies.</a:t>
            </a:r>
            <a:endParaRPr lang="ru-RU" sz="2800" b="1" dirty="0">
              <a:solidFill>
                <a:schemeClr val="tx1">
                  <a:lumMod val="50000"/>
                </a:schemeClr>
              </a:solidFill>
              <a:latin typeface="Arial Narrow" panose="020B0606020202030204" pitchFamily="34" charset="0"/>
            </a:endParaRPr>
          </a:p>
        </p:txBody>
      </p:sp>
    </p:spTree>
    <p:extLst>
      <p:ext uri="{BB962C8B-B14F-4D97-AF65-F5344CB8AC3E}">
        <p14:creationId xmlns:p14="http://schemas.microsoft.com/office/powerpoint/2010/main" val="2831138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348360" y="1340768"/>
            <a:ext cx="8229600" cy="1065626"/>
          </a:xfrm>
        </p:spPr>
        <p:txBody>
          <a:bodyPr/>
          <a:lstStyle/>
          <a:p>
            <a:r>
              <a:rPr lang="en-US" altLang="ru-RU" sz="3000" i="1" dirty="0">
                <a:solidFill>
                  <a:srgbClr val="CC0099"/>
                </a:solidFill>
                <a:latin typeface="Monotype Corsiva" pitchFamily="66" charset="0"/>
              </a:rPr>
              <a:t>During the study course "The criminal law of foreign countries," students should know and be able to:</a:t>
            </a:r>
            <a:endParaRPr lang="ru-RU" altLang="ru-RU" sz="3000" b="1" i="1" dirty="0">
              <a:solidFill>
                <a:srgbClr val="CC0099"/>
              </a:solidFill>
              <a:latin typeface="Monotype Corsiva" pitchFamily="66" charset="0"/>
            </a:endParaRPr>
          </a:p>
        </p:txBody>
      </p:sp>
      <p:sp>
        <p:nvSpPr>
          <p:cNvPr id="7" name="Rectangle 3"/>
          <p:cNvSpPr txBox="1">
            <a:spLocks noChangeArrowheads="1"/>
          </p:cNvSpPr>
          <p:nvPr/>
        </p:nvSpPr>
        <p:spPr bwMode="auto">
          <a:xfrm>
            <a:off x="348360" y="2602429"/>
            <a:ext cx="8229600" cy="4224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0000"/>
              </a:lnSpc>
              <a:buNone/>
            </a:pPr>
            <a:r>
              <a:rPr lang="en-US" altLang="ru-RU" sz="2400" kern="0" dirty="0" smtClean="0">
                <a:solidFill>
                  <a:schemeClr val="accent6">
                    <a:lumMod val="75000"/>
                  </a:schemeClr>
                </a:solidFill>
                <a:latin typeface="Bodoni MT" panose="02070603080606020203" pitchFamily="18" charset="0"/>
              </a:rPr>
              <a:t>To know:</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basic concepts, institutions, general theoretical principles of criminal law, foreign countries of different legal systems;</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chief of the criminal law and penal policy of modern states, their state and development;</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specific features and elements of criminal traditions of different countries, the ratio of the provisions of national criminal law with the provisions of foreign criminal law different legal systems;</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main achievements of criminal jurisprudence and directions of foreign criminal law theory.</a:t>
            </a:r>
            <a:r>
              <a:rPr lang="uk-UA" altLang="ru-RU" sz="2400" kern="0" dirty="0" smtClean="0">
                <a:solidFill>
                  <a:schemeClr val="accent6">
                    <a:lumMod val="75000"/>
                  </a:schemeClr>
                </a:solidFill>
              </a:rPr>
              <a:t>	</a:t>
            </a:r>
          </a:p>
          <a:p>
            <a:pPr>
              <a:lnSpc>
                <a:spcPct val="80000"/>
              </a:lnSpc>
              <a:buFont typeface="Wingdings" pitchFamily="2" charset="2"/>
              <a:buNone/>
            </a:pPr>
            <a:r>
              <a:rPr lang="uk-UA" altLang="ru-RU" sz="1000" kern="0" dirty="0" smtClean="0">
                <a:solidFill>
                  <a:srgbClr val="49B840"/>
                </a:solidFill>
              </a:rPr>
              <a:t>	</a:t>
            </a:r>
            <a:endParaRPr lang="ru-RU" altLang="ru-RU" sz="1400" kern="0" dirty="0"/>
          </a:p>
        </p:txBody>
      </p:sp>
    </p:spTree>
    <p:extLst>
      <p:ext uri="{BB962C8B-B14F-4D97-AF65-F5344CB8AC3E}">
        <p14:creationId xmlns:p14="http://schemas.microsoft.com/office/powerpoint/2010/main" val="359965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1226077"/>
            <a:ext cx="8229600" cy="1143000"/>
          </a:xfrm>
        </p:spPr>
        <p:txBody>
          <a:bodyPr/>
          <a:lstStyle/>
          <a:p>
            <a:r>
              <a:rPr lang="en-US" altLang="ru-RU" sz="3000" i="1" dirty="0">
                <a:solidFill>
                  <a:srgbClr val="CC0099"/>
                </a:solidFill>
                <a:latin typeface="Monotype Corsiva" pitchFamily="66" charset="0"/>
              </a:rPr>
              <a:t>During the study course "The criminal law of foreign countries," students should know and be able to:</a:t>
            </a:r>
            <a:endParaRPr lang="ru-RU" altLang="ru-RU" sz="3000" b="1" i="1" dirty="0">
              <a:solidFill>
                <a:srgbClr val="CC0099"/>
              </a:solidFill>
              <a:latin typeface="Monotype Corsiva" pitchFamily="66" charset="0"/>
            </a:endParaRPr>
          </a:p>
        </p:txBody>
      </p:sp>
      <p:sp>
        <p:nvSpPr>
          <p:cNvPr id="9" name="Rectangle 3"/>
          <p:cNvSpPr txBox="1">
            <a:spLocks noChangeArrowheads="1"/>
          </p:cNvSpPr>
          <p:nvPr/>
        </p:nvSpPr>
        <p:spPr bwMode="auto">
          <a:xfrm>
            <a:off x="179512" y="2369077"/>
            <a:ext cx="8784976"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0000"/>
              </a:lnSpc>
              <a:buNone/>
            </a:pPr>
            <a:r>
              <a:rPr lang="en-US" altLang="ru-RU" sz="2400" kern="0" dirty="0" smtClean="0">
                <a:solidFill>
                  <a:schemeClr val="accent6">
                    <a:lumMod val="75000"/>
                  </a:schemeClr>
                </a:solidFill>
                <a:latin typeface="Bodoni MT" panose="02070603080606020203" pitchFamily="18" charset="0"/>
              </a:rPr>
              <a:t>Be able to:</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navigate with the criminal justice system of modern states;</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use the amount of knowledge in comparative criminal law;</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own methods of comparative legal analysis; systemic-structural system-comparative, historical, comparative, and others;</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use the theory, methods and techniques of comparative law in law enforcement;</a:t>
            </a:r>
          </a:p>
          <a:p>
            <a:pPr>
              <a:lnSpc>
                <a:spcPct val="80000"/>
              </a:lnSpc>
              <a:buFont typeface="Wingdings" panose="05000000000000000000" pitchFamily="2" charset="2"/>
              <a:buChar char="ü"/>
            </a:pPr>
            <a:r>
              <a:rPr lang="en-US" altLang="ru-RU" sz="2400" kern="0" dirty="0" smtClean="0">
                <a:solidFill>
                  <a:schemeClr val="accent6">
                    <a:lumMod val="75000"/>
                  </a:schemeClr>
                </a:solidFill>
                <a:latin typeface="Bodoni MT" panose="02070603080606020203" pitchFamily="18" charset="0"/>
              </a:rPr>
              <a:t>analyze existing criminal law of Ukraine and its compliance with the Constitution of Ukraine and international legal standards, comparing Ukrainian criminal law of criminal legal normative sources of foreign countries.</a:t>
            </a:r>
            <a:endParaRPr lang="ru-RU" altLang="ru-RU" sz="2400" kern="0" dirty="0">
              <a:solidFill>
                <a:schemeClr val="accent6">
                  <a:lumMod val="75000"/>
                </a:schemeClr>
              </a:solidFill>
            </a:endParaRPr>
          </a:p>
        </p:txBody>
      </p:sp>
    </p:spTree>
    <p:extLst>
      <p:ext uri="{BB962C8B-B14F-4D97-AF65-F5344CB8AC3E}">
        <p14:creationId xmlns:p14="http://schemas.microsoft.com/office/powerpoint/2010/main" val="3205133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7813"/>
            <a:ext cx="8229600" cy="1143000"/>
          </a:xfrm>
        </p:spPr>
        <p:txBody>
          <a:bodyPr/>
          <a:lstStyle/>
          <a:p>
            <a:r>
              <a:rPr lang="en-US" altLang="ru-RU" sz="3600" dirty="0" smtClean="0">
                <a:solidFill>
                  <a:srgbClr val="002060"/>
                </a:solidFill>
                <a:latin typeface="Monotype Corsiva" pitchFamily="66" charset="0"/>
              </a:rPr>
              <a:t>Interdisciplinary </a:t>
            </a:r>
            <a:r>
              <a:rPr lang="en-US" altLang="ru-RU" sz="3600" dirty="0">
                <a:solidFill>
                  <a:srgbClr val="002060"/>
                </a:solidFill>
                <a:latin typeface="Monotype Corsiva" pitchFamily="66" charset="0"/>
              </a:rPr>
              <a:t>connections</a:t>
            </a:r>
            <a:endParaRPr lang="ru-RU" altLang="ru-RU" sz="3600" b="1" dirty="0">
              <a:solidFill>
                <a:srgbClr val="002060"/>
              </a:solidFill>
              <a:latin typeface="Monotype Corsiva" pitchFamily="66" charset="0"/>
            </a:endParaRPr>
          </a:p>
        </p:txBody>
      </p:sp>
      <p:sp>
        <p:nvSpPr>
          <p:cNvPr id="7" name="Rectangle 3"/>
          <p:cNvSpPr txBox="1">
            <a:spLocks noChangeArrowheads="1"/>
          </p:cNvSpPr>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609600" indent="-609600" algn="ctr">
              <a:buNone/>
            </a:pPr>
            <a:r>
              <a:rPr lang="en-US" altLang="ru-RU" kern="0" dirty="0" smtClean="0">
                <a:solidFill>
                  <a:schemeClr val="accent6">
                    <a:lumMod val="50000"/>
                  </a:schemeClr>
                </a:solidFill>
                <a:latin typeface="Bodoni MT" panose="02070603080606020203" pitchFamily="18" charset="0"/>
              </a:rPr>
              <a:t>The criminal law of foreign countries directly interconnected with such subjects as: </a:t>
            </a:r>
          </a:p>
          <a:p>
            <a:pPr algn="ctr">
              <a:buClr>
                <a:srgbClr val="002060"/>
              </a:buClr>
              <a:buFont typeface="Wingdings" panose="05000000000000000000" pitchFamily="2" charset="2"/>
              <a:buChar char="Ø"/>
            </a:pPr>
            <a:r>
              <a:rPr lang="en-US" altLang="ru-RU" kern="0" dirty="0" smtClean="0">
                <a:solidFill>
                  <a:schemeClr val="accent6">
                    <a:lumMod val="50000"/>
                  </a:schemeClr>
                </a:solidFill>
                <a:latin typeface="Bodoni MT" panose="02070603080606020203" pitchFamily="18" charset="0"/>
              </a:rPr>
              <a:t>International law </a:t>
            </a:r>
          </a:p>
          <a:p>
            <a:pPr algn="ctr">
              <a:buClr>
                <a:srgbClr val="002060"/>
              </a:buClr>
              <a:buFont typeface="Wingdings" panose="05000000000000000000" pitchFamily="2" charset="2"/>
              <a:buChar char="Ø"/>
            </a:pPr>
            <a:r>
              <a:rPr lang="en-US" altLang="ru-RU" kern="0" dirty="0" smtClean="0">
                <a:solidFill>
                  <a:schemeClr val="accent6">
                    <a:lumMod val="50000"/>
                  </a:schemeClr>
                </a:solidFill>
                <a:latin typeface="Bodoni MT" panose="02070603080606020203" pitchFamily="18" charset="0"/>
              </a:rPr>
              <a:t>Private International Law   </a:t>
            </a:r>
          </a:p>
          <a:p>
            <a:pPr algn="ctr">
              <a:buClr>
                <a:srgbClr val="002060"/>
              </a:buClr>
              <a:buFont typeface="Wingdings" panose="05000000000000000000" pitchFamily="2" charset="2"/>
              <a:buChar char="Ø"/>
            </a:pPr>
            <a:r>
              <a:rPr lang="en-US" altLang="ru-RU" kern="0" dirty="0" smtClean="0">
                <a:solidFill>
                  <a:schemeClr val="accent6">
                    <a:lumMod val="50000"/>
                  </a:schemeClr>
                </a:solidFill>
                <a:latin typeface="Bodoni MT" panose="02070603080606020203" pitchFamily="18" charset="0"/>
              </a:rPr>
              <a:t>Criminal Law of Ukraine</a:t>
            </a:r>
          </a:p>
          <a:p>
            <a:pPr algn="ctr">
              <a:buClr>
                <a:srgbClr val="002060"/>
              </a:buClr>
              <a:buFont typeface="Wingdings" panose="05000000000000000000" pitchFamily="2" charset="2"/>
              <a:buChar char="Ø"/>
            </a:pPr>
            <a:r>
              <a:rPr lang="en-US" altLang="ru-RU" kern="0" dirty="0" smtClean="0">
                <a:solidFill>
                  <a:schemeClr val="accent6">
                    <a:lumMod val="50000"/>
                  </a:schemeClr>
                </a:solidFill>
                <a:latin typeface="Bodoni MT" panose="02070603080606020203" pitchFamily="18" charset="0"/>
              </a:rPr>
              <a:t>Criminal Procedure</a:t>
            </a:r>
            <a:endParaRPr lang="ru-RU" altLang="ru-RU" sz="2400" kern="0" dirty="0">
              <a:solidFill>
                <a:schemeClr val="accent6">
                  <a:lumMod val="50000"/>
                </a:schemeClr>
              </a:solidFill>
              <a:latin typeface="Arial" charset="0"/>
            </a:endParaRPr>
          </a:p>
        </p:txBody>
      </p:sp>
    </p:spTree>
    <p:extLst>
      <p:ext uri="{BB962C8B-B14F-4D97-AF65-F5344CB8AC3E}">
        <p14:creationId xmlns:p14="http://schemas.microsoft.com/office/powerpoint/2010/main" val="2663150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262579" y="1124744"/>
            <a:ext cx="8856984" cy="1143000"/>
          </a:xfrm>
        </p:spPr>
        <p:txBody>
          <a:bodyPr/>
          <a:lstStyle/>
          <a:p>
            <a:r>
              <a:rPr lang="en-US" altLang="ru-RU" sz="2400" dirty="0">
                <a:solidFill>
                  <a:srgbClr val="002060"/>
                </a:solidFill>
              </a:rPr>
              <a:t>The course </a:t>
            </a:r>
            <a:r>
              <a:rPr lang="en-US" altLang="ru-RU" sz="2400" dirty="0" smtClean="0">
                <a:solidFill>
                  <a:srgbClr val="002060"/>
                </a:solidFill>
              </a:rPr>
              <a:t>of CRIMINAL </a:t>
            </a:r>
            <a:r>
              <a:rPr lang="en-US" altLang="ru-RU" sz="2400" dirty="0">
                <a:solidFill>
                  <a:srgbClr val="002060"/>
                </a:solidFill>
              </a:rPr>
              <a:t>LAW OF FOREIGN COUNTRIES</a:t>
            </a:r>
            <a:endParaRPr lang="ru-RU" altLang="ru-RU" sz="2400" b="1" dirty="0">
              <a:solidFill>
                <a:srgbClr val="002060"/>
              </a:solidFill>
              <a:effectLst/>
            </a:endParaRPr>
          </a:p>
        </p:txBody>
      </p:sp>
      <p:sp>
        <p:nvSpPr>
          <p:cNvPr id="7" name="Rectangle 3"/>
          <p:cNvSpPr txBox="1">
            <a:spLocks noChangeArrowheads="1"/>
          </p:cNvSpPr>
          <p:nvPr/>
        </p:nvSpPr>
        <p:spPr bwMode="auto">
          <a:xfrm>
            <a:off x="457200" y="2492897"/>
            <a:ext cx="8229600"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gn="ctr">
              <a:buNone/>
            </a:pPr>
            <a:r>
              <a:rPr lang="en-US" altLang="ru-RU" sz="3200" kern="0" dirty="0" smtClean="0">
                <a:solidFill>
                  <a:srgbClr val="C00000"/>
                </a:solidFill>
              </a:rPr>
              <a:t>Module 1 </a:t>
            </a:r>
          </a:p>
          <a:p>
            <a:pPr algn="ctr">
              <a:buNone/>
            </a:pPr>
            <a:endParaRPr lang="en-US" altLang="ru-RU" sz="3200" kern="0" dirty="0" smtClean="0">
              <a:solidFill>
                <a:srgbClr val="C00000"/>
              </a:solidFill>
            </a:endParaRPr>
          </a:p>
          <a:p>
            <a:pPr algn="ctr">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Sources of Criminal Law of Foreign Countries</a:t>
            </a:r>
          </a:p>
          <a:p>
            <a:pPr algn="ctr">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The concept of a criminal act. Guilt and sanity</a:t>
            </a:r>
          </a:p>
          <a:p>
            <a:pPr algn="ctr">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Stages of committing a crime</a:t>
            </a:r>
          </a:p>
          <a:p>
            <a:pPr algn="ctr">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Institute of complicity</a:t>
            </a:r>
            <a:endParaRPr lang="ru-RU" altLang="ru-RU" kern="0" dirty="0">
              <a:solidFill>
                <a:srgbClr val="002060"/>
              </a:solidFill>
            </a:endParaRPr>
          </a:p>
        </p:txBody>
      </p:sp>
    </p:spTree>
    <p:extLst>
      <p:ext uri="{BB962C8B-B14F-4D97-AF65-F5344CB8AC3E}">
        <p14:creationId xmlns:p14="http://schemas.microsoft.com/office/powerpoint/2010/main" val="3838281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07504" y="1124744"/>
            <a:ext cx="9036496" cy="1143000"/>
          </a:xfrm>
        </p:spPr>
        <p:txBody>
          <a:bodyPr/>
          <a:lstStyle/>
          <a:p>
            <a:r>
              <a:rPr lang="en-US" altLang="ru-RU" sz="2400" dirty="0">
                <a:solidFill>
                  <a:srgbClr val="002060"/>
                </a:solidFill>
              </a:rPr>
              <a:t>The course of CRIMINAL LAW OF FOREIGN COUNTRIES</a:t>
            </a:r>
            <a:endParaRPr lang="ru-RU" altLang="ru-RU" sz="2400" b="1" dirty="0">
              <a:solidFill>
                <a:srgbClr val="002060"/>
              </a:solidFill>
              <a:effectLst/>
            </a:endParaRPr>
          </a:p>
        </p:txBody>
      </p:sp>
      <p:sp>
        <p:nvSpPr>
          <p:cNvPr id="7" name="Rectangle 3"/>
          <p:cNvSpPr txBox="1">
            <a:spLocks noChangeArrowheads="1"/>
          </p:cNvSpPr>
          <p:nvPr/>
        </p:nvSpPr>
        <p:spPr bwMode="auto">
          <a:xfrm>
            <a:off x="457200" y="2327275"/>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gn="ctr">
              <a:lnSpc>
                <a:spcPct val="90000"/>
              </a:lnSpc>
              <a:buNone/>
            </a:pPr>
            <a:r>
              <a:rPr lang="en-US" altLang="ru-RU" sz="3200" kern="0" dirty="0" smtClean="0">
                <a:solidFill>
                  <a:srgbClr val="C00000"/>
                </a:solidFill>
              </a:rPr>
              <a:t>Module 2 </a:t>
            </a:r>
          </a:p>
          <a:p>
            <a:pPr algn="ctr">
              <a:lnSpc>
                <a:spcPct val="90000"/>
              </a:lnSpc>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The circumstances precluding criminality Concept and types of penalties </a:t>
            </a:r>
          </a:p>
          <a:p>
            <a:pPr algn="ctr">
              <a:lnSpc>
                <a:spcPct val="90000"/>
              </a:lnSpc>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Certain penalties in criminal law of modern foreign countries </a:t>
            </a:r>
          </a:p>
          <a:p>
            <a:pPr algn="ctr">
              <a:lnSpc>
                <a:spcPct val="90000"/>
              </a:lnSpc>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Security measures in the criminal law of modern foreign countries </a:t>
            </a:r>
          </a:p>
          <a:p>
            <a:pPr algn="ctr">
              <a:lnSpc>
                <a:spcPct val="90000"/>
              </a:lnSpc>
              <a:buClr>
                <a:srgbClr val="002060"/>
              </a:buClr>
              <a:buFont typeface="Courier New" panose="02070309020205020404" pitchFamily="49" charset="0"/>
              <a:buChar char="o"/>
            </a:pPr>
            <a:r>
              <a:rPr lang="en-US" altLang="ru-RU" kern="0" dirty="0" smtClean="0">
                <a:solidFill>
                  <a:srgbClr val="002060"/>
                </a:solidFill>
                <a:latin typeface="Bodoni MT" panose="02070603080606020203" pitchFamily="18" charset="0"/>
              </a:rPr>
              <a:t>Conditional condemnation (probation) and types of impunity</a:t>
            </a:r>
            <a:endParaRPr lang="ru-RU" altLang="ru-RU" kern="0" dirty="0">
              <a:solidFill>
                <a:srgbClr val="002060"/>
              </a:solidFill>
            </a:endParaRPr>
          </a:p>
        </p:txBody>
      </p:sp>
    </p:spTree>
    <p:extLst>
      <p:ext uri="{BB962C8B-B14F-4D97-AF65-F5344CB8AC3E}">
        <p14:creationId xmlns:p14="http://schemas.microsoft.com/office/powerpoint/2010/main" val="227254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332656"/>
            <a:ext cx="8229600" cy="1143000"/>
          </a:xfrm>
        </p:spPr>
        <p:txBody>
          <a:bodyPr/>
          <a:lstStyle/>
          <a:p>
            <a:r>
              <a:rPr lang="en-US" altLang="ru-RU" dirty="0" smtClean="0">
                <a:solidFill>
                  <a:srgbClr val="FFFF00"/>
                </a:solidFill>
              </a:rPr>
              <a:t>Individual work of students</a:t>
            </a:r>
            <a:endParaRPr lang="ru-RU" altLang="ru-RU" dirty="0">
              <a:solidFill>
                <a:srgbClr val="FFFF00"/>
              </a:solidFill>
            </a:endParaRPr>
          </a:p>
        </p:txBody>
      </p:sp>
      <p:sp>
        <p:nvSpPr>
          <p:cNvPr id="7" name="Rectangle 3"/>
          <p:cNvSpPr txBox="1">
            <a:spLocks noChangeArrowheads="1"/>
          </p:cNvSpPr>
          <p:nvPr/>
        </p:nvSpPr>
        <p:spPr bwMode="auto">
          <a:xfrm>
            <a:off x="457200" y="1556792"/>
            <a:ext cx="8229600" cy="489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gn="ctr">
              <a:lnSpc>
                <a:spcPct val="90000"/>
              </a:lnSpc>
              <a:buNone/>
            </a:pPr>
            <a:r>
              <a:rPr lang="uk-UA" altLang="ru-RU" sz="2400" kern="0" dirty="0" smtClean="0"/>
              <a:t>	</a:t>
            </a:r>
            <a:r>
              <a:rPr lang="en-US" altLang="ru-RU" sz="2400" kern="0" dirty="0" smtClean="0">
                <a:solidFill>
                  <a:srgbClr val="FF66CC"/>
                </a:solidFill>
                <a:latin typeface="Bodoni MT" panose="02070603080606020203" pitchFamily="18" charset="0"/>
              </a:rPr>
              <a:t>Individual work with the subject "The criminal law of foreign countries" includes the following educational activities: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the study of textbooks on topics-find books;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note-taking, drawing up plans, abstracts;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coding data (drawing diagrams, tables, graphs);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writing essays, reports, surveys, reports;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the preparation of reports to seminars;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exercises, solving problems;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writing control performance; </a:t>
            </a:r>
          </a:p>
          <a:p>
            <a:pPr marL="457200" indent="-457200">
              <a:lnSpc>
                <a:spcPct val="90000"/>
              </a:lnSpc>
              <a:buClr>
                <a:srgbClr val="FF66CC"/>
              </a:buClr>
              <a:buAutoNum type="arabicParenR"/>
            </a:pPr>
            <a:r>
              <a:rPr lang="en-US" altLang="ru-RU" sz="2400" kern="0" dirty="0" smtClean="0">
                <a:solidFill>
                  <a:srgbClr val="002060"/>
                </a:solidFill>
                <a:latin typeface="Bodoni MT" panose="02070603080606020203" pitchFamily="18" charset="0"/>
              </a:rPr>
              <a:t>tasks with a computer and so on.</a:t>
            </a:r>
            <a:endParaRPr lang="ru-RU" altLang="ru-RU" sz="2000" kern="0" dirty="0">
              <a:solidFill>
                <a:srgbClr val="002060"/>
              </a:solidFill>
            </a:endParaRPr>
          </a:p>
        </p:txBody>
      </p:sp>
    </p:spTree>
    <p:extLst>
      <p:ext uri="{BB962C8B-B14F-4D97-AF65-F5344CB8AC3E}">
        <p14:creationId xmlns:p14="http://schemas.microsoft.com/office/powerpoint/2010/main" val="3302118473"/>
      </p:ext>
    </p:extLst>
  </p:cSld>
  <p:clrMapOvr>
    <a:masterClrMapping/>
  </p:clrMapOvr>
</p:sld>
</file>

<file path=ppt/theme/theme1.xml><?xml version="1.0" encoding="utf-8"?>
<a:theme xmlns:a="http://schemas.openxmlformats.org/drawingml/2006/main" name="For_presenatations_in_English - копия">
  <a:themeElements>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fontScheme name="sample">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000066"/>
        </a:dk1>
        <a:lt1>
          <a:srgbClr val="FFFFFF"/>
        </a:lt1>
        <a:dk2>
          <a:srgbClr val="40297B"/>
        </a:dk2>
        <a:lt2>
          <a:srgbClr val="DDDDDD"/>
        </a:lt2>
        <a:accent1>
          <a:srgbClr val="35978E"/>
        </a:accent1>
        <a:accent2>
          <a:srgbClr val="1E86E4"/>
        </a:accent2>
        <a:accent3>
          <a:srgbClr val="FFFFFF"/>
        </a:accent3>
        <a:accent4>
          <a:srgbClr val="000056"/>
        </a:accent4>
        <a:accent5>
          <a:srgbClr val="AEC9C6"/>
        </a:accent5>
        <a:accent6>
          <a:srgbClr val="1A79CF"/>
        </a:accent6>
        <a:hlink>
          <a:srgbClr val="9CAA32"/>
        </a:hlink>
        <a:folHlink>
          <a:srgbClr val="ACB3D0"/>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0F5ABD"/>
        </a:dk2>
        <a:lt2>
          <a:srgbClr val="DDDDDD"/>
        </a:lt2>
        <a:accent1>
          <a:srgbClr val="7061C9"/>
        </a:accent1>
        <a:accent2>
          <a:srgbClr val="53BB9B"/>
        </a:accent2>
        <a:accent3>
          <a:srgbClr val="FFFFFF"/>
        </a:accent3>
        <a:accent4>
          <a:srgbClr val="000056"/>
        </a:accent4>
        <a:accent5>
          <a:srgbClr val="BBB7E1"/>
        </a:accent5>
        <a:accent6>
          <a:srgbClr val="4AA98C"/>
        </a:accent6>
        <a:hlink>
          <a:srgbClr val="57B2D7"/>
        </a:hlink>
        <a:folHlink>
          <a:srgbClr val="BCC8AC"/>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For_presenatations_in_English - копия</Template>
  <TotalTime>149</TotalTime>
  <Words>1197</Words>
  <Application>Microsoft Office PowerPoint</Application>
  <PresentationFormat>Экран (4:3)</PresentationFormat>
  <Paragraphs>77</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Verdana</vt:lpstr>
      <vt:lpstr>Wingdings</vt:lpstr>
      <vt:lpstr>For_presenatations_in_English - копия</vt:lpstr>
      <vt:lpstr>Criminal Law of Foreign Countries</vt:lpstr>
      <vt:lpstr>Презентация PowerPoint</vt:lpstr>
      <vt:lpstr>Презентация PowerPoint</vt:lpstr>
      <vt:lpstr>During the study course "The criminal law of foreign countries," students should know and be able to:</vt:lpstr>
      <vt:lpstr>During the study course "The criminal law of foreign countries," students should know and be able to:</vt:lpstr>
      <vt:lpstr>Interdisciplinary connections</vt:lpstr>
      <vt:lpstr>The course of CRIMINAL LAW OF FOREIGN COUNTRIES</vt:lpstr>
      <vt:lpstr>The course of CRIMINAL LAW OF FOREIGN COUNTRIES</vt:lpstr>
      <vt:lpstr>Individual work of students</vt:lpstr>
      <vt:lpstr>CRITERIA FOR ESTIMATION OF KNOWLEDGE</vt:lpstr>
      <vt:lpstr>DISTRIBUTION OF POINTS BY WORK AND FORMS OF CONTROL </vt:lpstr>
      <vt:lpstr>Basic concepts and terms</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Law of Foreign Countries</dc:title>
  <dc:creator>Sony</dc:creator>
  <cp:lastModifiedBy>Sony</cp:lastModifiedBy>
  <cp:revision>8</cp:revision>
  <dcterms:created xsi:type="dcterms:W3CDTF">2014-06-07T17:00:31Z</dcterms:created>
  <dcterms:modified xsi:type="dcterms:W3CDTF">2014-06-07T19:29:34Z</dcterms:modified>
</cp:coreProperties>
</file>