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51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6DE7-C1B4-41A9-BDA9-B9E7D7935E24}" type="datetimeFigureOut">
              <a:rPr lang="ru-UA" smtClean="0"/>
              <a:t>03/02/2023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5FC3-12F6-4A8F-95EF-2F597CD714D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55663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6DE7-C1B4-41A9-BDA9-B9E7D7935E24}" type="datetimeFigureOut">
              <a:rPr lang="ru-UA" smtClean="0"/>
              <a:t>03/02/2023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5FC3-12F6-4A8F-95EF-2F597CD714D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482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6DE7-C1B4-41A9-BDA9-B9E7D7935E24}" type="datetimeFigureOut">
              <a:rPr lang="ru-UA" smtClean="0"/>
              <a:t>03/02/2023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5FC3-12F6-4A8F-95EF-2F597CD714D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74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6DE7-C1B4-41A9-BDA9-B9E7D7935E24}" type="datetimeFigureOut">
              <a:rPr lang="ru-UA" smtClean="0"/>
              <a:t>03/02/2023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5FC3-12F6-4A8F-95EF-2F597CD714D7}" type="slidenum">
              <a:rPr lang="ru-UA" smtClean="0"/>
              <a:t>‹#›</a:t>
            </a:fld>
            <a:endParaRPr lang="ru-UA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493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6DE7-C1B4-41A9-BDA9-B9E7D7935E24}" type="datetimeFigureOut">
              <a:rPr lang="ru-UA" smtClean="0"/>
              <a:t>03/02/2023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5FC3-12F6-4A8F-95EF-2F597CD714D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475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6DE7-C1B4-41A9-BDA9-B9E7D7935E24}" type="datetimeFigureOut">
              <a:rPr lang="ru-UA" smtClean="0"/>
              <a:t>03/02/2023</a:t>
            </a:fld>
            <a:endParaRPr lang="ru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5FC3-12F6-4A8F-95EF-2F597CD714D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2580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6DE7-C1B4-41A9-BDA9-B9E7D7935E24}" type="datetimeFigureOut">
              <a:rPr lang="ru-UA" smtClean="0"/>
              <a:t>03/02/2023</a:t>
            </a:fld>
            <a:endParaRPr lang="ru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5FC3-12F6-4A8F-95EF-2F597CD714D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1753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6DE7-C1B4-41A9-BDA9-B9E7D7935E24}" type="datetimeFigureOut">
              <a:rPr lang="ru-UA" smtClean="0"/>
              <a:t>03/02/2023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5FC3-12F6-4A8F-95EF-2F597CD714D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7334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6DE7-C1B4-41A9-BDA9-B9E7D7935E24}" type="datetimeFigureOut">
              <a:rPr lang="ru-UA" smtClean="0"/>
              <a:t>03/02/2023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5FC3-12F6-4A8F-95EF-2F597CD714D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422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6DE7-C1B4-41A9-BDA9-B9E7D7935E24}" type="datetimeFigureOut">
              <a:rPr lang="ru-UA" smtClean="0"/>
              <a:t>03/02/2023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5FC3-12F6-4A8F-95EF-2F597CD714D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0980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6DE7-C1B4-41A9-BDA9-B9E7D7935E24}" type="datetimeFigureOut">
              <a:rPr lang="ru-UA" smtClean="0"/>
              <a:t>03/02/2023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5FC3-12F6-4A8F-95EF-2F597CD714D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79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6DE7-C1B4-41A9-BDA9-B9E7D7935E24}" type="datetimeFigureOut">
              <a:rPr lang="ru-UA" smtClean="0"/>
              <a:t>03/02/2023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5FC3-12F6-4A8F-95EF-2F597CD714D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245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6DE7-C1B4-41A9-BDA9-B9E7D7935E24}" type="datetimeFigureOut">
              <a:rPr lang="ru-UA" smtClean="0"/>
              <a:t>03/02/2023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5FC3-12F6-4A8F-95EF-2F597CD714D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459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6DE7-C1B4-41A9-BDA9-B9E7D7935E24}" type="datetimeFigureOut">
              <a:rPr lang="ru-UA" smtClean="0"/>
              <a:t>03/02/2023</a:t>
            </a:fld>
            <a:endParaRPr lang="ru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5FC3-12F6-4A8F-95EF-2F597CD714D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205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6DE7-C1B4-41A9-BDA9-B9E7D7935E24}" type="datetimeFigureOut">
              <a:rPr lang="ru-UA" smtClean="0"/>
              <a:t>03/02/2023</a:t>
            </a:fld>
            <a:endParaRPr lang="ru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5FC3-12F6-4A8F-95EF-2F597CD714D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7445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6DE7-C1B4-41A9-BDA9-B9E7D7935E24}" type="datetimeFigureOut">
              <a:rPr lang="ru-UA" smtClean="0"/>
              <a:t>03/02/2023</a:t>
            </a:fld>
            <a:endParaRPr lang="ru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5FC3-12F6-4A8F-95EF-2F597CD714D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7311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6DE7-C1B4-41A9-BDA9-B9E7D7935E24}" type="datetimeFigureOut">
              <a:rPr lang="ru-UA" smtClean="0"/>
              <a:t>03/02/2023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5FC3-12F6-4A8F-95EF-2F597CD714D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4756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AAD6DE7-C1B4-41A9-BDA9-B9E7D7935E24}" type="datetimeFigureOut">
              <a:rPr lang="ru-UA" smtClean="0"/>
              <a:t>03/02/2023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F5FC3-12F6-4A8F-95EF-2F597CD714D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4245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DA321-27DF-47B7-B941-233354615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5238" y="175619"/>
            <a:ext cx="9941285" cy="3253381"/>
          </a:xfrm>
        </p:spPr>
        <p:txBody>
          <a:bodyPr/>
          <a:lstStyle/>
          <a:p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ГРОШОВО-КРЕДИТНА СИСТЕМА СПОЛУЧЕНИХ ШТАТІВ АМЕРИКИ</a:t>
            </a:r>
            <a:endParaRPr lang="ru-UA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68A714-C231-4093-844C-0D8C03481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5303" y="5731109"/>
            <a:ext cx="3982935" cy="861420"/>
          </a:xfrm>
        </p:spPr>
        <p:txBody>
          <a:bodyPr/>
          <a:lstStyle/>
          <a:p>
            <a:r>
              <a:rPr lang="uk-UA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 студентка 4-го курсу </a:t>
            </a:r>
          </a:p>
          <a:p>
            <a:r>
              <a:rPr lang="uk-UA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Єременко Ілона</a:t>
            </a:r>
            <a:endParaRPr lang="ru-UA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резентація на тему Грошові системи зарубіжних країн — готові шкільні  презентації | GDZ4YOU">
            <a:extLst>
              <a:ext uri="{FF2B5EF4-FFF2-40B4-BE49-F238E27FC236}">
                <a16:creationId xmlns:a16="http://schemas.microsoft.com/office/drawing/2014/main" id="{C041E0BE-0635-49A4-A193-B5CD9E003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651" y="3605327"/>
            <a:ext cx="3982935" cy="2987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528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чко с текстом: прямоугольное 3">
            <a:extLst>
              <a:ext uri="{FF2B5EF4-FFF2-40B4-BE49-F238E27FC236}">
                <a16:creationId xmlns:a16="http://schemas.microsoft.com/office/drawing/2014/main" id="{80CCED87-44F3-4E01-8984-580728162DA2}"/>
              </a:ext>
            </a:extLst>
          </p:cNvPr>
          <p:cNvSpPr/>
          <p:nvPr/>
        </p:nvSpPr>
        <p:spPr>
          <a:xfrm>
            <a:off x="412956" y="294967"/>
            <a:ext cx="8436077" cy="3261492"/>
          </a:xfrm>
          <a:prstGeom prst="wedgeRect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Рада управлінців ФРС </a:t>
            </a:r>
            <a:r>
              <a:rPr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вищий адміністративний орган, який включає 7 осіб, що призначаються Президентом США(за згодою парламенту). Рада управлінців здійснює керівництво операціями системи на всіх етапах і у всіх сферах, регламентує і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контролює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філіалів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США і за кордоном.</a:t>
            </a:r>
            <a:endParaRPr lang="ru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Біткойн впав на 20% після досягнення історичного максимуму | UA.NEWS">
            <a:extLst>
              <a:ext uri="{FF2B5EF4-FFF2-40B4-BE49-F238E27FC236}">
                <a16:creationId xmlns:a16="http://schemas.microsoft.com/office/drawing/2014/main" id="{D6EBB500-610E-4EF1-91D4-2FA5502FF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471" y="3374922"/>
            <a:ext cx="5456903" cy="3069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В США готовится грандиозная конфискационная денежная реформа — Фонд  стратегической культуры">
            <a:extLst>
              <a:ext uri="{FF2B5EF4-FFF2-40B4-BE49-F238E27FC236}">
                <a16:creationId xmlns:a16="http://schemas.microsoft.com/office/drawing/2014/main" id="{8DC6D41E-B59F-43EE-9B64-444C508BE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58" y="3556459"/>
            <a:ext cx="4837472" cy="2887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10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id="{555FA46B-0158-423C-BA8A-2BAC3241EC29}"/>
              </a:ext>
            </a:extLst>
          </p:cNvPr>
          <p:cNvSpPr/>
          <p:nvPr/>
        </p:nvSpPr>
        <p:spPr>
          <a:xfrm>
            <a:off x="599768" y="329209"/>
            <a:ext cx="9773264" cy="1966452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Рада </a:t>
            </a:r>
            <a:r>
              <a:rPr lang="ru-RU" sz="24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управлінців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ФРС </a:t>
            </a:r>
            <a:r>
              <a:rPr lang="ru-RU" sz="24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широкі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грошово-кредитної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UA" sz="24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UA" dirty="0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2EAC35FE-5C53-4372-AA84-915717C957D1}"/>
              </a:ext>
            </a:extLst>
          </p:cNvPr>
          <p:cNvSpPr/>
          <p:nvPr/>
        </p:nvSpPr>
        <p:spPr>
          <a:xfrm>
            <a:off x="953729" y="3197942"/>
            <a:ext cx="845574" cy="4621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1A687D-BCFD-46C8-9B8F-E885D428285F}"/>
              </a:ext>
            </a:extLst>
          </p:cNvPr>
          <p:cNvSpPr txBox="1"/>
          <p:nvPr/>
        </p:nvSpPr>
        <p:spPr>
          <a:xfrm>
            <a:off x="2000864" y="3105834"/>
            <a:ext cx="85688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затверджує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ставки по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переобліку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векселів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встановлюються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федеральними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резервними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банками;</a:t>
            </a:r>
            <a:endParaRPr lang="ru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686D02E6-8FBD-4179-8D01-7512B7C0D28D}"/>
              </a:ext>
            </a:extLst>
          </p:cNvPr>
          <p:cNvSpPr/>
          <p:nvPr/>
        </p:nvSpPr>
        <p:spPr>
          <a:xfrm>
            <a:off x="953729" y="4331281"/>
            <a:ext cx="845574" cy="4621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94ABC2-3E57-4BA0-8B7D-4A21B56C885B}"/>
              </a:ext>
            </a:extLst>
          </p:cNvPr>
          <p:cNvSpPr txBox="1"/>
          <p:nvPr/>
        </p:nvSpPr>
        <p:spPr>
          <a:xfrm>
            <a:off x="1909916" y="4285339"/>
            <a:ext cx="8372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операціям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цінними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паперами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1F10B94F-9970-4EDC-8E40-8144B6E33ED7}"/>
              </a:ext>
            </a:extLst>
          </p:cNvPr>
          <p:cNvSpPr/>
          <p:nvPr/>
        </p:nvSpPr>
        <p:spPr>
          <a:xfrm>
            <a:off x="953729" y="5464620"/>
            <a:ext cx="845574" cy="4621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DDF79F-F44B-4303-8B64-7F055332E699}"/>
              </a:ext>
            </a:extLst>
          </p:cNvPr>
          <p:cNvSpPr txBox="1"/>
          <p:nvPr/>
        </p:nvSpPr>
        <p:spPr>
          <a:xfrm>
            <a:off x="1909916" y="5195532"/>
            <a:ext cx="79788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змінює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межах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8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виток: горизонтальный 3">
            <a:extLst>
              <a:ext uri="{FF2B5EF4-FFF2-40B4-BE49-F238E27FC236}">
                <a16:creationId xmlns:a16="http://schemas.microsoft.com/office/drawing/2014/main" id="{7804A60A-6083-4A9A-B00A-D52F6D3401E5}"/>
              </a:ext>
            </a:extLst>
          </p:cNvPr>
          <p:cNvSpPr/>
          <p:nvPr/>
        </p:nvSpPr>
        <p:spPr>
          <a:xfrm>
            <a:off x="993058" y="265471"/>
            <a:ext cx="8485238" cy="2880852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Федерального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відкритому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члени Ради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управлінців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ФРС і 5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обираютьсяфедеральними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резервними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банками.</a:t>
            </a:r>
            <a:endParaRPr lang="ru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виток: горизонтальный 4">
            <a:extLst>
              <a:ext uri="{FF2B5EF4-FFF2-40B4-BE49-F238E27FC236}">
                <a16:creationId xmlns:a16="http://schemas.microsoft.com/office/drawing/2014/main" id="{A86F7123-C094-4ED9-AA3A-0BA7C17C4349}"/>
              </a:ext>
            </a:extLst>
          </p:cNvPr>
          <p:cNvSpPr/>
          <p:nvPr/>
        </p:nvSpPr>
        <p:spPr>
          <a:xfrm>
            <a:off x="3106993" y="3224981"/>
            <a:ext cx="8160774" cy="3023419"/>
          </a:xfrm>
          <a:prstGeom prst="horizontalScrol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консультаційнарада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призначаютьсяфедеральними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резервними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банками. Формально названа рада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володіє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консультативнимифункціями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Вонаподає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рекомендаціїзпитаньдіяльностіФРС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з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кредитної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емісії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банкнот,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іззолотом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іноземними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банками.</a:t>
            </a:r>
            <a:endParaRPr lang="ru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011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470B21E4-9AD1-4E8F-9360-CF07AD9E74D3}"/>
              </a:ext>
            </a:extLst>
          </p:cNvPr>
          <p:cNvSpPr/>
          <p:nvPr/>
        </p:nvSpPr>
        <p:spPr>
          <a:xfrm>
            <a:off x="1130709" y="0"/>
            <a:ext cx="9488130" cy="385424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банки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є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державними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інститутами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банкам — членам ФРС. Але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незалежність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ФРС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уряду і казначейства носить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формальний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виходять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AECEE53F-6ED1-43DF-93EC-252E52D295B0}"/>
              </a:ext>
            </a:extLst>
          </p:cNvPr>
          <p:cNvSpPr/>
          <p:nvPr/>
        </p:nvSpPr>
        <p:spPr>
          <a:xfrm>
            <a:off x="1327354" y="3067665"/>
            <a:ext cx="10697497" cy="3696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елементом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грошово-кредитної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США є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банки. За сумою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перше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кредитно-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2005 року в США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налічувалось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548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EEF29D-CABE-4901-959C-A78DD86A09B0}"/>
              </a:ext>
            </a:extLst>
          </p:cNvPr>
          <p:cNvSpPr txBox="1"/>
          <p:nvPr/>
        </p:nvSpPr>
        <p:spPr>
          <a:xfrm>
            <a:off x="1533832" y="611746"/>
            <a:ext cx="8347587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відомі</a:t>
            </a:r>
            <a:r>
              <a:rPr lang="ru-RU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комерційні</a:t>
            </a:r>
            <a:r>
              <a:rPr lang="ru-RU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банки США:</a:t>
            </a:r>
            <a:endParaRPr lang="ru-UA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780181-4262-4CB8-ACB8-16A6BAC44F69}"/>
              </a:ext>
            </a:extLst>
          </p:cNvPr>
          <p:cNvSpPr txBox="1"/>
          <p:nvPr/>
        </p:nvSpPr>
        <p:spPr>
          <a:xfrm>
            <a:off x="629263" y="1700584"/>
            <a:ext cx="1007806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Сітібенк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оф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Амеріка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’’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„Морган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геранті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траст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оф Нью-Йорк’’ „Чейз Манхеттен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Мануфекчурерз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Гановер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траст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Ферст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нешнл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оф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Чікаго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Кемікл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’’</a:t>
            </a:r>
            <a:endParaRPr lang="ru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58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494544-DF70-4DF4-8028-C0BF583C9406}"/>
              </a:ext>
            </a:extLst>
          </p:cNvPr>
          <p:cNvSpPr txBox="1"/>
          <p:nvPr/>
        </p:nvSpPr>
        <p:spPr>
          <a:xfrm>
            <a:off x="422787" y="326612"/>
            <a:ext cx="1053034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Експортно-імпортний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 США —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інститутСША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призначенийдля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імпорту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1934 р.,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фінансівСША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лачко с текстом: прямоугольное 5">
            <a:extLst>
              <a:ext uri="{FF2B5EF4-FFF2-40B4-BE49-F238E27FC236}">
                <a16:creationId xmlns:a16="http://schemas.microsoft.com/office/drawing/2014/main" id="{55779C93-0F6C-44F1-BAC7-6960DFE05A48}"/>
              </a:ext>
            </a:extLst>
          </p:cNvPr>
          <p:cNvSpPr/>
          <p:nvPr/>
        </p:nvSpPr>
        <p:spPr>
          <a:xfrm>
            <a:off x="2861187" y="3618271"/>
            <a:ext cx="8721213" cy="2283853"/>
          </a:xfrm>
          <a:prstGeom prst="wedgeRect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Експортно-імпортний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банк США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основному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(до 12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20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поставками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американськимифірмами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експортСША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Відсоткові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ставки по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кредитамбанку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диференційовані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країн-імпортерів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68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>
            <a:extLst>
              <a:ext uri="{FF2B5EF4-FFF2-40B4-BE49-F238E27FC236}">
                <a16:creationId xmlns:a16="http://schemas.microsoft.com/office/drawing/2014/main" id="{4569DEFD-25A8-4CD3-BAC2-E9DB25C58A10}"/>
              </a:ext>
            </a:extLst>
          </p:cNvPr>
          <p:cNvSpPr/>
          <p:nvPr/>
        </p:nvSpPr>
        <p:spPr>
          <a:xfrm>
            <a:off x="530942" y="314631"/>
            <a:ext cx="5938684" cy="2998839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Експортно-імпортний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банкСША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підтримує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тісні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валютним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фондом,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регіональними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банками.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джерелами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банку є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позики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перфолента 4">
            <a:extLst>
              <a:ext uri="{FF2B5EF4-FFF2-40B4-BE49-F238E27FC236}">
                <a16:creationId xmlns:a16="http://schemas.microsoft.com/office/drawing/2014/main" id="{5DA6B633-2BAF-4EB6-A96E-08176C9A5A73}"/>
              </a:ext>
            </a:extLst>
          </p:cNvPr>
          <p:cNvSpPr/>
          <p:nvPr/>
        </p:nvSpPr>
        <p:spPr>
          <a:xfrm>
            <a:off x="5648632" y="3429000"/>
            <a:ext cx="5938684" cy="2998839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десятиріччя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банкиСШАзначно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розширили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Експансія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великих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монополій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США в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вформі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закордоннихфіліалів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закордонних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багатонаціональнихконсорціумах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концернах</a:t>
            </a:r>
            <a:endParaRPr lang="ru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Валерий Филимонов. Деньги наши и не наши: наличные и цифровые — Русское  экономическое общество">
            <a:extLst>
              <a:ext uri="{FF2B5EF4-FFF2-40B4-BE49-F238E27FC236}">
                <a16:creationId xmlns:a16="http://schemas.microsoft.com/office/drawing/2014/main" id="{192CB22C-F034-488B-B137-3035CDB69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601" y="299885"/>
            <a:ext cx="4610184" cy="2669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Premium Vector | Bitcoin cryptocurrency digital money">
            <a:extLst>
              <a:ext uri="{FF2B5EF4-FFF2-40B4-BE49-F238E27FC236}">
                <a16:creationId xmlns:a16="http://schemas.microsoft.com/office/drawing/2014/main" id="{8A5F996A-6E4E-4240-8CC7-4121A2EBA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02" y="3926211"/>
            <a:ext cx="4074925" cy="2323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19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виток: горизонтальный 3">
            <a:extLst>
              <a:ext uri="{FF2B5EF4-FFF2-40B4-BE49-F238E27FC236}">
                <a16:creationId xmlns:a16="http://schemas.microsoft.com/office/drawing/2014/main" id="{025680BA-CEBC-464C-AB81-CBF0D84D9843}"/>
              </a:ext>
            </a:extLst>
          </p:cNvPr>
          <p:cNvSpPr/>
          <p:nvPr/>
        </p:nvSpPr>
        <p:spPr>
          <a:xfrm>
            <a:off x="894736" y="1189703"/>
            <a:ext cx="9842090" cy="5329085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Позиково-ощадні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асоціації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США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суворо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обмеженими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функціями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Головна форма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мобілізації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асоціаціями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заощадженьнаселенняшляхомпродажу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акцій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Особи,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внесли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заощадження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акціонерами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одержують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доходи в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дивідендів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заощаджень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викуп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акцій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дозволяється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30-90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іпотечного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житлові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89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: наклоненная вверх 3">
            <a:extLst>
              <a:ext uri="{FF2B5EF4-FFF2-40B4-BE49-F238E27FC236}">
                <a16:creationId xmlns:a16="http://schemas.microsoft.com/office/drawing/2014/main" id="{3F5C894B-A96D-416E-8F43-3C818475E1CA}"/>
              </a:ext>
            </a:extLst>
          </p:cNvPr>
          <p:cNvSpPr/>
          <p:nvPr/>
        </p:nvSpPr>
        <p:spPr>
          <a:xfrm>
            <a:off x="1189703" y="1877962"/>
            <a:ext cx="9576619" cy="3618271"/>
          </a:xfrm>
          <a:prstGeom prst="ribbon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Взаємо-ощадні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банки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приймають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заощадження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інвестують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активів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Вкладники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одержують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відсотків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внеску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питому вагу в активах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іпотечний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кредит.</a:t>
            </a:r>
            <a:endParaRPr lang="ru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12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: наклоненная вниз 3">
            <a:extLst>
              <a:ext uri="{FF2B5EF4-FFF2-40B4-BE49-F238E27FC236}">
                <a16:creationId xmlns:a16="http://schemas.microsoft.com/office/drawing/2014/main" id="{AD021D82-3E2B-46F2-AEB5-3AE510F3CA23}"/>
              </a:ext>
            </a:extLst>
          </p:cNvPr>
          <p:cNvSpPr/>
          <p:nvPr/>
        </p:nvSpPr>
        <p:spPr>
          <a:xfrm>
            <a:off x="412955" y="953728"/>
            <a:ext cx="11021962" cy="5535562"/>
          </a:xfrm>
          <a:prstGeom prst="ribbon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належать до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масових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кредитних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США. Особи,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купують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акції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одержують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дивіденди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ними.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акції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викуповуються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тримача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контролюються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урядом і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місцевими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45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F9AE066-0B11-4802-B05B-84B99A7B2A38}"/>
              </a:ext>
            </a:extLst>
          </p:cNvPr>
          <p:cNvSpPr/>
          <p:nvPr/>
        </p:nvSpPr>
        <p:spPr>
          <a:xfrm>
            <a:off x="727587" y="176980"/>
            <a:ext cx="9576619" cy="212131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Сполучені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Америки(США)— держава,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Північній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Америці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—9,4 млн. км2 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285 млн.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(2005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id="{2CC37B9C-05E9-4794-AB58-A75D17169EC1}"/>
              </a:ext>
            </a:extLst>
          </p:cNvPr>
          <p:cNvSpPr/>
          <p:nvPr/>
        </p:nvSpPr>
        <p:spPr>
          <a:xfrm>
            <a:off x="4149212" y="3605981"/>
            <a:ext cx="7865807" cy="2723536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високорозвинена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індустріальна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інтенсивним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сільським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валютно-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В США готовится грандиозная конфискационная денежная реформа — Фонд  стратегической культуры">
            <a:extLst>
              <a:ext uri="{FF2B5EF4-FFF2-40B4-BE49-F238E27FC236}">
                <a16:creationId xmlns:a16="http://schemas.microsoft.com/office/drawing/2014/main" id="{56D4D3ED-8BE2-45C4-B80A-B0DF62158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29" y="2630809"/>
            <a:ext cx="3513802" cy="2097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85203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id="{3CDC035B-7B4E-402C-9C09-6113526DE88E}"/>
              </a:ext>
            </a:extLst>
          </p:cNvPr>
          <p:cNvSpPr/>
          <p:nvPr/>
        </p:nvSpPr>
        <p:spPr>
          <a:xfrm>
            <a:off x="1091380" y="294969"/>
            <a:ext cx="9134168" cy="1669026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sz="28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контрольовані</a:t>
            </a:r>
            <a:r>
              <a:rPr lang="ru-RU" sz="28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державою </a:t>
            </a:r>
            <a:r>
              <a:rPr lang="ru-RU" sz="28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кредитні</a:t>
            </a:r>
            <a:r>
              <a:rPr lang="ru-RU" sz="28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установиСШАкласифікуються</a:t>
            </a:r>
            <a:r>
              <a:rPr lang="ru-RU" sz="28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трьома</a:t>
            </a:r>
            <a:r>
              <a:rPr lang="ru-RU" sz="28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категоріями</a:t>
            </a:r>
            <a:r>
              <a:rPr lang="ru-RU" sz="28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UA" sz="2800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434C7-3A59-4210-9E95-9B69E574D3A4}"/>
              </a:ext>
            </a:extLst>
          </p:cNvPr>
          <p:cNvSpPr txBox="1"/>
          <p:nvPr/>
        </p:nvSpPr>
        <p:spPr>
          <a:xfrm>
            <a:off x="540774" y="2315777"/>
            <a:ext cx="1041236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Урядові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агенства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державному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AutoNum type="arabicPeriod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Позабюджетні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уряду,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федерального боргу, але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ними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державному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342900" indent="-34290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урядовим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уряду,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ними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державного бюджету,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заборгованість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входить до федерального боргу, але уряд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56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2EF55F-3466-4161-A01A-4B42172CA6E2}"/>
              </a:ext>
            </a:extLst>
          </p:cNvPr>
          <p:cNvSpPr txBox="1"/>
          <p:nvPr/>
        </p:nvSpPr>
        <p:spPr>
          <a:xfrm>
            <a:off x="1524000" y="453582"/>
            <a:ext cx="90063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інвестиційних</a:t>
            </a:r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</a:t>
            </a:r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дилерських</a:t>
            </a:r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брокерських</a:t>
            </a:r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</a:t>
            </a:r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UA" sz="32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01B032-DF65-4E30-992A-A8E8A7F3C2EA}"/>
              </a:ext>
            </a:extLst>
          </p:cNvPr>
          <p:cNvSpPr txBox="1"/>
          <p:nvPr/>
        </p:nvSpPr>
        <p:spPr>
          <a:xfrm>
            <a:off x="934064" y="2099467"/>
            <a:ext cx="1032387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Емісійні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переговорівз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торгово-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промисловими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компаніями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цінних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паперів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випусків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AutoNum type="arabicPeriod"/>
            </a:pP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себе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зобов’язань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розмістити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папери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 і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купити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не буде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передплатою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AutoNum type="arabicPeriod"/>
            </a:pP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Дилерські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брокерські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-продаж на ринку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цінних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паперів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фінансовимпитанням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98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BA2BA8-E50E-476F-BEF1-71BEE089D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904" y="197079"/>
            <a:ext cx="9404723" cy="1400530"/>
          </a:xfrm>
        </p:spPr>
        <p:txBody>
          <a:bodyPr/>
          <a:lstStyle/>
          <a:p>
            <a:r>
              <a:rPr lang="ru-RU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зазначеного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UA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виток: горизонтальный 3">
            <a:extLst>
              <a:ext uri="{FF2B5EF4-FFF2-40B4-BE49-F238E27FC236}">
                <a16:creationId xmlns:a16="http://schemas.microsoft.com/office/drawing/2014/main" id="{C3CA6068-8D07-4DCB-AEFD-411BA4C9DD7F}"/>
              </a:ext>
            </a:extLst>
          </p:cNvPr>
          <p:cNvSpPr/>
          <p:nvPr/>
        </p:nvSpPr>
        <p:spPr>
          <a:xfrm>
            <a:off x="1337186" y="1685798"/>
            <a:ext cx="9404723" cy="497512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Грошово-кредитна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США —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грошового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обігу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кредитування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законодавчо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утворилася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кий(США)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комерційних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контрольованих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державоюкредитних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інвестиційних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дилерських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брокерських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недержавних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пенсійних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фондів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На наш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погляд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США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кредитування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47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0296E-35EA-4442-8324-C882CAE46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2487995"/>
            <a:ext cx="9404723" cy="1400530"/>
          </a:xfrm>
        </p:spPr>
        <p:txBody>
          <a:bodyPr/>
          <a:lstStyle/>
          <a:p>
            <a:r>
              <a:rPr lang="uk-UA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UA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891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чко с текстом: прямоугольное 3">
            <a:extLst>
              <a:ext uri="{FF2B5EF4-FFF2-40B4-BE49-F238E27FC236}">
                <a16:creationId xmlns:a16="http://schemas.microsoft.com/office/drawing/2014/main" id="{B226570D-B2F5-4173-8705-569D6D3F243A}"/>
              </a:ext>
            </a:extLst>
          </p:cNvPr>
          <p:cNvSpPr/>
          <p:nvPr/>
        </p:nvSpPr>
        <p:spPr>
          <a:xfrm>
            <a:off x="1042220" y="245806"/>
            <a:ext cx="9006349" cy="1474839"/>
          </a:xfrm>
          <a:prstGeom prst="wedge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Грошово-кредитна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США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грошового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обігу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кредитування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утворилася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67D578-B586-46F1-8269-A0D18F95FEB6}"/>
              </a:ext>
            </a:extLst>
          </p:cNvPr>
          <p:cNvSpPr txBox="1"/>
          <p:nvPr/>
        </p:nvSpPr>
        <p:spPr>
          <a:xfrm>
            <a:off x="1546123" y="1997248"/>
            <a:ext cx="909975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Важливими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атрибутами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грошово-кредитної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системиСША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є:</a:t>
            </a:r>
            <a:endParaRPr lang="ru-U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A05887-1CB2-4AFC-9386-DFB98EB53D97}"/>
              </a:ext>
            </a:extLst>
          </p:cNvPr>
          <p:cNvSpPr txBox="1"/>
          <p:nvPr/>
        </p:nvSpPr>
        <p:spPr>
          <a:xfrm>
            <a:off x="1661651" y="324433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Найменування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грошової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</a:t>
            </a:r>
            <a:endParaRPr lang="ru-UA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EB1EDAAD-D313-444A-8D77-8CA595D9DD8C}"/>
              </a:ext>
            </a:extLst>
          </p:cNvPr>
          <p:cNvSpPr/>
          <p:nvPr/>
        </p:nvSpPr>
        <p:spPr>
          <a:xfrm>
            <a:off x="639097" y="3351069"/>
            <a:ext cx="907026" cy="273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90F9B156-CA0B-4DB6-AC54-4703D9D8A562}"/>
              </a:ext>
            </a:extLst>
          </p:cNvPr>
          <p:cNvSpPr/>
          <p:nvPr/>
        </p:nvSpPr>
        <p:spPr>
          <a:xfrm>
            <a:off x="639097" y="4093405"/>
            <a:ext cx="907026" cy="273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B40540-1A85-4CEF-9C66-1F64BA9637C9}"/>
              </a:ext>
            </a:extLst>
          </p:cNvPr>
          <p:cNvSpPr txBox="1"/>
          <p:nvPr/>
        </p:nvSpPr>
        <p:spPr>
          <a:xfrm>
            <a:off x="1661651" y="399749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endParaRPr lang="ru-UA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4724C728-7FFF-4934-969C-AC51FD5FE281}"/>
              </a:ext>
            </a:extLst>
          </p:cNvPr>
          <p:cNvSpPr/>
          <p:nvPr/>
        </p:nvSpPr>
        <p:spPr>
          <a:xfrm>
            <a:off x="639097" y="4943465"/>
            <a:ext cx="907026" cy="273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4B6FA2-8E30-4D03-980B-1639A7255742}"/>
              </a:ext>
            </a:extLst>
          </p:cNvPr>
          <p:cNvSpPr txBox="1"/>
          <p:nvPr/>
        </p:nvSpPr>
        <p:spPr>
          <a:xfrm>
            <a:off x="1661651" y="4802575"/>
            <a:ext cx="9320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грошей,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встановлені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законодавчо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обігу</a:t>
            </a:r>
            <a:endParaRPr lang="ru-UA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6063CA8D-EBA2-4A33-8A2B-60730EF4992D}"/>
              </a:ext>
            </a:extLst>
          </p:cNvPr>
          <p:cNvSpPr/>
          <p:nvPr/>
        </p:nvSpPr>
        <p:spPr>
          <a:xfrm>
            <a:off x="648929" y="5941439"/>
            <a:ext cx="907026" cy="273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F44F98-82BD-4A04-A537-1404C2086568}"/>
              </a:ext>
            </a:extLst>
          </p:cNvPr>
          <p:cNvSpPr txBox="1"/>
          <p:nvPr/>
        </p:nvSpPr>
        <p:spPr>
          <a:xfrm>
            <a:off x="1546123" y="5618273"/>
            <a:ext cx="99969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безготівкових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розрахунків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порядок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готівкового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грошового обороту</a:t>
            </a:r>
            <a:endParaRPr lang="ru-UA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8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4F0F5980-FE5E-4F6F-8573-4B22FEDB8506}"/>
              </a:ext>
            </a:extLst>
          </p:cNvPr>
          <p:cNvSpPr/>
          <p:nvPr/>
        </p:nvSpPr>
        <p:spPr>
          <a:xfrm>
            <a:off x="776750" y="1022554"/>
            <a:ext cx="1101212" cy="324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A80BF8-78C9-485B-BBED-34A708440EDC}"/>
              </a:ext>
            </a:extLst>
          </p:cNvPr>
          <p:cNvSpPr txBox="1"/>
          <p:nvPr/>
        </p:nvSpPr>
        <p:spPr>
          <a:xfrm>
            <a:off x="2084437" y="960084"/>
            <a:ext cx="7796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грошовий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обіг</a:t>
            </a:r>
            <a:endParaRPr lang="ru-UA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2695EE-17FA-46BC-AB9F-CF79DCDA1849}"/>
              </a:ext>
            </a:extLst>
          </p:cNvPr>
          <p:cNvSpPr txBox="1"/>
          <p:nvPr/>
        </p:nvSpPr>
        <p:spPr>
          <a:xfrm>
            <a:off x="1995949" y="190522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Комерційні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банки</a:t>
            </a:r>
            <a:endParaRPr lang="ru-UA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744064AC-8FA6-49EB-86F7-611A18DFCECD}"/>
              </a:ext>
            </a:extLst>
          </p:cNvPr>
          <p:cNvSpPr/>
          <p:nvPr/>
        </p:nvSpPr>
        <p:spPr>
          <a:xfrm>
            <a:off x="710378" y="1973825"/>
            <a:ext cx="1101212" cy="324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F873C146-13DA-4BBB-972D-716A81249522}"/>
              </a:ext>
            </a:extLst>
          </p:cNvPr>
          <p:cNvSpPr/>
          <p:nvPr/>
        </p:nvSpPr>
        <p:spPr>
          <a:xfrm>
            <a:off x="710378" y="2895600"/>
            <a:ext cx="1101212" cy="324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7A2D29-F41B-42E1-8A5E-5D910AF781A0}"/>
              </a:ext>
            </a:extLst>
          </p:cNvPr>
          <p:cNvSpPr txBox="1"/>
          <p:nvPr/>
        </p:nvSpPr>
        <p:spPr>
          <a:xfrm>
            <a:off x="1877962" y="284420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Фінансово-кредитні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</a:t>
            </a:r>
            <a:endParaRPr lang="ru-UA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Шансы Bitcoin стать основой новой экономики - startup.ua">
            <a:extLst>
              <a:ext uri="{FF2B5EF4-FFF2-40B4-BE49-F238E27FC236}">
                <a16:creationId xmlns:a16="http://schemas.microsoft.com/office/drawing/2014/main" id="{5D63CC9D-FDF9-4B22-A4F3-1D45F30C7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424" y="3836812"/>
            <a:ext cx="4303853" cy="2984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ull Trap? Bitcoin's Price Rise to $8,300 Isn't Backed by High Volumes -  CoinDesk">
            <a:extLst>
              <a:ext uri="{FF2B5EF4-FFF2-40B4-BE49-F238E27FC236}">
                <a16:creationId xmlns:a16="http://schemas.microsoft.com/office/drawing/2014/main" id="{09E0FC6E-626F-44C3-AB06-E62BB0C97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77" y="3811786"/>
            <a:ext cx="4303853" cy="2869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60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FBB88F15-B306-49A5-8007-66F56330690C}"/>
              </a:ext>
            </a:extLst>
          </p:cNvPr>
          <p:cNvSpPr/>
          <p:nvPr/>
        </p:nvSpPr>
        <p:spPr>
          <a:xfrm>
            <a:off x="747252" y="0"/>
            <a:ext cx="9438968" cy="292916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Грошова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одиниця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США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долар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США = 100 центам. В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обігу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банкноти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100, 50, 20, 10, 5, 2, 1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долар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срібно-мідні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мідно-нікелеві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монети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один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долар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50, 25, 10, 1 цент</a:t>
            </a:r>
            <a:endParaRPr lang="ru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0210AB-C258-4A26-A09A-D672EC58804C}"/>
              </a:ext>
            </a:extLst>
          </p:cNvPr>
          <p:cNvSpPr txBox="1"/>
          <p:nvPr/>
        </p:nvSpPr>
        <p:spPr>
          <a:xfrm>
            <a:off x="747252" y="3095155"/>
            <a:ext cx="9743768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Долар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США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платіжна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валюта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долара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розрахунках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Bitcoin Warning As Serious Security Vulnerabilities Uncovered | Cape  Business News">
            <a:extLst>
              <a:ext uri="{FF2B5EF4-FFF2-40B4-BE49-F238E27FC236}">
                <a16:creationId xmlns:a16="http://schemas.microsoft.com/office/drawing/2014/main" id="{D28957A7-BAE5-403B-AF4B-7A5EF1D0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4" y="4461474"/>
            <a:ext cx="9041375" cy="2148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15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виток: горизонтальный 3">
            <a:extLst>
              <a:ext uri="{FF2B5EF4-FFF2-40B4-BE49-F238E27FC236}">
                <a16:creationId xmlns:a16="http://schemas.microsoft.com/office/drawing/2014/main" id="{A13799BE-E7D2-45B7-B7CC-941AF2819059}"/>
              </a:ext>
            </a:extLst>
          </p:cNvPr>
          <p:cNvSpPr/>
          <p:nvPr/>
        </p:nvSpPr>
        <p:spPr>
          <a:xfrm>
            <a:off x="442451" y="98323"/>
            <a:ext cx="9556955" cy="3873909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США (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особи)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іноземною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валютою на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банківськими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внесками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кордоном,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вкладати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папери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золотом,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продавати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купувати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експортувати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імпортувати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золото,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золотом.</a:t>
            </a:r>
            <a:endParaRPr lang="ru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виток: горизонтальный 4">
            <a:extLst>
              <a:ext uri="{FF2B5EF4-FFF2-40B4-BE49-F238E27FC236}">
                <a16:creationId xmlns:a16="http://schemas.microsoft.com/office/drawing/2014/main" id="{8827A1A4-0060-4590-A9BF-EBCBD4998860}"/>
              </a:ext>
            </a:extLst>
          </p:cNvPr>
          <p:cNvSpPr/>
          <p:nvPr/>
        </p:nvSpPr>
        <p:spPr>
          <a:xfrm>
            <a:off x="4041058" y="4149213"/>
            <a:ext cx="7590503" cy="2428568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зазначити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США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запас(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тон).</a:t>
            </a:r>
            <a:endParaRPr lang="ru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030703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233F85-9334-45A2-B392-9F5A8E9910CD}"/>
              </a:ext>
            </a:extLst>
          </p:cNvPr>
          <p:cNvSpPr txBox="1"/>
          <p:nvPr/>
        </p:nvSpPr>
        <p:spPr>
          <a:xfrm>
            <a:off x="1828798" y="513424"/>
            <a:ext cx="770849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Грошово-кредитна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США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U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DACC6984-1511-411E-9307-200496BF39EF}"/>
              </a:ext>
            </a:extLst>
          </p:cNvPr>
          <p:cNvSpPr/>
          <p:nvPr/>
        </p:nvSpPr>
        <p:spPr>
          <a:xfrm>
            <a:off x="845574" y="1769806"/>
            <a:ext cx="1061882" cy="43261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AC7320BA-CF7D-4A5C-BC2E-2D1515BDE0D6}"/>
              </a:ext>
            </a:extLst>
          </p:cNvPr>
          <p:cNvSpPr/>
          <p:nvPr/>
        </p:nvSpPr>
        <p:spPr>
          <a:xfrm>
            <a:off x="845574" y="3004067"/>
            <a:ext cx="1061882" cy="43261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7C2FCAF7-6DEA-4DA9-9610-A7F98D564621}"/>
              </a:ext>
            </a:extLst>
          </p:cNvPr>
          <p:cNvSpPr/>
          <p:nvPr/>
        </p:nvSpPr>
        <p:spPr>
          <a:xfrm>
            <a:off x="845574" y="4213279"/>
            <a:ext cx="1061882" cy="43261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99FE7BBD-A60C-4D64-BCC9-9CA83BA36E5B}"/>
              </a:ext>
            </a:extLst>
          </p:cNvPr>
          <p:cNvSpPr/>
          <p:nvPr/>
        </p:nvSpPr>
        <p:spPr>
          <a:xfrm>
            <a:off x="845574" y="5550310"/>
            <a:ext cx="1061882" cy="43261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53FB56-A580-4174-923E-9DAD50D4F89D}"/>
              </a:ext>
            </a:extLst>
          </p:cNvPr>
          <p:cNvSpPr txBox="1"/>
          <p:nvPr/>
        </p:nvSpPr>
        <p:spPr>
          <a:xfrm>
            <a:off x="2123768" y="176980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Федеральні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резервні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комерційні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банки</a:t>
            </a:r>
            <a:endParaRPr lang="ru-UA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D7C5E7-4120-4E15-B64E-CE2F4D09730D}"/>
              </a:ext>
            </a:extLst>
          </p:cNvPr>
          <p:cNvSpPr txBox="1"/>
          <p:nvPr/>
        </p:nvSpPr>
        <p:spPr>
          <a:xfrm>
            <a:off x="2123768" y="29068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Експортно-імпортний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банк</a:t>
            </a:r>
            <a:endParaRPr lang="ru-UA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628B29-97D6-4ED4-AF3E-9F29E3647C14}"/>
              </a:ext>
            </a:extLst>
          </p:cNvPr>
          <p:cNvSpPr txBox="1"/>
          <p:nvPr/>
        </p:nvSpPr>
        <p:spPr>
          <a:xfrm>
            <a:off x="2123768" y="421327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Позиково-ощадні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асоціації</a:t>
            </a:r>
            <a:endParaRPr lang="ru-UA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A5AA69-3003-4520-BBC9-095E8E5159BD}"/>
              </a:ext>
            </a:extLst>
          </p:cNvPr>
          <p:cNvSpPr txBox="1"/>
          <p:nvPr/>
        </p:nvSpPr>
        <p:spPr>
          <a:xfrm>
            <a:off x="2054942" y="551972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Взаємо-ощадні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банки</a:t>
            </a:r>
            <a:endParaRPr lang="ru-UA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Bitcoin becomes best-performing currency 2016 | Business| Economy and  finance news from a German perspective | DW | 02.01.2017">
            <a:extLst>
              <a:ext uri="{FF2B5EF4-FFF2-40B4-BE49-F238E27FC236}">
                <a16:creationId xmlns:a16="http://schemas.microsoft.com/office/drawing/2014/main" id="{550AB54E-6FEC-49EE-88BF-A441424A7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909" y="3196746"/>
            <a:ext cx="4975787" cy="2800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48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E6484A55-3E2D-4121-816B-21599D0B1BEB}"/>
              </a:ext>
            </a:extLst>
          </p:cNvPr>
          <p:cNvSpPr/>
          <p:nvPr/>
        </p:nvSpPr>
        <p:spPr>
          <a:xfrm>
            <a:off x="776748" y="304799"/>
            <a:ext cx="1061882" cy="43261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C50523-740B-4BC9-9CCD-67F16471FDB0}"/>
              </a:ext>
            </a:extLst>
          </p:cNvPr>
          <p:cNvSpPr txBox="1"/>
          <p:nvPr/>
        </p:nvSpPr>
        <p:spPr>
          <a:xfrm>
            <a:off x="2040193" y="27575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Кредитні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союзи</a:t>
            </a:r>
            <a:endParaRPr lang="ru-UA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828B74E7-AE2E-4826-88FF-89530949119D}"/>
              </a:ext>
            </a:extLst>
          </p:cNvPr>
          <p:cNvSpPr/>
          <p:nvPr/>
        </p:nvSpPr>
        <p:spPr>
          <a:xfrm>
            <a:off x="776748" y="1157746"/>
            <a:ext cx="1061882" cy="43261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6819C1-8D6D-435E-8B41-E0A0ED892689}"/>
              </a:ext>
            </a:extLst>
          </p:cNvPr>
          <p:cNvSpPr txBox="1"/>
          <p:nvPr/>
        </p:nvSpPr>
        <p:spPr>
          <a:xfrm>
            <a:off x="1912373" y="1128700"/>
            <a:ext cx="81116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контрольовані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державою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кредитні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</a:t>
            </a:r>
            <a:endParaRPr lang="ru-UA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87590145-9F33-46F0-A4B3-C5B8C2F9FBDE}"/>
              </a:ext>
            </a:extLst>
          </p:cNvPr>
          <p:cNvSpPr/>
          <p:nvPr/>
        </p:nvSpPr>
        <p:spPr>
          <a:xfrm>
            <a:off x="776748" y="2072370"/>
            <a:ext cx="1061882" cy="43261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0FD7E6-B1D4-40E7-858F-D6167D562B37}"/>
              </a:ext>
            </a:extLst>
          </p:cNvPr>
          <p:cNvSpPr txBox="1"/>
          <p:nvPr/>
        </p:nvSpPr>
        <p:spPr>
          <a:xfrm>
            <a:off x="1912373" y="207237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страхуванню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майна</a:t>
            </a:r>
            <a:endParaRPr lang="ru-UA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EDB5742F-6FAB-4E11-8C72-7366B9389037}"/>
              </a:ext>
            </a:extLst>
          </p:cNvPr>
          <p:cNvSpPr/>
          <p:nvPr/>
        </p:nvSpPr>
        <p:spPr>
          <a:xfrm>
            <a:off x="850491" y="3016040"/>
            <a:ext cx="1061882" cy="43261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33657E23-D9FC-4648-AFC0-11B898622DB1}"/>
              </a:ext>
            </a:extLst>
          </p:cNvPr>
          <p:cNvSpPr/>
          <p:nvPr/>
        </p:nvSpPr>
        <p:spPr>
          <a:xfrm>
            <a:off x="850491" y="3868987"/>
            <a:ext cx="1061882" cy="43261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897099-5E8A-49FB-A065-8834EF831815}"/>
              </a:ext>
            </a:extLst>
          </p:cNvPr>
          <p:cNvSpPr txBox="1"/>
          <p:nvPr/>
        </p:nvSpPr>
        <p:spPr>
          <a:xfrm>
            <a:off x="1912373" y="297634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Інвестиційні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endParaRPr lang="ru-UA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ED0D36-A938-4FCF-ADF8-D0BA3BA944A9}"/>
              </a:ext>
            </a:extLst>
          </p:cNvPr>
          <p:cNvSpPr txBox="1"/>
          <p:nvPr/>
        </p:nvSpPr>
        <p:spPr>
          <a:xfrm>
            <a:off x="1912373" y="3876355"/>
            <a:ext cx="7182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Інвестиційні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банки,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дилерські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брокерські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endParaRPr lang="ru-UA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B3FC054E-CBAB-48C1-92E1-6DC1BA062523}"/>
              </a:ext>
            </a:extLst>
          </p:cNvPr>
          <p:cNvSpPr/>
          <p:nvPr/>
        </p:nvSpPr>
        <p:spPr>
          <a:xfrm>
            <a:off x="850491" y="4874334"/>
            <a:ext cx="1061882" cy="43261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4ECD0A-5753-4314-AD22-D476DBFD88C3}"/>
              </a:ext>
            </a:extLst>
          </p:cNvPr>
          <p:cNvSpPr txBox="1"/>
          <p:nvPr/>
        </p:nvSpPr>
        <p:spPr>
          <a:xfrm>
            <a:off x="1912373" y="481332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758F26E9-94C0-4814-933B-588447C4B5BC}"/>
              </a:ext>
            </a:extLst>
          </p:cNvPr>
          <p:cNvSpPr/>
          <p:nvPr/>
        </p:nvSpPr>
        <p:spPr>
          <a:xfrm>
            <a:off x="850491" y="5811304"/>
            <a:ext cx="1061882" cy="43261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3BAD3A-90F9-4525-88DF-815D499327F5}"/>
              </a:ext>
            </a:extLst>
          </p:cNvPr>
          <p:cNvSpPr txBox="1"/>
          <p:nvPr/>
        </p:nvSpPr>
        <p:spPr>
          <a:xfrm>
            <a:off x="1912373" y="577488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Пенсійніфонди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корпорацій</a:t>
            </a:r>
            <a:endParaRPr lang="ru-UA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520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id="{DDDAB1B7-7685-433A-B164-241A22AD4A73}"/>
              </a:ext>
            </a:extLst>
          </p:cNvPr>
          <p:cNvSpPr/>
          <p:nvPr/>
        </p:nvSpPr>
        <p:spPr>
          <a:xfrm>
            <a:off x="639097" y="255640"/>
            <a:ext cx="9832258" cy="2644877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центрального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банкуСША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Федеральної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резервної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(ФРС) (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функціонує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липня 1913 р.).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Федеральним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резервним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актом —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США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розділена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12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округів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Кордони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округів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співпадають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кордонами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штатів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Кожний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12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округів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(Нью-Йорк, Бостон,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Філадельфія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Клівленд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Річмонд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Атланта,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Чікаго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Сент-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Луїс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Мінеаполіс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Канзас-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Сіті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Даллас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іСан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-Франциско)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обслуговується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федеральним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резервним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банком (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філіями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округу.</a:t>
            </a:r>
            <a:endParaRPr lang="ru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DBB4E6-6B00-4ECD-BD75-41851F3369F8}"/>
              </a:ext>
            </a:extLst>
          </p:cNvPr>
          <p:cNvSpPr txBox="1"/>
          <p:nvPr/>
        </p:nvSpPr>
        <p:spPr>
          <a:xfrm>
            <a:off x="2777613" y="3198167"/>
            <a:ext cx="6636774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організаційній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структурі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ФРС США </a:t>
            </a: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UA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2BDEDB0A-DC59-412F-9FD9-B8F8F147D124}"/>
              </a:ext>
            </a:extLst>
          </p:cNvPr>
          <p:cNvSpPr/>
          <p:nvPr/>
        </p:nvSpPr>
        <p:spPr>
          <a:xfrm rot="1380136">
            <a:off x="2654710" y="3814917"/>
            <a:ext cx="226142" cy="5997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91037B35-47A5-4092-9D34-27F17C54F8BF}"/>
              </a:ext>
            </a:extLst>
          </p:cNvPr>
          <p:cNvSpPr/>
          <p:nvPr/>
        </p:nvSpPr>
        <p:spPr>
          <a:xfrm>
            <a:off x="4766357" y="3948854"/>
            <a:ext cx="226142" cy="5997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4EDE04EE-D637-4AA1-9250-806A87BB4F6E}"/>
              </a:ext>
            </a:extLst>
          </p:cNvPr>
          <p:cNvSpPr/>
          <p:nvPr/>
        </p:nvSpPr>
        <p:spPr>
          <a:xfrm rot="21416594">
            <a:off x="7052165" y="3957480"/>
            <a:ext cx="226142" cy="5997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A244618A-80A7-4841-9ACD-2DF7B9978D3F}"/>
              </a:ext>
            </a:extLst>
          </p:cNvPr>
          <p:cNvSpPr/>
          <p:nvPr/>
        </p:nvSpPr>
        <p:spPr>
          <a:xfrm rot="20358306">
            <a:off x="9203783" y="3806978"/>
            <a:ext cx="180139" cy="5997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A7D6D2-149B-4B97-A3D9-D6F2907F5AB7}"/>
              </a:ext>
            </a:extLst>
          </p:cNvPr>
          <p:cNvSpPr txBox="1"/>
          <p:nvPr/>
        </p:nvSpPr>
        <p:spPr>
          <a:xfrm>
            <a:off x="1560871" y="4553891"/>
            <a:ext cx="24334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управлінців</a:t>
            </a:r>
            <a:endParaRPr lang="ru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8D8CE3-7083-4D3F-839E-C1299485A111}"/>
              </a:ext>
            </a:extLst>
          </p:cNvPr>
          <p:cNvSpPr txBox="1"/>
          <p:nvPr/>
        </p:nvSpPr>
        <p:spPr>
          <a:xfrm>
            <a:off x="3830363" y="4630835"/>
            <a:ext cx="32059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Федеральний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відкритому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</a:t>
            </a:r>
            <a:endParaRPr lang="ru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C7A106-7F4F-482F-9D4F-6681D396F84B}"/>
              </a:ext>
            </a:extLst>
          </p:cNvPr>
          <p:cNvSpPr txBox="1"/>
          <p:nvPr/>
        </p:nvSpPr>
        <p:spPr>
          <a:xfrm>
            <a:off x="6671190" y="4599404"/>
            <a:ext cx="30529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консультаційна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рада</a:t>
            </a:r>
            <a:endParaRPr lang="ru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F71993-CC34-4614-A17D-55A221655197}"/>
              </a:ext>
            </a:extLst>
          </p:cNvPr>
          <p:cNvSpPr txBox="1"/>
          <p:nvPr/>
        </p:nvSpPr>
        <p:spPr>
          <a:xfrm>
            <a:off x="9029362" y="4507071"/>
            <a:ext cx="353557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Дванадцять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федеральних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резервних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банки (члени ФРС) (не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банки США є членами ФРС)</a:t>
            </a:r>
            <a:endParaRPr lang="ru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94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110</TotalTime>
  <Words>1239</Words>
  <Application>Microsoft Office PowerPoint</Application>
  <PresentationFormat>Широкоэкранный</PresentationFormat>
  <Paragraphs>72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Century Gothic</vt:lpstr>
      <vt:lpstr>Times New Roman</vt:lpstr>
      <vt:lpstr>Wingdings</vt:lpstr>
      <vt:lpstr>Wingdings 3</vt:lpstr>
      <vt:lpstr>Ион</vt:lpstr>
      <vt:lpstr>ГРОШОВО-КРЕДИТНА СИСТЕМА СПОЛУЧЕНИХ ШТАТІВ АМЕРИКИ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Із вище зазначеного можна зробити наступні висновки: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ГРОШОВО-КРЕДИТНА СИСТЕМА СПОЛУЧЕНИХ ШТАТІВ АМЕРИКИ</dc:title>
  <dc:creator>Илона Ерёменко</dc:creator>
  <cp:lastModifiedBy>Александр</cp:lastModifiedBy>
  <cp:revision>30</cp:revision>
  <dcterms:created xsi:type="dcterms:W3CDTF">2021-04-03T11:13:20Z</dcterms:created>
  <dcterms:modified xsi:type="dcterms:W3CDTF">2023-03-02T17:43:37Z</dcterms:modified>
</cp:coreProperties>
</file>