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71" r:id="rId13"/>
    <p:sldId id="272" r:id="rId14"/>
    <p:sldId id="273" r:id="rId15"/>
    <p:sldId id="274" r:id="rId16"/>
    <p:sldId id="275" r:id="rId17"/>
    <p:sldId id="268" r:id="rId18"/>
    <p:sldId id="266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800080"/>
    <a:srgbClr val="D60093"/>
    <a:srgbClr val="66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84" y="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60851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Тема 11.</a:t>
            </a:r>
            <a:br>
              <a:rPr lang="ru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Предмет і завдання якісного аналізу‚ </a:t>
            </a:r>
            <a:br>
              <a:rPr lang="ru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53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методи якісного аналізу.</a:t>
            </a:r>
            <a:br>
              <a:rPr lang="ru-RU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06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методом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мокрої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введений у практику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англ</a:t>
            </a:r>
            <a: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хіміком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Р. </a:t>
            </a:r>
            <a:r>
              <a:rPr lang="ru-RU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Бойлєм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Речовину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яку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розчиняють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кислотах, лугах,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органічних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розчинниках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 основному на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практиці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водні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справу з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реакціями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проходять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воді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методом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мокрої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технікою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наступні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UA" sz="17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Пробірковий</a:t>
            </a:r>
            <a:r>
              <a:rPr lang="ru-RU" sz="17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осадження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проводять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у маленьких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пробірках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поміщають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декілька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крапель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досліджуваного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додають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піпетки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необхідну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крапель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реактиву.</a:t>
            </a: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Краплинний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реакцію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виконують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змішуванням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краплин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досліджуваного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і реактиву на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фарфоровій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керамічній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скляній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пластинці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заглибленнями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просто на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смужці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фільтрувального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паперу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спостерігають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характерне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утворення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кристалів</a:t>
            </a:r>
            <a: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</a:t>
            </a:r>
            <a:r>
              <a:rPr lang="ru-UA" sz="1700" dirty="0" err="1">
                <a:latin typeface="Arial" panose="020B0604020202020204" pitchFamily="34" charset="0"/>
                <a:cs typeface="Arial" panose="020B0604020202020204" pitchFamily="34" charset="0"/>
              </a:rPr>
              <a:t>лений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у 30-х р</a:t>
            </a:r>
            <a: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20 ст.</a:t>
            </a:r>
            <a:r>
              <a:rPr lang="ru-UA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7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Мікрокристалоскопічний</a:t>
            </a:r>
            <a:r>
              <a:rPr lang="ru-RU" sz="17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ґрунтується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сполук-осадів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здатність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кристалів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заломлювати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Одержуючи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досліджуючи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кристалів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мікроскопом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встановлюють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наявність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того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компоненту в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досліджуваній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речовині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0729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методом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мокрої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маси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досліджуваної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just"/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Класичним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методом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макроаналіз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проводиться </a:t>
            </a:r>
            <a:b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пробірках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водними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солей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вимагає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порівняно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великих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об’ємів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17422"/>
            <a:ext cx="7980323" cy="361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2373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макроаналізі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0,5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1,0  г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50 мл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виконують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пробірках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стаканах, колбах, осади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відділяють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фільтруванням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фільтри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паперові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мікроаналізі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 правило, 0,001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0,010 г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0,0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0,50 мл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виконують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крапельним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мікрокристалоскопічним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методом.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Напівмікроаналіз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займає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проміжне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становище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макрометодами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мікрометодами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0,01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0,10 г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сухої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0,5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5,0 мл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проводять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конусних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пробірках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дозування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проводиться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крапельниці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Розділення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твердої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рідкої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фази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проводять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центрифуги.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окремий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компонент,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відрізняє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компонент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більшості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випадків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переводять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спочатку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ньому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окремі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молекули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45333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виборі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обов’язково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враховують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чутливість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–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найменшу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мінімум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UA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cs typeface="Arial" panose="020B0604020202020204" pitchFamily="34" charset="0"/>
              </a:rPr>
              <a:t>відкривають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тієї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виявити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тією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іншою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реакцією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тим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вона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чутливіша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Чутливість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залежить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умов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розчину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перемішування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концентрації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взаємодіючих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чутливість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також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впливають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сторонні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більшості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випадків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заважають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сторонні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називають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специфічними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Якісне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виконувати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дробним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систематичним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методами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дробного методу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тому,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виявляють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складної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суміші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спочатку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відділяють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сторонні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заважають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реактиви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були б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специфічними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реагували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продуктів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схожими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властивостями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46348"/>
            <a:ext cx="8784976" cy="6165304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Систематичний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хід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заснований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схем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розділення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окремі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ru-UA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якісному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розділення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осадження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використанням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групових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реагентів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ru-U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Групови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реагент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− реактив,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певною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подібні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ru-UA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поділяються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окремі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відділити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ході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ru-UA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Найбільш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відомі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кислотно-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лужна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катіонів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табл.  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 і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аніонів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основу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покладена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різна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розчинність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солей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барію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аргентуму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табл.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ru-UA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Групові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реактиви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як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відокремлення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так і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розчині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висновок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варто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проводити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кожного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094" y="0"/>
            <a:ext cx="8051812" cy="653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66" y="274638"/>
            <a:ext cx="8971668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554461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Механо-хімічний</a:t>
            </a:r>
            <a:r>
              <a:rPr lang="ru-RU" sz="29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9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9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9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методом </a:t>
            </a:r>
            <a:r>
              <a:rPr lang="ru-RU" sz="29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розтирання</a:t>
            </a:r>
            <a:r>
              <a:rPr lang="ru-UA" sz="29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UA" sz="2900" dirty="0">
                <a:latin typeface="Arial" panose="020B0604020202020204" pitchFamily="34" charset="0"/>
                <a:cs typeface="Arial" panose="020B0604020202020204" pitchFamily="34" charset="0"/>
              </a:rPr>
              <a:t>(м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етод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вперше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запропонував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Д.І.</a:t>
            </a:r>
            <a:r>
              <a:rPr lang="ru-UA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Менделєєв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практично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використав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Ф.М.</a:t>
            </a:r>
            <a:r>
              <a:rPr lang="ru-UA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Флавицький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1892 р.</a:t>
            </a:r>
            <a:r>
              <a:rPr lang="ru-UA" sz="2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методу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лежить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зміна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виділення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газу </a:t>
            </a:r>
            <a:br>
              <a:rPr lang="ru-UA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розтиранні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досліджуваної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рівною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масою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твердого реагенту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CoCI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+ 4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SCN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UA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→ (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[Co(SCN)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] + 2NH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UA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синій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ru-UA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Ca(OH)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→ 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↑ +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CaCI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 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endParaRPr lang="ru-UA" sz="29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COONa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NaHSO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→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COOH↑</a:t>
            </a:r>
            <a:r>
              <a:rPr lang="ru-UA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запах оцту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</a:pP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(k)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 + Ca(OH)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2(k)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 → 2NH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↑ +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CaCl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2(k)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 + 2H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UA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9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амоній-іону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UA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FeCl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 +3NH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SCN = Fe(SCN)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 + 3NH</a:t>
            </a:r>
            <a:r>
              <a:rPr lang="en-US" sz="29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ru-UA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криваво-червоний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UA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Fe (III)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29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розтирання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руд</a:t>
            </a:r>
            <a:r>
              <a:rPr lang="ru-UA" sz="29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мінералів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польових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624736" cy="360040"/>
          </a:xfrm>
        </p:spPr>
        <p:txBody>
          <a:bodyPr>
            <a:normAutofit fontScale="90000"/>
          </a:bodyPr>
          <a:lstStyle/>
          <a:p>
            <a:pPr algn="ctr"/>
            <a:br>
              <a:rPr lang="ru-UA" sz="27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sz="2700" dirty="0" err="1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Механо</a:t>
            </a:r>
            <a:r>
              <a:rPr lang="uk-UA" sz="27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-хімічні методи</a:t>
            </a:r>
            <a:br>
              <a:rPr lang="uk-UA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61926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методах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якісні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sz="1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UA" sz="800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таких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потрібний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функціональну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групу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перетворюють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ряд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запах,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агрегатний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стан. </a:t>
            </a: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еагент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реактив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ечовина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використовується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якісної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аналітичної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Реактиви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ступенем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чистоти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діляться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на: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особо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(о.ч);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(х.ч);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ч.д.а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чисті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(ч).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рупов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UA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реактиви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еактиви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осаджають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цілу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групу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іоні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</a:t>
            </a:r>
            <a:r>
              <a:rPr lang="ru-UA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</a:t>
            </a:r>
            <a:r>
              <a:rPr lang="ru-UA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ідентифікації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розділення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молекул.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класифікуються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застосуванням</a:t>
            </a:r>
            <a:r>
              <a:rPr lang="ru-RU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розподілення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52636"/>
            <a:ext cx="6624736" cy="648072"/>
          </a:xfrm>
        </p:spPr>
        <p:txBody>
          <a:bodyPr>
            <a:noAutofit/>
          </a:bodyPr>
          <a:lstStyle/>
          <a:p>
            <a:pPr algn="ctr"/>
            <a:r>
              <a:rPr lang="uk-UA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Класифікація аналітичних реакцій</a:t>
            </a:r>
            <a:b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характером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хімічної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взаємодії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кислотно-основні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протолітичні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осадження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комплексоутворення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г) окисно-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відновні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арактерн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− а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налітичні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даного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арактерн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а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налітичн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реагент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(реактив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− а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налітичні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реагенти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даний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Селективн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вибірков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визначених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відбуваються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одночасно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певними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іонами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Специфічн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1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</a:t>
            </a:r>
            <a:r>
              <a:rPr lang="ru-UA" sz="1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реакції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дозволяють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визначити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даний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присутності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+ OHˉ⟶ NH</a:t>
            </a:r>
            <a:r>
              <a:rPr lang="en-US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↑ + H</a:t>
            </a:r>
            <a:r>
              <a:rPr lang="en-US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 запахом, за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посинінням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лакмусового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паперу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папір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змочений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фенолфталеїном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набуває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рожевого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кольору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Ця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специфічною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КОН –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специфічний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реагент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катіон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амонію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Цією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реакцією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визначити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присутності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іонів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неорганічному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1328"/>
            <a:ext cx="8579296" cy="4525963"/>
          </a:xfrm>
        </p:spPr>
        <p:txBody>
          <a:bodyPr/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1. Якісний склад речовини: елементний, іонний, молекулярний, фазовий. </a:t>
            </a:r>
          </a:p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2. Методи якісного аналізу. </a:t>
            </a:r>
          </a:p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3. Пірохімічний аналіз. </a:t>
            </a:r>
          </a:p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Механо-хімічні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методи. </a:t>
            </a:r>
          </a:p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5. Класифікація аналітичних реакцій.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:p14="http://schemas.microsoft.com/office/powerpoint/2010/main" val="2146993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8928992" cy="600729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запису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рівнянь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аналітичній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молекулярні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йонно-молекулярні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йонно-електронні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Термохімічні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рівняння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рідко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якісних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аналітичних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повинні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відбуватися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швидко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бути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незворотними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повинні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проходити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еквівалентних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супроводжуватися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зовнішнім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ефектом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методах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бути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специфічними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селективними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712968" cy="403244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Аналітична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хімія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наука, яка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розробляє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теоретичні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Практичним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складу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їхніх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сумішей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Аналітична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розділів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кількісного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Метою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невідомої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індивідуальної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суміші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Якісний склад речовини: елементний, іонний, молекулярний, фазовий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3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20"/>
          </a:xfrm>
        </p:spPr>
        <p:txBody>
          <a:bodyPr>
            <a:normAutofit fontScale="92500" lnSpcReduction="20000"/>
          </a:bodyPr>
          <a:lstStyle/>
          <a:p>
            <a:pPr marL="0" indent="256032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залежності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складу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досліджуваного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об’єкта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розрізняють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256032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Елементний</a:t>
            </a:r>
            <a:r>
              <a:rPr lang="ru-RU" sz="2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якісний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визначають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і в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входять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до складу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аналізованої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Функціональний</a:t>
            </a:r>
            <a:r>
              <a:rPr lang="ru-RU" sz="2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функціональних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аміногрупи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нітрогрупи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карбонільної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C=O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карбоксильної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гідроксильної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нітрильної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Молекулярний</a:t>
            </a:r>
            <a:r>
              <a:rPr lang="ru-RU" sz="2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молекул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молекулярного  складу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аналізованої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з’ясування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того, з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молекул і в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співвідношеннях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даний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аналізований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Фазовий</a:t>
            </a:r>
            <a:r>
              <a:rPr lang="ru-RU" sz="2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6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фаз (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твердих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, р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ідких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sz="260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азоподібних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входять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аналізовану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систему.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58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856984" cy="63093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800" b="1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Методи якісного аналізу</a:t>
            </a:r>
            <a:endParaRPr lang="ru-UA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Характеристика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методів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endParaRPr lang="ru-RU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sz="8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одержування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якісний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склад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суміші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коротке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принципів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ґрунтується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включені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технологічні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регламенти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готову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продукцію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нормативний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документ на метод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методику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допустимі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кількості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домішок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описування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умов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операцій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забезпечують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задану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вірність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152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77472" cy="583264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1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класифікують</a:t>
            </a: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на:</a:t>
            </a:r>
          </a:p>
          <a:p>
            <a:pPr algn="ctr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ґрунтуються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якісних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таких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потрібний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функціональну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перетворюють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сполуку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ряд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запах,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агрегатний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стан.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Фізичні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інструментальн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і) </a:t>
            </a:r>
            <a:r>
              <a:rPr lang="ru-UA" dirty="0" err="1">
                <a:latin typeface="Arial" panose="020B0604020202020204" pitchFamily="34" charset="0"/>
                <a:cs typeface="Arial" panose="020B0604020202020204" pitchFamily="34" charset="0"/>
              </a:rPr>
              <a:t>засновані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спостереженні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будь-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фізичної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яка характерна для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вимірювання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густини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в’язкості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вивчення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оптичних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електричних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магнітних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Фізико-хімічні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інструментальн</a:t>
            </a:r>
            <a:r>
              <a:rPr lang="ru-UA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і) </a:t>
            </a:r>
            <a:r>
              <a:rPr lang="ru-UA" dirty="0" err="1">
                <a:latin typeface="Arial" panose="020B0604020202020204" pitchFamily="34" charset="0"/>
                <a:cs typeface="Arial" panose="020B0604020202020204" pitchFamily="34" charset="0"/>
              </a:rPr>
              <a:t>засновані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вивченні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фізичних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явищ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хімічних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реакціях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49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28700"/>
            <a:ext cx="8795864" cy="5400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Предметом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теоретичних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вдосконалення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існуючих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розробка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нових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методів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складу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Якісний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склад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є: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йонний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молекулярний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фазовий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1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якісного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ідентифікація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атомів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атомних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частинок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молекул,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функціональних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Якісний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детально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розглядає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реактиви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взяти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треба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відкрити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той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інший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агрегатного стану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яку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проводять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методом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сухої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методом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мокрої</a:t>
            </a:r>
            <a:r>
              <a:rPr lang="ru-RU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684" y="188640"/>
            <a:ext cx="5688632" cy="324036"/>
          </a:xfrm>
        </p:spPr>
        <p:txBody>
          <a:bodyPr>
            <a:normAutofit fontScale="90000"/>
          </a:bodyPr>
          <a:lstStyle/>
          <a:p>
            <a:pPr algn="ctr"/>
            <a:br>
              <a:rPr lang="ru-UA" sz="31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dirty="0">
                <a:solidFill>
                  <a:srgbClr val="CC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Пірохімічний аналіз </a:t>
            </a:r>
            <a:br>
              <a:rPr lang="uk-UA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12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12068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31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сухої</a:t>
            </a: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хімії</a:t>
            </a:r>
            <a:r>
              <a:rPr lang="ru-RU" sz="31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latin typeface="Arial" panose="020B0604020202020204" pitchFamily="34" charset="0"/>
                <a:cs typeface="Arial" panose="020B0604020202020204" pitchFamily="34" charset="0"/>
              </a:rPr>
              <a:t>включає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256032" algn="ctr"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Пірохімічний</a:t>
            </a:r>
            <a:r>
              <a:rPr lang="ru-RU" sz="2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здійснюється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нагріванні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досліджуваного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високої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безбарвному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полум’ї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газового пальника.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100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Прийоми</a:t>
            </a:r>
            <a:r>
              <a:rPr lang="ru-RU" sz="2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пірохімічного</a:t>
            </a:r>
            <a:r>
              <a:rPr lang="ru-RU" sz="2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8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перевірка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забарвлення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полум’я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леткі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забарвлюють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полум’я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різні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кольори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NaCI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Na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жовтий</a:t>
            </a:r>
            <a:r>
              <a:rPr lang="ru-RU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ru-RU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KCI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KNO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фіолетовий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LiCI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LiNO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SrCI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SrCO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Sr(NO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карміново</a:t>
            </a:r>
            <a:r>
              <a:rPr lang="ru-UA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червоний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CaCI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Ca(NO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b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цегляно</a:t>
            </a:r>
            <a:r>
              <a:rPr lang="ru-UA" sz="28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червоний</a:t>
            </a:r>
            <a:r>
              <a:rPr lang="ru-RU" sz="28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endParaRPr lang="ru-RU" sz="28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бору,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купруму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блакитний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зелений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(при великому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вмісті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арсену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стибію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плюмбуму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b="1" dirty="0" err="1">
                <a:solidFill>
                  <a:srgbClr val="66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блідо-блакитний</a:t>
            </a:r>
            <a:r>
              <a:rPr lang="ru-RU" sz="2800" b="1" dirty="0">
                <a:solidFill>
                  <a:srgbClr val="66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Нелеткі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солі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борати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фосфати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силікати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змочують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перед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внесенням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U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полум’я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ru-RU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кон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для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переведення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леткі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хлоридні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07291"/>
          </a:xfrm>
        </p:spPr>
        <p:txBody>
          <a:bodyPr/>
          <a:lstStyle/>
          <a:p>
            <a:pPr marL="109728" indent="0" algn="just">
              <a:buNone/>
            </a:pP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забарвлених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перлин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сплавленні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досліджуваної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4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бурою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7 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 H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O). </a:t>
            </a:r>
            <a:b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сіль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оксид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металу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розчиняються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розплавленій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бурі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утворенням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перлин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забарвлених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791" y="1993419"/>
            <a:ext cx="8316417" cy="403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348</TotalTime>
  <Words>2050</Words>
  <Application>Microsoft Office PowerPoint</Application>
  <PresentationFormat>Экран (4:3)</PresentationFormat>
  <Paragraphs>187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Verdana</vt:lpstr>
      <vt:lpstr>Wingdings 2</vt:lpstr>
      <vt:lpstr>Wingdings 3</vt:lpstr>
      <vt:lpstr>Открытая</vt:lpstr>
      <vt:lpstr>Тема 11.   Предмет і завдання якісного аналізу‚  методи якісного аналізу. </vt:lpstr>
      <vt:lpstr>План</vt:lpstr>
      <vt:lpstr>1. Якісний склад речовини: елементний, іонний, молекулярний, фазовий</vt:lpstr>
      <vt:lpstr>Презентация PowerPoint</vt:lpstr>
      <vt:lpstr>Презентация PowerPoint</vt:lpstr>
      <vt:lpstr>Презентация PowerPoint</vt:lpstr>
      <vt:lpstr> 3. Пірохімічний аналіз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4. Механо-хімічні методи </vt:lpstr>
      <vt:lpstr>5. Класифікація аналітичних реакцій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11.  Предмет і завдання якісного аналізу‚ методи якісного аналізу.</dc:title>
  <dc:creator>user</dc:creator>
  <cp:lastModifiedBy>Viktoriia Gencheva</cp:lastModifiedBy>
  <cp:revision>39</cp:revision>
  <dcterms:created xsi:type="dcterms:W3CDTF">2018-11-12T13:46:32Z</dcterms:created>
  <dcterms:modified xsi:type="dcterms:W3CDTF">2023-11-01T14:09:16Z</dcterms:modified>
</cp:coreProperties>
</file>