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notesMasterIdLst>
    <p:notesMasterId r:id="rId1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5" r:id="rId30"/>
    <p:sldId id="286" r:id="rId31"/>
    <p:sldId id="287" r:id="rId32"/>
    <p:sldId id="283" r:id="rId33"/>
    <p:sldId id="288" r:id="rId34"/>
    <p:sldId id="289" r:id="rId35"/>
    <p:sldId id="290" r:id="rId36"/>
    <p:sldId id="291" r:id="rId37"/>
    <p:sldId id="292" r:id="rId38"/>
    <p:sldId id="293" r:id="rId39"/>
    <p:sldId id="294" r:id="rId40"/>
    <p:sldId id="295" r:id="rId41"/>
    <p:sldId id="296" r:id="rId42"/>
    <p:sldId id="297" r:id="rId43"/>
    <p:sldId id="298" r:id="rId44"/>
    <p:sldId id="300" r:id="rId45"/>
    <p:sldId id="299" r:id="rId46"/>
    <p:sldId id="301" r:id="rId47"/>
    <p:sldId id="302" r:id="rId48"/>
    <p:sldId id="303" r:id="rId49"/>
    <p:sldId id="304" r:id="rId50"/>
    <p:sldId id="307" r:id="rId51"/>
    <p:sldId id="306" r:id="rId52"/>
    <p:sldId id="308" r:id="rId53"/>
    <p:sldId id="309" r:id="rId54"/>
    <p:sldId id="305" r:id="rId55"/>
    <p:sldId id="312" r:id="rId56"/>
    <p:sldId id="311" r:id="rId57"/>
    <p:sldId id="310" r:id="rId58"/>
    <p:sldId id="313" r:id="rId59"/>
    <p:sldId id="315" r:id="rId60"/>
    <p:sldId id="316" r:id="rId61"/>
    <p:sldId id="317" r:id="rId62"/>
    <p:sldId id="314" r:id="rId63"/>
    <p:sldId id="318" r:id="rId64"/>
    <p:sldId id="319" r:id="rId65"/>
    <p:sldId id="320" r:id="rId66"/>
    <p:sldId id="321" r:id="rId67"/>
    <p:sldId id="322" r:id="rId68"/>
    <p:sldId id="324" r:id="rId69"/>
    <p:sldId id="325" r:id="rId70"/>
    <p:sldId id="323" r:id="rId71"/>
    <p:sldId id="328" r:id="rId72"/>
    <p:sldId id="327" r:id="rId73"/>
    <p:sldId id="326" r:id="rId74"/>
    <p:sldId id="329" r:id="rId75"/>
    <p:sldId id="330" r:id="rId76"/>
    <p:sldId id="331" r:id="rId77"/>
    <p:sldId id="332" r:id="rId78"/>
    <p:sldId id="333" r:id="rId79"/>
    <p:sldId id="334" r:id="rId80"/>
    <p:sldId id="336" r:id="rId81"/>
    <p:sldId id="335" r:id="rId82"/>
    <p:sldId id="337" r:id="rId83"/>
    <p:sldId id="338" r:id="rId84"/>
    <p:sldId id="343" r:id="rId85"/>
    <p:sldId id="339" r:id="rId86"/>
    <p:sldId id="342" r:id="rId87"/>
    <p:sldId id="341" r:id="rId88"/>
    <p:sldId id="340" r:id="rId89"/>
    <p:sldId id="346" r:id="rId90"/>
    <p:sldId id="345" r:id="rId91"/>
    <p:sldId id="347" r:id="rId92"/>
    <p:sldId id="344" r:id="rId93"/>
    <p:sldId id="348" r:id="rId94"/>
    <p:sldId id="349" r:id="rId95"/>
    <p:sldId id="350" r:id="rId96"/>
    <p:sldId id="352" r:id="rId97"/>
    <p:sldId id="353" r:id="rId98"/>
    <p:sldId id="354" r:id="rId99"/>
    <p:sldId id="355" r:id="rId100"/>
    <p:sldId id="351" r:id="rId101"/>
    <p:sldId id="356" r:id="rId102"/>
    <p:sldId id="357" r:id="rId103"/>
    <p:sldId id="358" r:id="rId104"/>
    <p:sldId id="360" r:id="rId105"/>
    <p:sldId id="361" r:id="rId106"/>
    <p:sldId id="359" r:id="rId107"/>
    <p:sldId id="364" r:id="rId108"/>
    <p:sldId id="363" r:id="rId109"/>
    <p:sldId id="362" r:id="rId110"/>
    <p:sldId id="365" r:id="rId111"/>
    <p:sldId id="367" r:id="rId112"/>
    <p:sldId id="368" r:id="rId113"/>
    <p:sldId id="371" r:id="rId114"/>
    <p:sldId id="370" r:id="rId115"/>
    <p:sldId id="372" r:id="rId116"/>
    <p:sldId id="373" r:id="rId117"/>
    <p:sldId id="366" r:id="rId118"/>
    <p:sldId id="369" r:id="rId119"/>
    <p:sldId id="374" r:id="rId120"/>
    <p:sldId id="375" r:id="rId121"/>
    <p:sldId id="376" r:id="rId122"/>
    <p:sldId id="378" r:id="rId123"/>
    <p:sldId id="379" r:id="rId124"/>
    <p:sldId id="380" r:id="rId125"/>
    <p:sldId id="381" r:id="rId126"/>
    <p:sldId id="382" r:id="rId127"/>
    <p:sldId id="383" r:id="rId128"/>
    <p:sldId id="377"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8" r:id="rId143"/>
    <p:sldId id="397" r:id="rId144"/>
    <p:sldId id="399" r:id="rId145"/>
    <p:sldId id="400" r:id="rId146"/>
    <p:sldId id="401" r:id="rId147"/>
    <p:sldId id="402" r:id="rId14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966" autoAdjust="0"/>
  </p:normalViewPr>
  <p:slideViewPr>
    <p:cSldViewPr snapToGrid="0">
      <p:cViewPr varScale="1">
        <p:scale>
          <a:sx n="82" d="100"/>
          <a:sy n="82" d="100"/>
        </p:scale>
        <p:origin x="720"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C25AD-22FE-49AD-802D-4A1745C6F414}" type="datetimeFigureOut">
              <a:rPr lang="ru-RU" smtClean="0"/>
              <a:t>10.10.2023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CE318C-EE69-4B09-A3B4-DAEF24F1AD3A}" type="slidenum">
              <a:rPr lang="ru-RU" smtClean="0"/>
              <a:t>‹#›</a:t>
            </a:fld>
            <a:endParaRPr lang="ru-RU"/>
          </a:p>
        </p:txBody>
      </p:sp>
    </p:spTree>
    <p:extLst>
      <p:ext uri="{BB962C8B-B14F-4D97-AF65-F5344CB8AC3E}">
        <p14:creationId xmlns:p14="http://schemas.microsoft.com/office/powerpoint/2010/main" val="3467252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400" b="1" noProof="0" dirty="0">
                <a:latin typeface="Times New Roman" panose="02020603050405020304" pitchFamily="18" charset="0"/>
                <a:cs typeface="Times New Roman" panose="02020603050405020304" pitchFamily="18" charset="0"/>
              </a:rPr>
              <a:t>Імам-</a:t>
            </a:r>
            <a:r>
              <a:rPr lang="uk-UA" sz="1400" b="1" noProof="0" dirty="0" err="1">
                <a:latin typeface="Times New Roman" panose="02020603050405020304" pitchFamily="18" charset="0"/>
                <a:cs typeface="Times New Roman" panose="02020603050405020304" pitchFamily="18" charset="0"/>
              </a:rPr>
              <a:t>хатиб</a:t>
            </a:r>
            <a:r>
              <a:rPr lang="uk-UA" sz="1400" b="1" noProof="0" dirty="0">
                <a:latin typeface="Times New Roman" panose="02020603050405020304" pitchFamily="18" charset="0"/>
                <a:cs typeface="Times New Roman" panose="02020603050405020304" pitchFamily="18" charset="0"/>
              </a:rPr>
              <a:t> – освічений в релігійних питаннях мусульманин, який очолює колективну молитву та виконує п’ятничну проповідь (</a:t>
            </a:r>
            <a:r>
              <a:rPr lang="uk-UA" sz="1400" b="1" noProof="0" dirty="0" err="1">
                <a:latin typeface="Times New Roman" panose="02020603050405020304" pitchFamily="18" charset="0"/>
                <a:cs typeface="Times New Roman" panose="02020603050405020304" pitchFamily="18" charset="0"/>
              </a:rPr>
              <a:t>хутбу</a:t>
            </a:r>
            <a:r>
              <a:rPr lang="uk-UA" sz="1400" b="1" noProof="0" dirty="0">
                <a:latin typeface="Times New Roman" panose="02020603050405020304" pitchFamily="18" charset="0"/>
                <a:cs typeface="Times New Roman" panose="02020603050405020304" pitchFamily="18" charset="0"/>
              </a:rPr>
              <a:t>). </a:t>
            </a:r>
          </a:p>
          <a:p>
            <a:r>
              <a:rPr lang="ru-RU" sz="1400" b="1" noProof="0" dirty="0" err="1">
                <a:latin typeface="Times New Roman" panose="02020603050405020304" pitchFamily="18" charset="0"/>
                <a:cs typeface="Times New Roman" panose="02020603050405020304" pitchFamily="18" charset="0"/>
              </a:rPr>
              <a:t>Імам-мухтасіб</a:t>
            </a:r>
            <a:r>
              <a:rPr lang="ru-RU" sz="1400" b="1" noProof="0" dirty="0">
                <a:latin typeface="Times New Roman" panose="02020603050405020304" pitchFamily="18" charset="0"/>
                <a:cs typeface="Times New Roman" panose="02020603050405020304" pitchFamily="18" charset="0"/>
              </a:rPr>
              <a:t> – голова </a:t>
            </a:r>
            <a:r>
              <a:rPr lang="ru-RU" sz="1400" b="1" noProof="0" dirty="0" err="1">
                <a:latin typeface="Times New Roman" panose="02020603050405020304" pitchFamily="18" charset="0"/>
                <a:cs typeface="Times New Roman" panose="02020603050405020304" pitchFamily="18" charset="0"/>
              </a:rPr>
              <a:t>регіонального</a:t>
            </a:r>
            <a:r>
              <a:rPr lang="ru-RU" sz="1400" b="1" noProof="0" dirty="0">
                <a:latin typeface="Times New Roman" panose="02020603050405020304" pitchFamily="18" charset="0"/>
                <a:cs typeface="Times New Roman" panose="02020603050405020304" pitchFamily="18" charset="0"/>
              </a:rPr>
              <a:t> </a:t>
            </a:r>
            <a:r>
              <a:rPr lang="ru-RU" sz="1400" b="1" noProof="0" dirty="0" err="1">
                <a:latin typeface="Times New Roman" panose="02020603050405020304" pitchFamily="18" charset="0"/>
                <a:cs typeface="Times New Roman" panose="02020603050405020304" pitchFamily="18" charset="0"/>
              </a:rPr>
              <a:t>підрозділу</a:t>
            </a:r>
            <a:r>
              <a:rPr lang="ru-RU" sz="1400" b="1" noProof="0" dirty="0">
                <a:latin typeface="Times New Roman" panose="02020603050405020304" pitchFamily="18" charset="0"/>
                <a:cs typeface="Times New Roman" panose="02020603050405020304" pitchFamily="18" charset="0"/>
              </a:rPr>
              <a:t> (</a:t>
            </a:r>
            <a:r>
              <a:rPr lang="ru-RU" sz="1400" b="1" noProof="0" dirty="0" err="1">
                <a:latin typeface="Times New Roman" panose="02020603050405020304" pitchFamily="18" charset="0"/>
                <a:cs typeface="Times New Roman" panose="02020603050405020304" pitchFamily="18" charset="0"/>
              </a:rPr>
              <a:t>мухтасібату</a:t>
            </a:r>
            <a:r>
              <a:rPr lang="ru-RU" sz="1400" b="1" noProof="0" dirty="0">
                <a:latin typeface="Times New Roman" panose="02020603050405020304" pitchFamily="18" charset="0"/>
                <a:cs typeface="Times New Roman" panose="02020603050405020304" pitchFamily="18" charset="0"/>
              </a:rPr>
              <a:t>) духовного </a:t>
            </a:r>
            <a:r>
              <a:rPr lang="ru-RU" sz="1400" b="1" noProof="0" dirty="0" err="1">
                <a:latin typeface="Times New Roman" panose="02020603050405020304" pitchFamily="18" charset="0"/>
                <a:cs typeface="Times New Roman" panose="02020603050405020304" pitchFamily="18" charset="0"/>
              </a:rPr>
              <a:t>управління</a:t>
            </a:r>
            <a:r>
              <a:rPr lang="ru-RU" sz="1400" b="1" noProof="0" dirty="0">
                <a:latin typeface="Times New Roman" panose="02020603050405020304" pitchFamily="18" charset="0"/>
                <a:cs typeface="Times New Roman" panose="02020603050405020304" pitchFamily="18" charset="0"/>
              </a:rPr>
              <a:t> мусульман.</a:t>
            </a:r>
            <a:endParaRPr lang="uk-UA" sz="1400" b="1" noProof="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F5CE318C-EE69-4B09-A3B4-DAEF24F1AD3A}" type="slidenum">
              <a:rPr lang="ru-RU" smtClean="0"/>
              <a:t>92</a:t>
            </a:fld>
            <a:endParaRPr lang="ru-RU"/>
          </a:p>
        </p:txBody>
      </p:sp>
    </p:spTree>
    <p:extLst>
      <p:ext uri="{BB962C8B-B14F-4D97-AF65-F5344CB8AC3E}">
        <p14:creationId xmlns:p14="http://schemas.microsoft.com/office/powerpoint/2010/main" val="289264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sz="1400" b="1" kern="0" dirty="0">
                <a:effectLst/>
                <a:highlight>
                  <a:srgbClr val="FFFF00"/>
                </a:highlight>
                <a:latin typeface="Times New Roman" panose="02020603050405020304" pitchFamily="18" charset="0"/>
                <a:ea typeface="Calibri" panose="020F0502020204030204" pitchFamily="34" charset="0"/>
              </a:rPr>
              <a:t>Ніках - </a:t>
            </a:r>
            <a:r>
              <a:rPr lang="uk-UA" sz="1400" b="1" i="1" kern="0" dirty="0">
                <a:effectLst/>
                <a:highlight>
                  <a:srgbClr val="FFFF00"/>
                </a:highlight>
                <a:latin typeface="Times New Roman" panose="02020603050405020304" pitchFamily="18" charset="0"/>
                <a:ea typeface="Calibri" panose="020F0502020204030204" pitchFamily="34" charset="0"/>
              </a:rPr>
              <a:t>в ісламському сімейному праві шлюб, укладений між чоловіком і жінкою</a:t>
            </a:r>
            <a:endParaRPr lang="ru-RU" sz="1400" b="1" dirty="0">
              <a:highlight>
                <a:srgbClr val="FFFF00"/>
              </a:highlight>
            </a:endParaRPr>
          </a:p>
        </p:txBody>
      </p:sp>
      <p:sp>
        <p:nvSpPr>
          <p:cNvPr id="4" name="Номер слайда 3"/>
          <p:cNvSpPr>
            <a:spLocks noGrp="1"/>
          </p:cNvSpPr>
          <p:nvPr>
            <p:ph type="sldNum" sz="quarter" idx="5"/>
          </p:nvPr>
        </p:nvSpPr>
        <p:spPr/>
        <p:txBody>
          <a:bodyPr/>
          <a:lstStyle/>
          <a:p>
            <a:fld id="{F5CE318C-EE69-4B09-A3B4-DAEF24F1AD3A}" type="slidenum">
              <a:rPr lang="ru-RU" smtClean="0"/>
              <a:t>94</a:t>
            </a:fld>
            <a:endParaRPr lang="ru-RU"/>
          </a:p>
        </p:txBody>
      </p:sp>
    </p:spTree>
    <p:extLst>
      <p:ext uri="{BB962C8B-B14F-4D97-AF65-F5344CB8AC3E}">
        <p14:creationId xmlns:p14="http://schemas.microsoft.com/office/powerpoint/2010/main" val="1251667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8E7C18-3C65-C7CA-5D37-4438F4D293D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C60E7020-B8A3-0577-4D22-345AB66910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BF3753D-AA1D-9560-A132-AFCBBB165029}"/>
              </a:ext>
            </a:extLst>
          </p:cNvPr>
          <p:cNvSpPr>
            <a:spLocks noGrp="1"/>
          </p:cNvSpPr>
          <p:nvPr>
            <p:ph type="dt" sz="half" idx="10"/>
          </p:nvPr>
        </p:nvSpPr>
        <p:spPr/>
        <p:txBody>
          <a:bodyPr/>
          <a:lstStyle/>
          <a:p>
            <a:fld id="{3E01D794-D30A-4182-95DC-8EFA5CCE01AC}" type="datetimeFigureOut">
              <a:rPr lang="ru-RU" smtClean="0"/>
              <a:t>10.10.2023</a:t>
            </a:fld>
            <a:endParaRPr lang="ru-RU"/>
          </a:p>
        </p:txBody>
      </p:sp>
      <p:sp>
        <p:nvSpPr>
          <p:cNvPr id="5" name="Нижний колонтитул 4">
            <a:extLst>
              <a:ext uri="{FF2B5EF4-FFF2-40B4-BE49-F238E27FC236}">
                <a16:creationId xmlns:a16="http://schemas.microsoft.com/office/drawing/2014/main" id="{BFF1F490-45B9-D924-E524-214CE8744C6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875F9E7-3E00-D652-5B23-F082CFAE9A3C}"/>
              </a:ext>
            </a:extLst>
          </p:cNvPr>
          <p:cNvSpPr>
            <a:spLocks noGrp="1"/>
          </p:cNvSpPr>
          <p:nvPr>
            <p:ph type="sldNum" sz="quarter" idx="12"/>
          </p:nvPr>
        </p:nvSpPr>
        <p:spPr/>
        <p:txBody>
          <a:bodyPr/>
          <a:lstStyle/>
          <a:p>
            <a:fld id="{37B7A339-CEB9-4883-B213-9A5FEA722850}" type="slidenum">
              <a:rPr lang="ru-RU" smtClean="0"/>
              <a:t>‹#›</a:t>
            </a:fld>
            <a:endParaRPr lang="ru-RU"/>
          </a:p>
        </p:txBody>
      </p:sp>
    </p:spTree>
    <p:extLst>
      <p:ext uri="{BB962C8B-B14F-4D97-AF65-F5344CB8AC3E}">
        <p14:creationId xmlns:p14="http://schemas.microsoft.com/office/powerpoint/2010/main" val="2848143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5EDC29-8B36-745D-2CB6-11304F126BC5}"/>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3E67BED-D2DC-F024-C2B1-AA040FF1D7D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6C75AC6-91E4-D0F5-1B09-94A9A7D0EE16}"/>
              </a:ext>
            </a:extLst>
          </p:cNvPr>
          <p:cNvSpPr>
            <a:spLocks noGrp="1"/>
          </p:cNvSpPr>
          <p:nvPr>
            <p:ph type="dt" sz="half" idx="10"/>
          </p:nvPr>
        </p:nvSpPr>
        <p:spPr/>
        <p:txBody>
          <a:bodyPr/>
          <a:lstStyle/>
          <a:p>
            <a:fld id="{3E01D794-D30A-4182-95DC-8EFA5CCE01AC}" type="datetimeFigureOut">
              <a:rPr lang="ru-RU" smtClean="0"/>
              <a:t>10.10.2023</a:t>
            </a:fld>
            <a:endParaRPr lang="ru-RU"/>
          </a:p>
        </p:txBody>
      </p:sp>
      <p:sp>
        <p:nvSpPr>
          <p:cNvPr id="5" name="Нижний колонтитул 4">
            <a:extLst>
              <a:ext uri="{FF2B5EF4-FFF2-40B4-BE49-F238E27FC236}">
                <a16:creationId xmlns:a16="http://schemas.microsoft.com/office/drawing/2014/main" id="{A14C6AE0-8E8D-608D-F702-FA774C4ED73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93F1F99-809B-EBA7-99D4-C7FE6B2BE68C}"/>
              </a:ext>
            </a:extLst>
          </p:cNvPr>
          <p:cNvSpPr>
            <a:spLocks noGrp="1"/>
          </p:cNvSpPr>
          <p:nvPr>
            <p:ph type="sldNum" sz="quarter" idx="12"/>
          </p:nvPr>
        </p:nvSpPr>
        <p:spPr/>
        <p:txBody>
          <a:bodyPr/>
          <a:lstStyle/>
          <a:p>
            <a:fld id="{37B7A339-CEB9-4883-B213-9A5FEA722850}" type="slidenum">
              <a:rPr lang="ru-RU" smtClean="0"/>
              <a:t>‹#›</a:t>
            </a:fld>
            <a:endParaRPr lang="ru-RU"/>
          </a:p>
        </p:txBody>
      </p:sp>
    </p:spTree>
    <p:extLst>
      <p:ext uri="{BB962C8B-B14F-4D97-AF65-F5344CB8AC3E}">
        <p14:creationId xmlns:p14="http://schemas.microsoft.com/office/powerpoint/2010/main" val="379244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AAAB79C-8DC0-3421-A672-512AA8FAB22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9E58BD6-6026-2989-FE75-B7493F7C4EF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9B3F89B-DA1C-CC06-6E07-D4F8A5337E52}"/>
              </a:ext>
            </a:extLst>
          </p:cNvPr>
          <p:cNvSpPr>
            <a:spLocks noGrp="1"/>
          </p:cNvSpPr>
          <p:nvPr>
            <p:ph type="dt" sz="half" idx="10"/>
          </p:nvPr>
        </p:nvSpPr>
        <p:spPr/>
        <p:txBody>
          <a:bodyPr/>
          <a:lstStyle/>
          <a:p>
            <a:fld id="{3E01D794-D30A-4182-95DC-8EFA5CCE01AC}" type="datetimeFigureOut">
              <a:rPr lang="ru-RU" smtClean="0"/>
              <a:t>10.10.2023</a:t>
            </a:fld>
            <a:endParaRPr lang="ru-RU"/>
          </a:p>
        </p:txBody>
      </p:sp>
      <p:sp>
        <p:nvSpPr>
          <p:cNvPr id="5" name="Нижний колонтитул 4">
            <a:extLst>
              <a:ext uri="{FF2B5EF4-FFF2-40B4-BE49-F238E27FC236}">
                <a16:creationId xmlns:a16="http://schemas.microsoft.com/office/drawing/2014/main" id="{9B53D254-134F-7386-BB40-3B6A69A9D0F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CAA2129-8246-5EF5-078E-834D9311AFA7}"/>
              </a:ext>
            </a:extLst>
          </p:cNvPr>
          <p:cNvSpPr>
            <a:spLocks noGrp="1"/>
          </p:cNvSpPr>
          <p:nvPr>
            <p:ph type="sldNum" sz="quarter" idx="12"/>
          </p:nvPr>
        </p:nvSpPr>
        <p:spPr/>
        <p:txBody>
          <a:bodyPr/>
          <a:lstStyle/>
          <a:p>
            <a:fld id="{37B7A339-CEB9-4883-B213-9A5FEA722850}" type="slidenum">
              <a:rPr lang="ru-RU" smtClean="0"/>
              <a:t>‹#›</a:t>
            </a:fld>
            <a:endParaRPr lang="ru-RU"/>
          </a:p>
        </p:txBody>
      </p:sp>
    </p:spTree>
    <p:extLst>
      <p:ext uri="{BB962C8B-B14F-4D97-AF65-F5344CB8AC3E}">
        <p14:creationId xmlns:p14="http://schemas.microsoft.com/office/powerpoint/2010/main" val="264558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E37F58-3C96-01C6-3DF4-5FAF3657601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741DA2A-ED2A-0B24-83E3-FE8F6F969982}"/>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9CAEB34-8019-30E4-AC39-005370DA534A}"/>
              </a:ext>
            </a:extLst>
          </p:cNvPr>
          <p:cNvSpPr>
            <a:spLocks noGrp="1"/>
          </p:cNvSpPr>
          <p:nvPr>
            <p:ph type="dt" sz="half" idx="10"/>
          </p:nvPr>
        </p:nvSpPr>
        <p:spPr/>
        <p:txBody>
          <a:bodyPr/>
          <a:lstStyle/>
          <a:p>
            <a:fld id="{3E01D794-D30A-4182-95DC-8EFA5CCE01AC}" type="datetimeFigureOut">
              <a:rPr lang="ru-RU" smtClean="0"/>
              <a:t>10.10.2023</a:t>
            </a:fld>
            <a:endParaRPr lang="ru-RU"/>
          </a:p>
        </p:txBody>
      </p:sp>
      <p:sp>
        <p:nvSpPr>
          <p:cNvPr id="5" name="Нижний колонтитул 4">
            <a:extLst>
              <a:ext uri="{FF2B5EF4-FFF2-40B4-BE49-F238E27FC236}">
                <a16:creationId xmlns:a16="http://schemas.microsoft.com/office/drawing/2014/main" id="{F5846A0B-3B7E-F236-7A8E-5EBEE70081C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3629B44-C952-CCC0-2C0A-179594973007}"/>
              </a:ext>
            </a:extLst>
          </p:cNvPr>
          <p:cNvSpPr>
            <a:spLocks noGrp="1"/>
          </p:cNvSpPr>
          <p:nvPr>
            <p:ph type="sldNum" sz="quarter" idx="12"/>
          </p:nvPr>
        </p:nvSpPr>
        <p:spPr/>
        <p:txBody>
          <a:bodyPr/>
          <a:lstStyle/>
          <a:p>
            <a:fld id="{37B7A339-CEB9-4883-B213-9A5FEA722850}" type="slidenum">
              <a:rPr lang="ru-RU" smtClean="0"/>
              <a:t>‹#›</a:t>
            </a:fld>
            <a:endParaRPr lang="ru-RU"/>
          </a:p>
        </p:txBody>
      </p:sp>
    </p:spTree>
    <p:extLst>
      <p:ext uri="{BB962C8B-B14F-4D97-AF65-F5344CB8AC3E}">
        <p14:creationId xmlns:p14="http://schemas.microsoft.com/office/powerpoint/2010/main" val="1580505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8D8455-7DFA-7187-7DE9-B2F377B91601}"/>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9194C218-2EF0-CC9A-CD39-8239C14EE8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322A43B-713F-D97C-1B32-F6962B22E1EE}"/>
              </a:ext>
            </a:extLst>
          </p:cNvPr>
          <p:cNvSpPr>
            <a:spLocks noGrp="1"/>
          </p:cNvSpPr>
          <p:nvPr>
            <p:ph type="dt" sz="half" idx="10"/>
          </p:nvPr>
        </p:nvSpPr>
        <p:spPr/>
        <p:txBody>
          <a:bodyPr/>
          <a:lstStyle/>
          <a:p>
            <a:fld id="{3E01D794-D30A-4182-95DC-8EFA5CCE01AC}" type="datetimeFigureOut">
              <a:rPr lang="ru-RU" smtClean="0"/>
              <a:t>10.10.2023</a:t>
            </a:fld>
            <a:endParaRPr lang="ru-RU"/>
          </a:p>
        </p:txBody>
      </p:sp>
      <p:sp>
        <p:nvSpPr>
          <p:cNvPr id="5" name="Нижний колонтитул 4">
            <a:extLst>
              <a:ext uri="{FF2B5EF4-FFF2-40B4-BE49-F238E27FC236}">
                <a16:creationId xmlns:a16="http://schemas.microsoft.com/office/drawing/2014/main" id="{129ADEE2-BBD3-4D85-E9CF-0A2FF188CBB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F44FBEB-A918-27CF-3716-47CB9E2BACA3}"/>
              </a:ext>
            </a:extLst>
          </p:cNvPr>
          <p:cNvSpPr>
            <a:spLocks noGrp="1"/>
          </p:cNvSpPr>
          <p:nvPr>
            <p:ph type="sldNum" sz="quarter" idx="12"/>
          </p:nvPr>
        </p:nvSpPr>
        <p:spPr/>
        <p:txBody>
          <a:bodyPr/>
          <a:lstStyle/>
          <a:p>
            <a:fld id="{37B7A339-CEB9-4883-B213-9A5FEA722850}" type="slidenum">
              <a:rPr lang="ru-RU" smtClean="0"/>
              <a:t>‹#›</a:t>
            </a:fld>
            <a:endParaRPr lang="ru-RU"/>
          </a:p>
        </p:txBody>
      </p:sp>
    </p:spTree>
    <p:extLst>
      <p:ext uri="{BB962C8B-B14F-4D97-AF65-F5344CB8AC3E}">
        <p14:creationId xmlns:p14="http://schemas.microsoft.com/office/powerpoint/2010/main" val="244663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34E543-40EF-E12D-86F1-3621784D577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FF826AB-5E84-2C8F-F068-C8CF0DDEA71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261714B-6043-7CBF-B8D1-93E62AA13EF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8AC74000-F79D-9C6D-6D9B-8CCBD9FC9F00}"/>
              </a:ext>
            </a:extLst>
          </p:cNvPr>
          <p:cNvSpPr>
            <a:spLocks noGrp="1"/>
          </p:cNvSpPr>
          <p:nvPr>
            <p:ph type="dt" sz="half" idx="10"/>
          </p:nvPr>
        </p:nvSpPr>
        <p:spPr/>
        <p:txBody>
          <a:bodyPr/>
          <a:lstStyle/>
          <a:p>
            <a:fld id="{3E01D794-D30A-4182-95DC-8EFA5CCE01AC}" type="datetimeFigureOut">
              <a:rPr lang="ru-RU" smtClean="0"/>
              <a:t>10.10.2023</a:t>
            </a:fld>
            <a:endParaRPr lang="ru-RU"/>
          </a:p>
        </p:txBody>
      </p:sp>
      <p:sp>
        <p:nvSpPr>
          <p:cNvPr id="6" name="Нижний колонтитул 5">
            <a:extLst>
              <a:ext uri="{FF2B5EF4-FFF2-40B4-BE49-F238E27FC236}">
                <a16:creationId xmlns:a16="http://schemas.microsoft.com/office/drawing/2014/main" id="{3BAB2E56-286C-6A77-7AD6-D50A9F057B6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FDF19C7-B13A-7A89-2339-60704A757607}"/>
              </a:ext>
            </a:extLst>
          </p:cNvPr>
          <p:cNvSpPr>
            <a:spLocks noGrp="1"/>
          </p:cNvSpPr>
          <p:nvPr>
            <p:ph type="sldNum" sz="quarter" idx="12"/>
          </p:nvPr>
        </p:nvSpPr>
        <p:spPr/>
        <p:txBody>
          <a:bodyPr/>
          <a:lstStyle/>
          <a:p>
            <a:fld id="{37B7A339-CEB9-4883-B213-9A5FEA722850}" type="slidenum">
              <a:rPr lang="ru-RU" smtClean="0"/>
              <a:t>‹#›</a:t>
            </a:fld>
            <a:endParaRPr lang="ru-RU"/>
          </a:p>
        </p:txBody>
      </p:sp>
    </p:spTree>
    <p:extLst>
      <p:ext uri="{BB962C8B-B14F-4D97-AF65-F5344CB8AC3E}">
        <p14:creationId xmlns:p14="http://schemas.microsoft.com/office/powerpoint/2010/main" val="771036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F7ED86-353F-8411-0C53-94410119ABE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78CC8AC-9189-ED0B-8F80-2FABAB8650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5B821E4-D40E-F7F0-40DA-8077B9DC92B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75D843BC-1A1A-AD62-117B-561305F1D2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0AAD3D2-9260-0FCB-E935-A97F8519702A}"/>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D04B2972-C985-79CA-5CD9-5408A70C1BF0}"/>
              </a:ext>
            </a:extLst>
          </p:cNvPr>
          <p:cNvSpPr>
            <a:spLocks noGrp="1"/>
          </p:cNvSpPr>
          <p:nvPr>
            <p:ph type="dt" sz="half" idx="10"/>
          </p:nvPr>
        </p:nvSpPr>
        <p:spPr/>
        <p:txBody>
          <a:bodyPr/>
          <a:lstStyle/>
          <a:p>
            <a:fld id="{3E01D794-D30A-4182-95DC-8EFA5CCE01AC}" type="datetimeFigureOut">
              <a:rPr lang="ru-RU" smtClean="0"/>
              <a:t>10.10.2023</a:t>
            </a:fld>
            <a:endParaRPr lang="ru-RU"/>
          </a:p>
        </p:txBody>
      </p:sp>
      <p:sp>
        <p:nvSpPr>
          <p:cNvPr id="8" name="Нижний колонтитул 7">
            <a:extLst>
              <a:ext uri="{FF2B5EF4-FFF2-40B4-BE49-F238E27FC236}">
                <a16:creationId xmlns:a16="http://schemas.microsoft.com/office/drawing/2014/main" id="{41AB93B1-A1BC-457D-1AB2-64ADBF1CAC8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86912379-1883-A11C-F0CE-6C1184EA3B52}"/>
              </a:ext>
            </a:extLst>
          </p:cNvPr>
          <p:cNvSpPr>
            <a:spLocks noGrp="1"/>
          </p:cNvSpPr>
          <p:nvPr>
            <p:ph type="sldNum" sz="quarter" idx="12"/>
          </p:nvPr>
        </p:nvSpPr>
        <p:spPr/>
        <p:txBody>
          <a:bodyPr/>
          <a:lstStyle/>
          <a:p>
            <a:fld id="{37B7A339-CEB9-4883-B213-9A5FEA722850}" type="slidenum">
              <a:rPr lang="ru-RU" smtClean="0"/>
              <a:t>‹#›</a:t>
            </a:fld>
            <a:endParaRPr lang="ru-RU"/>
          </a:p>
        </p:txBody>
      </p:sp>
    </p:spTree>
    <p:extLst>
      <p:ext uri="{BB962C8B-B14F-4D97-AF65-F5344CB8AC3E}">
        <p14:creationId xmlns:p14="http://schemas.microsoft.com/office/powerpoint/2010/main" val="239369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6E4686-E314-1BF5-0F9E-F49564FE7CC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545F047-6E62-9A37-28F3-275B2EE8B01C}"/>
              </a:ext>
            </a:extLst>
          </p:cNvPr>
          <p:cNvSpPr>
            <a:spLocks noGrp="1"/>
          </p:cNvSpPr>
          <p:nvPr>
            <p:ph type="dt" sz="half" idx="10"/>
          </p:nvPr>
        </p:nvSpPr>
        <p:spPr/>
        <p:txBody>
          <a:bodyPr/>
          <a:lstStyle/>
          <a:p>
            <a:fld id="{3E01D794-D30A-4182-95DC-8EFA5CCE01AC}" type="datetimeFigureOut">
              <a:rPr lang="ru-RU" smtClean="0"/>
              <a:t>10.10.2023</a:t>
            </a:fld>
            <a:endParaRPr lang="ru-RU"/>
          </a:p>
        </p:txBody>
      </p:sp>
      <p:sp>
        <p:nvSpPr>
          <p:cNvPr id="4" name="Нижний колонтитул 3">
            <a:extLst>
              <a:ext uri="{FF2B5EF4-FFF2-40B4-BE49-F238E27FC236}">
                <a16:creationId xmlns:a16="http://schemas.microsoft.com/office/drawing/2014/main" id="{11A04423-20CA-82EC-070E-2597F91D365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BC624E93-3B56-87F4-1494-A664B37AF586}"/>
              </a:ext>
            </a:extLst>
          </p:cNvPr>
          <p:cNvSpPr>
            <a:spLocks noGrp="1"/>
          </p:cNvSpPr>
          <p:nvPr>
            <p:ph type="sldNum" sz="quarter" idx="12"/>
          </p:nvPr>
        </p:nvSpPr>
        <p:spPr/>
        <p:txBody>
          <a:bodyPr/>
          <a:lstStyle/>
          <a:p>
            <a:fld id="{37B7A339-CEB9-4883-B213-9A5FEA722850}" type="slidenum">
              <a:rPr lang="ru-RU" smtClean="0"/>
              <a:t>‹#›</a:t>
            </a:fld>
            <a:endParaRPr lang="ru-RU"/>
          </a:p>
        </p:txBody>
      </p:sp>
    </p:spTree>
    <p:extLst>
      <p:ext uri="{BB962C8B-B14F-4D97-AF65-F5344CB8AC3E}">
        <p14:creationId xmlns:p14="http://schemas.microsoft.com/office/powerpoint/2010/main" val="3744177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8E7E7012-AF85-A934-7393-C8DB4812BA2F}"/>
              </a:ext>
            </a:extLst>
          </p:cNvPr>
          <p:cNvSpPr>
            <a:spLocks noGrp="1"/>
          </p:cNvSpPr>
          <p:nvPr>
            <p:ph type="dt" sz="half" idx="10"/>
          </p:nvPr>
        </p:nvSpPr>
        <p:spPr/>
        <p:txBody>
          <a:bodyPr/>
          <a:lstStyle/>
          <a:p>
            <a:fld id="{3E01D794-D30A-4182-95DC-8EFA5CCE01AC}" type="datetimeFigureOut">
              <a:rPr lang="ru-RU" smtClean="0"/>
              <a:t>10.10.2023</a:t>
            </a:fld>
            <a:endParaRPr lang="ru-RU"/>
          </a:p>
        </p:txBody>
      </p:sp>
      <p:sp>
        <p:nvSpPr>
          <p:cNvPr id="3" name="Нижний колонтитул 2">
            <a:extLst>
              <a:ext uri="{FF2B5EF4-FFF2-40B4-BE49-F238E27FC236}">
                <a16:creationId xmlns:a16="http://schemas.microsoft.com/office/drawing/2014/main" id="{971F9D85-6E21-6190-CFE5-3E760564CD30}"/>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1593E5B6-9BC9-9055-2AF5-81325C4F2653}"/>
              </a:ext>
            </a:extLst>
          </p:cNvPr>
          <p:cNvSpPr>
            <a:spLocks noGrp="1"/>
          </p:cNvSpPr>
          <p:nvPr>
            <p:ph type="sldNum" sz="quarter" idx="12"/>
          </p:nvPr>
        </p:nvSpPr>
        <p:spPr/>
        <p:txBody>
          <a:bodyPr/>
          <a:lstStyle/>
          <a:p>
            <a:fld id="{37B7A339-CEB9-4883-B213-9A5FEA722850}" type="slidenum">
              <a:rPr lang="ru-RU" smtClean="0"/>
              <a:t>‹#›</a:t>
            </a:fld>
            <a:endParaRPr lang="ru-RU"/>
          </a:p>
        </p:txBody>
      </p:sp>
    </p:spTree>
    <p:extLst>
      <p:ext uri="{BB962C8B-B14F-4D97-AF65-F5344CB8AC3E}">
        <p14:creationId xmlns:p14="http://schemas.microsoft.com/office/powerpoint/2010/main" val="1013482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0DC80F-70DB-E104-EBAF-562EE4A6E11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E0BCB4C4-F526-C560-614C-767D2E698A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2FF9E9D-66F8-1187-D88E-D9F2DD850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E82D0A0-0B26-B980-5674-45636795E532}"/>
              </a:ext>
            </a:extLst>
          </p:cNvPr>
          <p:cNvSpPr>
            <a:spLocks noGrp="1"/>
          </p:cNvSpPr>
          <p:nvPr>
            <p:ph type="dt" sz="half" idx="10"/>
          </p:nvPr>
        </p:nvSpPr>
        <p:spPr/>
        <p:txBody>
          <a:bodyPr/>
          <a:lstStyle/>
          <a:p>
            <a:fld id="{3E01D794-D30A-4182-95DC-8EFA5CCE01AC}" type="datetimeFigureOut">
              <a:rPr lang="ru-RU" smtClean="0"/>
              <a:t>10.10.2023</a:t>
            </a:fld>
            <a:endParaRPr lang="ru-RU"/>
          </a:p>
        </p:txBody>
      </p:sp>
      <p:sp>
        <p:nvSpPr>
          <p:cNvPr id="6" name="Нижний колонтитул 5">
            <a:extLst>
              <a:ext uri="{FF2B5EF4-FFF2-40B4-BE49-F238E27FC236}">
                <a16:creationId xmlns:a16="http://schemas.microsoft.com/office/drawing/2014/main" id="{C41B9518-2748-F85A-D611-26FE92F52C9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04AAA31-A341-355E-2262-8D1B31DD1630}"/>
              </a:ext>
            </a:extLst>
          </p:cNvPr>
          <p:cNvSpPr>
            <a:spLocks noGrp="1"/>
          </p:cNvSpPr>
          <p:nvPr>
            <p:ph type="sldNum" sz="quarter" idx="12"/>
          </p:nvPr>
        </p:nvSpPr>
        <p:spPr/>
        <p:txBody>
          <a:bodyPr/>
          <a:lstStyle/>
          <a:p>
            <a:fld id="{37B7A339-CEB9-4883-B213-9A5FEA722850}" type="slidenum">
              <a:rPr lang="ru-RU" smtClean="0"/>
              <a:t>‹#›</a:t>
            </a:fld>
            <a:endParaRPr lang="ru-RU"/>
          </a:p>
        </p:txBody>
      </p:sp>
    </p:spTree>
    <p:extLst>
      <p:ext uri="{BB962C8B-B14F-4D97-AF65-F5344CB8AC3E}">
        <p14:creationId xmlns:p14="http://schemas.microsoft.com/office/powerpoint/2010/main" val="2047619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9837DC-5AFA-5B76-E475-C6DDCF334FA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0FBA9E61-6773-8F80-7AA4-72E8B9E6C7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1E0F6301-71E1-F6DF-622D-8940BE887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867AD60-3FD7-4425-4F14-B7FFD1B95369}"/>
              </a:ext>
            </a:extLst>
          </p:cNvPr>
          <p:cNvSpPr>
            <a:spLocks noGrp="1"/>
          </p:cNvSpPr>
          <p:nvPr>
            <p:ph type="dt" sz="half" idx="10"/>
          </p:nvPr>
        </p:nvSpPr>
        <p:spPr/>
        <p:txBody>
          <a:bodyPr/>
          <a:lstStyle/>
          <a:p>
            <a:fld id="{3E01D794-D30A-4182-95DC-8EFA5CCE01AC}" type="datetimeFigureOut">
              <a:rPr lang="ru-RU" smtClean="0"/>
              <a:t>10.10.2023</a:t>
            </a:fld>
            <a:endParaRPr lang="ru-RU"/>
          </a:p>
        </p:txBody>
      </p:sp>
      <p:sp>
        <p:nvSpPr>
          <p:cNvPr id="6" name="Нижний колонтитул 5">
            <a:extLst>
              <a:ext uri="{FF2B5EF4-FFF2-40B4-BE49-F238E27FC236}">
                <a16:creationId xmlns:a16="http://schemas.microsoft.com/office/drawing/2014/main" id="{D052089D-77CC-E58C-86C2-B7868069B38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7DEF501-1CF5-6F71-9FA3-8378179B5802}"/>
              </a:ext>
            </a:extLst>
          </p:cNvPr>
          <p:cNvSpPr>
            <a:spLocks noGrp="1"/>
          </p:cNvSpPr>
          <p:nvPr>
            <p:ph type="sldNum" sz="quarter" idx="12"/>
          </p:nvPr>
        </p:nvSpPr>
        <p:spPr/>
        <p:txBody>
          <a:bodyPr/>
          <a:lstStyle/>
          <a:p>
            <a:fld id="{37B7A339-CEB9-4883-B213-9A5FEA722850}" type="slidenum">
              <a:rPr lang="ru-RU" smtClean="0"/>
              <a:t>‹#›</a:t>
            </a:fld>
            <a:endParaRPr lang="ru-RU"/>
          </a:p>
        </p:txBody>
      </p:sp>
    </p:spTree>
    <p:extLst>
      <p:ext uri="{BB962C8B-B14F-4D97-AF65-F5344CB8AC3E}">
        <p14:creationId xmlns:p14="http://schemas.microsoft.com/office/powerpoint/2010/main" val="2522380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839695-AE55-F120-D626-46A1EF1B24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F8DAB4BF-E40A-F467-2BD4-BC56F32093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86940C7-F322-FD65-2880-1600A108DF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1D794-D30A-4182-95DC-8EFA5CCE01AC}" type="datetimeFigureOut">
              <a:rPr lang="ru-RU" smtClean="0"/>
              <a:t>10.10.2023</a:t>
            </a:fld>
            <a:endParaRPr lang="ru-RU"/>
          </a:p>
        </p:txBody>
      </p:sp>
      <p:sp>
        <p:nvSpPr>
          <p:cNvPr id="5" name="Нижний колонтитул 4">
            <a:extLst>
              <a:ext uri="{FF2B5EF4-FFF2-40B4-BE49-F238E27FC236}">
                <a16:creationId xmlns:a16="http://schemas.microsoft.com/office/drawing/2014/main" id="{B3C97718-0883-B22C-C022-CAB3EBA51C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DCCC5DC4-3F18-1460-838D-DB26213FEC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7A339-CEB9-4883-B213-9A5FEA722850}" type="slidenum">
              <a:rPr lang="ru-RU" smtClean="0"/>
              <a:t>‹#›</a:t>
            </a:fld>
            <a:endParaRPr lang="ru-RU"/>
          </a:p>
        </p:txBody>
      </p:sp>
    </p:spTree>
    <p:extLst>
      <p:ext uri="{BB962C8B-B14F-4D97-AF65-F5344CB8AC3E}">
        <p14:creationId xmlns:p14="http://schemas.microsoft.com/office/powerpoint/2010/main" val="157148162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1126835"/>
          </a:xfrm>
        </p:spPr>
        <p:txBody>
          <a:bodyPr>
            <a:normAutofit fontScale="90000"/>
          </a:bodyPr>
          <a:lstStyle/>
          <a:p>
            <a:pPr algn="ctr"/>
            <a:r>
              <a:rPr lang="uk-UA" b="1" dirty="0">
                <a:highlight>
                  <a:srgbClr val="FFFF00"/>
                </a:highlight>
                <a:latin typeface="Times New Roman" panose="02020603050405020304" pitchFamily="18" charset="0"/>
                <a:cs typeface="Times New Roman" panose="02020603050405020304" pitchFamily="18" charset="0"/>
              </a:rPr>
              <a:t>Лекція 3. Інституалізація мусульманської спільноти в незалежній Україні</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1" y="1126836"/>
            <a:ext cx="12192001" cy="5731163"/>
          </a:xfrm>
        </p:spPr>
        <p:txBody>
          <a:bodyPr/>
          <a:lstStyle/>
          <a:p>
            <a:pPr marL="0" indent="0" algn="ctr">
              <a:buNone/>
            </a:pPr>
            <a:r>
              <a:rPr lang="uk-UA" sz="2400" b="1" u="sng"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Питання для обговорення:</a:t>
            </a:r>
            <a:endParaRPr lang="ru-RU" sz="24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000" b="1" dirty="0">
                <a:effectLst/>
                <a:latin typeface="Times New Roman" panose="02020603050405020304" pitchFamily="18" charset="0"/>
                <a:ea typeface="Calibri" panose="020F0502020204030204" pitchFamily="34" charset="0"/>
                <a:cs typeface="Times New Roman" panose="02020603050405020304" pitchFamily="18" charset="0"/>
              </a:rPr>
              <a:t>Декларація Верховної Ради СРСР 1989 р. «Про визнання незаконними і злочинними репресивних актів проти народів, що були піддані насильницькому переселенню, і забезпечення їхніх прав» і її значення для повернення кримських татар до Криму.</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000" b="1" dirty="0">
                <a:effectLst/>
                <a:latin typeface="Times New Roman" panose="02020603050405020304" pitchFamily="18" charset="0"/>
                <a:ea typeface="Calibri" panose="020F0502020204030204" pitchFamily="34" charset="0"/>
                <a:cs typeface="Times New Roman" panose="02020603050405020304" pitchFamily="18" charset="0"/>
              </a:rPr>
              <a:t>Перепис населення України 2001 р. і кількість мусульман за походженням (т. зв. етнічні мусульмани). Мусульманські громади Криму, Донецької, Харківської, Луганської, Дніпропетровської, Херсонської, Одеської, Запорізької областей та м. Київ.</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uk-UA" sz="2000" b="1" dirty="0">
                <a:effectLst/>
                <a:latin typeface="Times New Roman" panose="02020603050405020304" pitchFamily="18" charset="0"/>
                <a:ea typeface="Calibri" panose="020F0502020204030204" pitchFamily="34" charset="0"/>
                <a:cs typeface="Times New Roman" panose="02020603050405020304" pitchFamily="18" charset="0"/>
              </a:rPr>
              <a:t>Духовні мусульманські центри: Духовне управління мусульман Криму (ДУМК) у Сімферополі, Духовне управління мусульман України в Києві (ДУМУ), Духовний центр мусульман України в Донецьку (ДЦМУ), Релігійне управління незалежних мусульманських громад України (РУНМГУ) «Київський </a:t>
            </a:r>
            <a:r>
              <a:rPr lang="uk-UA" sz="20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2000" b="1" dirty="0">
                <a:effectLst/>
                <a:latin typeface="Times New Roman" panose="02020603050405020304" pitchFamily="18" charset="0"/>
                <a:ea typeface="Calibri" panose="020F0502020204030204" pitchFamily="34" charset="0"/>
                <a:cs typeface="Times New Roman" panose="02020603050405020304" pitchFamily="18" charset="0"/>
              </a:rPr>
              <a:t>» у Києві, духовне управління мусульман України «</a:t>
            </a:r>
            <a:r>
              <a:rPr lang="uk-UA" sz="2000" b="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2000" b="1" dirty="0">
                <a:effectLst/>
                <a:latin typeface="Times New Roman" panose="02020603050405020304" pitchFamily="18" charset="0"/>
                <a:ea typeface="Calibri" panose="020F0502020204030204" pitchFamily="34" charset="0"/>
                <a:cs typeface="Times New Roman" panose="02020603050405020304" pitchFamily="18" charset="0"/>
              </a:rPr>
              <a:t>» в Києві, духовний центр мусульман Криму (ДЦМК) в Євпаторії і Всеукраїнське духовне управління мусульман «Єднання» в Макіївці.</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pPr>
            <a:r>
              <a:rPr lang="uk-UA" sz="2000" b="1" dirty="0">
                <a:effectLst/>
                <a:latin typeface="Times New Roman" panose="02020603050405020304" pitchFamily="18" charset="0"/>
                <a:ea typeface="Calibri" panose="020F0502020204030204" pitchFamily="34" charset="0"/>
                <a:cs typeface="Times New Roman" panose="02020603050405020304" pitchFamily="18" charset="0"/>
              </a:rPr>
              <a:t>Вплив збройної агресії Росії 2014 р. (анексія Криму та Донбасу) на мусульманські громади. </a:t>
            </a:r>
            <a:r>
              <a:rPr lang="uk-UA" sz="2000" b="1" dirty="0" err="1">
                <a:effectLst/>
                <a:latin typeface="Times New Roman" panose="02020603050405020304" pitchFamily="18" charset="0"/>
                <a:ea typeface="Calibri" panose="020F0502020204030204" pitchFamily="34" charset="0"/>
                <a:cs typeface="Times New Roman" panose="02020603050405020304" pitchFamily="18" charset="0"/>
              </a:rPr>
              <a:t>Переєстрація</a:t>
            </a:r>
            <a:r>
              <a:rPr lang="uk-UA" sz="2000" b="1" dirty="0">
                <a:effectLst/>
                <a:latin typeface="Times New Roman" panose="02020603050405020304" pitchFamily="18" charset="0"/>
                <a:ea typeface="Calibri" panose="020F0502020204030204" pitchFamily="34" charset="0"/>
                <a:cs typeface="Times New Roman" panose="02020603050405020304" pitchFamily="18" charset="0"/>
              </a:rPr>
              <a:t> мусульманських громад в кінці 2017 р. на підконтрольних Україні територіях.</a:t>
            </a:r>
            <a:endParaRPr lang="ru-RU" sz="2000" dirty="0"/>
          </a:p>
        </p:txBody>
      </p:sp>
    </p:spTree>
    <p:extLst>
      <p:ext uri="{BB962C8B-B14F-4D97-AF65-F5344CB8AC3E}">
        <p14:creationId xmlns:p14="http://schemas.microsoft.com/office/powerpoint/2010/main" val="2811741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535710"/>
            <a:ext cx="12192000" cy="6322290"/>
          </a:xfrm>
        </p:spPr>
        <p:txBody>
          <a:bodyPr>
            <a:normAutofit/>
          </a:bodyPr>
          <a:lstStyle/>
          <a:p>
            <a:pPr marL="0" indent="0" algn="just">
              <a:buNone/>
            </a:pPr>
            <a:r>
              <a:rPr lang="uk-UA" sz="3200" b="1" dirty="0">
                <a:highlight>
                  <a:srgbClr val="FF0000"/>
                </a:highlight>
                <a:latin typeface="Times New Roman" panose="02020603050405020304" pitchFamily="18" charset="0"/>
                <a:cs typeface="Times New Roman" panose="02020603050405020304" pitchFamily="18" charset="0"/>
              </a:rPr>
              <a:t>20 січня 1991 р.</a:t>
            </a:r>
            <a:r>
              <a:rPr lang="uk-UA" sz="3200" b="1" dirty="0">
                <a:latin typeface="Times New Roman" panose="02020603050405020304" pitchFamily="18" charset="0"/>
                <a:cs typeface="Times New Roman" panose="02020603050405020304" pitchFamily="18" charset="0"/>
              </a:rPr>
              <a:t> у Кримській області УРСР провели </a:t>
            </a:r>
            <a:r>
              <a:rPr lang="uk-UA" sz="3200" b="1" dirty="0">
                <a:highlight>
                  <a:srgbClr val="00FF00"/>
                </a:highlight>
                <a:latin typeface="Times New Roman" panose="02020603050405020304" pitchFamily="18" charset="0"/>
                <a:cs typeface="Times New Roman" panose="02020603050405020304" pitchFamily="18" charset="0"/>
              </a:rPr>
              <a:t>референдум</a:t>
            </a:r>
            <a:r>
              <a:rPr lang="uk-UA" sz="3200" b="1" dirty="0">
                <a:latin typeface="Times New Roman" panose="02020603050405020304" pitchFamily="18" charset="0"/>
                <a:cs typeface="Times New Roman" panose="02020603050405020304" pitchFamily="18" charset="0"/>
              </a:rPr>
              <a:t> про </a:t>
            </a:r>
            <a:r>
              <a:rPr lang="uk-UA" sz="3200" b="1" u="sng" dirty="0">
                <a:latin typeface="Times New Roman" panose="02020603050405020304" pitchFamily="18" charset="0"/>
                <a:cs typeface="Times New Roman" panose="02020603050405020304" pitchFamily="18" charset="0"/>
              </a:rPr>
              <a:t>перетворення Кримської області на Кримську АРСР</a:t>
            </a:r>
            <a:r>
              <a:rPr lang="uk-UA" sz="3200" b="1" dirty="0">
                <a:latin typeface="Times New Roman" panose="02020603050405020304" pitchFamily="18" charset="0"/>
                <a:cs typeface="Times New Roman" panose="02020603050405020304" pitchFamily="18" charset="0"/>
              </a:rPr>
              <a:t> — за територіальною ознакою, як «суб’єкта СРСР і Союзного договору». </a:t>
            </a:r>
            <a:r>
              <a:rPr lang="uk-UA" sz="3200" b="1" dirty="0">
                <a:highlight>
                  <a:srgbClr val="FFFF00"/>
                </a:highlight>
                <a:latin typeface="Times New Roman" panose="02020603050405020304" pitchFamily="18" charset="0"/>
                <a:cs typeface="Times New Roman" panose="02020603050405020304" pitchFamily="18" charset="0"/>
              </a:rPr>
              <a:t>12 лютого 1991 р.</a:t>
            </a:r>
            <a:r>
              <a:rPr lang="uk-UA" sz="3200" b="1" dirty="0">
                <a:latin typeface="Times New Roman" panose="02020603050405020304" pitchFamily="18" charset="0"/>
                <a:cs typeface="Times New Roman" panose="02020603050405020304" pitchFamily="18" charset="0"/>
              </a:rPr>
              <a:t> сесія Верховної Ради УРСР ухвалила Закон «</a:t>
            </a:r>
            <a:r>
              <a:rPr lang="uk-UA" sz="3200" b="1" dirty="0">
                <a:solidFill>
                  <a:srgbClr val="FF0000"/>
                </a:solidFill>
                <a:latin typeface="Times New Roman" panose="02020603050405020304" pitchFamily="18" charset="0"/>
                <a:cs typeface="Times New Roman" panose="02020603050405020304" pitchFamily="18" charset="0"/>
              </a:rPr>
              <a:t>Про відновлення Кримської Автономної Радянської Соціалістичної республіки</a:t>
            </a:r>
            <a:r>
              <a:rPr lang="uk-UA" sz="3200" b="1" dirty="0">
                <a:latin typeface="Times New Roman" panose="02020603050405020304" pitchFamily="18" charset="0"/>
                <a:cs typeface="Times New Roman" panose="02020603050405020304" pitchFamily="18" charset="0"/>
              </a:rPr>
              <a:t>». </a:t>
            </a:r>
          </a:p>
          <a:p>
            <a:pPr marL="0" indent="0" algn="just">
              <a:buNone/>
            </a:pPr>
            <a:r>
              <a:rPr lang="uk-UA" sz="3200" b="1" dirty="0">
                <a:latin typeface="Times New Roman" panose="02020603050405020304" pitchFamily="18" charset="0"/>
                <a:cs typeface="Times New Roman" panose="02020603050405020304" pitchFamily="18" charset="0"/>
              </a:rPr>
              <a:t>Нову автономію засновували як територіальне утворення, тоді як </a:t>
            </a:r>
            <a:r>
              <a:rPr lang="uk-UA" sz="3200" b="1" u="sng" dirty="0">
                <a:latin typeface="Times New Roman" panose="02020603050405020304" pitchFamily="18" charset="0"/>
                <a:cs typeface="Times New Roman" panose="02020603050405020304" pitchFamily="18" charset="0"/>
              </a:rPr>
              <a:t>кримські татари наполягали на національному</a:t>
            </a:r>
            <a:r>
              <a:rPr lang="uk-UA" sz="3200" b="1" dirty="0">
                <a:latin typeface="Times New Roman" panose="02020603050405020304" pitchFamily="18" charset="0"/>
                <a:cs typeface="Times New Roman" panose="02020603050405020304" pitchFamily="18" charset="0"/>
              </a:rPr>
              <a:t>. Кримські татари бойкотували референдум. Центральна Рада Організації кримськотатарського національного руху (ЦР ОКНР) виступила з заявою: «</a:t>
            </a:r>
            <a:r>
              <a:rPr lang="uk-UA" sz="3200" b="1" i="1" dirty="0">
                <a:latin typeface="Times New Roman" panose="02020603050405020304" pitchFamily="18" charset="0"/>
                <a:cs typeface="Times New Roman" panose="02020603050405020304" pitchFamily="18" charset="0"/>
              </a:rPr>
              <a:t>Замість відновлення незаконно ліквідованої під час режиму Сталіна державності кримських татар на їхній території створили ще одну російськомовну республіку</a:t>
            </a:r>
            <a:r>
              <a:rPr lang="uk-UA"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786850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a:bodyPr>
          <a:lstStyle/>
          <a:p>
            <a:pPr marL="514350" indent="-514350" algn="ctr">
              <a:buAutoNum type="arabicParenR" startAt="3"/>
            </a:pPr>
            <a:r>
              <a:rPr lang="uk-UA" b="1" dirty="0">
                <a:highlight>
                  <a:srgbClr val="FF0000"/>
                </a:highlight>
                <a:latin typeface="Times New Roman" panose="02020603050405020304" pitchFamily="18" charset="0"/>
                <a:cs typeface="Times New Roman" panose="02020603050405020304" pitchFamily="18" charset="0"/>
              </a:rPr>
              <a:t>Духовний центр мусульман України в Донецьку (ДЦМУ):</a:t>
            </a:r>
          </a:p>
          <a:p>
            <a:pPr marL="0" lvl="0" indent="0" algn="just">
              <a:lnSpc>
                <a:spcPct val="107000"/>
              </a:lnSpc>
              <a:buNone/>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Як ми розглядали раніше на перших двох лекціях, Донбас був одним з регіонів, де ще з середини ХІХ ст. мешкала велика громада волзьких татар-мусульман, яка існувала навіть у радянські часи, незважаючи на відмову в реєстрації. То ж не дивно, що з початку 1990-х рр. на Донбасі стали активно створюватися мусульманські громади і організації, зокрема, в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Макіївці («Ас-</a:t>
            </a:r>
            <a:r>
              <a:rPr lang="uk-UA"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Салям</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Нур</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Аллах»)</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Донецьку («Зірка Пророка»).</a:t>
            </a:r>
            <a:endParaRPr lang="ru-RU" sz="20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457200" indent="0" algn="just">
              <a:lnSpc>
                <a:spcPct val="107000"/>
              </a:lnSpc>
              <a:spcAft>
                <a:spcPts val="800"/>
              </a:spcAft>
              <a:buNone/>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Громада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Зірка Пророка</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була створена і зареєстрована у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1993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Її засновниками виступили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Рашид Брагін, </a:t>
            </a:r>
            <a:r>
              <a:rPr lang="uk-UA"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Ахать</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Брагін</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і інші авторитетні представники татарської діаспори регіону. Головою громади був обраний Рашид Брагін, а імамом став </a:t>
            </a:r>
            <a:r>
              <a:rPr lang="uk-UA" sz="2800" b="1" dirty="0" err="1">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Айса</a:t>
            </a:r>
            <a:r>
              <a:rPr lang="uk-UA" sz="2800" b="1" dirty="0">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Хаметов</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2000" b="1" dirty="0">
                <a:effectLst/>
                <a:latin typeface="Calibri" panose="020F0502020204030204" pitchFamily="34" charset="0"/>
                <a:ea typeface="Calibri" panose="020F0502020204030204" pitchFamily="34" charset="0"/>
                <a:cs typeface="Times New Roman" panose="02020603050405020304" pitchFamily="18" charset="0"/>
              </a:rPr>
              <a:t> </a:t>
            </a:r>
            <a:r>
              <a:rPr lang="uk-UA" sz="2800" b="1" dirty="0" err="1">
                <a:effectLst/>
                <a:highlight>
                  <a:srgbClr val="C0C0C0"/>
                </a:highlight>
                <a:latin typeface="Times New Roman" panose="02020603050405020304" pitchFamily="18" charset="0"/>
                <a:ea typeface="Calibri" panose="020F0502020204030204" pitchFamily="34" charset="0"/>
                <a:cs typeface="Times New Roman" panose="02020603050405020304" pitchFamily="18" charset="0"/>
              </a:rPr>
              <a:t>Айса</a:t>
            </a:r>
            <a:r>
              <a:rPr lang="uk-UA" sz="2800" b="1" dirty="0">
                <a:effectLst/>
                <a:highlight>
                  <a:srgbClr val="C0C0C0"/>
                </a:highligh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highlight>
                  <a:srgbClr val="C0C0C0"/>
                </a:highlight>
                <a:latin typeface="Times New Roman" panose="02020603050405020304" pitchFamily="18" charset="0"/>
                <a:ea typeface="Calibri" panose="020F0502020204030204" pitchFamily="34" charset="0"/>
                <a:cs typeface="Times New Roman" panose="02020603050405020304" pitchFamily="18" charset="0"/>
              </a:rPr>
              <a:t>Камалетдінов-огли</a:t>
            </a:r>
            <a:r>
              <a:rPr lang="uk-UA" sz="2800" b="1" dirty="0">
                <a:effectLst/>
                <a:highlight>
                  <a:srgbClr val="C0C0C0"/>
                </a:highligh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highlight>
                  <a:srgbClr val="C0C0C0"/>
                </a:highlight>
                <a:latin typeface="Times New Roman" panose="02020603050405020304" pitchFamily="18" charset="0"/>
                <a:ea typeface="Calibri" panose="020F0502020204030204" pitchFamily="34" charset="0"/>
                <a:cs typeface="Times New Roman" panose="02020603050405020304" pitchFamily="18" charset="0"/>
              </a:rPr>
              <a:t>Хаметов</a:t>
            </a:r>
            <a:r>
              <a:rPr lang="uk-UA" sz="2800" b="1" dirty="0">
                <a:effectLst/>
                <a:highlight>
                  <a:srgbClr val="C0C0C0"/>
                </a:highlight>
                <a:latin typeface="Times New Roman" panose="02020603050405020304" pitchFamily="18" charset="0"/>
                <a:ea typeface="Calibri" panose="020F0502020204030204" pitchFamily="34" charset="0"/>
                <a:cs typeface="Times New Roman" panose="02020603050405020304" pitchFamily="18" charset="0"/>
              </a:rPr>
              <a:t> (1913 р. нар.). Понад двадцять років він був муллою в Донецьку, а в 1993 р., коли офіційно зареєстрували мусульманську громаду «Зірка Пророка», люди його обрали імамом цієї громади</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uk-UA" b="1" dirty="0">
              <a:highlight>
                <a:srgbClr val="FF00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06260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lnSpcReduction="10000"/>
          </a:bodyPr>
          <a:lstStyle/>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У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1994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була проведена установча конференція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Духовного центру незалежних мусульманських громад України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(ДЦНМГУ) з центром в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м.Донецьк</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який об’єднав автономні мусульманські громади регіону. </a:t>
            </a:r>
          </a:p>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У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1999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центр змінив назву на </a:t>
            </a:r>
            <a:r>
              <a:rPr lang="uk-UA" sz="3200" b="1" i="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Духовний центр мусульман України</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(ДЦМУ). У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2000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після смерті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Айси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Хаметова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муфтієм був обраний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Сулейман </a:t>
            </a:r>
            <a:r>
              <a:rPr lang="uk-UA"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Мухамедзянов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p>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У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2004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імам-</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хатибом</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мечеті став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Руслан </a:t>
            </a:r>
            <a:r>
              <a:rPr lang="uk-UA"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Абдікєєв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що навчався в Бакинському ісламському університеті та університеті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ал-Азгар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 Каїрі. У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2005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після смерті Сулеймана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Мухамедзянова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він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був обраний муфтієм Духовного центру мусульман України і очолив Раду імамів ДЦМУ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69929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a:bodyPr>
          <a:lstStyle/>
          <a:p>
            <a:pPr marL="0" indent="0" algn="ctr">
              <a:buNone/>
            </a:pPr>
            <a:r>
              <a:rPr lang="uk-UA" sz="2800" b="1" kern="0" dirty="0">
                <a:solidFill>
                  <a:srgbClr val="0070C0"/>
                </a:solidFill>
                <a:effectLst/>
                <a:highlight>
                  <a:srgbClr val="FFFF00"/>
                </a:highlight>
                <a:latin typeface="Times New Roman" panose="02020603050405020304" pitchFamily="18" charset="0"/>
                <a:ea typeface="Calibri" panose="020F0502020204030204" pitchFamily="34" charset="0"/>
              </a:rPr>
              <a:t>4. Релігійне управління незалежних мусульманських громад України (РУНМГУ) «Київський </a:t>
            </a:r>
            <a:r>
              <a:rPr lang="uk-UA" sz="2800" b="1" kern="0" dirty="0" err="1">
                <a:solidFill>
                  <a:srgbClr val="0070C0"/>
                </a:solidFill>
                <a:effectLst/>
                <a:highlight>
                  <a:srgbClr val="FFFF00"/>
                </a:highlight>
                <a:latin typeface="Times New Roman" panose="02020603050405020304" pitchFamily="18" charset="0"/>
                <a:ea typeface="Calibri" panose="020F0502020204030204" pitchFamily="34" charset="0"/>
              </a:rPr>
              <a:t>муфтіят</a:t>
            </a:r>
            <a:r>
              <a:rPr lang="uk-UA" sz="2800" b="1" kern="0" dirty="0">
                <a:solidFill>
                  <a:srgbClr val="0070C0"/>
                </a:solidFill>
                <a:effectLst/>
                <a:highlight>
                  <a:srgbClr val="FFFF00"/>
                </a:highlight>
                <a:latin typeface="Times New Roman" panose="02020603050405020304" pitchFamily="18" charset="0"/>
                <a:ea typeface="Calibri" panose="020F0502020204030204" pitchFamily="34" charset="0"/>
              </a:rPr>
              <a:t>» у Києві:</a:t>
            </a:r>
          </a:p>
          <a:p>
            <a:pPr marL="0" lvl="0" indent="0" algn="just">
              <a:lnSpc>
                <a:spcPct val="107000"/>
              </a:lnSpc>
              <a:spcAft>
                <a:spcPts val="800"/>
              </a:spcAft>
              <a:buNone/>
            </a:pPr>
            <a:r>
              <a:rPr lang="uk-UA" sz="32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5 липня 2007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було зареєстровано </a:t>
            </a:r>
            <a:r>
              <a:rPr lang="uk-UA" sz="3200" b="1" i="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релігійне управління незалежних мусульманських громад України «Київський </a:t>
            </a:r>
            <a:r>
              <a:rPr lang="uk-UA" sz="3200" b="1" i="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i="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Ця організація виросла з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Об’єднання незалежних мусульманських громад міста Києва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яку, в свою чергу, було зареєстровано </a:t>
            </a:r>
            <a:r>
              <a:rPr lang="uk-UA"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31 жовтня 2006 р.</a:t>
            </a:r>
            <a:r>
              <a:rPr lang="uk-UA" sz="3200" b="1" dirty="0">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Державним департаментом у справах релігій Міністерства юстиції України.</a:t>
            </a:r>
          </a:p>
          <a:p>
            <a:pPr marL="0" lvl="0" indent="0" algn="just">
              <a:lnSpc>
                <a:spcPct val="107000"/>
              </a:lnSpc>
              <a:spcAft>
                <a:spcPts val="800"/>
              </a:spcAft>
              <a:buNone/>
            </a:pPr>
            <a:r>
              <a:rPr lang="uk-UA" sz="3200" b="1" kern="0" dirty="0">
                <a:effectLst/>
                <a:latin typeface="Times New Roman" panose="02020603050405020304" pitchFamily="18" charset="0"/>
                <a:ea typeface="Calibri" panose="020F0502020204030204" pitchFamily="34" charset="0"/>
              </a:rPr>
              <a:t>Рішення про заснування муфтіяту було прийнято </a:t>
            </a:r>
            <a:r>
              <a:rPr lang="uk-UA" sz="3200" b="1" kern="0" dirty="0">
                <a:solidFill>
                  <a:srgbClr val="C00000"/>
                </a:solidFill>
                <a:effectLst/>
                <a:latin typeface="Times New Roman" panose="02020603050405020304" pitchFamily="18" charset="0"/>
                <a:ea typeface="Calibri" panose="020F0502020204030204" pitchFamily="34" charset="0"/>
              </a:rPr>
              <a:t>23 грудня 2006р.</a:t>
            </a:r>
            <a:r>
              <a:rPr lang="uk-UA" sz="3200" b="1" kern="0" dirty="0">
                <a:effectLst/>
                <a:latin typeface="Times New Roman" panose="02020603050405020304" pitchFamily="18" charset="0"/>
                <a:ea typeface="Calibri" panose="020F0502020204030204" pitchFamily="34" charset="0"/>
              </a:rPr>
              <a:t> на конференції представників восьми незалежних релігійних татарських мусульманських громад зі </a:t>
            </a:r>
            <a:r>
              <a:rPr lang="uk-UA" sz="3200" b="1" kern="0" dirty="0">
                <a:effectLst/>
                <a:highlight>
                  <a:srgbClr val="FFFF00"/>
                </a:highlight>
                <a:latin typeface="Times New Roman" panose="02020603050405020304" pitchFamily="18" charset="0"/>
                <a:ea typeface="Calibri" panose="020F0502020204030204" pitchFamily="34" charset="0"/>
              </a:rPr>
              <a:t>Львова, Севастополя, </a:t>
            </a:r>
            <a:r>
              <a:rPr lang="uk-UA" sz="3200" b="1" i="1" kern="0" dirty="0">
                <a:effectLst/>
                <a:highlight>
                  <a:srgbClr val="FFFF00"/>
                </a:highlight>
                <a:latin typeface="Times New Roman" panose="02020603050405020304" pitchFamily="18" charset="0"/>
                <a:ea typeface="Calibri" panose="020F0502020204030204" pitchFamily="34" charset="0"/>
              </a:rPr>
              <a:t>Запоріжжя</a:t>
            </a:r>
            <a:r>
              <a:rPr lang="uk-UA" sz="3200" b="1" kern="0" dirty="0">
                <a:effectLst/>
                <a:highlight>
                  <a:srgbClr val="FFFF00"/>
                </a:highlight>
                <a:latin typeface="Times New Roman" panose="02020603050405020304" pitchFamily="18" charset="0"/>
                <a:ea typeface="Calibri" panose="020F0502020204030204" pitchFamily="34" charset="0"/>
              </a:rPr>
              <a:t>, Полтави, Миколаєва, Києва, Одеси, Сімферополя</a:t>
            </a:r>
            <a:r>
              <a:rPr lang="uk-UA" sz="3200" b="1" kern="0" dirty="0">
                <a:effectLst/>
                <a:latin typeface="Times New Roman" panose="02020603050405020304" pitchFamily="18" charset="0"/>
                <a:ea typeface="Calibri" panose="020F0502020204030204" pitchFamily="34" charset="0"/>
              </a:rPr>
              <a:t>.</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solidFill>
                <a:srgbClr val="0070C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3745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a:bodyPr>
          <a:lstStyle/>
          <a:p>
            <a:pPr marL="457200" indent="0" algn="just">
              <a:lnSpc>
                <a:spcPct val="107000"/>
              </a:lnSpc>
              <a:spcAft>
                <a:spcPts val="800"/>
              </a:spcAft>
              <a:buNone/>
            </a:pPr>
            <a:r>
              <a:rPr lang="uk-UA" b="1" dirty="0">
                <a:effectLst/>
                <a:latin typeface="Times New Roman" panose="02020603050405020304" pitchFamily="18" charset="0"/>
                <a:ea typeface="Calibri" panose="020F0502020204030204" pitchFamily="34" charset="0"/>
                <a:cs typeface="Times New Roman" panose="02020603050405020304" pitchFamily="18" charset="0"/>
              </a:rPr>
              <a:t>Головою управління був обраний </a:t>
            </a:r>
            <a:r>
              <a:rPr lang="uk-UA"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Канафія</a:t>
            </a:r>
            <a:r>
              <a:rPr lang="uk-UA"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Хуснутдінов</a:t>
            </a:r>
            <a:r>
              <a:rPr lang="uk-UA" b="1" dirty="0">
                <a:effectLst/>
                <a:latin typeface="Times New Roman" panose="02020603050405020304" pitchFamily="18" charset="0"/>
                <a:ea typeface="Calibri" panose="020F0502020204030204" pitchFamily="34" charset="0"/>
                <a:cs typeface="Times New Roman" panose="02020603050405020304" pitchFamily="18" charset="0"/>
              </a:rPr>
              <a:t>, виконуючим обов’язки муфтія – </a:t>
            </a:r>
            <a:r>
              <a:rPr lang="uk-UA"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Ніл </a:t>
            </a:r>
            <a:r>
              <a:rPr lang="uk-UA"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Агішев</a:t>
            </a:r>
            <a:r>
              <a:rPr lang="uk-UA" b="1" dirty="0">
                <a:effectLst/>
                <a:latin typeface="Times New Roman" panose="02020603050405020304" pitchFamily="18" charset="0"/>
                <a:ea typeface="Calibri" panose="020F0502020204030204" pitchFamily="34" charset="0"/>
                <a:cs typeface="Times New Roman" panose="02020603050405020304" pitchFamily="18" charset="0"/>
              </a:rPr>
              <a:t>. Пізніше Головою президії Київського муфтіяту був обраний </a:t>
            </a:r>
            <a:r>
              <a:rPr lang="uk-UA" b="1" dirty="0" err="1">
                <a:effectLst/>
                <a:latin typeface="Times New Roman" panose="02020603050405020304" pitchFamily="18" charset="0"/>
                <a:ea typeface="Calibri" panose="020F0502020204030204" pitchFamily="34" charset="0"/>
                <a:cs typeface="Times New Roman" panose="02020603050405020304" pitchFamily="18" charset="0"/>
              </a:rPr>
              <a:t>Канафія</a:t>
            </a:r>
            <a:r>
              <a:rPr lang="uk-UA"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b="1" dirty="0" err="1">
                <a:effectLst/>
                <a:latin typeface="Times New Roman" panose="02020603050405020304" pitchFamily="18" charset="0"/>
                <a:ea typeface="Calibri" panose="020F0502020204030204" pitchFamily="34" charset="0"/>
                <a:cs typeface="Times New Roman" panose="02020603050405020304" pitchFamily="18" charset="0"/>
              </a:rPr>
              <a:t>Хуснутдінов</a:t>
            </a:r>
            <a:r>
              <a:rPr lang="uk-UA" b="1" dirty="0">
                <a:effectLst/>
                <a:latin typeface="Times New Roman" panose="02020603050405020304" pitchFamily="18" charset="0"/>
                <a:ea typeface="Calibri" panose="020F0502020204030204" pitchFamily="34" charset="0"/>
                <a:cs typeface="Times New Roman" panose="02020603050405020304" pitchFamily="18" charset="0"/>
              </a:rPr>
              <a:t>, який також є ректором зареєстрованого на початку </a:t>
            </a:r>
            <a:r>
              <a:rPr lang="uk-UA"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2008 р.</a:t>
            </a:r>
            <a:r>
              <a:rPr lang="uk-UA" b="1" dirty="0">
                <a:effectLst/>
                <a:latin typeface="Times New Roman" panose="02020603050405020304" pitchFamily="18" charset="0"/>
                <a:ea typeface="Calibri" panose="020F0502020204030204" pitchFamily="34" charset="0"/>
                <a:cs typeface="Times New Roman" panose="02020603050405020304" pitchFamily="18" charset="0"/>
              </a:rPr>
              <a:t> «Київського ісламського університету», імамом «Київського муфтіяту» став </a:t>
            </a:r>
            <a:r>
              <a:rPr lang="uk-UA"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Ільдар</a:t>
            </a:r>
            <a:r>
              <a:rPr lang="uk-UA"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uk-UA"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Хузін</a:t>
            </a:r>
            <a:r>
              <a:rPr lang="uk-UA" b="1" dirty="0">
                <a:effectLst/>
                <a:latin typeface="Times New Roman" panose="02020603050405020304" pitchFamily="18" charset="0"/>
                <a:ea typeface="Calibri" panose="020F0502020204030204" pitchFamily="34" charset="0"/>
                <a:cs typeface="Times New Roman" panose="02020603050405020304" pitchFamily="18" charset="0"/>
              </a:rPr>
              <a:t>.</a:t>
            </a:r>
          </a:p>
          <a:p>
            <a:pPr marL="457200" indent="0" algn="just">
              <a:lnSpc>
                <a:spcPct val="107000"/>
              </a:lnSpc>
              <a:spcAft>
                <a:spcPts val="800"/>
              </a:spcAft>
              <a:buNone/>
            </a:pPr>
            <a:r>
              <a:rPr lang="uk-UA" b="1" dirty="0">
                <a:effectLst/>
                <a:latin typeface="Times New Roman" panose="02020603050405020304" pitchFamily="18" charset="0"/>
                <a:ea typeface="Calibri" panose="020F0502020204030204" pitchFamily="34" charset="0"/>
                <a:cs typeface="Times New Roman" panose="02020603050405020304" pitchFamily="18" charset="0"/>
              </a:rPr>
              <a:t>Вищий керівний орган Муфтіяту – Загальні Збори, виконавчий орган Муфтіяту – Президія, що обирає Муфтія строком на 3 роки. </a:t>
            </a:r>
            <a:r>
              <a:rPr lang="uk-UA"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«Київський </a:t>
            </a:r>
            <a:r>
              <a:rPr lang="uk-UA"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Муфтіят</a:t>
            </a:r>
            <a:r>
              <a:rPr lang="uk-UA"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позиціонує себе релігійною організацією, що добровільно об’єднує незалежні мусульманські громади </a:t>
            </a:r>
            <a:r>
              <a:rPr lang="uk-UA"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ханафітського</a:t>
            </a:r>
            <a:r>
              <a:rPr lang="uk-UA"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мазгабу</a:t>
            </a:r>
            <a:r>
              <a:rPr lang="uk-UA"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та інші релігійні мусульманські організації, утворені з метою спільного задоволення релігійних потреб мусульман.</a:t>
            </a:r>
            <a:r>
              <a:rPr lang="uk-UA" b="1" dirty="0">
                <a:effectLst/>
                <a:latin typeface="Times New Roman" panose="02020603050405020304" pitchFamily="18" charset="0"/>
                <a:ea typeface="Calibri" panose="020F0502020204030204" pitchFamily="34" charset="0"/>
                <a:cs typeface="Times New Roman" panose="02020603050405020304" pitchFamily="18" charset="0"/>
              </a:rPr>
              <a:t> При цьому «Київський </a:t>
            </a:r>
            <a:r>
              <a:rPr lang="uk-UA"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b="1" dirty="0">
                <a:effectLst/>
                <a:latin typeface="Times New Roman" panose="02020603050405020304" pitchFamily="18" charset="0"/>
                <a:ea typeface="Calibri" panose="020F0502020204030204" pitchFamily="34" charset="0"/>
                <a:cs typeface="Times New Roman" panose="02020603050405020304" pitchFamily="18" charset="0"/>
              </a:rPr>
              <a:t>» є одним із яскравих прикладів поєднання релігійної  діяльності і роботи національно-культурного товариства поволзьких татар – Всеукраїнського татарського культурного центру «</a:t>
            </a:r>
            <a:r>
              <a:rPr lang="uk-UA"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Туган</a:t>
            </a:r>
            <a:r>
              <a:rPr lang="uk-UA"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тел</a:t>
            </a:r>
            <a:r>
              <a:rPr lang="uk-UA"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4413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lnSpcReduction="10000"/>
          </a:bodyPr>
          <a:lstStyle/>
          <a:p>
            <a:pPr marL="457200" indent="0" algn="just">
              <a:lnSpc>
                <a:spcPct val="107000"/>
              </a:lnSpc>
              <a:spcAft>
                <a:spcPts val="800"/>
              </a:spcAft>
              <a:buNone/>
            </a:pPr>
            <a:r>
              <a:rPr lang="uk-UA" sz="2600" b="1" dirty="0">
                <a:effectLst/>
                <a:latin typeface="Times New Roman" panose="02020603050405020304" pitchFamily="18" charset="0"/>
                <a:ea typeface="Calibri" panose="020F0502020204030204" pitchFamily="34" charset="0"/>
                <a:cs typeface="Times New Roman" panose="02020603050405020304" pitchFamily="18" charset="0"/>
              </a:rPr>
              <a:t>Станом на </a:t>
            </a:r>
            <a:r>
              <a:rPr lang="uk-UA" sz="2600" b="1" dirty="0">
                <a:solidFill>
                  <a:srgbClr val="C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 січня 2016 р.</a:t>
            </a:r>
            <a:r>
              <a:rPr lang="uk-UA" sz="2600" b="1" dirty="0">
                <a:effectLst/>
                <a:latin typeface="Times New Roman" panose="02020603050405020304" pitchFamily="18" charset="0"/>
                <a:ea typeface="Calibri" panose="020F0502020204030204" pitchFamily="34" charset="0"/>
                <a:cs typeface="Times New Roman" panose="02020603050405020304" pitchFamily="18" charset="0"/>
              </a:rPr>
              <a:t> у складі «Київського Муфтіяту» зареєстровано 2 релігійні громади та 1 релігійний центр. </a:t>
            </a:r>
            <a:r>
              <a:rPr lang="uk-UA" sz="2600" b="1" u="sng"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Громади розташовані в Києві та Донецькій області</a:t>
            </a:r>
            <a:r>
              <a:rPr lang="uk-UA" sz="2600" b="1" u="sng" dirty="0">
                <a:effectLst/>
                <a:latin typeface="Times New Roman" panose="02020603050405020304" pitchFamily="18" charset="0"/>
                <a:ea typeface="Calibri" panose="020F0502020204030204" pitchFamily="34" charset="0"/>
                <a:cs typeface="Times New Roman" panose="02020603050405020304" pitchFamily="18" charset="0"/>
              </a:rPr>
              <a:t>.</a:t>
            </a:r>
          </a:p>
          <a:p>
            <a:pPr indent="450215" algn="just">
              <a:lnSpc>
                <a:spcPct val="107000"/>
              </a:lnSpc>
              <a:spcAft>
                <a:spcPts val="800"/>
              </a:spcAft>
            </a:pPr>
            <a:r>
              <a:rPr lang="uk-UA" sz="2600" b="1" dirty="0">
                <a:solidFill>
                  <a:srgbClr val="C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Основні цілі Муфтіяту</a:t>
            </a:r>
            <a:r>
              <a:rPr lang="uk-UA" sz="2600" b="1" dirty="0">
                <a:effectLst/>
                <a:latin typeface="Times New Roman" panose="02020603050405020304" pitchFamily="18" charset="0"/>
                <a:ea typeface="Calibri" panose="020F0502020204030204" pitchFamily="34" charset="0"/>
                <a:cs typeface="Times New Roman" panose="02020603050405020304" pitchFamily="18" charset="0"/>
              </a:rPr>
              <a:t>: відправлення релігійних ритуалів та потреб мусульман; відродження та впровадження у побут мусульманських культурних та історичних цінностей і традицій; організація конференцій, семінарів, бібліотек, фото- та відеотек з метою ознайомлення мусульман м. Києва з основами ісламу; організація добродійності; створення умов для проведення мусульманських релігійних обрядів (будівництво мечетей, організація паломництва тощо); видання газет, журналів, книг, аудіо-, відеокасет, які висвітлюють питання духовного життя мусульман Київського муфтіяту; встановлення дружніх зв’язків з громадами та парафіями інших конфесій України та зарубіжжя; організація догляду за мусульманськими похованнями, ділянками та кладовищами, допомога у проведенні похорону за мусульманським обрядом.  </a:t>
            </a:r>
            <a:r>
              <a:rPr lang="uk-UA" sz="2600" b="1" u="sng"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81426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indent="450215" algn="just">
              <a:lnSpc>
                <a:spcPct val="107000"/>
              </a:lnSpc>
              <a:spcAft>
                <a:spcPts val="800"/>
              </a:spcAft>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В </a:t>
            </a:r>
            <a:r>
              <a:rPr lang="uk-UA" sz="36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квітні 2008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було підписано угоду про основні форми взаємодії і співпраці між РУНМГУ «Київський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та Мусульманським релігійним об’єднанням в Республіці Білорусь, Духовним управлінням мусульман Європейської частини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росії</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(Москва), Духовним управлінням мусульман Республіки Татарстан (Казань) та російським ісламським університетом (Казань). </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lnSpc>
                <a:spcPct val="107000"/>
              </a:lnSpc>
              <a:spcAft>
                <a:spcPts val="800"/>
              </a:spcAft>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Окрім того, Голова президії «Київського муфтіяту»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Канафія</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Хуснутдінов</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є асоційованим членом Ради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муфтієв</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росії</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46782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lnSpcReduction="10000"/>
          </a:bodyPr>
          <a:lstStyle/>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РУНМГУ «Київський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намагався зайняти нішу сертифікації «</a:t>
            </a:r>
            <a:r>
              <a:rPr lang="uk-UA" sz="3200" b="1" i="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Халяль</a:t>
            </a:r>
            <a:r>
              <a:rPr lang="uk-UA" sz="32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11 вересня 2012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відбувся робочий візит до України делегації Міжнародного центру сертифікації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Халяль</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Ради муфтіїв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росії</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на чолі з генеральним директором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Айдаром</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Газізовим</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Під час візиту делегація досягла домовленостей з головою «Київського муфтіяту»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Канафією</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Хуснутдіновим</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щодо відкриття представництва Центру в Києві. </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«Київський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був одним з співзасновників </a:t>
            </a:r>
            <a:r>
              <a:rPr lang="uk-UA" sz="3200" b="1" i="1" dirty="0">
                <a:solidFill>
                  <a:srgbClr val="C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Ради представників Духовних управлінь і центрів мусульман України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при Державному комітеті України у справах національностей та релігій, утвореному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15 квітня 2009 р.</a:t>
            </a:r>
            <a:endParaRPr lang="ru-RU"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93464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a:bodyPr>
          <a:lstStyle/>
          <a:p>
            <a:pPr indent="450215" algn="just">
              <a:lnSpc>
                <a:spcPct val="107000"/>
              </a:lnSpc>
              <a:spcAft>
                <a:spcPts val="800"/>
              </a:spcAft>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«Київський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випускає власний журнал «</a:t>
            </a:r>
            <a:r>
              <a:rPr lang="uk-UA" sz="36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Украина</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и </a:t>
            </a:r>
            <a:r>
              <a:rPr lang="uk-UA" sz="36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исламский</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мир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та має сайти в Інтернеті (http://kievmuftiyat.wordpress.com/ та http://muftiyat.com.ua/). </a:t>
            </a:r>
          </a:p>
          <a:p>
            <a:pPr indent="450215" algn="just">
              <a:lnSpc>
                <a:spcPct val="107000"/>
              </a:lnSpc>
              <a:spcAft>
                <a:spcPts val="800"/>
              </a:spcAft>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Зараз, після витіснення з українського ринку свого основного донора – </a:t>
            </a:r>
            <a:r>
              <a:rPr lang="uk-UA" sz="36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нафтової компанії “</a:t>
            </a:r>
            <a:r>
              <a:rPr lang="uk-UA" sz="36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Татнафта</a:t>
            </a:r>
            <a:r>
              <a:rPr lang="uk-UA" sz="36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та після фактичного припинення існування Ради представників Духовних управлінь і центрів мусульман України </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Релігійне управління незалежних мусульманських громад України «Київський </a:t>
            </a:r>
            <a:r>
              <a:rPr lang="uk-UA" sz="36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муфтіят</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зменшило свою активність та присутність в публічному просторі</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9246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lnSpcReduction="10000"/>
          </a:bodyPr>
          <a:lstStyle/>
          <a:p>
            <a:pPr marL="514350" indent="-514350" algn="ctr">
              <a:buAutoNum type="arabicParenR" startAt="5"/>
            </a:pPr>
            <a:r>
              <a:rPr lang="uk-UA" sz="3200" b="1" dirty="0">
                <a:highlight>
                  <a:srgbClr val="00FFFF"/>
                </a:highlight>
                <a:latin typeface="Times New Roman" panose="02020603050405020304" pitchFamily="18" charset="0"/>
                <a:cs typeface="Times New Roman" panose="02020603050405020304" pitchFamily="18" charset="0"/>
              </a:rPr>
              <a:t>Духовне управління мусульман України «</a:t>
            </a:r>
            <a:r>
              <a:rPr lang="uk-UA" sz="3200" b="1" dirty="0" err="1">
                <a:highlight>
                  <a:srgbClr val="00FFFF"/>
                </a:highlight>
                <a:latin typeface="Times New Roman" panose="02020603050405020304" pitchFamily="18" charset="0"/>
                <a:cs typeface="Times New Roman" panose="02020603050405020304" pitchFamily="18" charset="0"/>
              </a:rPr>
              <a:t>Умма</a:t>
            </a:r>
            <a:r>
              <a:rPr lang="uk-UA" sz="3200" b="1" dirty="0">
                <a:highlight>
                  <a:srgbClr val="00FFFF"/>
                </a:highlight>
                <a:latin typeface="Times New Roman" panose="02020603050405020304" pitchFamily="18" charset="0"/>
                <a:cs typeface="Times New Roman" panose="02020603050405020304" pitchFamily="18" charset="0"/>
              </a:rPr>
              <a:t>» в Києві:</a:t>
            </a:r>
          </a:p>
          <a:p>
            <a:pPr marL="0" lvl="0" indent="0" algn="just">
              <a:lnSpc>
                <a:spcPct val="107000"/>
              </a:lnSpc>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Ще одним з діючих дотепер на території України є </a:t>
            </a:r>
            <a:r>
              <a:rPr lang="uk-UA" sz="32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України «</a:t>
            </a:r>
            <a:r>
              <a:rPr lang="uk-UA" sz="3200" b="1" i="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Умма</a:t>
            </a:r>
            <a:r>
              <a:rPr lang="uk-UA" sz="32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яке було зареєстровано </a:t>
            </a:r>
            <a:r>
              <a:rPr lang="uk-UA" sz="3200" b="1" dirty="0">
                <a:solidFill>
                  <a:srgbClr val="FF0000"/>
                </a:solidFill>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11 вересня 2008 р.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Засновниками нового духовного управління виступили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десять мусульманських громад</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з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Києва, Одеси, Донецька, Харкова,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Запоріжжя</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Сімферополя, Полтави, Вінниці, Стаханова та Чернівців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які до того тяжіли до асоціації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Альраід</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a:t>
            </a:r>
          </a:p>
          <a:p>
            <a:pPr marL="0" lvl="0" indent="0" algn="just">
              <a:lnSpc>
                <a:spcPct val="107000"/>
              </a:lnSpc>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Вищий керівний орган ДУМУ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 Загальні збори, на яких обирається муфтій і правління (рада імамів) в кількості 7 осіб (6 імамів та муфтій), муфтій та правління обираються на термін 2 роки. Своєю головною метою ДУМУ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називає координацію дій та забезпечення необхідних умов для віросповідання і проповідування ісламу сунітського толку.</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uk-UA" sz="3200" b="1" dirty="0">
              <a:highlight>
                <a:srgbClr val="00FFFF"/>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09401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a:bodyPr>
          <a:lstStyle/>
          <a:p>
            <a:pPr marL="457200" indent="450215" algn="just">
              <a:lnSpc>
                <a:spcPct val="107000"/>
              </a:lnSpc>
            </a:pP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25 січня 2009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в Києві відбулися перші збори, на яких делегати громад обрали муфтієм ДУМУ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600" b="1" dirty="0" err="1">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Саіда</a:t>
            </a:r>
            <a:r>
              <a:rPr lang="uk-UA" sz="3600" b="1" dirty="0">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sz="3600" b="1" dirty="0" err="1">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Ісмагілова</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Головою правління ДУМУ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був обраний </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Ігор </a:t>
            </a:r>
            <a:r>
              <a:rPr lang="uk-UA"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Карпішен</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заступником голови – </a:t>
            </a:r>
            <a:r>
              <a:rPr lang="uk-UA"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Іслям</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Гімадутін</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07000"/>
              </a:lnSpc>
              <a:spcAft>
                <a:spcPts val="800"/>
              </a:spcAft>
            </a:pP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 лютого 2011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в Києві відбувся </a:t>
            </a:r>
            <a:r>
              <a:rPr lang="uk-UA" sz="36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Другий з’їзд мусульманських громад</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Духовного управління мусульман України «</a:t>
            </a:r>
            <a:r>
              <a:rPr lang="uk-UA"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За результатами звіту на новий  термін продовжили повноваження голови ДУМУ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Ігоря </a:t>
            </a:r>
            <a:r>
              <a:rPr lang="uk-UA" sz="36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Карпішена</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й заступника голови </a:t>
            </a:r>
            <a:r>
              <a:rPr lang="uk-UA" sz="36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Ісляма</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sz="36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Гімадутіна</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Муфтієм ДУМУ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було переобрано </a:t>
            </a:r>
            <a:r>
              <a:rPr lang="uk-UA"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Саіда</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Ісмагілова</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8077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535710"/>
            <a:ext cx="12192000" cy="6322290"/>
          </a:xfrm>
        </p:spPr>
        <p:txBody>
          <a:bodyPr>
            <a:normAutofit/>
          </a:bodyPr>
          <a:lstStyle/>
          <a:p>
            <a:pPr marL="0" indent="0" algn="just">
              <a:buNone/>
            </a:pPr>
            <a:r>
              <a:rPr lang="uk-UA" sz="4000" b="1" dirty="0">
                <a:latin typeface="Times New Roman" panose="02020603050405020304" pitchFamily="18" charset="0"/>
                <a:cs typeface="Times New Roman" panose="02020603050405020304" pitchFamily="18" charset="0"/>
              </a:rPr>
              <a:t>З </a:t>
            </a:r>
            <a:r>
              <a:rPr lang="uk-UA" sz="4000" b="1" dirty="0">
                <a:highlight>
                  <a:srgbClr val="FF0000"/>
                </a:highlight>
                <a:latin typeface="Times New Roman" panose="02020603050405020304" pitchFamily="18" charset="0"/>
                <a:cs typeface="Times New Roman" panose="02020603050405020304" pitchFamily="18" charset="0"/>
              </a:rPr>
              <a:t>26 до 30 червня 1991 р.</a:t>
            </a:r>
            <a:r>
              <a:rPr lang="uk-UA" sz="4000" b="1" dirty="0">
                <a:latin typeface="Times New Roman" panose="02020603050405020304" pitchFamily="18" charset="0"/>
                <a:cs typeface="Times New Roman" panose="02020603050405020304" pitchFamily="18" charset="0"/>
              </a:rPr>
              <a:t> в історії кримськотатарського народу відбулась етапна подія — </a:t>
            </a:r>
            <a:r>
              <a:rPr lang="uk-UA" sz="4000" b="1" dirty="0">
                <a:highlight>
                  <a:srgbClr val="FFFF00"/>
                </a:highlight>
                <a:latin typeface="Times New Roman" panose="02020603050405020304" pitchFamily="18" charset="0"/>
                <a:cs typeface="Times New Roman" panose="02020603050405020304" pitchFamily="18" charset="0"/>
              </a:rPr>
              <a:t>II Курултай кримськотатарського наро</a:t>
            </a:r>
            <a:r>
              <a:rPr lang="uk-UA" sz="4000" b="1" dirty="0">
                <a:latin typeface="Times New Roman" panose="02020603050405020304" pitchFamily="18" charset="0"/>
                <a:cs typeface="Times New Roman" panose="02020603050405020304" pitchFamily="18" charset="0"/>
              </a:rPr>
              <a:t>ду, делегатами якого обрали 255 осіб. </a:t>
            </a:r>
          </a:p>
          <a:p>
            <a:pPr marL="0" indent="0" algn="just">
              <a:buNone/>
            </a:pPr>
            <a:r>
              <a:rPr lang="uk-UA" sz="4000" b="1" dirty="0">
                <a:latin typeface="Times New Roman" panose="02020603050405020304" pitchFamily="18" charset="0"/>
                <a:cs typeface="Times New Roman" panose="02020603050405020304" pitchFamily="18" charset="0"/>
              </a:rPr>
              <a:t>Працюючи в Сімферополі (</a:t>
            </a:r>
            <a:r>
              <a:rPr lang="uk-UA" sz="4000" b="1" dirty="0" err="1">
                <a:latin typeface="Times New Roman" panose="02020603050405020304" pitchFamily="18" charset="0"/>
                <a:cs typeface="Times New Roman" panose="02020603050405020304" pitchFamily="18" charset="0"/>
              </a:rPr>
              <a:t>Акъмесджит</a:t>
            </a:r>
            <a:r>
              <a:rPr lang="uk-UA" sz="4000" b="1" dirty="0">
                <a:latin typeface="Times New Roman" panose="02020603050405020304" pitchFamily="18" charset="0"/>
                <a:cs typeface="Times New Roman" panose="02020603050405020304" pitchFamily="18" charset="0"/>
              </a:rPr>
              <a:t>), Курултай ухвалив кілька основоположних документів — </a:t>
            </a:r>
            <a:r>
              <a:rPr lang="uk-UA" sz="4000" b="1" u="sng" dirty="0">
                <a:latin typeface="Times New Roman" panose="02020603050405020304" pitchFamily="18" charset="0"/>
                <a:cs typeface="Times New Roman" panose="02020603050405020304" pitchFamily="18" charset="0"/>
              </a:rPr>
              <a:t>Декларацію про національний суверенітет кримськотатарського народу, Звернення до всіх жителів Криму, Звернення до кримськотатарського народу, Звернення до ООН, Звернення до Президента СРСР та інші</a:t>
            </a:r>
            <a:r>
              <a:rPr lang="uk-UA"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923403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marL="457200" indent="450215" algn="just">
              <a:lnSpc>
                <a:spcPct val="107000"/>
              </a:lnSpc>
              <a:spcAft>
                <a:spcPts val="800"/>
              </a:spcAft>
            </a:pP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березня 2013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відбувся </a:t>
            </a:r>
            <a:r>
              <a:rPr lang="uk-UA" sz="36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Третій з’їзд імамів Духовного управління мусульман України «</a:t>
            </a:r>
            <a:r>
              <a:rPr lang="uk-UA" sz="3600" b="1" i="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Умма</a:t>
            </a:r>
            <a:r>
              <a:rPr lang="uk-UA" sz="36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на якому головою управління був обраний </a:t>
            </a:r>
            <a:r>
              <a:rPr lang="uk-UA"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Іслям</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Гімадутін</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заступником голови – голова мусульманської громади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Дуслик</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м. Донецька </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Рустам </a:t>
            </a:r>
            <a:r>
              <a:rPr lang="uk-UA"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Хуснутдінов</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indent="450215" algn="just">
              <a:lnSpc>
                <a:spcPct val="107000"/>
              </a:lnSpc>
              <a:spcAft>
                <a:spcPts val="800"/>
              </a:spcAft>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На посаду муфтія в третій раз поспіль був обраний  </a:t>
            </a:r>
            <a:r>
              <a:rPr lang="uk-UA"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Саід</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Ісмагілов</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заступником муфтія був обраний імам Одеського ісламського культурного центру </a:t>
            </a:r>
            <a:r>
              <a:rPr lang="uk-UA"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Імад</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Абу Ар-</a:t>
            </a:r>
            <a:r>
              <a:rPr lang="uk-UA" sz="36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Рубб</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56651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lnSpcReduction="20000"/>
          </a:bodyPr>
          <a:lstStyle/>
          <a:p>
            <a:pPr marL="457200" indent="450215" algn="just">
              <a:lnSpc>
                <a:spcPct val="107000"/>
              </a:lnSpc>
              <a:spcAft>
                <a:spcPts val="800"/>
              </a:spcAft>
            </a:pPr>
            <a:r>
              <a:rPr lang="uk-UA"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 грудня 2016 р.</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на </a:t>
            </a:r>
            <a:r>
              <a:rPr lang="uk-UA" sz="40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зібранні імамів Духовного управління мусульман України «</a:t>
            </a:r>
            <a:r>
              <a:rPr lang="uk-UA" sz="4000" b="1" i="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Умма</a:t>
            </a:r>
            <a:r>
              <a:rPr lang="uk-UA" sz="40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заслухали та ухвалили звіт за минулий період, а також обрали керівний склад Управління. </a:t>
            </a:r>
          </a:p>
          <a:p>
            <a:pPr marL="457200" indent="450215" algn="just">
              <a:lnSpc>
                <a:spcPct val="107000"/>
              </a:lnSpc>
              <a:spcAft>
                <a:spcPts val="800"/>
              </a:spcAft>
            </a:pP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Незмінним муфтієм ДУМУ «</a:t>
            </a:r>
            <a:r>
              <a:rPr lang="uk-UA" sz="4000" b="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залишився </a:t>
            </a:r>
            <a:r>
              <a:rPr lang="uk-UA"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Саід</a:t>
            </a:r>
            <a:r>
              <a:rPr lang="uk-UA"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Ісмагілов</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його заступниками були обрані </a:t>
            </a:r>
            <a:r>
              <a:rPr lang="uk-UA"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Едґар </a:t>
            </a:r>
            <a:r>
              <a:rPr lang="uk-UA"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Девлікамов</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імама мечеті Ісламського культурного центра (ІКЦ) Дніпра, та </a:t>
            </a:r>
            <a:r>
              <a:rPr lang="uk-UA"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Мурат</a:t>
            </a:r>
            <a:r>
              <a:rPr lang="uk-UA"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Сулейманов</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 імам мечеті ІКЦ Львова. Новим Головою правління ДУМУ «</a:t>
            </a:r>
            <a:r>
              <a:rPr lang="uk-UA" sz="4000" b="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став </a:t>
            </a:r>
            <a:r>
              <a:rPr lang="uk-UA"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Олег </a:t>
            </a:r>
            <a:r>
              <a:rPr lang="uk-UA"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Гузік</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а його заступником – </a:t>
            </a:r>
            <a:r>
              <a:rPr lang="uk-UA"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Іслям</a:t>
            </a:r>
            <a:r>
              <a:rPr lang="uk-UA"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Гімадутін</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4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74534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683491"/>
            <a:ext cx="12192000" cy="6174508"/>
          </a:xfrm>
        </p:spPr>
        <p:txBody>
          <a:bodyPr>
            <a:normAutofit fontScale="47500" lnSpcReduction="20000"/>
          </a:bodyPr>
          <a:lstStyle/>
          <a:p>
            <a:pPr indent="0" algn="ctr">
              <a:lnSpc>
                <a:spcPct val="120000"/>
              </a:lnSpc>
              <a:spcAft>
                <a:spcPts val="800"/>
              </a:spcAft>
              <a:buNone/>
            </a:pPr>
            <a:r>
              <a:rPr lang="uk-UA" sz="51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Серед задекларованих цілей ДУМУ «</a:t>
            </a:r>
            <a:r>
              <a:rPr lang="uk-UA" sz="51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Умма</a:t>
            </a:r>
            <a:r>
              <a:rPr lang="uk-UA" sz="51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endParaRPr lang="ru-RU" sz="51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20000"/>
              </a:lnSpc>
              <a:spcAft>
                <a:spcPts val="800"/>
              </a:spcAft>
            </a:pPr>
            <a:r>
              <a:rPr lang="uk-UA" sz="4400" b="1" dirty="0">
                <a:effectLst/>
                <a:latin typeface="Times New Roman" panose="02020603050405020304" pitchFamily="18" charset="0"/>
                <a:ea typeface="Calibri" panose="020F0502020204030204" pitchFamily="34" charset="0"/>
                <a:cs typeface="Times New Roman" panose="02020603050405020304" pitchFamily="18" charset="0"/>
              </a:rPr>
              <a:t>- об’єднання мусульманських громад для спільної відправи релігійних ритуалів та потреб;   відродження культурних та історичних ісламських цінностей і традицій;  </a:t>
            </a:r>
            <a:endParaRPr lang="ru-RU" sz="44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20000"/>
              </a:lnSpc>
              <a:spcAft>
                <a:spcPts val="800"/>
              </a:spcAft>
            </a:pPr>
            <a:r>
              <a:rPr lang="uk-UA" sz="4400" b="1" dirty="0">
                <a:effectLst/>
                <a:latin typeface="Times New Roman" panose="02020603050405020304" pitchFamily="18" charset="0"/>
                <a:ea typeface="Calibri" panose="020F0502020204030204" pitchFamily="34" charset="0"/>
                <a:cs typeface="Times New Roman" panose="02020603050405020304" pitchFamily="18" charset="0"/>
              </a:rPr>
              <a:t>- організація конференцій і семінарів з метою ознайомлення українського суспільства з доктриною, культурою, історією та тенденціями в Ісламі;   організація добродійних заходів;  </a:t>
            </a:r>
            <a:endParaRPr lang="ru-RU" sz="44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20000"/>
              </a:lnSpc>
              <a:spcAft>
                <a:spcPts val="800"/>
              </a:spcAft>
            </a:pPr>
            <a:r>
              <a:rPr lang="uk-UA" sz="4400" b="1" dirty="0">
                <a:effectLst/>
                <a:latin typeface="Times New Roman" panose="02020603050405020304" pitchFamily="18" charset="0"/>
                <a:ea typeface="Calibri" panose="020F0502020204030204" pitchFamily="34" charset="0"/>
                <a:cs typeface="Times New Roman" panose="02020603050405020304" pitchFamily="18" charset="0"/>
              </a:rPr>
              <a:t>- створення умов для відправи мусульманських релігійних обрядів (будівництво мечетей, ісламських культурних центрів тощо);   організація прощ;  </a:t>
            </a:r>
            <a:endParaRPr lang="ru-RU" sz="44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20000"/>
              </a:lnSpc>
              <a:spcAft>
                <a:spcPts val="800"/>
              </a:spcAft>
            </a:pPr>
            <a:r>
              <a:rPr lang="uk-UA" sz="4400" b="1" dirty="0">
                <a:effectLst/>
                <a:latin typeface="Times New Roman" panose="02020603050405020304" pitchFamily="18" charset="0"/>
                <a:ea typeface="Calibri" panose="020F0502020204030204" pitchFamily="34" charset="0"/>
                <a:cs typeface="Times New Roman" panose="02020603050405020304" pitchFamily="18" charset="0"/>
              </a:rPr>
              <a:t>- видання газет, журналів, книжок, аудіо- та відеопродукції;  </a:t>
            </a:r>
            <a:endParaRPr lang="ru-RU" sz="44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20000"/>
              </a:lnSpc>
              <a:spcAft>
                <a:spcPts val="800"/>
              </a:spcAft>
            </a:pPr>
            <a:r>
              <a:rPr lang="uk-UA" sz="4400" b="1" dirty="0">
                <a:effectLst/>
                <a:latin typeface="Times New Roman" panose="02020603050405020304" pitchFamily="18" charset="0"/>
                <a:ea typeface="Calibri" panose="020F0502020204030204" pitchFamily="34" charset="0"/>
                <a:cs typeface="Times New Roman" panose="02020603050405020304" pitchFamily="18" charset="0"/>
              </a:rPr>
              <a:t>- встановлення дружних зв’язків із громадами та окремими представниками інших конфесій з України та за кордоном;  </a:t>
            </a:r>
          </a:p>
          <a:p>
            <a:pPr indent="450215" algn="just">
              <a:lnSpc>
                <a:spcPct val="120000"/>
              </a:lnSpc>
              <a:spcAft>
                <a:spcPts val="800"/>
              </a:spcAft>
            </a:pPr>
            <a:r>
              <a:rPr lang="uk-UA" sz="4400" b="1" dirty="0">
                <a:effectLst/>
                <a:latin typeface="Times New Roman" panose="02020603050405020304" pitchFamily="18" charset="0"/>
                <a:ea typeface="Calibri" panose="020F0502020204030204" pitchFamily="34" charset="0"/>
                <a:cs typeface="Times New Roman" panose="02020603050405020304" pitchFamily="18" charset="0"/>
              </a:rPr>
              <a:t>- організація догляду за мусульманськими кладовищами та ділянками на цвинтарях, допомога в організації поховань за мусульманським обрядом;  </a:t>
            </a:r>
            <a:endParaRPr lang="ru-RU" sz="44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20000"/>
              </a:lnSpc>
              <a:spcAft>
                <a:spcPts val="800"/>
              </a:spcAft>
            </a:pPr>
            <a:r>
              <a:rPr lang="uk-UA" sz="4400" b="1" dirty="0">
                <a:effectLst/>
                <a:latin typeface="Times New Roman" panose="02020603050405020304" pitchFamily="18" charset="0"/>
                <a:ea typeface="Calibri" panose="020F0502020204030204" pitchFamily="34" charset="0"/>
                <a:cs typeface="Times New Roman" panose="02020603050405020304" pitchFamily="18" charset="0"/>
              </a:rPr>
              <a:t>- організація навчання громадян у духовних навчальних закладах за кордоном.  </a:t>
            </a:r>
            <a:endParaRPr lang="ru-RU" sz="4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647862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ДУМУ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координує діяльність 27 мусульманських громад у 13 регіонах України, переважно на Сході України.</a:t>
            </a:r>
          </a:p>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Зокрема, найбільша кількість зареєстрованих громад в </a:t>
            </a:r>
            <a:r>
              <a:rPr lang="uk-UA" sz="3200" b="1" u="sng" dirty="0">
                <a:effectLst/>
                <a:latin typeface="Times New Roman" panose="02020603050405020304" pitchFamily="18" charset="0"/>
                <a:ea typeface="Calibri" panose="020F0502020204030204" pitchFamily="34" charset="0"/>
                <a:cs typeface="Times New Roman" panose="02020603050405020304" pitchFamily="18" charset="0"/>
              </a:rPr>
              <a:t>Донецькій та Луганській областях</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(8 та 4 відповідно), 3 громади в Києві, 2 громади в Дніпропетровській області, та по 1 зареєстрованій громаді в Вінницькій, Волинській, Житомирській,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Запорізькій</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Київський, Львівській, Сумській, Херсонській, Хмельницькій та Чернівецькій областях.</a:t>
            </a:r>
          </a:p>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Більшість громад складають етнічні українці, проте метою є робота з усією мусульманською громадою України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4427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ДУМУ має своє друковане видання – релігійно-просвітницьку газету «</a:t>
            </a:r>
            <a:r>
              <a:rPr lang="uk-UA" sz="3200" b="1" dirty="0" err="1">
                <a:highlight>
                  <a:srgbClr val="FFFF00"/>
                </a:highlight>
                <a:latin typeface="Times New Roman" panose="02020603050405020304" pitchFamily="18" charset="0"/>
                <a:cs typeface="Times New Roman" panose="02020603050405020304" pitchFamily="18" charset="0"/>
              </a:rPr>
              <a:t>Умма</a:t>
            </a:r>
            <a:r>
              <a:rPr lang="uk-UA" sz="3200" b="1" dirty="0">
                <a:latin typeface="Times New Roman" panose="02020603050405020304" pitchFamily="18" charset="0"/>
                <a:cs typeface="Times New Roman" panose="02020603050405020304" pitchFamily="18" charset="0"/>
              </a:rPr>
              <a:t>» та веб-сайт в Інтернеті (http://umma.in.ua). Значна увага приділяється питанням міжконфесійного діалогу, перш за все з представниками Української греко-католицької церкви (УГКЦ) та Української православної церкви Київського патріархату (УПЦ КП), в теперішній  час – Православної церкви України (ПЦУ). </a:t>
            </a:r>
          </a:p>
          <a:p>
            <a:pPr marL="0" indent="0" algn="just">
              <a:buNone/>
            </a:pPr>
            <a:r>
              <a:rPr lang="uk-UA" sz="3200" b="1" dirty="0">
                <a:latin typeface="Times New Roman" panose="02020603050405020304" pitchFamily="18" charset="0"/>
                <a:cs typeface="Times New Roman" panose="02020603050405020304" pitchFamily="18" charset="0"/>
              </a:rPr>
              <a:t>Важливе місце в діяльності ДУМУ «</a:t>
            </a:r>
            <a:r>
              <a:rPr lang="uk-UA" sz="3200" b="1" dirty="0" err="1">
                <a:latin typeface="Times New Roman" panose="02020603050405020304" pitchFamily="18" charset="0"/>
                <a:cs typeface="Times New Roman" panose="02020603050405020304" pitchFamily="18" charset="0"/>
              </a:rPr>
              <a:t>Умма</a:t>
            </a:r>
            <a:r>
              <a:rPr lang="uk-UA" sz="3200" b="1" dirty="0">
                <a:latin typeface="Times New Roman" panose="02020603050405020304" pitchFamily="18" charset="0"/>
                <a:cs typeface="Times New Roman" panose="02020603050405020304" pitchFamily="18" charset="0"/>
              </a:rPr>
              <a:t>» посідає благодійна діяльність, участь в волонтерських проектах, допомога переселенцям та військовим, що знаходяться в зоні АТО. Разом з ВАГО «</a:t>
            </a:r>
            <a:r>
              <a:rPr lang="uk-UA" sz="3200" b="1" dirty="0" err="1">
                <a:latin typeface="Times New Roman" panose="02020603050405020304" pitchFamily="18" charset="0"/>
                <a:cs typeface="Times New Roman" panose="02020603050405020304" pitchFamily="18" charset="0"/>
              </a:rPr>
              <a:t>Альраід</a:t>
            </a:r>
            <a:r>
              <a:rPr lang="uk-UA" sz="3200" b="1" dirty="0">
                <a:latin typeface="Times New Roman" panose="02020603050405020304" pitchFamily="18" charset="0"/>
                <a:cs typeface="Times New Roman" panose="02020603050405020304" pitchFamily="18" charset="0"/>
              </a:rPr>
              <a:t>» та Українським центром </a:t>
            </a:r>
            <a:r>
              <a:rPr lang="uk-UA" sz="3200" b="1" dirty="0" err="1">
                <a:latin typeface="Times New Roman" panose="02020603050405020304" pitchFamily="18" charset="0"/>
                <a:cs typeface="Times New Roman" panose="02020603050405020304" pitchFamily="18" charset="0"/>
              </a:rPr>
              <a:t>ісламознавчих</a:t>
            </a:r>
            <a:r>
              <a:rPr lang="uk-UA" sz="3200" b="1" dirty="0">
                <a:latin typeface="Times New Roman" panose="02020603050405020304" pitchFamily="18" charset="0"/>
                <a:cs typeface="Times New Roman" panose="02020603050405020304" pitchFamily="18" charset="0"/>
              </a:rPr>
              <a:t> досліджень (президентом якого є </a:t>
            </a:r>
            <a:r>
              <a:rPr lang="uk-UA" sz="3200" b="1" dirty="0" err="1">
                <a:latin typeface="Times New Roman" panose="02020603050405020304" pitchFamily="18" charset="0"/>
                <a:cs typeface="Times New Roman" panose="02020603050405020304" pitchFamily="18" charset="0"/>
              </a:rPr>
              <a:t>Саід</a:t>
            </a:r>
            <a:r>
              <a:rPr lang="uk-UA" sz="3200" b="1" dirty="0">
                <a:latin typeface="Times New Roman" panose="02020603050405020304" pitchFamily="18" charset="0"/>
                <a:cs typeface="Times New Roman" panose="02020603050405020304" pitchFamily="18" charset="0"/>
              </a:rPr>
              <a:t> </a:t>
            </a:r>
            <a:r>
              <a:rPr lang="uk-UA" sz="3200" b="1" dirty="0" err="1">
                <a:latin typeface="Times New Roman" panose="02020603050405020304" pitchFamily="18" charset="0"/>
                <a:cs typeface="Times New Roman" panose="02020603050405020304" pitchFamily="18" charset="0"/>
              </a:rPr>
              <a:t>Ісмагілов</a:t>
            </a:r>
            <a:r>
              <a:rPr lang="uk-UA" sz="3200" b="1" dirty="0">
                <a:latin typeface="Times New Roman" panose="02020603050405020304" pitchFamily="18" charset="0"/>
                <a:cs typeface="Times New Roman" panose="02020603050405020304" pitchFamily="18" charset="0"/>
              </a:rPr>
              <a:t>) ДУМУ «</a:t>
            </a:r>
            <a:r>
              <a:rPr lang="uk-UA" sz="3200" b="1" dirty="0" err="1">
                <a:latin typeface="Times New Roman" panose="02020603050405020304" pitchFamily="18" charset="0"/>
                <a:cs typeface="Times New Roman" panose="02020603050405020304" pitchFamily="18" charset="0"/>
              </a:rPr>
              <a:t>Умма</a:t>
            </a:r>
            <a:r>
              <a:rPr lang="uk-UA" sz="3200" b="1" dirty="0">
                <a:latin typeface="Times New Roman" panose="02020603050405020304" pitchFamily="18" charset="0"/>
                <a:cs typeface="Times New Roman" panose="02020603050405020304" pitchFamily="18" charset="0"/>
              </a:rPr>
              <a:t>» організовує наукові семінари та конференції, а також літні </a:t>
            </a:r>
            <a:r>
              <a:rPr lang="uk-UA" sz="3200" b="1" dirty="0" err="1">
                <a:latin typeface="Times New Roman" panose="02020603050405020304" pitchFamily="18" charset="0"/>
                <a:cs typeface="Times New Roman" panose="02020603050405020304" pitchFamily="18" charset="0"/>
              </a:rPr>
              <a:t>ісламознавчі</a:t>
            </a:r>
            <a:r>
              <a:rPr lang="uk-UA" sz="3200" b="1" dirty="0">
                <a:latin typeface="Times New Roman" panose="02020603050405020304" pitchFamily="18" charset="0"/>
                <a:cs typeface="Times New Roman" panose="02020603050405020304" pitchFamily="18" charset="0"/>
              </a:rPr>
              <a:t> школи.</a:t>
            </a:r>
          </a:p>
        </p:txBody>
      </p:sp>
    </p:spTree>
    <p:extLst>
      <p:ext uri="{BB962C8B-B14F-4D97-AF65-F5344CB8AC3E}">
        <p14:creationId xmlns:p14="http://schemas.microsoft.com/office/powerpoint/2010/main" val="8921282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a:bodyPr>
          <a:lstStyle/>
          <a:p>
            <a:pPr indent="0" algn="just">
              <a:lnSpc>
                <a:spcPct val="107000"/>
              </a:lnSpc>
              <a:spcAft>
                <a:spcPts val="800"/>
              </a:spcAft>
              <a:buNone/>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До початку російсько-української війни ДУМУ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активно розвивало співпрацю з ідеологічно близькими структурами пострадянського простору. Так, було укладено три договори про дружбу і співробітництво між ДУМУ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і низкою ісламських організацій Білорусі, Молдови та Литви. </a:t>
            </a:r>
          </a:p>
          <a:p>
            <a:pPr indent="0" algn="just">
              <a:lnSpc>
                <a:spcPct val="107000"/>
              </a:lnSpc>
              <a:spcAft>
                <a:spcPts val="800"/>
              </a:spcAft>
              <a:buNone/>
            </a:pP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30 листопада 2011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був підписаний договір між ДУМУ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і ДУМ </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Білорусі</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27 вересня 2012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 договір про дружбу і співробітництво з Лігою мусульман </a:t>
            </a:r>
            <a:r>
              <a:rPr lang="uk-UA" sz="36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Молдови</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 вересня 2013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 договір про дружбу і співробітництво з Духовним центром мусульман-сунітів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Литви</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7253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lnSpcReduction="10000"/>
          </a:bodyPr>
          <a:lstStyle/>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У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2014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разом з сім’єю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Саїд</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Ісмагілов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покинув Донецьк, який росіяни повністю окупують, оселився у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Бучі</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(його частково зруйновану квартиру у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2022-му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росіяни пограбують) та повернувся на Донеччину в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квітні 2022 р.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вже у якості військового капелана. </a:t>
            </a:r>
          </a:p>
          <a:p>
            <a:pPr indent="450215" algn="just">
              <a:lnSpc>
                <a:spcPct val="107000"/>
              </a:lnSpc>
              <a:spcAft>
                <a:spcPts val="800"/>
              </a:spcAft>
            </a:pP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44-річний </a:t>
            </a:r>
            <a:r>
              <a:rPr lang="uk-UA"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Саїд</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Ісмагілов</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не тільки перший муфтій в історії незалежної від Москви України, який «звільнився» зі своєї посади за своїм бажанням.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Він – єдиний в країні колишній духовний лідер, який під час збройного нападу РФ взяв до рук зброю та працює одночасно водієм, стрільцем та парамедиком у складі підрозділу «ASAP </a:t>
            </a:r>
            <a:r>
              <a:rPr lang="uk-UA" sz="32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Хоттабич</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(входить до батальйону «</a:t>
            </a:r>
            <a:r>
              <a:rPr lang="uk-UA" sz="32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Госпітальєри</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a:t>
            </a:r>
            <a:endParaRPr lang="ru-RU" sz="32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8426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pic>
        <p:nvPicPr>
          <p:cNvPr id="2" name="Объект 1">
            <a:extLst>
              <a:ext uri="{FF2B5EF4-FFF2-40B4-BE49-F238E27FC236}">
                <a16:creationId xmlns:a16="http://schemas.microsoft.com/office/drawing/2014/main" id="{B31210F5-D5CA-F240-29B7-4356D10D0AC3}"/>
              </a:ext>
            </a:extLst>
          </p:cNvPr>
          <p:cNvPicPr>
            <a:picLocks noGrp="1" noChangeAspect="1"/>
          </p:cNvPicPr>
          <p:nvPr>
            <p:ph idx="1"/>
          </p:nvPr>
        </p:nvPicPr>
        <p:blipFill>
          <a:blip r:embed="rId2"/>
          <a:stretch>
            <a:fillRect/>
          </a:stretch>
        </p:blipFill>
        <p:spPr>
          <a:xfrm>
            <a:off x="7579735" y="573538"/>
            <a:ext cx="4099048" cy="6159772"/>
          </a:xfrm>
          <a:prstGeom prst="rect">
            <a:avLst/>
          </a:prstGeom>
        </p:spPr>
      </p:pic>
      <p:pic>
        <p:nvPicPr>
          <p:cNvPr id="3" name="Рисунок 2">
            <a:extLst>
              <a:ext uri="{FF2B5EF4-FFF2-40B4-BE49-F238E27FC236}">
                <a16:creationId xmlns:a16="http://schemas.microsoft.com/office/drawing/2014/main" id="{199C6B65-190B-D7A7-F31E-48627F67C0B7}"/>
              </a:ext>
            </a:extLst>
          </p:cNvPr>
          <p:cNvPicPr>
            <a:picLocks noChangeAspect="1"/>
          </p:cNvPicPr>
          <p:nvPr/>
        </p:nvPicPr>
        <p:blipFill>
          <a:blip r:embed="rId3"/>
          <a:stretch>
            <a:fillRect/>
          </a:stretch>
        </p:blipFill>
        <p:spPr>
          <a:xfrm>
            <a:off x="620857" y="719724"/>
            <a:ext cx="6572250" cy="5867400"/>
          </a:xfrm>
          <a:prstGeom prst="rect">
            <a:avLst/>
          </a:prstGeom>
        </p:spPr>
      </p:pic>
    </p:spTree>
    <p:extLst>
      <p:ext uri="{BB962C8B-B14F-4D97-AF65-F5344CB8AC3E}">
        <p14:creationId xmlns:p14="http://schemas.microsoft.com/office/powerpoint/2010/main" val="7630226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85000" lnSpcReduction="20000"/>
          </a:bodyPr>
          <a:lstStyle/>
          <a:p>
            <a:pPr marL="0" indent="0" algn="ctr">
              <a:buNone/>
            </a:pPr>
            <a:r>
              <a:rPr lang="uk-UA" sz="3200" b="1" dirty="0">
                <a:solidFill>
                  <a:srgbClr val="FFFF00"/>
                </a:solidFill>
                <a:highlight>
                  <a:srgbClr val="0000FF"/>
                </a:highlight>
                <a:latin typeface="Times New Roman" panose="02020603050405020304" pitchFamily="18" charset="0"/>
                <a:cs typeface="Times New Roman" panose="02020603050405020304" pitchFamily="18" charset="0"/>
              </a:rPr>
              <a:t>6)	Духовний центр мусульман Криму (ДЦМК) в Євпаторії:</a:t>
            </a:r>
          </a:p>
          <a:p>
            <a:pPr marL="0" lvl="0" indent="0" algn="just">
              <a:lnSpc>
                <a:spcPct val="107000"/>
              </a:lnSpc>
              <a:spcAft>
                <a:spcPts val="800"/>
              </a:spcAft>
              <a:buNone/>
            </a:pPr>
            <a:r>
              <a:rPr lang="uk-UA" sz="35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14 грудня 2010 р.</a:t>
            </a:r>
            <a:r>
              <a:rPr lang="uk-UA" sz="3500" b="1" dirty="0">
                <a:effectLst/>
                <a:latin typeface="Times New Roman" panose="02020603050405020304" pitchFamily="18" charset="0"/>
                <a:ea typeface="Calibri" panose="020F0502020204030204" pitchFamily="34" charset="0"/>
                <a:cs typeface="Times New Roman" panose="02020603050405020304" pitchFamily="18" charset="0"/>
              </a:rPr>
              <a:t> частина незалежних громад кримських мусульман зареєструвала альтернативний Духовному управлінню мусульман Криму (ДУМК) </a:t>
            </a:r>
            <a:r>
              <a:rPr lang="uk-UA" sz="35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Духовний центр мусульман Криму</a:t>
            </a:r>
            <a:r>
              <a:rPr lang="uk-UA" sz="3500" b="1" dirty="0">
                <a:effectLst/>
                <a:latin typeface="Times New Roman" panose="02020603050405020304" pitchFamily="18" charset="0"/>
                <a:ea typeface="Calibri" panose="020F0502020204030204" pitchFamily="34" charset="0"/>
                <a:cs typeface="Times New Roman" panose="02020603050405020304" pitchFamily="18" charset="0"/>
              </a:rPr>
              <a:t> (ДЦМК) </a:t>
            </a:r>
            <a:r>
              <a:rPr lang="uk-UA" sz="35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з центром в м. Євпаторія</a:t>
            </a:r>
            <a:r>
              <a:rPr lang="uk-UA" sz="3500" b="1" dirty="0">
                <a:effectLst/>
                <a:latin typeface="Times New Roman" panose="02020603050405020304" pitchFamily="18" charset="0"/>
                <a:ea typeface="Calibri" panose="020F0502020204030204" pitchFamily="34" charset="0"/>
                <a:cs typeface="Times New Roman" panose="02020603050405020304" pitchFamily="18" charset="0"/>
              </a:rPr>
              <a:t>, якій в ідеологічній площині тяжів до Духовного управління мусульман України (ДУМУ), хоча і був самостійним релігійним об’єднанням мусульманських громад, котре не входить до ДУМУ та не підпорядковується йому.</a:t>
            </a:r>
          </a:p>
          <a:p>
            <a:pPr marL="0" lvl="0" indent="0" algn="just">
              <a:lnSpc>
                <a:spcPct val="107000"/>
              </a:lnSpc>
              <a:spcAft>
                <a:spcPts val="800"/>
              </a:spcAft>
              <a:buNone/>
            </a:pPr>
            <a:r>
              <a:rPr lang="uk-UA" sz="3500" b="1" dirty="0">
                <a:effectLst/>
                <a:latin typeface="Times New Roman" panose="02020603050405020304" pitchFamily="18" charset="0"/>
                <a:ea typeface="Calibri" panose="020F0502020204030204" pitchFamily="34" charset="0"/>
                <a:cs typeface="Times New Roman" panose="02020603050405020304" pitchFamily="18" charset="0"/>
              </a:rPr>
              <a:t>За словами муфтія ДЦМК </a:t>
            </a:r>
            <a:r>
              <a:rPr lang="uk-UA" sz="35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Рідвана</a:t>
            </a:r>
            <a:r>
              <a:rPr lang="uk-UA" sz="35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35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Вєлієва</a:t>
            </a:r>
            <a:r>
              <a:rPr lang="uk-UA" sz="3500" b="1" dirty="0">
                <a:effectLst/>
                <a:latin typeface="Times New Roman" panose="02020603050405020304" pitchFamily="18" charset="0"/>
                <a:ea typeface="Calibri" panose="020F0502020204030204" pitchFamily="34" charset="0"/>
                <a:cs typeface="Times New Roman" panose="02020603050405020304" pitchFamily="18" charset="0"/>
              </a:rPr>
              <a:t>, зв’язок між ДУМУ та ДЦМК носить скоріш особистісний характер: </a:t>
            </a:r>
            <a:r>
              <a:rPr lang="uk-UA" sz="35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«...я вже давно добре знаю та поважаю шейха Ахмеда </a:t>
            </a:r>
            <a:r>
              <a:rPr lang="uk-UA" sz="35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Таміма</a:t>
            </a:r>
            <a:r>
              <a:rPr lang="uk-UA" sz="35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як дуже мудру людину з двома вищими освітами – духовною та світською. Він – мій вчитель та наставник. Я навчався в нього в університеті Духовного управління мусульман України в Києві</a:t>
            </a:r>
            <a:r>
              <a:rPr lang="uk-UA" sz="3500" b="1" dirty="0">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gn="just">
              <a:buNone/>
            </a:pPr>
            <a:endParaRPr lang="uk-UA" b="1" dirty="0">
              <a:solidFill>
                <a:srgbClr val="FFFF00"/>
              </a:solidFill>
              <a:highlight>
                <a:srgbClr val="0000FF"/>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92170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06400"/>
            <a:ext cx="12192000" cy="6451599"/>
          </a:xfrm>
        </p:spPr>
        <p:txBody>
          <a:bodyPr>
            <a:noAutofit/>
          </a:bodyPr>
          <a:lstStyle/>
          <a:p>
            <a:pPr marL="0" indent="0" algn="just">
              <a:buNone/>
            </a:pPr>
            <a:r>
              <a:rPr lang="uk-UA" sz="3400" b="1" kern="0" dirty="0">
                <a:effectLst/>
                <a:latin typeface="Times New Roman" panose="02020603050405020304" pitchFamily="18" charset="0"/>
                <a:ea typeface="Calibri" panose="020F0502020204030204" pitchFamily="34" charset="0"/>
              </a:rPr>
              <a:t>Від самого початку реєстрації Духовного центру між ним та ДУМК розпочалося жорстке протистояння, ініціатором якого виступав </a:t>
            </a:r>
            <a:r>
              <a:rPr lang="uk-UA" sz="3400" b="1" kern="0" dirty="0" err="1">
                <a:effectLst/>
                <a:latin typeface="Times New Roman" panose="02020603050405020304" pitchFamily="18" charset="0"/>
                <a:ea typeface="Calibri" panose="020F0502020204030204" pitchFamily="34" charset="0"/>
              </a:rPr>
              <a:t>муфтіят</a:t>
            </a:r>
            <a:r>
              <a:rPr lang="uk-UA" sz="3400" b="1" kern="0" dirty="0">
                <a:effectLst/>
                <a:latin typeface="Times New Roman" panose="02020603050405020304" pitchFamily="18" charset="0"/>
                <a:ea typeface="Calibri" panose="020F0502020204030204" pitchFamily="34" charset="0"/>
              </a:rPr>
              <a:t> Криму. ДУМК звинуватив ДЦМК в сектантстві, намаганні розколоти кримську </a:t>
            </a:r>
            <a:r>
              <a:rPr lang="uk-UA" sz="3400" b="1" kern="0" dirty="0" err="1">
                <a:effectLst/>
                <a:latin typeface="Times New Roman" panose="02020603050405020304" pitchFamily="18" charset="0"/>
                <a:ea typeface="Calibri" panose="020F0502020204030204" pitchFamily="34" charset="0"/>
              </a:rPr>
              <a:t>умму</a:t>
            </a:r>
            <a:r>
              <a:rPr lang="uk-UA" sz="3400" b="1" kern="0" dirty="0">
                <a:effectLst/>
                <a:latin typeface="Times New Roman" panose="02020603050405020304" pitchFamily="18" charset="0"/>
                <a:ea typeface="Calibri" panose="020F0502020204030204" pitchFamily="34" charset="0"/>
              </a:rPr>
              <a:t>. </a:t>
            </a:r>
          </a:p>
          <a:p>
            <a:pPr marL="0" indent="0" algn="just">
              <a:buNone/>
            </a:pPr>
            <a:r>
              <a:rPr lang="uk-UA" sz="3400" b="1" kern="0" dirty="0">
                <a:effectLst/>
                <a:latin typeface="Times New Roman" panose="02020603050405020304" pitchFamily="18" charset="0"/>
                <a:ea typeface="Calibri" panose="020F0502020204030204" pitchFamily="34" charset="0"/>
              </a:rPr>
              <a:t>Рада представників Духовних управлінь і центрів мусульман України при Державному комітеті України у справах національностей та релігій, в якій головував муфтій ДУМК Е. </a:t>
            </a:r>
            <a:r>
              <a:rPr lang="uk-UA" sz="3400" b="1" kern="0" dirty="0" err="1">
                <a:effectLst/>
                <a:latin typeface="Times New Roman" panose="02020603050405020304" pitchFamily="18" charset="0"/>
                <a:ea typeface="Calibri" panose="020F0502020204030204" pitchFamily="34" charset="0"/>
              </a:rPr>
              <a:t>Аблаєв</a:t>
            </a:r>
            <a:r>
              <a:rPr lang="uk-UA" sz="3400" b="1" kern="0" dirty="0">
                <a:effectLst/>
                <a:latin typeface="Times New Roman" panose="02020603050405020304" pitchFamily="18" charset="0"/>
                <a:ea typeface="Calibri" panose="020F0502020204030204" pitchFamily="34" charset="0"/>
              </a:rPr>
              <a:t>, та до складу якої входили представники ДУМК, ДУМУ «</a:t>
            </a:r>
            <a:r>
              <a:rPr lang="uk-UA" sz="3400" b="1" kern="0" dirty="0" err="1">
                <a:effectLst/>
                <a:latin typeface="Times New Roman" panose="02020603050405020304" pitchFamily="18" charset="0"/>
                <a:ea typeface="Calibri" panose="020F0502020204030204" pitchFamily="34" charset="0"/>
              </a:rPr>
              <a:t>Умма</a:t>
            </a:r>
            <a:r>
              <a:rPr lang="uk-UA" sz="3400" b="1" kern="0" dirty="0">
                <a:effectLst/>
                <a:latin typeface="Times New Roman" panose="02020603050405020304" pitchFamily="18" charset="0"/>
                <a:ea typeface="Calibri" panose="020F0502020204030204" pitchFamily="34" charset="0"/>
              </a:rPr>
              <a:t>» та РУНМОУ «Київський </a:t>
            </a:r>
            <a:r>
              <a:rPr lang="uk-UA" sz="3400" b="1" kern="0" dirty="0" err="1">
                <a:effectLst/>
                <a:latin typeface="Times New Roman" panose="02020603050405020304" pitchFamily="18" charset="0"/>
                <a:ea typeface="Calibri" panose="020F0502020204030204" pitchFamily="34" charset="0"/>
              </a:rPr>
              <a:t>муфтіят</a:t>
            </a:r>
            <a:r>
              <a:rPr lang="uk-UA" sz="3400" b="1" kern="0" dirty="0">
                <a:effectLst/>
                <a:latin typeface="Times New Roman" panose="02020603050405020304" pitchFamily="18" charset="0"/>
                <a:ea typeface="Calibri" panose="020F0502020204030204" pitchFamily="34" charset="0"/>
              </a:rPr>
              <a:t>», </a:t>
            </a:r>
            <a:r>
              <a:rPr lang="uk-UA" sz="3400" b="1" u="sng" kern="0" dirty="0">
                <a:effectLst/>
                <a:latin typeface="Times New Roman" panose="02020603050405020304" pitchFamily="18" charset="0"/>
                <a:ea typeface="Calibri" panose="020F0502020204030204" pitchFamily="34" charset="0"/>
              </a:rPr>
              <a:t>намагалася унеможливити реєстрацію Духовного центру мусульман Криму</a:t>
            </a:r>
            <a:r>
              <a:rPr lang="uk-UA" sz="3400" b="1" kern="0" dirty="0">
                <a:effectLst/>
                <a:latin typeface="Times New Roman" panose="02020603050405020304" pitchFamily="18" charset="0"/>
                <a:ea typeface="Calibri" panose="020F0502020204030204" pitchFamily="34" charset="0"/>
              </a:rPr>
              <a:t> (що суперечить ст. 5 Закону України «Про свободу совісті та релігійні організації»), мотивуючи це можливим зростанням напруження на півострові.</a:t>
            </a:r>
            <a:endParaRPr lang="ru-RU"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6005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 </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628072"/>
            <a:ext cx="12192000" cy="6229927"/>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Декларація складена </a:t>
            </a:r>
            <a:r>
              <a:rPr lang="uk-UA" sz="3600" b="1" dirty="0">
                <a:solidFill>
                  <a:srgbClr val="FF0000"/>
                </a:solidFill>
                <a:latin typeface="Times New Roman" panose="02020603050405020304" pitchFamily="18" charset="0"/>
                <a:cs typeface="Times New Roman" panose="02020603050405020304" pitchFamily="18" charset="0"/>
              </a:rPr>
              <a:t>російською мовою</a:t>
            </a:r>
            <a:r>
              <a:rPr lang="uk-UA" sz="3600" b="1" dirty="0">
                <a:latin typeface="Times New Roman" panose="02020603050405020304" pitchFamily="18" charset="0"/>
                <a:cs typeface="Times New Roman" panose="02020603050405020304" pitchFamily="18" charset="0"/>
              </a:rPr>
              <a:t>. В преамбулі дається короткий виклад історії кримських татар, констатується, що «</a:t>
            </a:r>
            <a:r>
              <a:rPr lang="uk-UA" sz="3600" b="1" dirty="0">
                <a:highlight>
                  <a:srgbClr val="FFFF00"/>
                </a:highlight>
                <a:latin typeface="Times New Roman" panose="02020603050405020304" pitchFamily="18" charset="0"/>
                <a:cs typeface="Times New Roman" panose="02020603050405020304" pitchFamily="18" charset="0"/>
              </a:rPr>
              <a:t>політика дискримінації за національною ознакою і відмови в праві на самовизначення триває і до цього часу</a:t>
            </a:r>
            <a:r>
              <a:rPr lang="uk-UA" sz="3600" b="1" dirty="0">
                <a:latin typeface="Times New Roman" panose="02020603050405020304" pitchFamily="18" charset="0"/>
                <a:cs typeface="Times New Roman" panose="02020603050405020304" pitchFamily="18" charset="0"/>
              </a:rPr>
              <a:t>». </a:t>
            </a:r>
          </a:p>
          <a:p>
            <a:pPr marL="0" indent="0" algn="just">
              <a:buNone/>
            </a:pPr>
            <a:r>
              <a:rPr lang="uk-UA" sz="3600" b="1" dirty="0">
                <a:latin typeface="Times New Roman" panose="02020603050405020304" pitchFamily="18" charset="0"/>
                <a:cs typeface="Times New Roman" panose="02020603050405020304" pitchFamily="18" charset="0"/>
              </a:rPr>
              <a:t>Основна мета, що ставиться перед Курултаєм, полягає в тому, щоб «</a:t>
            </a:r>
            <a:r>
              <a:rPr lang="uk-UA" sz="3600" b="1" dirty="0">
                <a:highlight>
                  <a:srgbClr val="00FFFF"/>
                </a:highlight>
                <a:latin typeface="Times New Roman" panose="02020603050405020304" pitchFamily="18" charset="0"/>
                <a:cs typeface="Times New Roman" panose="02020603050405020304" pitchFamily="18" charset="0"/>
              </a:rPr>
              <a:t>домогтися виконання святої волі свого народу — жити на своїй батьківщині і самому визначити свою долю</a:t>
            </a:r>
            <a:r>
              <a:rPr lang="uk-UA" sz="3600" b="1" dirty="0">
                <a:latin typeface="Times New Roman" panose="02020603050405020304" pitchFamily="18" charset="0"/>
                <a:cs typeface="Times New Roman" panose="02020603050405020304" pitchFamily="18" charset="0"/>
              </a:rPr>
              <a:t>». З цією метою Курултай проголосив утворення Меджлісу як вищого повноважного представницького органу кримськотатарського народу.</a:t>
            </a:r>
          </a:p>
        </p:txBody>
      </p:sp>
    </p:spTree>
    <p:extLst>
      <p:ext uri="{BB962C8B-B14F-4D97-AF65-F5344CB8AC3E}">
        <p14:creationId xmlns:p14="http://schemas.microsoft.com/office/powerpoint/2010/main" val="19804604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lnSpcReduction="10000"/>
          </a:bodyPr>
          <a:lstStyle/>
          <a:p>
            <a:pPr marL="457200"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Протистояння між релігійними організаціями іноді доходило до фізичних дій. Наприклад,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 квітня 2011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 мікрорайоні Ісмаїл-бей м. Євпаторії, де більшість мусульман підтримувала діяльність ДЦМК, відбулося їх зіткнення з представниками Духовного управління мусульман Криму, які заявили, що земельна ділянка під мечеттю належить саме їхньому муфтіяту. </a:t>
            </a:r>
          </a:p>
          <a:p>
            <a:pPr marL="457200"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Представники ДЦМК, в свою чергу, наполягали на тому, що мечеть належить їм, і ДУМК не може вилучити ділянку під діючою релігійною спорудою. Тільки втручання працівників міліції допомогло знизити загострення пристрастей в ході конфлікту між прихильниками двох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муфтіятів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2057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a:bodyPr>
          <a:lstStyle/>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Як зазначає Д.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Шестопалець</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ключовим аспектом конфлікту між ДУМК та ДЦМК є ніщо інше як питання «канонічної території», оскільки реєстрація ДЦМК порушувала неформальні зони впливу духовних управлінь, що склалися з 1990-х рр., а головне – гіпотетичну монополію ДУМК на ексклюзивний релігійний авторитет серед етнічної спільноти кримських татар. </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Створення паралельного муфтіяту означало пряме звинувачення ДУМК у неспроможності забезпечити належне релігійне керівництво. Ця неспроможність в першу чергу проявлялась в поширенні серед кримських татар різноманітних течій, в першу чергу таких як </a:t>
            </a:r>
            <a:r>
              <a:rPr lang="uk-UA" sz="32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Хізб</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ут-Тахрір</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Джамаат</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ал-Ісламія</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та </a:t>
            </a:r>
            <a:r>
              <a:rPr lang="uk-UA" sz="32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ваггабізму</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саляфізму</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58475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lnSpcReduction="10000"/>
          </a:bodyPr>
          <a:lstStyle/>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Так, на сайті ДЦМК необхідність відкриття організації пояснюється необхідністю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протистояти сектантам і екстремістам, ... підтримати і не дати зникнути традиціям і звичаям кримських татар, схваленим в ісламі». До таких традицій представники ДЦМК відносять </a:t>
            </a:r>
            <a:r>
              <a:rPr lang="uk-UA" sz="3200" b="1" i="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Мавлід</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(святкування події народження пророка </a:t>
            </a:r>
            <a:r>
              <a:rPr lang="uk-UA" sz="32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Мухаммада</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та </a:t>
            </a:r>
            <a:r>
              <a:rPr lang="uk-UA" sz="3200" b="1" i="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зіярат</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(відвідування </a:t>
            </a:r>
            <a:r>
              <a:rPr lang="uk-UA" sz="32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азізлерів</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 місць поховання </a:t>
            </a:r>
            <a:r>
              <a:rPr lang="uk-UA" sz="32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авлія</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 ісламських «святих</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850"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В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2014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ДЦМК зазнав розколу – муфтій ДЦМК </a:t>
            </a:r>
            <a:r>
              <a:rPr lang="uk-UA" sz="3200" b="1" u="sng"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Рідван</a:t>
            </a:r>
            <a:r>
              <a:rPr lang="uk-UA" sz="3200" b="1" u="sng"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uk-UA" sz="3200" b="1" u="sng"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Вєлієв</a:t>
            </a:r>
            <a:r>
              <a:rPr lang="uk-UA" sz="3200" b="1" u="sng"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не підтримав прагнення частини керівництва ДЦМК створити нове релігійне управління</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uk-UA"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Центральне духовне управління мусульман «Таврійський </a:t>
            </a:r>
            <a:r>
              <a:rPr lang="uk-UA" sz="3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та дистанціювався від адміністративно-організаційної діяльності, зосередившись виключно на релігійних питаннях.</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6145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indent="450215" algn="just">
              <a:lnSpc>
                <a:spcPct val="107000"/>
              </a:lnSpc>
              <a:spcAft>
                <a:spcPts val="800"/>
              </a:spcAft>
            </a:pP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Остаточно розкол всередині ДЦМК відбувся </a:t>
            </a:r>
            <a:r>
              <a:rPr lang="uk-UA"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11 грудня 2014 р.</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коли в </a:t>
            </a:r>
            <a:r>
              <a:rPr lang="uk-UA" sz="4000" b="1" i="1" u="sng" dirty="0">
                <a:effectLst/>
                <a:latin typeface="Times New Roman" panose="02020603050405020304" pitchFamily="18" charset="0"/>
                <a:ea typeface="Calibri" panose="020F0502020204030204" pitchFamily="34" charset="0"/>
                <a:cs typeface="Times New Roman" panose="02020603050405020304" pitchFamily="18" charset="0"/>
              </a:rPr>
              <a:t>Сімферополі пройшов з’їзд Духовного центру мусульман Криму</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за участі 100 делегатів, на якому було прийнято рішення про приведення установчих документів ДЦМК у відповідність до законодавства Російської Федерації і про затвердження нового найменування – «</a:t>
            </a:r>
            <a:r>
              <a:rPr lang="uk-UA" sz="40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Центральне Духовне управління мусульман – Таврійський </a:t>
            </a:r>
            <a:r>
              <a:rPr lang="uk-UA" sz="40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4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1671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692727"/>
            <a:ext cx="12192000" cy="6165272"/>
          </a:xfrm>
        </p:spPr>
        <p:txBody>
          <a:bodyPr>
            <a:normAutofit/>
          </a:bodyPr>
          <a:lstStyle/>
          <a:p>
            <a:pPr marL="0" indent="0" algn="just">
              <a:buNone/>
            </a:pPr>
            <a:r>
              <a:rPr lang="uk-UA" sz="4000" b="1" dirty="0">
                <a:latin typeface="Times New Roman" panose="02020603050405020304" pitchFamily="18" charset="0"/>
                <a:cs typeface="Times New Roman" panose="02020603050405020304" pitchFamily="18" charset="0"/>
              </a:rPr>
              <a:t>Муфтієм Духовного управління був обраний </a:t>
            </a:r>
            <a:r>
              <a:rPr lang="uk-UA" sz="4000" b="1" dirty="0">
                <a:solidFill>
                  <a:srgbClr val="FF0000"/>
                </a:solidFill>
                <a:latin typeface="Times New Roman" panose="02020603050405020304" pitchFamily="18" charset="0"/>
                <a:cs typeface="Times New Roman" panose="02020603050405020304" pitchFamily="18" charset="0"/>
              </a:rPr>
              <a:t>Руслан </a:t>
            </a:r>
            <a:r>
              <a:rPr lang="uk-UA" sz="4000" b="1" dirty="0" err="1">
                <a:solidFill>
                  <a:srgbClr val="FF0000"/>
                </a:solidFill>
                <a:latin typeface="Times New Roman" panose="02020603050405020304" pitchFamily="18" charset="0"/>
                <a:cs typeface="Times New Roman" panose="02020603050405020304" pitchFamily="18" charset="0"/>
              </a:rPr>
              <a:t>Саітвалієв</a:t>
            </a:r>
            <a:r>
              <a:rPr lang="uk-UA" sz="4000" b="1" dirty="0">
                <a:latin typeface="Times New Roman" panose="02020603050405020304" pitchFamily="18" charset="0"/>
                <a:cs typeface="Times New Roman" panose="02020603050405020304" pitchFamily="18" charset="0"/>
              </a:rPr>
              <a:t>, головою Духовного управління – </a:t>
            </a:r>
            <a:r>
              <a:rPr lang="uk-UA" sz="4000" b="1" dirty="0" err="1">
                <a:solidFill>
                  <a:srgbClr val="C00000"/>
                </a:solidFill>
                <a:latin typeface="Times New Roman" panose="02020603050405020304" pitchFamily="18" charset="0"/>
                <a:cs typeface="Times New Roman" panose="02020603050405020304" pitchFamily="18" charset="0"/>
              </a:rPr>
              <a:t>Енвер</a:t>
            </a:r>
            <a:r>
              <a:rPr lang="uk-UA" sz="4000" b="1" dirty="0">
                <a:solidFill>
                  <a:srgbClr val="C00000"/>
                </a:solidFill>
                <a:latin typeface="Times New Roman" panose="02020603050405020304" pitchFamily="18" charset="0"/>
                <a:cs typeface="Times New Roman" panose="02020603050405020304" pitchFamily="18" charset="0"/>
              </a:rPr>
              <a:t> </a:t>
            </a:r>
            <a:r>
              <a:rPr lang="uk-UA" sz="4000" b="1" dirty="0" err="1">
                <a:solidFill>
                  <a:srgbClr val="C00000"/>
                </a:solidFill>
                <a:latin typeface="Times New Roman" panose="02020603050405020304" pitchFamily="18" charset="0"/>
                <a:cs typeface="Times New Roman" panose="02020603050405020304" pitchFamily="18" charset="0"/>
              </a:rPr>
              <a:t>Ахтємов</a:t>
            </a:r>
            <a:r>
              <a:rPr lang="uk-UA" sz="4000" b="1" dirty="0">
                <a:latin typeface="Times New Roman" panose="02020603050405020304" pitchFamily="18" charset="0"/>
                <a:cs typeface="Times New Roman" panose="02020603050405020304" pitchFamily="18" charset="0"/>
              </a:rPr>
              <a:t>. Відповідно до установчих документів: </a:t>
            </a:r>
          </a:p>
          <a:p>
            <a:pPr marL="0" indent="0" algn="just">
              <a:buNone/>
            </a:pPr>
            <a:r>
              <a:rPr lang="uk-UA" sz="4000" b="1" dirty="0">
                <a:latin typeface="Times New Roman" panose="02020603050405020304" pitchFamily="18" charset="0"/>
                <a:cs typeface="Times New Roman" panose="02020603050405020304" pitchFamily="18" charset="0"/>
              </a:rPr>
              <a:t>«</a:t>
            </a:r>
            <a:r>
              <a:rPr lang="uk-UA" sz="4000" b="1" dirty="0">
                <a:highlight>
                  <a:srgbClr val="FFFF00"/>
                </a:highlight>
                <a:latin typeface="Times New Roman" panose="02020603050405020304" pitchFamily="18" charset="0"/>
                <a:cs typeface="Times New Roman" panose="02020603050405020304" pitchFamily="18" charset="0"/>
              </a:rPr>
              <a:t>Духовне управління є мусульманською організацією і дотримується основних доктринальних постулатів ісламу – п’яти стовпів (</a:t>
            </a:r>
            <a:r>
              <a:rPr lang="uk-UA" sz="4000" b="1" dirty="0" err="1">
                <a:highlight>
                  <a:srgbClr val="FFFF00"/>
                </a:highlight>
                <a:latin typeface="Times New Roman" panose="02020603050405020304" pitchFamily="18" charset="0"/>
                <a:cs typeface="Times New Roman" panose="02020603050405020304" pitchFamily="18" charset="0"/>
              </a:rPr>
              <a:t>шахада</a:t>
            </a:r>
            <a:r>
              <a:rPr lang="uk-UA" sz="4000" b="1" dirty="0">
                <a:highlight>
                  <a:srgbClr val="FFFF00"/>
                </a:highlight>
                <a:latin typeface="Times New Roman" panose="02020603050405020304" pitchFamily="18" charset="0"/>
                <a:cs typeface="Times New Roman" panose="02020603050405020304" pitchFamily="18" charset="0"/>
              </a:rPr>
              <a:t> (свідоцтво віри), </a:t>
            </a:r>
            <a:r>
              <a:rPr lang="uk-UA" sz="4000" b="1" dirty="0" err="1">
                <a:highlight>
                  <a:srgbClr val="FFFF00"/>
                </a:highlight>
                <a:latin typeface="Times New Roman" panose="02020603050405020304" pitchFamily="18" charset="0"/>
                <a:cs typeface="Times New Roman" panose="02020603050405020304" pitchFamily="18" charset="0"/>
              </a:rPr>
              <a:t>салят</a:t>
            </a:r>
            <a:r>
              <a:rPr lang="uk-UA" sz="4000" b="1" dirty="0">
                <a:highlight>
                  <a:srgbClr val="FFFF00"/>
                </a:highlight>
                <a:latin typeface="Times New Roman" panose="02020603050405020304" pitchFamily="18" charset="0"/>
                <a:cs typeface="Times New Roman" panose="02020603050405020304" pitchFamily="18" charset="0"/>
              </a:rPr>
              <a:t> (намаз), </a:t>
            </a:r>
            <a:r>
              <a:rPr lang="uk-UA" sz="4000" b="1" dirty="0" err="1">
                <a:highlight>
                  <a:srgbClr val="FFFF00"/>
                </a:highlight>
                <a:latin typeface="Times New Roman" panose="02020603050405020304" pitchFamily="18" charset="0"/>
                <a:cs typeface="Times New Roman" panose="02020603050405020304" pitchFamily="18" charset="0"/>
              </a:rPr>
              <a:t>саум</a:t>
            </a:r>
            <a:r>
              <a:rPr lang="uk-UA" sz="4000" b="1" dirty="0">
                <a:highlight>
                  <a:srgbClr val="FFFF00"/>
                </a:highlight>
                <a:latin typeface="Times New Roman" panose="02020603050405020304" pitchFamily="18" charset="0"/>
                <a:cs typeface="Times New Roman" panose="02020603050405020304" pitchFamily="18" charset="0"/>
              </a:rPr>
              <a:t> (піст), </a:t>
            </a:r>
            <a:r>
              <a:rPr lang="uk-UA" sz="4000" b="1" dirty="0" err="1">
                <a:highlight>
                  <a:srgbClr val="FFFF00"/>
                </a:highlight>
                <a:latin typeface="Times New Roman" panose="02020603050405020304" pitchFamily="18" charset="0"/>
                <a:cs typeface="Times New Roman" panose="02020603050405020304" pitchFamily="18" charset="0"/>
              </a:rPr>
              <a:t>закят</a:t>
            </a:r>
            <a:r>
              <a:rPr lang="uk-UA" sz="4000" b="1" dirty="0">
                <a:highlight>
                  <a:srgbClr val="FFFF00"/>
                </a:highlight>
                <a:latin typeface="Times New Roman" panose="02020603050405020304" pitchFamily="18" charset="0"/>
                <a:cs typeface="Times New Roman" panose="02020603050405020304" pitchFamily="18" charset="0"/>
              </a:rPr>
              <a:t> і хадж (паломництво)) і шести стовпів віри (віри в </a:t>
            </a:r>
            <a:r>
              <a:rPr lang="uk-UA" sz="4000" b="1" dirty="0" err="1">
                <a:highlight>
                  <a:srgbClr val="FFFF00"/>
                </a:highlight>
                <a:latin typeface="Times New Roman" panose="02020603050405020304" pitchFamily="18" charset="0"/>
                <a:cs typeface="Times New Roman" panose="02020603050405020304" pitchFamily="18" charset="0"/>
              </a:rPr>
              <a:t>Аллага</a:t>
            </a:r>
            <a:r>
              <a:rPr lang="uk-UA" sz="4000" b="1" dirty="0">
                <a:highlight>
                  <a:srgbClr val="FFFF00"/>
                </a:highlight>
                <a:latin typeface="Times New Roman" panose="02020603050405020304" pitchFamily="18" charset="0"/>
                <a:cs typeface="Times New Roman" panose="02020603050405020304" pitchFamily="18" charset="0"/>
              </a:rPr>
              <a:t>, ангелів, священні писання пророків, Судний день і приречення). </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18000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Autofit/>
          </a:bodyPr>
          <a:lstStyle/>
          <a:p>
            <a:pPr indent="0" algn="just">
              <a:lnSpc>
                <a:spcPct val="107000"/>
              </a:lnSpc>
              <a:spcAft>
                <a:spcPts val="800"/>
              </a:spcAft>
              <a:buNone/>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Духовне управління належить до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ханафітського</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мазгабу</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сунітського ісламу, заснованого на постулатах Абу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Мансура</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Аль-</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Матуріді</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Відповідно, ця релігійна організація визнає священним писанням Коран, а з священного переказу виділяють збірки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хадисів</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Бухарі, Мусліма,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ат-Тірмізі</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Абу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Дауда</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ан-Насаї</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і Ібн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Маджа</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визнають законність правління всіх чотирьох «праведних» халіфів – Абу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Бакра</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Омара,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Усмана</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і Алі  &lt;…&gt;  Духовне управління доброзичливо ставиться до традиційних для Росії суфійських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тарікатів</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членами яких є багато представників даного Духовного управління». </a:t>
            </a:r>
            <a:endParaRPr lang="ru-RU"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91280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Від самого початку «Таврійський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позіціонував</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себе як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проросійська організація</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яка орієнтується на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т.зв</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«традиційний іслам». З цієї причини на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початку серпня 2014 р.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делегація муфтіяту відвідала Казань та Уфу та уклала договір про співпрацю з Центральним духовним управлінням мусульман Росії на чолі з муфтієм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Талгатом</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Таджуддіном</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За словами муфтія «Таврійського муфтіяту» Руслана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Саітвалієва</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Талгат</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Таджуддін</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підтримав ідею створення нового муфтіяту та, навіть, надав своє клопотання задля скорішої реєстрації.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850"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Але вже в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вересні </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2014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Верховний муфтій Росії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Талгат</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Таджуддін</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заявив, що «Таврійський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засновано без його участі і останній не входить до складу очолюваного ним Центрального духовного управління мусульман Росії.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67949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lnSpcReduction="10000"/>
          </a:bodyPr>
          <a:lstStyle/>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Окрім співпраці з ЦДУМ, «Таврійський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співпрацює з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турецьким суфійським орденом </a:t>
            </a:r>
            <a:r>
              <a:rPr lang="uk-UA" sz="32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Накшбандійя-Муджадідійя</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який очолює шейх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Махмуд </a:t>
            </a:r>
            <a:r>
              <a:rPr lang="uk-UA"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Устаосманоглу</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ал</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-Уфі</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(який був духовним наставником муфтія Татарстану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Каміля</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Самігулліна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Своїм пріоритетним напрямком діяльності  «Таврійський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називає протидію будь-яким екстремістським течіям, неуцтву і крайнощам в релігії шляхом поширення істинних знань про Іслам. Серед  схвалюваних традицій, які зберігає та розповсюджує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названі читання Корану померлим,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Мавлід</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(день народження пророка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Мухаммада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зіярат</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(відвідування місць поховання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авлія</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 «святих»).  </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99992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lnSpcReduction="10000"/>
          </a:bodyPr>
          <a:lstStyle/>
          <a:p>
            <a:pPr marL="457200" indent="540385" algn="just">
              <a:lnSpc>
                <a:spcPct val="107000"/>
              </a:lnSpc>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«Таврійський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має свою офіційну веб-сторінку (http://cdumk.ru/), аккаунти в соціальних мережах, канал на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YouTube</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540385" algn="just">
              <a:lnSpc>
                <a:spcPct val="107000"/>
              </a:lnSpc>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Останнім часом (порівняно з 2014-2015 рр.) публічна активність «Таврійського муфтіяту» значно знизилася, оскільки ідеологічний ресурс «боротьби із екстремізмом»  себе вичерпав, а владний ресурс знаходиться у Духовного управління мусульман Криму та Севастополю на чолі з муфтієм </a:t>
            </a:r>
            <a:r>
              <a:rPr lang="uk-UA"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Еміралі</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Аблаєвим</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який, як ми показали раніше, з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квітня 2014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зайняв відверто проросійську позицію та увійшов до складу Ради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муфтієв</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Росії на чолі з муфтієм Духовного управління мусульман РФ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Равілєм</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Гайнутдіном</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54038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Більше того, «Таврійський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від моменту проголошення і дотепер не є зареєстрованою організацією – принаймні, в реєстрі юридичних осіб Мінюсту Росії він відсутній.</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14371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77500" lnSpcReduction="20000"/>
          </a:bodyPr>
          <a:lstStyle/>
          <a:p>
            <a:pPr marL="0" indent="0" algn="ctr">
              <a:buNone/>
            </a:pPr>
            <a:r>
              <a:rPr lang="uk-UA" sz="4100" b="1" kern="0" dirty="0">
                <a:effectLst/>
                <a:highlight>
                  <a:srgbClr val="FFFF00"/>
                </a:highlight>
                <a:latin typeface="Times New Roman" panose="02020603050405020304" pitchFamily="18" charset="0"/>
                <a:ea typeface="Calibri" panose="020F0502020204030204" pitchFamily="34" charset="0"/>
              </a:rPr>
              <a:t>7) Всеукраїнське духовне управління мусульман (ВДУМ) «Єднання» в Макіївці:</a:t>
            </a:r>
          </a:p>
          <a:p>
            <a:pPr marL="0" lvl="0" indent="0" algn="just">
              <a:lnSpc>
                <a:spcPct val="107000"/>
              </a:lnSpc>
              <a:buNone/>
            </a:pPr>
            <a:r>
              <a:rPr lang="uk-UA" sz="3800" b="1" dirty="0">
                <a:effectLst/>
                <a:latin typeface="Times New Roman" panose="02020603050405020304" pitchFamily="18" charset="0"/>
                <a:ea typeface="Calibri" panose="020F0502020204030204" pitchFamily="34" charset="0"/>
                <a:cs typeface="Times New Roman" panose="02020603050405020304" pitchFamily="18" charset="0"/>
              </a:rPr>
              <a:t>Перша мусульманська громада Донбасу «Ас-</a:t>
            </a:r>
            <a:r>
              <a:rPr lang="uk-UA" sz="3800" b="1" dirty="0" err="1">
                <a:effectLst/>
                <a:latin typeface="Times New Roman" panose="02020603050405020304" pitchFamily="18" charset="0"/>
                <a:ea typeface="Calibri" panose="020F0502020204030204" pitchFamily="34" charset="0"/>
                <a:cs typeface="Times New Roman" panose="02020603050405020304" pitchFamily="18" charset="0"/>
              </a:rPr>
              <a:t>Салям</a:t>
            </a:r>
            <a:r>
              <a:rPr lang="uk-UA" sz="3800" b="1" dirty="0">
                <a:effectLst/>
                <a:latin typeface="Times New Roman" panose="02020603050405020304" pitchFamily="18" charset="0"/>
                <a:ea typeface="Calibri" panose="020F0502020204030204" pitchFamily="34" charset="0"/>
                <a:cs typeface="Times New Roman" panose="02020603050405020304" pitchFamily="18" charset="0"/>
              </a:rPr>
              <a:t>» з’явилася в </a:t>
            </a:r>
            <a:r>
              <a:rPr lang="uk-UA" sz="3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Макіївці </a:t>
            </a:r>
            <a:r>
              <a:rPr lang="uk-UA" sz="3800" b="1" dirty="0">
                <a:effectLst/>
                <a:latin typeface="Times New Roman" panose="02020603050405020304" pitchFamily="18" charset="0"/>
                <a:ea typeface="Calibri" panose="020F0502020204030204" pitchFamily="34" charset="0"/>
                <a:cs typeface="Times New Roman" panose="02020603050405020304" pitchFamily="18" charset="0"/>
              </a:rPr>
              <a:t>ще в </a:t>
            </a:r>
            <a:r>
              <a:rPr lang="uk-UA" sz="3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1990 р.</a:t>
            </a:r>
            <a:r>
              <a:rPr lang="uk-UA" sz="3800" b="1" dirty="0">
                <a:effectLst/>
                <a:latin typeface="Times New Roman" panose="02020603050405020304" pitchFamily="18" charset="0"/>
                <a:ea typeface="Calibri" panose="020F0502020204030204" pitchFamily="34" charset="0"/>
                <a:cs typeface="Times New Roman" panose="02020603050405020304" pitchFamily="18" charset="0"/>
              </a:rPr>
              <a:t>, про що свідчить «</a:t>
            </a:r>
            <a:r>
              <a:rPr lang="uk-UA" sz="3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Витяг з протоколу № 9 засідання Ради у справах релігій при Раді Міністрів СРСР від 15 травня 1990 р.</a:t>
            </a:r>
            <a:r>
              <a:rPr lang="uk-UA" sz="3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8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07000"/>
              </a:lnSpc>
            </a:pPr>
            <a:r>
              <a:rPr lang="uk-UA" sz="3800" b="1" dirty="0">
                <a:effectLst/>
                <a:latin typeface="Times New Roman" panose="02020603050405020304" pitchFamily="18" charset="0"/>
                <a:ea typeface="Calibri" panose="020F0502020204030204" pitchFamily="34" charset="0"/>
                <a:cs typeface="Times New Roman" panose="02020603050405020304" pitchFamily="18" charset="0"/>
              </a:rPr>
              <a:t>«СЛУХАЛИ: Подання Донецької обласної Ради народних депутатів від 11.03.90 № 8-458 та пропозицію Ради у справах релігій при Раді Міністрів УРСР від 05.04.90 № 475 про реєстрацію релігійної громади мусульман в Макіївці Донецької області і будівництві культової будівлі для задоволення релігійних потреб віруючих.  </a:t>
            </a:r>
            <a:endParaRPr lang="ru-RU" sz="38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07000"/>
              </a:lnSpc>
              <a:spcAft>
                <a:spcPts val="800"/>
              </a:spcAft>
            </a:pPr>
            <a:r>
              <a:rPr lang="uk-UA" sz="3800" b="1" dirty="0">
                <a:effectLst/>
                <a:latin typeface="Times New Roman" panose="02020603050405020304" pitchFamily="18" charset="0"/>
                <a:ea typeface="Calibri" panose="020F0502020204030204" pitchFamily="34" charset="0"/>
                <a:cs typeface="Times New Roman" panose="02020603050405020304" pitchFamily="18" charset="0"/>
              </a:rPr>
              <a:t>УХВАЛИЛИ: Зареєструвати одну релігійну громаду мусульман в Макіївці Донецької області і дозволити їй будівництво культової будівлі для задоволення релігійних потреб віруючих».</a:t>
            </a:r>
            <a:endParaRPr lang="ru-RU" sz="3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sz="320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9294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535710"/>
            <a:ext cx="12192000" cy="6322290"/>
          </a:xfrm>
        </p:spPr>
        <p:txBody>
          <a:bodyPr>
            <a:normAutofit/>
          </a:bodyPr>
          <a:lstStyle/>
          <a:p>
            <a:pPr marL="0" indent="0" algn="just">
              <a:buNone/>
            </a:pPr>
            <a:r>
              <a:rPr lang="uk-UA" sz="3700" b="1" dirty="0">
                <a:latin typeface="Times New Roman" panose="02020603050405020304" pitchFamily="18" charset="0"/>
                <a:cs typeface="Times New Roman" panose="02020603050405020304" pitchFamily="18" charset="0"/>
              </a:rPr>
              <a:t>У Декларації також зроблено </a:t>
            </a:r>
            <a:r>
              <a:rPr lang="uk-UA" sz="3700" b="1" dirty="0">
                <a:highlight>
                  <a:srgbClr val="FFFF00"/>
                </a:highlight>
                <a:latin typeface="Times New Roman" panose="02020603050405020304" pitchFamily="18" charset="0"/>
                <a:cs typeface="Times New Roman" panose="02020603050405020304" pitchFamily="18" charset="0"/>
              </a:rPr>
              <a:t>низку заяв</a:t>
            </a:r>
            <a:r>
              <a:rPr lang="uk-UA" sz="3700" b="1" dirty="0">
                <a:latin typeface="Times New Roman" panose="02020603050405020304" pitchFamily="18" charset="0"/>
                <a:cs typeface="Times New Roman" panose="02020603050405020304" pitchFamily="18" charset="0"/>
              </a:rPr>
              <a:t>: </a:t>
            </a:r>
          </a:p>
          <a:p>
            <a:pPr marL="0" indent="0" algn="just">
              <a:buNone/>
            </a:pPr>
            <a:r>
              <a:rPr lang="uk-UA" sz="3700" b="1" dirty="0">
                <a:latin typeface="Times New Roman" panose="02020603050405020304" pitchFamily="18" charset="0"/>
                <a:cs typeface="Times New Roman" panose="02020603050405020304" pitchFamily="18" charset="0"/>
              </a:rPr>
              <a:t>«Крим є національною територією кримськотатарського народу, на якій тільки він має право на самовизначення так, як воно викладено в міжнародних правових актах, визнаних світовою спільнотою. Політичне, економічне, духовне і культурне відродження кримськотатарського народу можливе тільки в його суверенній національній державі. Має забезпечуватися суворе дотримання політичних, економічних, культурних, релігійних та інших законних прав усіх людей незалежно від їх етнічної приналежності.</a:t>
            </a:r>
          </a:p>
        </p:txBody>
      </p:sp>
    </p:spTree>
    <p:extLst>
      <p:ext uri="{BB962C8B-B14F-4D97-AF65-F5344CB8AC3E}">
        <p14:creationId xmlns:p14="http://schemas.microsoft.com/office/powerpoint/2010/main" val="306308190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a:bodyPr>
          <a:lstStyle/>
          <a:p>
            <a:pPr marL="457200" indent="450215" algn="just">
              <a:lnSpc>
                <a:spcPct val="107000"/>
              </a:lnSpc>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Пізніше в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 Макіївка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виникла ще одна громада «</a:t>
            </a:r>
            <a:r>
              <a:rPr lang="uk-UA" sz="32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Нур</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Аллах</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яку очолив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Рінат </a:t>
            </a:r>
            <a:r>
              <a:rPr lang="uk-UA"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Айсін</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3200" b="1" dirty="0">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Саме в цьому місті знаходиться одне з найбільш чисельних місць локального проживання волзьких татар-мусульман, що мешкають в Україні. </a:t>
            </a:r>
            <a:r>
              <a:rPr lang="uk-UA" sz="3200" b="1" u="sng" dirty="0">
                <a:effectLst/>
                <a:latin typeface="Times New Roman" panose="02020603050405020304" pitchFamily="18" charset="0"/>
                <a:ea typeface="Calibri" panose="020F0502020204030204" pitchFamily="34" charset="0"/>
                <a:cs typeface="Times New Roman" panose="02020603050405020304" pitchFamily="18" charset="0"/>
              </a:rPr>
              <a:t>Ініціатором реєстрації нового управління став імам місцевої громади Рінат </a:t>
            </a:r>
            <a:r>
              <a:rPr lang="uk-UA" sz="3200" b="1" u="sng" dirty="0" err="1">
                <a:effectLst/>
                <a:latin typeface="Times New Roman" panose="02020603050405020304" pitchFamily="18" charset="0"/>
                <a:ea typeface="Calibri" panose="020F0502020204030204" pitchFamily="34" charset="0"/>
                <a:cs typeface="Times New Roman" panose="02020603050405020304" pitchFamily="18" charset="0"/>
              </a:rPr>
              <a:t>Айсін</a:t>
            </a:r>
            <a:r>
              <a:rPr lang="uk-UA" sz="3200" b="1" u="sng"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3200" b="1" u="sng"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Причому передумови виникнення окремого духовного управління в додачу до діючих на території Донецької області Духовного управління мусульман України (ДУМУ), Духовного центру мусульман України (ДЦМУ) та Духовного управління мусульман України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виникли ще в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2010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коли </a:t>
            </a:r>
            <a:r>
              <a:rPr lang="uk-UA" sz="3200" b="1" i="1" u="sng" dirty="0">
                <a:effectLst/>
                <a:latin typeface="Times New Roman" panose="02020603050405020304" pitchFamily="18" charset="0"/>
                <a:ea typeface="Calibri" panose="020F0502020204030204" pitchFamily="34" charset="0"/>
                <a:cs typeface="Times New Roman" panose="02020603050405020304" pitchFamily="18" charset="0"/>
              </a:rPr>
              <a:t>Рінат </a:t>
            </a:r>
            <a:r>
              <a:rPr lang="uk-UA" sz="3200" b="1" i="1" u="sng" dirty="0" err="1">
                <a:effectLst/>
                <a:latin typeface="Times New Roman" panose="02020603050405020304" pitchFamily="18" charset="0"/>
                <a:ea typeface="Calibri" panose="020F0502020204030204" pitchFamily="34" charset="0"/>
                <a:cs typeface="Times New Roman" panose="02020603050405020304" pitchFamily="18" charset="0"/>
              </a:rPr>
              <a:t>Айсін</a:t>
            </a:r>
            <a:r>
              <a:rPr lang="uk-UA" sz="3200" b="1" i="1" u="sng" dirty="0">
                <a:effectLst/>
                <a:latin typeface="Times New Roman" panose="02020603050405020304" pitchFamily="18" charset="0"/>
                <a:ea typeface="Calibri" panose="020F0502020204030204" pitchFamily="34" charset="0"/>
                <a:cs typeface="Times New Roman" panose="02020603050405020304" pitchFamily="18" charset="0"/>
              </a:rPr>
              <a:t> став офіційним представником Центрального духовного управління мусульман Росії (із центром в Уфі) в Україні</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685944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01216"/>
            <a:ext cx="12192000" cy="6456783"/>
          </a:xfrm>
        </p:spPr>
        <p:txBody>
          <a:bodyPr>
            <a:noAutofit/>
          </a:bodyPr>
          <a:lstStyle/>
          <a:p>
            <a:pPr marL="457200" indent="0" algn="just">
              <a:lnSpc>
                <a:spcPct val="100000"/>
              </a:lnSpc>
              <a:spcAft>
                <a:spcPts val="800"/>
              </a:spcAft>
              <a:buNone/>
            </a:pP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За словами Р. </a:t>
            </a:r>
            <a:r>
              <a:rPr lang="uk-UA" sz="2900" b="1" dirty="0" err="1">
                <a:effectLst/>
                <a:latin typeface="Times New Roman" panose="02020603050405020304" pitchFamily="18" charset="0"/>
                <a:ea typeface="Calibri" panose="020F0502020204030204" pitchFamily="34" charset="0"/>
                <a:cs typeface="Times New Roman" panose="02020603050405020304" pitchFamily="18" charset="0"/>
              </a:rPr>
              <a:t>Айсіна</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його посада була введена для того, щоб </a:t>
            </a:r>
            <a:r>
              <a:rPr lang="uk-UA" sz="2900" b="1" u="sng"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активізувати всіляку допомогу мусульманам Криму і України з боку російських одновірців</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Головним завданням при цьому наголошувалося відновлення давніх духовних зв’язків між мусульманами, що живуть на пострадянському просторі, в тому числі і в Криму.</a:t>
            </a:r>
          </a:p>
          <a:p>
            <a:pPr marL="457200" indent="0" algn="just">
              <a:lnSpc>
                <a:spcPct val="100000"/>
              </a:lnSpc>
              <a:spcAft>
                <a:spcPts val="800"/>
              </a:spcAft>
              <a:buNone/>
            </a:pPr>
            <a:r>
              <a:rPr lang="uk-UA" sz="2900" b="1" dirty="0">
                <a:highlight>
                  <a:srgbClr val="00FFFF"/>
                </a:highlight>
                <a:latin typeface="Times New Roman" panose="02020603050405020304" pitchFamily="18" charset="0"/>
                <a:cs typeface="Times New Roman" panose="02020603050405020304" pitchFamily="18" charset="0"/>
              </a:rPr>
              <a:t>Всеукраїнське духовне управління мусульман «Єднання»</a:t>
            </a:r>
            <a:r>
              <a:rPr lang="uk-UA" sz="2900" b="1" dirty="0">
                <a:latin typeface="Times New Roman" panose="02020603050405020304" pitchFamily="18" charset="0"/>
                <a:cs typeface="Times New Roman" panose="02020603050405020304" pitchFamily="18" charset="0"/>
              </a:rPr>
              <a:t> в Україні було зареєстровано </a:t>
            </a:r>
            <a:r>
              <a:rPr lang="uk-UA" sz="2900" b="1" dirty="0">
                <a:solidFill>
                  <a:srgbClr val="FF0000"/>
                </a:solidFill>
                <a:latin typeface="Times New Roman" panose="02020603050405020304" pitchFamily="18" charset="0"/>
                <a:cs typeface="Times New Roman" panose="02020603050405020304" pitchFamily="18" charset="0"/>
              </a:rPr>
              <a:t>4 липня 2012 р.</a:t>
            </a:r>
            <a:r>
              <a:rPr lang="uk-UA" sz="2900" b="1" dirty="0">
                <a:latin typeface="Times New Roman" panose="02020603050405020304" pitchFamily="18" charset="0"/>
                <a:cs typeface="Times New Roman" panose="02020603050405020304" pitchFamily="18" charset="0"/>
              </a:rPr>
              <a:t> Більше того, на IX з’їзді ЦДУМ в жовтні 2012 р. розпорядженням голови ЦДУМ </a:t>
            </a:r>
            <a:r>
              <a:rPr lang="uk-UA" sz="2900" b="1" dirty="0" err="1">
                <a:latin typeface="Times New Roman" panose="02020603050405020304" pitchFamily="18" charset="0"/>
                <a:cs typeface="Times New Roman" panose="02020603050405020304" pitchFamily="18" charset="0"/>
              </a:rPr>
              <a:t>Талгата</a:t>
            </a:r>
            <a:r>
              <a:rPr lang="uk-UA" sz="2900" b="1" dirty="0">
                <a:latin typeface="Times New Roman" panose="02020603050405020304" pitchFamily="18" charset="0"/>
                <a:cs typeface="Times New Roman" panose="02020603050405020304" pitchFamily="18" charset="0"/>
              </a:rPr>
              <a:t> </a:t>
            </a:r>
            <a:r>
              <a:rPr lang="uk-UA" sz="2900" b="1" dirty="0" err="1">
                <a:latin typeface="Times New Roman" panose="02020603050405020304" pitchFamily="18" charset="0"/>
                <a:cs typeface="Times New Roman" panose="02020603050405020304" pitchFamily="18" charset="0"/>
              </a:rPr>
              <a:t>Таджуддіна</a:t>
            </a:r>
            <a:r>
              <a:rPr lang="uk-UA" sz="2900" b="1" dirty="0">
                <a:latin typeface="Times New Roman" panose="02020603050405020304" pitchFamily="18" charset="0"/>
                <a:cs typeface="Times New Roman" panose="02020603050405020304" pitchFamily="18" charset="0"/>
              </a:rPr>
              <a:t> Ріната </a:t>
            </a:r>
            <a:r>
              <a:rPr lang="uk-UA" sz="2900" b="1" dirty="0" err="1">
                <a:latin typeface="Times New Roman" panose="02020603050405020304" pitchFamily="18" charset="0"/>
                <a:cs typeface="Times New Roman" panose="02020603050405020304" pitchFamily="18" charset="0"/>
              </a:rPr>
              <a:t>Айсіна</a:t>
            </a:r>
            <a:r>
              <a:rPr lang="uk-UA" sz="2900" b="1" dirty="0">
                <a:latin typeface="Times New Roman" panose="02020603050405020304" pitchFamily="18" charset="0"/>
                <a:cs typeface="Times New Roman" panose="02020603050405020304" pitchFamily="18" charset="0"/>
              </a:rPr>
              <a:t> було призначено в Раду </a:t>
            </a:r>
            <a:r>
              <a:rPr lang="uk-UA" sz="2900" b="1" dirty="0" err="1">
                <a:latin typeface="Times New Roman" panose="02020603050405020304" pitchFamily="18" charset="0"/>
                <a:cs typeface="Times New Roman" panose="02020603050405020304" pitchFamily="18" charset="0"/>
              </a:rPr>
              <a:t>улемів</a:t>
            </a:r>
            <a:r>
              <a:rPr lang="uk-UA" sz="2900" b="1" dirty="0">
                <a:latin typeface="Times New Roman" panose="02020603050405020304" pitchFamily="18" charset="0"/>
                <a:cs typeface="Times New Roman" panose="02020603050405020304" pitchFamily="18" charset="0"/>
              </a:rPr>
              <a:t> ЦДУМ. </a:t>
            </a:r>
          </a:p>
          <a:p>
            <a:pPr marL="457200" indent="0" algn="just">
              <a:lnSpc>
                <a:spcPct val="100000"/>
              </a:lnSpc>
              <a:spcAft>
                <a:spcPts val="800"/>
              </a:spcAft>
              <a:buNone/>
            </a:pPr>
            <a:r>
              <a:rPr lang="uk-UA" sz="2900" b="1" dirty="0">
                <a:solidFill>
                  <a:srgbClr val="FF0000"/>
                </a:solidFill>
                <a:highlight>
                  <a:srgbClr val="FFFF00"/>
                </a:highlight>
                <a:latin typeface="Times New Roman" panose="02020603050405020304" pitchFamily="18" charset="0"/>
                <a:cs typeface="Times New Roman" panose="02020603050405020304" pitchFamily="18" charset="0"/>
              </a:rPr>
              <a:t>Після утворення </a:t>
            </a:r>
            <a:r>
              <a:rPr lang="uk-UA" sz="2900" b="1" dirty="0" err="1">
                <a:solidFill>
                  <a:srgbClr val="FF0000"/>
                </a:solidFill>
                <a:highlight>
                  <a:srgbClr val="FFFF00"/>
                </a:highlight>
                <a:latin typeface="Times New Roman" panose="02020603050405020304" pitchFamily="18" charset="0"/>
                <a:cs typeface="Times New Roman" panose="02020603050405020304" pitchFamily="18" charset="0"/>
              </a:rPr>
              <a:t>т.з</a:t>
            </a:r>
            <a:r>
              <a:rPr lang="uk-UA" sz="2900" b="1" dirty="0">
                <a:solidFill>
                  <a:srgbClr val="FF0000"/>
                </a:solidFill>
                <a:highlight>
                  <a:srgbClr val="FFFF00"/>
                </a:highlight>
                <a:latin typeface="Times New Roman" panose="02020603050405020304" pitchFamily="18" charset="0"/>
                <a:cs typeface="Times New Roman" panose="02020603050405020304" pitchFamily="18" charset="0"/>
              </a:rPr>
              <a:t>. «Донецької народної республіки» Рінат </a:t>
            </a:r>
            <a:r>
              <a:rPr lang="uk-UA" sz="2900" b="1" dirty="0" err="1">
                <a:solidFill>
                  <a:srgbClr val="FF0000"/>
                </a:solidFill>
                <a:highlight>
                  <a:srgbClr val="FFFF00"/>
                </a:highlight>
                <a:latin typeface="Times New Roman" panose="02020603050405020304" pitchFamily="18" charset="0"/>
                <a:cs typeface="Times New Roman" panose="02020603050405020304" pitchFamily="18" charset="0"/>
              </a:rPr>
              <a:t>Айсін</a:t>
            </a:r>
            <a:r>
              <a:rPr lang="uk-UA" sz="2900" b="1" dirty="0">
                <a:solidFill>
                  <a:srgbClr val="FF0000"/>
                </a:solidFill>
                <a:highlight>
                  <a:srgbClr val="FFFF00"/>
                </a:highlight>
                <a:latin typeface="Times New Roman" panose="02020603050405020304" pitchFamily="18" charset="0"/>
                <a:cs typeface="Times New Roman" panose="02020603050405020304" pitchFamily="18" charset="0"/>
              </a:rPr>
              <a:t> посів посаду радника у справах релігії Голови  Верховної ради ДНР. </a:t>
            </a:r>
          </a:p>
        </p:txBody>
      </p:sp>
    </p:spTree>
    <p:extLst>
      <p:ext uri="{BB962C8B-B14F-4D97-AF65-F5344CB8AC3E}">
        <p14:creationId xmlns:p14="http://schemas.microsoft.com/office/powerpoint/2010/main" val="42243720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85000" lnSpcReduction="10000"/>
          </a:bodyPr>
          <a:lstStyle/>
          <a:p>
            <a:pPr indent="450215" algn="just">
              <a:lnSpc>
                <a:spcPct val="107000"/>
              </a:lnSpc>
              <a:spcAft>
                <a:spcPts val="800"/>
              </a:spcAft>
            </a:pPr>
            <a:r>
              <a:rPr lang="uk-UA"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16 жовтня 2014 р.</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перебуваючи в цьому статусі з робочим візитом в Москві, Р. </a:t>
            </a:r>
            <a:r>
              <a:rPr lang="uk-UA" sz="4000" b="1" dirty="0" err="1">
                <a:effectLst/>
                <a:latin typeface="Times New Roman" panose="02020603050405020304" pitchFamily="18" charset="0"/>
                <a:ea typeface="Calibri" panose="020F0502020204030204" pitchFamily="34" charset="0"/>
                <a:cs typeface="Times New Roman" panose="02020603050405020304" pitchFamily="18" charset="0"/>
              </a:rPr>
              <a:t>Айсін</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підписав угоду про співпрацю та взаємодію між релігійною організацією ВДУМ «Єднання» та </a:t>
            </a:r>
            <a:r>
              <a:rPr lang="uk-UA" sz="40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Централізованим релігійним об’єднанням Духовним управлінням мусульман м. Москви та Центрального регіону «Московський </a:t>
            </a:r>
            <a:r>
              <a:rPr lang="uk-UA" sz="40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муфтіят</a:t>
            </a:r>
            <a:r>
              <a:rPr lang="uk-UA" sz="40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на чолі з муфтієм </a:t>
            </a:r>
            <a:r>
              <a:rPr lang="uk-UA" sz="40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Альбір-хазратом</a:t>
            </a:r>
            <a:r>
              <a:rPr lang="uk-UA" sz="40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sz="40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Кргановим</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4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За неперевіреною інформацією, ВДУМ «Єднання» згодом перетворилося на «</a:t>
            </a:r>
            <a:r>
              <a:rPr lang="uk-UA" sz="40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4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ДНР</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і намагалося розширити мережу своїх мечетей за рахунок захоплення культових споруд інших духовних управлінь.</a:t>
            </a:r>
            <a:endParaRPr lang="ru-RU" sz="4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07862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548880"/>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(анексія Криму та Донбасу) на мусульманські громади.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222310"/>
            <a:ext cx="12192000" cy="5635689"/>
          </a:xfrm>
        </p:spPr>
        <p:txBody>
          <a:bodyPr>
            <a:normAutofit/>
          </a:bodyPr>
          <a:lstStyle/>
          <a:p>
            <a:pPr indent="450215" algn="just">
              <a:lnSpc>
                <a:spcPct val="107000"/>
              </a:lnSpc>
              <a:spcAft>
                <a:spcPts val="800"/>
              </a:spcAft>
            </a:pP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Мусульмани України брали активну участь в подіях «Революції Гідності» й АТО. Загалом ці роки були дуже складним випробуванням для мусульманської спільноти — тисячі мусульман залишили </a:t>
            </a:r>
            <a:r>
              <a:rPr lang="uk-UA" sz="40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Крим і Донбас</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релігійні лідери на окупованих територіях були змушені розпочати інтеграцію в російську дійсність (передусім це стосується Криму). </a:t>
            </a: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8804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548880"/>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(анексія Криму та Донбасу) на мусульманські громади.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446245"/>
            <a:ext cx="12192000" cy="5411754"/>
          </a:xfrm>
        </p:spPr>
        <p:txBody>
          <a:bodyPr>
            <a:normAutofit lnSpcReduction="10000"/>
          </a:bodyPr>
          <a:lstStyle/>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І хоча ісламські організацій по-різному оцінювали ці події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деякі підтримали, деякі тримали нейтральної позиції</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безумовним пріоритетом для українських мусульман стало збереження територіальної цілісності країни. </a:t>
            </a:r>
          </a:p>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Великі групи кримських татар та інших мусульман брали участь в подіях на Майдані, сотні мусульман, в тому числі новонавернених, були учасниками АТО в лавах Збройних сил України, Нацгвардії і добровольчих батальйонів (наприклад, у складі окремої сотні «Крим» та ін.), чимало з них продовжують нести службу й нині.</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13729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548880"/>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(анексія Криму та Донбасу) на мусульманські громади.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222310"/>
            <a:ext cx="12192000" cy="5635689"/>
          </a:xfrm>
        </p:spPr>
        <p:txBody>
          <a:bodyPr>
            <a:normAutofit fontScale="85000" lnSpcReduction="10000"/>
          </a:bodyPr>
          <a:lstStyle/>
          <a:p>
            <a:pPr indent="0" algn="just">
              <a:lnSpc>
                <a:spcPct val="107000"/>
              </a:lnSpc>
              <a:spcAft>
                <a:spcPts val="800"/>
              </a:spcAft>
              <a:buNone/>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Вперше за часів незалежної України з’явилися й </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мусульманські капелани</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Аргументацією, яка використовується проукраїнськими мусульманськими лідерами, служить ідея відданості Батьківщині, а також той факт, що в Україні, порівняно із Росією, склалася набагато краща ситуація в сфері реалізації права на свободу віросповідання.</a:t>
            </a:r>
          </a:p>
          <a:p>
            <a:pPr indent="0" algn="just">
              <a:lnSpc>
                <a:spcPct val="107000"/>
              </a:lnSpc>
              <a:spcAft>
                <a:spcPts val="800"/>
              </a:spcAft>
              <a:buNone/>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Чимало релігійних лідерів і науковців відзначають і той факт, що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українські мусульмани за своїми ціннісними орієнтирами дуже близькі до європейських</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зокрема в плані підтримки ідеї невтручання держави в релігійне життя і активної соціальної позиції.</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07170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548880"/>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(анексія Криму та Донбасу) на мусульманські громади.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222310"/>
            <a:ext cx="12192000" cy="5635689"/>
          </a:xfrm>
        </p:spPr>
        <p:txBody>
          <a:bodyPr>
            <a:normAutofit lnSpcReduction="10000"/>
          </a:bodyPr>
          <a:lstStyle/>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Станом на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січня 2014 року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 Україні діяли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624</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зареєстровані мусульманські громади та ще як мінімум декілька сотень незареєстрованих. </a:t>
            </a:r>
          </a:p>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Слід зауважити, що далеко не всі мусульмани, які мешкають в Україні, належать до категорії практикуючих, тобто тих, які регулярно здійснюють намаз, відвідують мечеті, дотримуються посту та ін. Шляхом простото, розрахунку, який базується на кількості громад і середній кількості прихожан у громаді (можна взяти цифру 100, хоча є набагато менші й дещо більші громади), отримаємо як мінімум 100 000 релігійно активних мусульман. </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50942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548880"/>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(анексія Криму та Донбасу) на мусульманські громади.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222310"/>
            <a:ext cx="12192000" cy="5635689"/>
          </a:xfrm>
        </p:spPr>
        <p:txBody>
          <a:bodyPr>
            <a:normAutofit lnSpcReduction="10000"/>
          </a:bodyPr>
          <a:lstStyle/>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Звісно, усі ці цифри умовні, але не слід ігнорувати очевидного факту, що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за 15 років з часу Всеукраїнського перепису населення в країні відбулося чимало відчутних змін</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p>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Загалом найбільш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реалістично</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згаданий вище показник в 400—500 тис. мусульман, серед яких більшість складають кримські татари (до 300 000). Кількість новонавернених мусульман (українців, росіян та ін.) також достеменно невідома, але, враховуючи дані мусульманських організацій, складає як мінімум кілька тисяч осіб. Іще чимало мусульман-українців мешкають в країнах Близького Сходу, Туреччині та ін.</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27985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548880"/>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(анексія Криму та Донбасу) на мусульманські громади.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222310"/>
            <a:ext cx="12192000" cy="5635689"/>
          </a:xfrm>
        </p:spPr>
        <p:txBody>
          <a:bodyPr>
            <a:normAutofit fontScale="92500"/>
          </a:bodyPr>
          <a:lstStyle/>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У результаті подій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2014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зокрема анексії Криму та збройного конфлікту на Сході України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ДУМК</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Криму (ДУМК) з центром у Сімферополі</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і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ДЦМК</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Духовний центр мусульман Криму з центром в Євпаторії</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u="sng" dirty="0">
                <a:effectLst/>
                <a:latin typeface="Times New Roman" panose="02020603050405020304" pitchFamily="18" charset="0"/>
                <a:ea typeface="Calibri" panose="020F0502020204030204" pitchFamily="34" charset="0"/>
                <a:cs typeface="Times New Roman" panose="02020603050405020304" pitchFamily="18" charset="0"/>
              </a:rPr>
              <a:t>вихідці з якого заснували Центральне духовне управління мусульман «Таврійський </a:t>
            </a:r>
            <a:r>
              <a:rPr lang="uk-UA" sz="3200" b="1" u="sng"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u="sng"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опинилися поза правовим полем України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а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ВДУМ</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Всеукраїнське духовне управління мусульман</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«Єднання» з центром в Макіївці та </a:t>
            </a:r>
            <a:r>
              <a:rPr lang="uk-UA" sz="3200" b="1" dirty="0">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ДЦМУ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Духовний центр мусульман України в Донецьку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лишились на тимчасово окупованій території (самопроголошених т. зв. «Донецької народної республіки» і «Луганської народної республіки»).</a:t>
            </a:r>
            <a:endParaRPr lang="ru-RU"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073207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548880"/>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(анексія Криму та Донбасу) на мусульманські громади.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222310"/>
            <a:ext cx="12192000" cy="5635689"/>
          </a:xfrm>
        </p:spPr>
        <p:txBody>
          <a:bodyPr>
            <a:normAutofit/>
          </a:bodyPr>
          <a:lstStyle/>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Решта духовних управлінь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ДУМУ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України в Києві</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ДУМУ «</a:t>
            </a:r>
            <a:r>
              <a:rPr lang="uk-UA" sz="32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Умма</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України «</a:t>
            </a:r>
            <a:r>
              <a:rPr lang="uk-UA" sz="3200" b="1" i="1" dirty="0" err="1">
                <a:effectLst/>
                <a:latin typeface="Times New Roman" panose="02020603050405020304" pitchFamily="18" charset="0"/>
                <a:ea typeface="Calibri" panose="020F0502020204030204" pitchFamily="34" charset="0"/>
                <a:cs typeface="Times New Roman" panose="02020603050405020304" pitchFamily="18" charset="0"/>
              </a:rPr>
              <a:t>Умма</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 в Києві</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і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РУНМГУ «Київський </a:t>
            </a:r>
            <a:r>
              <a:rPr lang="uk-UA" sz="32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Релігійне управління незалежних мусульманських громад України «Київський </a:t>
            </a:r>
            <a:r>
              <a:rPr lang="uk-UA" sz="3200" b="1" i="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 у Києві</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а також зареєстроване в кінці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2017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i="1" u="sng" dirty="0">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Автономної республіки Крим – ДУМ АРК</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і незалежні мусульманські громади, що не входять до жодного з духовних управлінь,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продовжують діяти на суверенній території України, підконтрольній Києву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447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535710"/>
            <a:ext cx="12192000" cy="6322290"/>
          </a:xfrm>
        </p:spPr>
        <p:txBody>
          <a:bodyPr>
            <a:normAutofit/>
          </a:bodyPr>
          <a:lstStyle/>
          <a:p>
            <a:pPr marL="0" indent="0" algn="just">
              <a:buNone/>
            </a:pPr>
            <a:r>
              <a:rPr lang="uk-UA" sz="3000" b="1" dirty="0">
                <a:latin typeface="Times New Roman" panose="02020603050405020304" pitchFamily="18" charset="0"/>
                <a:cs typeface="Times New Roman" panose="02020603050405020304" pitchFamily="18" charset="0"/>
              </a:rPr>
              <a:t>Кримська АРСР, відновлювана не як національно-територіальне утворення, розглядається як спроба юридичного закріплення результатів депортації кримських татар у 1944 р. і не визнається Курултаєм у такому вигляді. Земля і природні ресурси Криму, включаючи його </a:t>
            </a:r>
            <a:r>
              <a:rPr lang="uk-UA" sz="3000" b="1" dirty="0" err="1">
                <a:latin typeface="Times New Roman" panose="02020603050405020304" pitchFamily="18" charset="0"/>
                <a:cs typeface="Times New Roman" panose="02020603050405020304" pitchFamily="18" charset="0"/>
              </a:rPr>
              <a:t>оздоровчо</a:t>
            </a:r>
            <a:r>
              <a:rPr lang="uk-UA" sz="3000" b="1" dirty="0">
                <a:latin typeface="Times New Roman" panose="02020603050405020304" pitchFamily="18" charset="0"/>
                <a:cs typeface="Times New Roman" panose="02020603050405020304" pitchFamily="18" charset="0"/>
              </a:rPr>
              <a:t>-рекреаційний потенціал, є основою національного багатства кримськотатарського народу і джерелом добробуту всіх жителів Криму. Вони не можуть використовуватися поза волею і згодою кримськотатарського народу.</a:t>
            </a:r>
          </a:p>
          <a:p>
            <a:pPr marL="0" indent="0" algn="just">
              <a:buNone/>
            </a:pPr>
            <a:r>
              <a:rPr lang="uk-UA" sz="3000" b="1" dirty="0">
                <a:latin typeface="Times New Roman" panose="02020603050405020304" pitchFamily="18" charset="0"/>
                <a:cs typeface="Times New Roman" panose="02020603050405020304" pitchFamily="18" charset="0"/>
              </a:rPr>
              <a:t>Курултай доручає Меджлісу домагатися визнання за кримськотатарським народом статусу народу, який веде боротьбу за своє національне визволення, і діяти відповідно до цього статусу. Курултай також звернувся до ООН, до парламентів і урядів держав, до міжнародних організацій з проханням підтримати прагнення кримськотатарського народу до самовизначення».</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9318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548880"/>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(анексія Криму та Донбасу) на мусульманські громади.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222310"/>
            <a:ext cx="12192000" cy="5635689"/>
          </a:xfrm>
        </p:spPr>
        <p:txBody>
          <a:bodyPr>
            <a:normAutofit/>
          </a:bodyPr>
          <a:lstStyle/>
          <a:p>
            <a:pPr marL="0" indent="0" algn="just">
              <a:buNone/>
            </a:pPr>
            <a:r>
              <a:rPr lang="uk-UA" sz="2900" b="1" dirty="0">
                <a:latin typeface="Times New Roman" panose="02020603050405020304" pitchFamily="18" charset="0"/>
                <a:cs typeface="Times New Roman" panose="02020603050405020304" pitchFamily="18" charset="0"/>
              </a:rPr>
              <a:t>Так, щодо </a:t>
            </a:r>
            <a:r>
              <a:rPr lang="uk-UA" sz="2900" b="1" dirty="0">
                <a:solidFill>
                  <a:srgbClr val="FF0000"/>
                </a:solidFill>
                <a:latin typeface="Times New Roman" panose="02020603050405020304" pitchFamily="18" charset="0"/>
                <a:cs typeface="Times New Roman" panose="02020603050405020304" pitchFamily="18" charset="0"/>
              </a:rPr>
              <a:t>Духовного управління мусульман Криму (ДУМК) у Сімферополі</a:t>
            </a:r>
            <a:r>
              <a:rPr lang="uk-UA" sz="2900" b="1" dirty="0">
                <a:latin typeface="Times New Roman" panose="02020603050405020304" pitchFamily="18" charset="0"/>
                <a:cs typeface="Times New Roman" panose="02020603050405020304" pitchFamily="18" charset="0"/>
              </a:rPr>
              <a:t>, то </a:t>
            </a:r>
            <a:r>
              <a:rPr lang="uk-UA" sz="2900" b="1" dirty="0">
                <a:solidFill>
                  <a:srgbClr val="C00000"/>
                </a:solidFill>
                <a:latin typeface="Times New Roman" panose="02020603050405020304" pitchFamily="18" charset="0"/>
                <a:cs typeface="Times New Roman" panose="02020603050405020304" pitchFamily="18" charset="0"/>
              </a:rPr>
              <a:t>19 листопада 2016 р.</a:t>
            </a:r>
            <a:r>
              <a:rPr lang="uk-UA" sz="2900" b="1" dirty="0">
                <a:latin typeface="Times New Roman" panose="02020603050405020304" pitchFamily="18" charset="0"/>
                <a:cs typeface="Times New Roman" panose="02020603050405020304" pitchFamily="18" charset="0"/>
              </a:rPr>
              <a:t> в Києві пройшов З’їзд делегатів кримськотатарських мусульманських організацій, який прийняв рішення створити на материковій Україні </a:t>
            </a:r>
            <a:r>
              <a:rPr lang="uk-UA" sz="2900" b="1" dirty="0">
                <a:highlight>
                  <a:srgbClr val="FF0000"/>
                </a:highlight>
                <a:latin typeface="Times New Roman" panose="02020603050405020304" pitchFamily="18" charset="0"/>
                <a:cs typeface="Times New Roman" panose="02020603050405020304" pitchFamily="18" charset="0"/>
              </a:rPr>
              <a:t>Духовне управління мусульман Автономної республіки Крим</a:t>
            </a:r>
            <a:r>
              <a:rPr lang="uk-UA" sz="2900" b="1" dirty="0">
                <a:latin typeface="Times New Roman" panose="02020603050405020304" pitchFamily="18" charset="0"/>
                <a:cs typeface="Times New Roman" panose="02020603050405020304" pitchFamily="18" charset="0"/>
              </a:rPr>
              <a:t> (ДУМ АРК), оскільки діючий в анексованому Криму </a:t>
            </a:r>
            <a:r>
              <a:rPr lang="uk-UA" sz="2900" b="1" dirty="0" err="1">
                <a:latin typeface="Times New Roman" panose="02020603050405020304" pitchFamily="18" charset="0"/>
                <a:cs typeface="Times New Roman" panose="02020603050405020304" pitchFamily="18" charset="0"/>
              </a:rPr>
              <a:t>Муфтіят</a:t>
            </a:r>
            <a:r>
              <a:rPr lang="uk-UA" sz="2900" b="1" dirty="0">
                <a:latin typeface="Times New Roman" panose="02020603050405020304" pitchFamily="18" charset="0"/>
                <a:cs typeface="Times New Roman" panose="02020603050405020304" pitchFamily="18" charset="0"/>
              </a:rPr>
              <a:t> виявився під контролем окупантів. </a:t>
            </a:r>
          </a:p>
          <a:p>
            <a:pPr marL="0" indent="0" algn="just">
              <a:buNone/>
            </a:pPr>
            <a:r>
              <a:rPr lang="uk-UA" sz="2900" b="1" dirty="0">
                <a:latin typeface="Times New Roman" panose="02020603050405020304" pitchFamily="18" charset="0"/>
                <a:cs typeface="Times New Roman" panose="02020603050405020304" pitchFamily="18" charset="0"/>
              </a:rPr>
              <a:t>На з’їзді були присутні 40 представників з 14 різних кримськотатарських мусульманських організацій України та Херсонської області, Києва, Львова та Вінниці, а також члени Меджлісу і делегати Курултаю кримськотатарського народу. Делегати одноголосно підтримали ідею створення єдиного центру мусульман Криму, який має сприяти об’єднанню та взаємодії всіх кримськотатарських мусульман на материковій Україні.</a:t>
            </a:r>
          </a:p>
        </p:txBody>
      </p:sp>
    </p:spTree>
    <p:extLst>
      <p:ext uri="{BB962C8B-B14F-4D97-AF65-F5344CB8AC3E}">
        <p14:creationId xmlns:p14="http://schemas.microsoft.com/office/powerpoint/2010/main" val="42167641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548880"/>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(анексія Криму та Донбасу) на мусульманські громади.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380931"/>
            <a:ext cx="12192000" cy="5477068"/>
          </a:xfrm>
        </p:spPr>
        <p:txBody>
          <a:bodyPr>
            <a:normAutofit fontScale="92500" lnSpcReduction="10000"/>
          </a:bodyPr>
          <a:lstStyle/>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Муфтієм був обраний </a:t>
            </a:r>
            <a:r>
              <a:rPr lang="uk-UA" sz="3200" b="1" dirty="0" err="1">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Айдер</a:t>
            </a:r>
            <a:r>
              <a:rPr lang="uk-UA" sz="3200" b="1" dirty="0">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Рустемов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який з </a:t>
            </a:r>
            <a:r>
              <a:rPr lang="uk-UA"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2015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очолював Комітет духовних цінностей мусульман при правлінні Земляцтва кримських татар Києва. За його кандидатуру проголосували 38 делегатів з’їзду мусульманських організацій. </a:t>
            </a:r>
          </a:p>
          <a:p>
            <a:pPr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Також на з’їзді було створено </a:t>
            </a:r>
            <a:r>
              <a:rPr lang="uk-UA" sz="3200" b="1" dirty="0">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Раду </a:t>
            </a:r>
            <a:r>
              <a:rPr lang="uk-UA" sz="3200" b="1" dirty="0" err="1">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улемів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 вищі релігійні збори, які є координаційним  і контролюючим органом Муфтіяту. До Ради увійшли 11 осіб: 9 осіб – люди, які мають мусульманську релігійну освіту, та 2 людини з числа членів Меджлісу або ветеранів кримськотатарського національного руху.  Головою Ради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улемів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обраний глава Асоціації мусульман  України </a:t>
            </a:r>
            <a:r>
              <a:rPr lang="uk-UA" sz="32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Сулейман </a:t>
            </a:r>
            <a:r>
              <a:rPr lang="uk-UA" sz="32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Хайруллаєв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73802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548880"/>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(анексія Криму та Донбасу) на мусульманські громади.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726162"/>
            <a:ext cx="6568751" cy="4021495"/>
          </a:xfrm>
        </p:spPr>
        <p:txBody>
          <a:bodyPr>
            <a:normAutofit/>
          </a:bodyPr>
          <a:lstStyle/>
          <a:p>
            <a:pPr marL="0" indent="0" algn="ctr">
              <a:buNone/>
            </a:pPr>
            <a:r>
              <a:rPr lang="uk-UA" b="1" dirty="0" err="1">
                <a:solidFill>
                  <a:srgbClr val="C00000"/>
                </a:solidFill>
                <a:highlight>
                  <a:srgbClr val="00FFFF"/>
                </a:highlight>
                <a:latin typeface="Times New Roman" panose="02020603050405020304" pitchFamily="18" charset="0"/>
                <a:cs typeface="Times New Roman" panose="02020603050405020304" pitchFamily="18" charset="0"/>
              </a:rPr>
              <a:t>Айдер</a:t>
            </a:r>
            <a:r>
              <a:rPr lang="uk-UA" b="1" dirty="0">
                <a:solidFill>
                  <a:srgbClr val="C00000"/>
                </a:solidFill>
                <a:highlight>
                  <a:srgbClr val="00FFFF"/>
                </a:highlight>
                <a:latin typeface="Times New Roman" panose="02020603050405020304" pitchFamily="18" charset="0"/>
                <a:cs typeface="Times New Roman" panose="02020603050405020304" pitchFamily="18" charset="0"/>
              </a:rPr>
              <a:t> </a:t>
            </a:r>
            <a:r>
              <a:rPr lang="uk-UA" b="1" dirty="0" err="1">
                <a:solidFill>
                  <a:srgbClr val="C00000"/>
                </a:solidFill>
                <a:highlight>
                  <a:srgbClr val="00FFFF"/>
                </a:highlight>
                <a:latin typeface="Times New Roman" panose="02020603050405020304" pitchFamily="18" charset="0"/>
                <a:cs typeface="Times New Roman" panose="02020603050405020304" pitchFamily="18" charset="0"/>
              </a:rPr>
              <a:t>Рустемов</a:t>
            </a:r>
            <a:endParaRPr lang="uk-UA" b="1" dirty="0">
              <a:solidFill>
                <a:srgbClr val="C00000"/>
              </a:solidFill>
              <a:highlight>
                <a:srgbClr val="00FFFF"/>
              </a:highlight>
              <a:latin typeface="Times New Roman" panose="02020603050405020304" pitchFamily="18" charset="0"/>
              <a:cs typeface="Times New Roman" panose="02020603050405020304" pitchFamily="18" charset="0"/>
            </a:endParaRPr>
          </a:p>
          <a:p>
            <a:pPr marL="0" indent="0" algn="ctr">
              <a:buNone/>
            </a:pPr>
            <a:r>
              <a:rPr lang="uk-UA" b="1" dirty="0">
                <a:highlight>
                  <a:srgbClr val="00FF00"/>
                </a:highlight>
                <a:latin typeface="Times New Roman" panose="02020603050405020304" pitchFamily="18" charset="0"/>
                <a:cs typeface="Times New Roman" panose="02020603050405020304" pitchFamily="18" charset="0"/>
              </a:rPr>
              <a:t>Народився 19 березня 1980 р. </a:t>
            </a:r>
          </a:p>
          <a:p>
            <a:pPr marL="0" indent="0" algn="ctr">
              <a:buNone/>
            </a:pPr>
            <a:r>
              <a:rPr lang="uk-UA" b="1" dirty="0">
                <a:highlight>
                  <a:srgbClr val="00FF00"/>
                </a:highlight>
                <a:latin typeface="Times New Roman" panose="02020603050405020304" pitchFamily="18" charset="0"/>
                <a:cs typeface="Times New Roman" panose="02020603050405020304" pitchFamily="18" charset="0"/>
              </a:rPr>
              <a:t>в с. </a:t>
            </a:r>
            <a:r>
              <a:rPr lang="uk-UA" b="1" dirty="0" err="1">
                <a:highlight>
                  <a:srgbClr val="00FF00"/>
                </a:highlight>
                <a:latin typeface="Times New Roman" panose="02020603050405020304" pitchFamily="18" charset="0"/>
                <a:cs typeface="Times New Roman" panose="02020603050405020304" pitchFamily="18" charset="0"/>
              </a:rPr>
              <a:t>Ахумбабаєв</a:t>
            </a:r>
            <a:r>
              <a:rPr lang="uk-UA" b="1" dirty="0">
                <a:highlight>
                  <a:srgbClr val="00FF00"/>
                </a:highlight>
                <a:latin typeface="Times New Roman" panose="02020603050405020304" pitchFamily="18" charset="0"/>
                <a:cs typeface="Times New Roman" panose="02020603050405020304" pitchFamily="18" charset="0"/>
              </a:rPr>
              <a:t> </a:t>
            </a:r>
            <a:r>
              <a:rPr lang="uk-UA" b="1" dirty="0" err="1">
                <a:highlight>
                  <a:srgbClr val="00FF00"/>
                </a:highlight>
                <a:latin typeface="Times New Roman" panose="02020603050405020304" pitchFamily="18" charset="0"/>
                <a:cs typeface="Times New Roman" panose="02020603050405020304" pitchFamily="18" charset="0"/>
              </a:rPr>
              <a:t>Пайарикського</a:t>
            </a:r>
            <a:r>
              <a:rPr lang="uk-UA" b="1" dirty="0">
                <a:highlight>
                  <a:srgbClr val="00FF00"/>
                </a:highlight>
                <a:latin typeface="Times New Roman" panose="02020603050405020304" pitchFamily="18" charset="0"/>
                <a:cs typeface="Times New Roman" panose="02020603050405020304" pitchFamily="18" charset="0"/>
              </a:rPr>
              <a:t> району Самаркандської області Узбецької РСР.</a:t>
            </a:r>
          </a:p>
          <a:p>
            <a:pPr marL="0" indent="0" algn="ctr">
              <a:buNone/>
            </a:pPr>
            <a:endParaRPr lang="uk-UA" b="1" dirty="0">
              <a:highlight>
                <a:srgbClr val="00FF00"/>
              </a:highlight>
              <a:latin typeface="Times New Roman" panose="02020603050405020304" pitchFamily="18" charset="0"/>
              <a:cs typeface="Times New Roman" panose="02020603050405020304" pitchFamily="18" charset="0"/>
            </a:endParaRPr>
          </a:p>
          <a:p>
            <a:pPr marL="0" indent="0" algn="ctr">
              <a:buNone/>
            </a:pPr>
            <a:r>
              <a:rPr lang="uk-UA" b="1" dirty="0">
                <a:highlight>
                  <a:srgbClr val="00FF00"/>
                </a:highlight>
                <a:latin typeface="Times New Roman" panose="02020603050405020304" pitchFamily="18" charset="0"/>
                <a:cs typeface="Times New Roman" panose="02020603050405020304" pitchFamily="18" charset="0"/>
              </a:rPr>
              <a:t> З 2016 року — Муфтій Криму та голова Духовного управління мусульман Криму.</a:t>
            </a:r>
          </a:p>
        </p:txBody>
      </p:sp>
      <p:pic>
        <p:nvPicPr>
          <p:cNvPr id="2" name="Рисунок 1">
            <a:extLst>
              <a:ext uri="{FF2B5EF4-FFF2-40B4-BE49-F238E27FC236}">
                <a16:creationId xmlns:a16="http://schemas.microsoft.com/office/drawing/2014/main" id="{5778179E-8DC8-1830-4D8D-436815C8B61C}"/>
              </a:ext>
            </a:extLst>
          </p:cNvPr>
          <p:cNvPicPr>
            <a:picLocks noChangeAspect="1"/>
          </p:cNvPicPr>
          <p:nvPr/>
        </p:nvPicPr>
        <p:blipFill>
          <a:blip r:embed="rId2"/>
          <a:stretch>
            <a:fillRect/>
          </a:stretch>
        </p:blipFill>
        <p:spPr>
          <a:xfrm>
            <a:off x="6568751" y="1250279"/>
            <a:ext cx="5525027" cy="5520422"/>
          </a:xfrm>
          <a:prstGeom prst="rect">
            <a:avLst/>
          </a:prstGeom>
        </p:spPr>
      </p:pic>
    </p:spTree>
    <p:extLst>
      <p:ext uri="{BB962C8B-B14F-4D97-AF65-F5344CB8AC3E}">
        <p14:creationId xmlns:p14="http://schemas.microsoft.com/office/powerpoint/2010/main" val="240118786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548880"/>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(анексія Криму та Донбасу) на мусульманські громади.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222310"/>
            <a:ext cx="12192000" cy="5635689"/>
          </a:xfrm>
        </p:spPr>
        <p:txBody>
          <a:bodyPr>
            <a:normAutofit/>
          </a:bodyPr>
          <a:lstStyle/>
          <a:p>
            <a:pPr indent="0" algn="just">
              <a:lnSpc>
                <a:spcPct val="100000"/>
              </a:lnSpc>
              <a:spcAft>
                <a:spcPts val="800"/>
              </a:spcAft>
              <a:buNone/>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Щодо діяльності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Духовного управління мусульман України в Києві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(ДУМУ), то </a:t>
            </a:r>
            <a:r>
              <a:rPr lang="uk-UA" sz="28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23 листопада 2018 р.</a:t>
            </a:r>
            <a:r>
              <a:rPr lang="uk-UA"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i="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в палаці «Україна»</a:t>
            </a:r>
            <a:r>
              <a:rPr lang="uk-UA" sz="2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був проведений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Шостий з’їзд мусульман України ДУМУ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за участю кількох тисяч делегатів від мусульманських громад зі всієї України, а також представників державної влади, дипломатичного корпусу та діячів культури, науки і релігії, які були присутні в якості гостей.</a:t>
            </a:r>
            <a:endParaRPr lang="uk-UA"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buNone/>
            </a:pPr>
            <a:r>
              <a:rPr lang="uk-UA" b="1" dirty="0">
                <a:solidFill>
                  <a:srgbClr val="C00000"/>
                </a:solidFill>
                <a:latin typeface="Times New Roman" panose="02020603050405020304" pitchFamily="18" charset="0"/>
                <a:cs typeface="Times New Roman" panose="02020603050405020304" pitchFamily="18" charset="0"/>
              </a:rPr>
              <a:t>12 січня 2021 р.</a:t>
            </a:r>
            <a:r>
              <a:rPr lang="uk-UA" b="1" dirty="0">
                <a:latin typeface="Times New Roman" panose="02020603050405020304" pitchFamily="18" charset="0"/>
                <a:cs typeface="Times New Roman" panose="02020603050405020304" pitchFamily="18" charset="0"/>
              </a:rPr>
              <a:t> відбувся </a:t>
            </a:r>
            <a:r>
              <a:rPr lang="uk-UA" b="1" dirty="0">
                <a:highlight>
                  <a:srgbClr val="00FF00"/>
                </a:highlight>
                <a:latin typeface="Times New Roman" panose="02020603050405020304" pitchFamily="18" charset="0"/>
                <a:cs typeface="Times New Roman" panose="02020603050405020304" pitchFamily="18" charset="0"/>
              </a:rPr>
              <a:t>позачерговий Сьомий надзвичайний З’їзд мусульман України</a:t>
            </a:r>
            <a:r>
              <a:rPr lang="uk-UA" b="1" dirty="0">
                <a:latin typeface="Times New Roman" panose="02020603050405020304" pitchFamily="18" charset="0"/>
                <a:cs typeface="Times New Roman" panose="02020603050405020304" pitchFamily="18" charset="0"/>
              </a:rPr>
              <a:t>. У зв’язку з карантинними заходами </a:t>
            </a:r>
            <a:r>
              <a:rPr lang="uk-UA" b="1" dirty="0">
                <a:solidFill>
                  <a:srgbClr val="C00000"/>
                </a:solidFill>
                <a:latin typeface="Times New Roman" panose="02020603050405020304" pitchFamily="18" charset="0"/>
                <a:cs typeface="Times New Roman" panose="02020603050405020304" pitchFamily="18" charset="0"/>
              </a:rPr>
              <a:t>VІІ З’їзд мусульман України </a:t>
            </a:r>
            <a:r>
              <a:rPr lang="uk-UA" b="1" dirty="0">
                <a:latin typeface="Times New Roman" panose="02020603050405020304" pitchFamily="18" charset="0"/>
                <a:cs typeface="Times New Roman" panose="02020603050405020304" pitchFamily="18" charset="0"/>
              </a:rPr>
              <a:t>проводився в форматі он-лайн конференції в режимі реального часу шляхом реєстрації учасників на он-лайн майданчику «</a:t>
            </a:r>
            <a:r>
              <a:rPr lang="uk-UA" b="1" dirty="0" err="1">
                <a:latin typeface="Times New Roman" panose="02020603050405020304" pitchFamily="18" charset="0"/>
                <a:cs typeface="Times New Roman" panose="02020603050405020304" pitchFamily="18" charset="0"/>
              </a:rPr>
              <a:t>Zoom</a:t>
            </a:r>
            <a:r>
              <a:rPr lang="uk-UA" b="1" dirty="0">
                <a:latin typeface="Times New Roman" panose="02020603050405020304" pitchFamily="18" charset="0"/>
                <a:cs typeface="Times New Roman" panose="02020603050405020304" pitchFamily="18" charset="0"/>
              </a:rPr>
              <a:t>». Основним питанням зборів стало внесення змін і доповнень до Статуту Духовного управління мусульман України. </a:t>
            </a:r>
          </a:p>
        </p:txBody>
      </p:sp>
    </p:spTree>
    <p:extLst>
      <p:ext uri="{BB962C8B-B14F-4D97-AF65-F5344CB8AC3E}">
        <p14:creationId xmlns:p14="http://schemas.microsoft.com/office/powerpoint/2010/main" val="41220689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548880"/>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(анексія Криму та Донбасу) на мусульманські громади.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222310"/>
            <a:ext cx="12192000" cy="5635689"/>
          </a:xfrm>
        </p:spPr>
        <p:txBody>
          <a:bodyPr>
            <a:normAutofit/>
          </a:bodyPr>
          <a:lstStyle/>
          <a:p>
            <a:pPr marL="0" indent="0" algn="just">
              <a:buNone/>
            </a:pPr>
            <a:r>
              <a:rPr lang="uk-UA" sz="4000" b="1" dirty="0">
                <a:latin typeface="Times New Roman" panose="02020603050405020304" pitchFamily="18" charset="0"/>
                <a:cs typeface="Times New Roman" panose="02020603050405020304" pitchFamily="18" charset="0"/>
              </a:rPr>
              <a:t>Сьогодні ДУМУ є найбільшою мусульманською організацією України, яка об’єднує 126 зареєстрованих громад, розташованих в 18 областях України. </a:t>
            </a:r>
          </a:p>
          <a:p>
            <a:pPr marL="0" indent="0" algn="just">
              <a:buNone/>
            </a:pPr>
            <a:r>
              <a:rPr lang="uk-UA" sz="4000" b="1" dirty="0">
                <a:latin typeface="Times New Roman" panose="02020603050405020304" pitchFamily="18" charset="0"/>
                <a:cs typeface="Times New Roman" panose="02020603050405020304" pitchFamily="18" charset="0"/>
              </a:rPr>
              <a:t>Найбільша кількість громад ДУМУ сконцентрована в </a:t>
            </a:r>
            <a:r>
              <a:rPr lang="uk-UA" sz="4000" b="1" dirty="0">
                <a:highlight>
                  <a:srgbClr val="00FF00"/>
                </a:highlight>
                <a:latin typeface="Times New Roman" panose="02020603050405020304" pitchFamily="18" charset="0"/>
                <a:cs typeface="Times New Roman" panose="02020603050405020304" pitchFamily="18" charset="0"/>
              </a:rPr>
              <a:t>Херсонській області</a:t>
            </a:r>
            <a:r>
              <a:rPr lang="uk-UA" sz="4000" b="1" dirty="0">
                <a:latin typeface="Times New Roman" panose="02020603050405020304" pitchFamily="18" charset="0"/>
                <a:cs typeface="Times New Roman" panose="02020603050405020304" pitchFamily="18" charset="0"/>
              </a:rPr>
              <a:t>, що пов’язано з локальним проживанням в цьому регіоні </a:t>
            </a:r>
            <a:r>
              <a:rPr lang="uk-UA" sz="4000" b="1" dirty="0">
                <a:solidFill>
                  <a:srgbClr val="C00000"/>
                </a:solidFill>
                <a:latin typeface="Times New Roman" panose="02020603050405020304" pitchFamily="18" charset="0"/>
                <a:cs typeface="Times New Roman" panose="02020603050405020304" pitchFamily="18" charset="0"/>
              </a:rPr>
              <a:t>турок-месхетинців</a:t>
            </a:r>
            <a:r>
              <a:rPr lang="uk-UA" sz="4000" b="1" dirty="0">
                <a:latin typeface="Times New Roman" panose="02020603050405020304" pitchFamily="18" charset="0"/>
                <a:cs typeface="Times New Roman" panose="02020603050405020304" pitchFamily="18" charset="0"/>
              </a:rPr>
              <a:t>, які в своїй більшості є прихильниками саме ДУМУ.</a:t>
            </a:r>
          </a:p>
        </p:txBody>
      </p:sp>
    </p:spTree>
    <p:extLst>
      <p:ext uri="{BB962C8B-B14F-4D97-AF65-F5344CB8AC3E}">
        <p14:creationId xmlns:p14="http://schemas.microsoft.com/office/powerpoint/2010/main" val="42235601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548880"/>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(анексія Криму та Донбасу) на мусульманські громади.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222310"/>
            <a:ext cx="12192000" cy="5635689"/>
          </a:xfrm>
        </p:spPr>
        <p:txBody>
          <a:bodyPr>
            <a:normAutofit fontScale="92500" lnSpcReduction="20000"/>
          </a:bodyPr>
          <a:lstStyle/>
          <a:p>
            <a:pPr indent="450215" algn="just">
              <a:lnSpc>
                <a:spcPct val="107000"/>
              </a:lnSpc>
              <a:spcAft>
                <a:spcPts val="800"/>
              </a:spcAft>
            </a:pP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В своїй діяльності ДУМУ реалізує принцип </a:t>
            </a:r>
            <a:r>
              <a:rPr lang="uk-UA" sz="3000" b="1" dirty="0" err="1">
                <a:effectLst/>
                <a:latin typeface="Times New Roman" panose="02020603050405020304" pitchFamily="18" charset="0"/>
                <a:ea typeface="Calibri" panose="020F0502020204030204" pitchFamily="34" charset="0"/>
                <a:cs typeface="Times New Roman" panose="02020603050405020304" pitchFamily="18" charset="0"/>
              </a:rPr>
              <a:t>надетнічності</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об’єднуючи в своїх громадах мусульман різних національностей: від кримських і волзьких татар, чеченців та арабів, які традиційно сповідують іслам, – до етнічних українців  та росіян, які  прийняли  іслам. </a:t>
            </a:r>
          </a:p>
          <a:p>
            <a:pPr indent="450215" algn="just">
              <a:lnSpc>
                <a:spcPct val="107000"/>
              </a:lnSpc>
              <a:spcAft>
                <a:spcPts val="800"/>
              </a:spcAft>
            </a:pP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Також ДУМУ є об’єднанням, яке включає в себе послідовників всіх 4 сунітських правових шкіл (</a:t>
            </a:r>
            <a:r>
              <a:rPr lang="uk-UA" sz="3000" b="1" dirty="0" err="1">
                <a:effectLst/>
                <a:latin typeface="Times New Roman" panose="02020603050405020304" pitchFamily="18" charset="0"/>
                <a:ea typeface="Calibri" panose="020F0502020204030204" pitchFamily="34" charset="0"/>
                <a:cs typeface="Times New Roman" panose="02020603050405020304" pitchFamily="18" charset="0"/>
              </a:rPr>
              <a:t>мазгабів</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 в першу чергу найбільш поширених серед українських мусульман </a:t>
            </a:r>
            <a:r>
              <a:rPr lang="uk-UA" sz="3000" b="1" dirty="0" err="1">
                <a:effectLst/>
                <a:latin typeface="Times New Roman" panose="02020603050405020304" pitchFamily="18" charset="0"/>
                <a:ea typeface="Calibri" panose="020F0502020204030204" pitchFamily="34" charset="0"/>
                <a:cs typeface="Times New Roman" panose="02020603050405020304" pitchFamily="18" charset="0"/>
              </a:rPr>
              <a:t>ханафітського</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і </a:t>
            </a:r>
            <a:r>
              <a:rPr lang="uk-UA" sz="3000" b="1" dirty="0" err="1">
                <a:effectLst/>
                <a:latin typeface="Times New Roman" panose="02020603050405020304" pitchFamily="18" charset="0"/>
                <a:ea typeface="Calibri" panose="020F0502020204030204" pitchFamily="34" charset="0"/>
                <a:cs typeface="Times New Roman" panose="02020603050405020304" pitchFamily="18" charset="0"/>
              </a:rPr>
              <a:t>шафіїтського</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000" b="1" dirty="0" err="1">
                <a:effectLst/>
                <a:latin typeface="Times New Roman" panose="02020603050405020304" pitchFamily="18" charset="0"/>
                <a:ea typeface="Calibri" panose="020F0502020204030204" pitchFamily="34" charset="0"/>
                <a:cs typeface="Times New Roman" panose="02020603050405020304" pitchFamily="18" charset="0"/>
              </a:rPr>
              <a:t>мазгабів</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a:t>
            </a:r>
          </a:p>
          <a:p>
            <a:pPr indent="450215" algn="just">
              <a:lnSpc>
                <a:spcPct val="107000"/>
              </a:lnSpc>
              <a:spcAft>
                <a:spcPts val="800"/>
              </a:spcAft>
            </a:pP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Крім того, ДУМУ підкреслює свій зв’язок з суфізмом (напрямок в ісламі, що акцентує увагу на розвитку моральних якостей мусульманина, в першу чергу за допомогою аскетичних практик і виховання щирості в намірах). </a:t>
            </a:r>
            <a:endParaRPr lang="ru-RU" sz="3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30433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548880"/>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(анексія Криму та Донбасу) на мусульманські громади.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222310"/>
            <a:ext cx="12192000" cy="5635689"/>
          </a:xfrm>
        </p:spPr>
        <p:txBody>
          <a:bodyPr>
            <a:normAutofit fontScale="92500"/>
          </a:bodyPr>
          <a:lstStyle/>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У цьому зв’язку також можна відзначити ідеологічний зв’язок між ДУМУ і транснаціональною суфійською мережею «Асоціація ісламських благодійних проектів» (більше відома як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ал-Ахбаш</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або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хабашійя</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яка займає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традиціоналістську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позицію в питаннях віровчення (визнаючи лише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ашарітську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та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матурідітську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акиди</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тобто віровчення), та перебуває в  жорсткій конфронтації з представниками політичного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активізму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(ісламізму).</a:t>
            </a: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Більше того, голова ДУМУ, шейх Ахмед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Тамім</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не приховує того факту, що він є учнем засновника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ал‐Ахбаш</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шейха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Абдаллаха</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ал‐Харарі</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ал‐Хабаші</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При цьому, як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ал‐Ахбаш</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так і ДУМУ найбільш непримиренну позицію демонструють у відношенні трьох течій: </a:t>
            </a:r>
            <a:r>
              <a:rPr lang="uk-UA"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ваггабізму</a:t>
            </a:r>
            <a:r>
              <a:rPr lang="uk-UA"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(або </a:t>
            </a:r>
            <a:r>
              <a:rPr lang="uk-UA"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салафізму</a:t>
            </a:r>
            <a:r>
              <a:rPr lang="uk-UA"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транснаціонального руху «Брати‐мусульмани» та генетично з ним пов’язаної організації </a:t>
            </a:r>
            <a:r>
              <a:rPr lang="uk-UA"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Хізб</a:t>
            </a:r>
            <a:r>
              <a:rPr lang="uk-UA"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ут‐Тахрір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389743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67949"/>
            <a:ext cx="12192000" cy="1175655"/>
          </a:xfrm>
        </p:spPr>
        <p:txBody>
          <a:bodyPr>
            <a:noAutofit/>
          </a:bodyPr>
          <a:lstStyle/>
          <a:p>
            <a:pPr algn="ct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4.	Вплив збройної агресії Росії 2014 р. </a:t>
            </a:r>
            <a:r>
              <a:rPr lang="uk-UA" sz="2800" b="1" kern="0" dirty="0" err="1">
                <a:solidFill>
                  <a:srgbClr val="FF0000"/>
                </a:solidFill>
                <a:highlight>
                  <a:srgbClr val="FFFF00"/>
                </a:highlight>
                <a:latin typeface="Times New Roman" panose="02020603050405020304" pitchFamily="18" charset="0"/>
                <a:ea typeface="Calibri" panose="020F0502020204030204" pitchFamily="34" charset="0"/>
              </a:rPr>
              <a:t>Переєстрація</a:t>
            </a:r>
            <a:r>
              <a:rPr lang="uk-UA" sz="2800" b="1" kern="0" dirty="0">
                <a:solidFill>
                  <a:srgbClr val="FF0000"/>
                </a:solidFill>
                <a:highlight>
                  <a:srgbClr val="FFFF00"/>
                </a:highlight>
                <a:latin typeface="Times New Roman" panose="02020603050405020304" pitchFamily="18" charset="0"/>
                <a:ea typeface="Calibri" panose="020F0502020204030204" pitchFamily="34" charset="0"/>
              </a:rPr>
              <a:t> мусульманських громад в кінці 2017 р. на підконтрольних Україні територіях</a:t>
            </a:r>
            <a:endParaRPr lang="uk-UA" sz="28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867748"/>
            <a:ext cx="12192000" cy="5990252"/>
          </a:xfrm>
        </p:spPr>
        <p:txBody>
          <a:bodyPr>
            <a:normAutofit fontScale="85000" lnSpcReduction="20000"/>
          </a:bodyPr>
          <a:lstStyle/>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Наразі в Україні діє </a:t>
            </a:r>
            <a:r>
              <a:rPr lang="uk-UA"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вісім духовних управлінь мусульман</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зокрема: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України (126 релігійних організацій-громад);</a:t>
            </a: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України «</a:t>
            </a:r>
            <a:r>
              <a:rPr lang="uk-UA"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Умма</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(26);</a:t>
            </a: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Духовний центр мусульман України (19);</a:t>
            </a: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Автономної Республіки Крим (7);</a:t>
            </a: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Духовний центр мусульман України «</a:t>
            </a:r>
            <a:r>
              <a:rPr lang="uk-UA"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Ахмадіє</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(5);</a:t>
            </a: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Криму (5);</a:t>
            </a: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a:effectLst/>
                <a:highlight>
                  <a:srgbClr val="C0C0C0"/>
                </a:highlight>
                <a:latin typeface="Times New Roman" panose="02020603050405020304" pitchFamily="18" charset="0"/>
                <a:ea typeface="Calibri" panose="020F0502020204030204" pitchFamily="34" charset="0"/>
                <a:cs typeface="Times New Roman" panose="02020603050405020304" pitchFamily="18" charset="0"/>
              </a:rPr>
              <a:t>Духовний центр мусульман Криму (2);</a:t>
            </a: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Релігійне управління незалежних мусульманських громад України «Київський </a:t>
            </a:r>
            <a:r>
              <a:rPr lang="uk-UA"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Муфтіят</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(3);</a:t>
            </a:r>
          </a:p>
          <a:p>
            <a:pPr indent="450215" algn="just">
              <a:lnSpc>
                <a:spcPct val="107000"/>
              </a:lnSpc>
              <a:spcAft>
                <a:spcPts val="800"/>
              </a:spcAft>
            </a:pP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низка незалежних релігійних організацій мусульман (77) та шиїтські релігійні громади. </a:t>
            </a:r>
            <a:endParaRPr lang="ru-RU" sz="20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1722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080654"/>
            <a:ext cx="12192000" cy="5777345"/>
          </a:xfrm>
        </p:spPr>
        <p:txBody>
          <a:bodyPr>
            <a:noAutofit/>
          </a:bodyPr>
          <a:lstStyle/>
          <a:p>
            <a:pPr marL="0" indent="0" algn="just">
              <a:buNone/>
            </a:pPr>
            <a:r>
              <a:rPr lang="uk-UA" sz="3000" b="1" dirty="0">
                <a:latin typeface="Times New Roman" panose="02020603050405020304" pitchFamily="18" charset="0"/>
                <a:cs typeface="Times New Roman" panose="02020603050405020304" pitchFamily="18" charset="0"/>
              </a:rPr>
              <a:t>Утім, Декларація про національний суверенітет, яка суперечила Конституції України, стала джерелом </a:t>
            </a:r>
            <a:r>
              <a:rPr lang="uk-UA" sz="3000" b="1" dirty="0">
                <a:highlight>
                  <a:srgbClr val="FFFF00"/>
                </a:highlight>
                <a:latin typeface="Times New Roman" panose="02020603050405020304" pitchFamily="18" charset="0"/>
                <a:cs typeface="Times New Roman" panose="02020603050405020304" pitchFamily="18" charset="0"/>
              </a:rPr>
              <a:t>конфлікту між Меджлісом, з однієї сторони, та українською владою та іншими громадами Криму — з іншої</a:t>
            </a:r>
            <a:r>
              <a:rPr lang="uk-UA" sz="3000" b="1" dirty="0">
                <a:latin typeface="Times New Roman" panose="02020603050405020304" pitchFamily="18" charset="0"/>
                <a:cs typeface="Times New Roman" panose="02020603050405020304" pitchFamily="18" charset="0"/>
              </a:rPr>
              <a:t>. На це Меджліс відповідав, що Декларація цілком відповідає міжнародному праву, оскільки, за документами ООН, право на самовизначення зовсім не означає права на відокремлення. </a:t>
            </a:r>
          </a:p>
          <a:p>
            <a:pPr marL="0" indent="0" algn="just">
              <a:buNone/>
            </a:pPr>
            <a:r>
              <a:rPr lang="uk-UA" sz="3000" b="1" dirty="0">
                <a:latin typeface="Times New Roman" panose="02020603050405020304" pitchFamily="18" charset="0"/>
                <a:cs typeface="Times New Roman" panose="02020603050405020304" pitchFamily="18" charset="0"/>
              </a:rPr>
              <a:t>Заклики Декларації очікувано не отримали жодної позитивної відповіді. Більше того, в наступні роки вони використовувалися — без урахування історичного контексту — для обґрунтування активної анти-кримськотатарської пропаганди і звинувачень кримських татар </a:t>
            </a:r>
            <a:r>
              <a:rPr lang="uk-UA" sz="3000" b="1" dirty="0">
                <a:highlight>
                  <a:srgbClr val="00FFFF"/>
                </a:highlight>
                <a:latin typeface="Times New Roman" panose="02020603050405020304" pitchFamily="18" charset="0"/>
                <a:cs typeface="Times New Roman" panose="02020603050405020304" pitchFamily="18" charset="0"/>
              </a:rPr>
              <a:t>у намірах не тільки добитися для прав корінного народу, а й встановити власну «</a:t>
            </a:r>
            <a:r>
              <a:rPr lang="uk-UA" sz="3000" b="1" dirty="0" err="1">
                <a:highlight>
                  <a:srgbClr val="00FFFF"/>
                </a:highlight>
                <a:latin typeface="Times New Roman" panose="02020603050405020304" pitchFamily="18" charset="0"/>
                <a:cs typeface="Times New Roman" panose="02020603050405020304" pitchFamily="18" charset="0"/>
              </a:rPr>
              <a:t>етноцентричну</a:t>
            </a:r>
            <a:r>
              <a:rPr lang="uk-UA" sz="3000" b="1" dirty="0">
                <a:highlight>
                  <a:srgbClr val="00FFFF"/>
                </a:highlight>
                <a:latin typeface="Times New Roman" panose="02020603050405020304" pitchFamily="18" charset="0"/>
                <a:cs typeface="Times New Roman" panose="02020603050405020304" pitchFamily="18" charset="0"/>
              </a:rPr>
              <a:t>» державу, що нібито створює загрозу для слов’янської більшості населення півострова</a:t>
            </a:r>
            <a:r>
              <a:rPr lang="uk-UA" sz="3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2711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535710"/>
            <a:ext cx="7675418" cy="6322290"/>
          </a:xfrm>
        </p:spPr>
        <p:txBody>
          <a:bodyPr>
            <a:noAutofit/>
          </a:bodyPr>
          <a:lstStyle/>
          <a:p>
            <a:pPr marL="0" indent="0" algn="just">
              <a:buNone/>
            </a:pPr>
            <a:r>
              <a:rPr lang="uk-UA" sz="3000" b="1" dirty="0">
                <a:latin typeface="Times New Roman" panose="02020603050405020304" pitchFamily="18" charset="0"/>
                <a:cs typeface="Times New Roman" panose="02020603050405020304" pitchFamily="18" charset="0"/>
              </a:rPr>
              <a:t>Для вирішення цих питань у </a:t>
            </a:r>
            <a:r>
              <a:rPr lang="uk-UA" sz="3000" b="1" dirty="0">
                <a:highlight>
                  <a:srgbClr val="00FFFF"/>
                </a:highlight>
                <a:latin typeface="Times New Roman" panose="02020603050405020304" pitchFamily="18" charset="0"/>
                <a:cs typeface="Times New Roman" panose="02020603050405020304" pitchFamily="18" charset="0"/>
              </a:rPr>
              <a:t>вересні 1991 р.  </a:t>
            </a:r>
            <a:r>
              <a:rPr lang="uk-UA" sz="3000" b="1" dirty="0">
                <a:latin typeface="Times New Roman" panose="02020603050405020304" pitchFamily="18" charset="0"/>
                <a:cs typeface="Times New Roman" panose="02020603050405020304" pitchFamily="18" charset="0"/>
              </a:rPr>
              <a:t>було направлено заступника голови Меджлісу </a:t>
            </a:r>
            <a:r>
              <a:rPr lang="uk-UA" sz="3000" b="1" dirty="0" err="1">
                <a:solidFill>
                  <a:srgbClr val="FF0000"/>
                </a:solidFill>
                <a:latin typeface="Times New Roman" panose="02020603050405020304" pitchFamily="18" charset="0"/>
                <a:cs typeface="Times New Roman" panose="02020603050405020304" pitchFamily="18" charset="0"/>
              </a:rPr>
              <a:t>Рефата</a:t>
            </a:r>
            <a:r>
              <a:rPr lang="uk-UA" sz="3000" b="1" dirty="0">
                <a:solidFill>
                  <a:srgbClr val="FF0000"/>
                </a:solidFill>
                <a:latin typeface="Times New Roman" panose="02020603050405020304" pitchFamily="18" charset="0"/>
                <a:cs typeface="Times New Roman" panose="02020603050405020304" pitchFamily="18" charset="0"/>
              </a:rPr>
              <a:t> </a:t>
            </a:r>
            <a:r>
              <a:rPr lang="uk-UA" sz="3000" b="1" dirty="0" err="1">
                <a:solidFill>
                  <a:srgbClr val="FF0000"/>
                </a:solidFill>
                <a:latin typeface="Times New Roman" panose="02020603050405020304" pitchFamily="18" charset="0"/>
                <a:cs typeface="Times New Roman" panose="02020603050405020304" pitchFamily="18" charset="0"/>
              </a:rPr>
              <a:t>Чубарова</a:t>
            </a:r>
            <a:r>
              <a:rPr lang="uk-UA" sz="3000" b="1" dirty="0">
                <a:latin typeface="Times New Roman" panose="02020603050405020304" pitchFamily="18" charset="0"/>
                <a:cs typeface="Times New Roman" panose="02020603050405020304" pitchFamily="18" charset="0"/>
              </a:rPr>
              <a:t> із делегацією до Києва для зустрічі із представниками демократичних сил у парламенті та з керівництвом України.</a:t>
            </a:r>
          </a:p>
          <a:p>
            <a:pPr marL="0" indent="0" algn="just">
              <a:buNone/>
            </a:pPr>
            <a:r>
              <a:rPr lang="uk-UA" sz="3000" b="1" dirty="0">
                <a:latin typeface="Times New Roman" panose="02020603050405020304" pitchFamily="18" charset="0"/>
                <a:cs typeface="Times New Roman" panose="02020603050405020304" pitchFamily="18" charset="0"/>
              </a:rPr>
              <a:t> Також було зазначено, що у той час </a:t>
            </a:r>
            <a:r>
              <a:rPr lang="uk-UA" sz="3000" b="1" i="1" u="sng" dirty="0">
                <a:solidFill>
                  <a:srgbClr val="FF0000"/>
                </a:solidFill>
                <a:latin typeface="Times New Roman" panose="02020603050405020304" pitchFamily="18" charset="0"/>
                <a:cs typeface="Times New Roman" panose="02020603050405020304" pitchFamily="18" charset="0"/>
              </a:rPr>
              <a:t>Верховна Рада Кримської АРСР намагалася відокремити Крим від України та самостійно підписати союзний договір із Москвою</a:t>
            </a:r>
            <a:r>
              <a:rPr lang="uk-UA" sz="3000" b="1" dirty="0">
                <a:latin typeface="Times New Roman" panose="02020603050405020304" pitchFamily="18" charset="0"/>
                <a:cs typeface="Times New Roman" panose="02020603050405020304" pitchFamily="18" charset="0"/>
              </a:rPr>
              <a:t>; у такому випадку він перетворився б на «комуністичний заповідник», і відновлення прав кримських татар було б значно ускладнено.</a:t>
            </a:r>
          </a:p>
        </p:txBody>
      </p:sp>
      <p:sp>
        <p:nvSpPr>
          <p:cNvPr id="3" name="TextBox 2">
            <a:extLst>
              <a:ext uri="{FF2B5EF4-FFF2-40B4-BE49-F238E27FC236}">
                <a16:creationId xmlns:a16="http://schemas.microsoft.com/office/drawing/2014/main" id="{C4A7D5E0-4100-F342-12B8-B572D465DE51}"/>
              </a:ext>
            </a:extLst>
          </p:cNvPr>
          <p:cNvSpPr txBox="1"/>
          <p:nvPr/>
        </p:nvSpPr>
        <p:spPr>
          <a:xfrm>
            <a:off x="7675417" y="535709"/>
            <a:ext cx="4516583" cy="461665"/>
          </a:xfrm>
          <a:prstGeom prst="rect">
            <a:avLst/>
          </a:prstGeom>
          <a:noFill/>
        </p:spPr>
        <p:txBody>
          <a:bodyPr wrap="square">
            <a:spAutoFit/>
          </a:bodyPr>
          <a:lstStyle/>
          <a:p>
            <a:pPr algn="ctr"/>
            <a:r>
              <a:rPr lang="ru-RU" sz="2400" b="1" dirty="0">
                <a:solidFill>
                  <a:srgbClr val="FF0000"/>
                </a:solidFill>
                <a:highlight>
                  <a:srgbClr val="FFFF00"/>
                </a:highlight>
              </a:rPr>
              <a:t>Рефат </a:t>
            </a:r>
            <a:r>
              <a:rPr lang="ru-RU" sz="2400" b="1" dirty="0" err="1">
                <a:solidFill>
                  <a:srgbClr val="FF0000"/>
                </a:solidFill>
                <a:highlight>
                  <a:srgbClr val="FFFF00"/>
                </a:highlight>
              </a:rPr>
              <a:t>Абдурахманович</a:t>
            </a:r>
            <a:r>
              <a:rPr lang="ru-RU" sz="2400" b="1" dirty="0">
                <a:solidFill>
                  <a:srgbClr val="FF0000"/>
                </a:solidFill>
                <a:highlight>
                  <a:srgbClr val="FFFF00"/>
                </a:highlight>
              </a:rPr>
              <a:t> Чубаров</a:t>
            </a:r>
          </a:p>
        </p:txBody>
      </p:sp>
      <p:pic>
        <p:nvPicPr>
          <p:cNvPr id="6" name="Рисунок 5">
            <a:extLst>
              <a:ext uri="{FF2B5EF4-FFF2-40B4-BE49-F238E27FC236}">
                <a16:creationId xmlns:a16="http://schemas.microsoft.com/office/drawing/2014/main" id="{D0E7BB5F-5DD3-490D-E28C-8352B799F662}"/>
              </a:ext>
            </a:extLst>
          </p:cNvPr>
          <p:cNvPicPr>
            <a:picLocks noChangeAspect="1"/>
          </p:cNvPicPr>
          <p:nvPr/>
        </p:nvPicPr>
        <p:blipFill>
          <a:blip r:embed="rId2"/>
          <a:stretch>
            <a:fillRect/>
          </a:stretch>
        </p:blipFill>
        <p:spPr>
          <a:xfrm>
            <a:off x="8528339" y="1313719"/>
            <a:ext cx="3409859" cy="5114789"/>
          </a:xfrm>
          <a:prstGeom prst="rect">
            <a:avLst/>
          </a:prstGeom>
        </p:spPr>
      </p:pic>
    </p:spTree>
    <p:extLst>
      <p:ext uri="{BB962C8B-B14F-4D97-AF65-F5344CB8AC3E}">
        <p14:creationId xmlns:p14="http://schemas.microsoft.com/office/powerpoint/2010/main" val="1437421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 </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535710"/>
            <a:ext cx="12192000" cy="6322290"/>
          </a:xfrm>
        </p:spPr>
        <p:txBody>
          <a:bodyPr>
            <a:normAutofit/>
          </a:bodyPr>
          <a:lstStyle/>
          <a:p>
            <a:pPr marL="0" indent="0" algn="just">
              <a:buNone/>
            </a:pPr>
            <a:r>
              <a:rPr lang="uk-UA" sz="4400" b="1" dirty="0">
                <a:latin typeface="Times New Roman" panose="02020603050405020304" pitchFamily="18" charset="0"/>
                <a:cs typeface="Times New Roman" panose="02020603050405020304" pitchFamily="18" charset="0"/>
              </a:rPr>
              <a:t>У </a:t>
            </a:r>
            <a:r>
              <a:rPr lang="uk-UA" sz="4400" b="1" dirty="0">
                <a:solidFill>
                  <a:srgbClr val="FF0000"/>
                </a:solidFill>
                <a:latin typeface="Times New Roman" panose="02020603050405020304" pitchFamily="18" charset="0"/>
                <a:cs typeface="Times New Roman" panose="02020603050405020304" pitchFamily="18" charset="0"/>
              </a:rPr>
              <a:t>вересні 1991 р.</a:t>
            </a:r>
            <a:r>
              <a:rPr lang="uk-UA" sz="4400" b="1" dirty="0">
                <a:latin typeface="Times New Roman" panose="02020603050405020304" pitchFamily="18" charset="0"/>
                <a:cs typeface="Times New Roman" panose="02020603050405020304" pitchFamily="18" charset="0"/>
              </a:rPr>
              <a:t> і </a:t>
            </a:r>
            <a:r>
              <a:rPr lang="uk-UA" sz="4400" b="1" dirty="0">
                <a:solidFill>
                  <a:srgbClr val="FF0000"/>
                </a:solidFill>
                <a:latin typeface="Times New Roman" panose="02020603050405020304" pitchFamily="18" charset="0"/>
                <a:cs typeface="Times New Roman" panose="02020603050405020304" pitchFamily="18" charset="0"/>
              </a:rPr>
              <a:t>лютому-березні 1992 р.</a:t>
            </a:r>
            <a:r>
              <a:rPr lang="uk-UA" sz="4400" b="1" dirty="0">
                <a:latin typeface="Times New Roman" panose="02020603050405020304" pitchFamily="18" charset="0"/>
                <a:cs typeface="Times New Roman" panose="02020603050405020304" pitchFamily="18" charset="0"/>
              </a:rPr>
              <a:t> Меджліс проводив </a:t>
            </a:r>
            <a:r>
              <a:rPr lang="uk-UA" sz="4400" b="1" dirty="0">
                <a:highlight>
                  <a:srgbClr val="00FF00"/>
                </a:highlight>
                <a:latin typeface="Times New Roman" panose="02020603050405020304" pitchFamily="18" charset="0"/>
                <a:cs typeface="Times New Roman" panose="02020603050405020304" pitchFamily="18" charset="0"/>
              </a:rPr>
              <a:t>мітинги</a:t>
            </a:r>
            <a:r>
              <a:rPr lang="uk-UA" sz="4400" b="1" dirty="0">
                <a:latin typeface="Times New Roman" panose="02020603050405020304" pitchFamily="18" charset="0"/>
                <a:cs typeface="Times New Roman" panose="02020603050405020304" pitchFamily="18" charset="0"/>
              </a:rPr>
              <a:t> у Києві для </a:t>
            </a:r>
            <a:r>
              <a:rPr lang="uk-UA" sz="4400" b="1" i="1" dirty="0">
                <a:latin typeface="Times New Roman" panose="02020603050405020304" pitchFamily="18" charset="0"/>
                <a:cs typeface="Times New Roman" panose="02020603050405020304" pitchFamily="18" charset="0"/>
              </a:rPr>
              <a:t>надання Криму статусу національно-територіального утворення у складі України</a:t>
            </a:r>
            <a:r>
              <a:rPr lang="uk-UA" sz="4400" b="1" dirty="0">
                <a:latin typeface="Times New Roman" panose="02020603050405020304" pitchFamily="18" charset="0"/>
                <a:cs typeface="Times New Roman" panose="02020603050405020304" pitchFamily="18" charset="0"/>
              </a:rPr>
              <a:t>.</a:t>
            </a:r>
          </a:p>
          <a:p>
            <a:pPr marL="0" indent="0" algn="just">
              <a:buNone/>
            </a:pPr>
            <a:r>
              <a:rPr lang="uk-UA" sz="4400" b="1" dirty="0">
                <a:latin typeface="Times New Roman" panose="02020603050405020304" pitchFamily="18" charset="0"/>
                <a:cs typeface="Times New Roman" panose="02020603050405020304" pitchFamily="18" charset="0"/>
              </a:rPr>
              <a:t> Зокрема із відповідним зверненням виступив </a:t>
            </a:r>
            <a:r>
              <a:rPr lang="uk-UA" sz="4400" b="1" dirty="0" err="1">
                <a:latin typeface="Times New Roman" panose="02020603050405020304" pitchFamily="18" charset="0"/>
                <a:cs typeface="Times New Roman" panose="02020603050405020304" pitchFamily="18" charset="0"/>
              </a:rPr>
              <a:t>Рефат</a:t>
            </a:r>
            <a:r>
              <a:rPr lang="uk-UA" sz="4400" b="1" dirty="0">
                <a:latin typeface="Times New Roman" panose="02020603050405020304" pitchFamily="18" charset="0"/>
                <a:cs typeface="Times New Roman" panose="02020603050405020304" pitchFamily="18" charset="0"/>
              </a:rPr>
              <a:t> </a:t>
            </a:r>
            <a:r>
              <a:rPr lang="uk-UA" sz="4400" b="1" dirty="0" err="1">
                <a:latin typeface="Times New Roman" panose="02020603050405020304" pitchFamily="18" charset="0"/>
                <a:cs typeface="Times New Roman" panose="02020603050405020304" pitchFamily="18" charset="0"/>
              </a:rPr>
              <a:t>Чубаров</a:t>
            </a:r>
            <a:r>
              <a:rPr lang="uk-UA" sz="4400" b="1" dirty="0">
                <a:latin typeface="Times New Roman" panose="02020603050405020304" pitchFamily="18" charset="0"/>
                <a:cs typeface="Times New Roman" panose="02020603050405020304" pitchFamily="18" charset="0"/>
              </a:rPr>
              <a:t> на засіданні Верховної Ради України </a:t>
            </a:r>
            <a:r>
              <a:rPr lang="uk-UA" sz="4400" b="1" dirty="0">
                <a:highlight>
                  <a:srgbClr val="00FF00"/>
                </a:highlight>
                <a:latin typeface="Times New Roman" panose="02020603050405020304" pitchFamily="18" charset="0"/>
                <a:cs typeface="Times New Roman" panose="02020603050405020304" pitchFamily="18" charset="0"/>
              </a:rPr>
              <a:t>25 березня 1992 р. </a:t>
            </a:r>
          </a:p>
          <a:p>
            <a:pPr marL="0" indent="0" algn="just">
              <a:buNone/>
            </a:pPr>
            <a:r>
              <a:rPr lang="uk-UA" sz="4400" b="1" dirty="0">
                <a:latin typeface="Times New Roman" panose="02020603050405020304" pitchFamily="18" charset="0"/>
                <a:cs typeface="Times New Roman" panose="02020603050405020304" pitchFamily="18" charset="0"/>
              </a:rPr>
              <a:t>Однак відповідне рішення керівництвом України тоді не було прийняте.</a:t>
            </a:r>
          </a:p>
        </p:txBody>
      </p:sp>
    </p:spTree>
    <p:extLst>
      <p:ext uri="{BB962C8B-B14F-4D97-AF65-F5344CB8AC3E}">
        <p14:creationId xmlns:p14="http://schemas.microsoft.com/office/powerpoint/2010/main" val="1497843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 </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1" y="535710"/>
            <a:ext cx="7241309" cy="6322289"/>
          </a:xfrm>
        </p:spPr>
        <p:txBody>
          <a:bodyPr>
            <a:normAutofit fontScale="92500"/>
          </a:bodyPr>
          <a:lstStyle/>
          <a:p>
            <a:pPr marL="0" indent="0" algn="just">
              <a:buNone/>
            </a:pPr>
            <a:r>
              <a:rPr lang="uk-UA" sz="3600" b="1" dirty="0">
                <a:latin typeface="Times New Roman" panose="02020603050405020304" pitchFamily="18" charset="0"/>
                <a:cs typeface="Times New Roman" panose="02020603050405020304" pitchFamily="18" charset="0"/>
              </a:rPr>
              <a:t>Від заснування до </a:t>
            </a:r>
            <a:r>
              <a:rPr lang="uk-UA" sz="3600" b="1" dirty="0">
                <a:highlight>
                  <a:srgbClr val="FFFF00"/>
                </a:highlight>
                <a:latin typeface="Times New Roman" panose="02020603050405020304" pitchFamily="18" charset="0"/>
                <a:cs typeface="Times New Roman" panose="02020603050405020304" pitchFamily="18" charset="0"/>
              </a:rPr>
              <a:t>листопада 2013 р.</a:t>
            </a:r>
            <a:r>
              <a:rPr lang="uk-UA" sz="3600" b="1" dirty="0">
                <a:latin typeface="Times New Roman" panose="02020603050405020304" pitchFamily="18" charset="0"/>
                <a:cs typeface="Times New Roman" panose="02020603050405020304" pitchFamily="18" charset="0"/>
              </a:rPr>
              <a:t> головою Меджлісу був </a:t>
            </a:r>
            <a:r>
              <a:rPr lang="uk-UA" sz="3600" b="1" dirty="0">
                <a:solidFill>
                  <a:srgbClr val="FF0000"/>
                </a:solidFill>
                <a:latin typeface="Times New Roman" panose="02020603050405020304" pitchFamily="18" charset="0"/>
                <a:cs typeface="Times New Roman" panose="02020603050405020304" pitchFamily="18" charset="0"/>
              </a:rPr>
              <a:t>Мустафа </a:t>
            </a:r>
            <a:r>
              <a:rPr lang="uk-UA" sz="3600" b="1" dirty="0" err="1">
                <a:solidFill>
                  <a:srgbClr val="FF0000"/>
                </a:solidFill>
                <a:latin typeface="Times New Roman" panose="02020603050405020304" pitchFamily="18" charset="0"/>
                <a:cs typeface="Times New Roman" panose="02020603050405020304" pitchFamily="18" charset="0"/>
              </a:rPr>
              <a:t>Джемілєв</a:t>
            </a:r>
            <a:r>
              <a:rPr lang="uk-UA" sz="3600" b="1" dirty="0">
                <a:latin typeface="Times New Roman" panose="02020603050405020304" pitchFamily="18" charset="0"/>
                <a:cs typeface="Times New Roman" panose="02020603050405020304" pitchFamily="18" charset="0"/>
              </a:rPr>
              <a:t>. </a:t>
            </a:r>
          </a:p>
          <a:p>
            <a:pPr marL="0" indent="0" algn="just">
              <a:buNone/>
            </a:pPr>
            <a:r>
              <a:rPr lang="uk-UA" sz="3600" b="1" dirty="0">
                <a:latin typeface="Times New Roman" panose="02020603050405020304" pitchFamily="18" charset="0"/>
                <a:cs typeface="Times New Roman" panose="02020603050405020304" pitchFamily="18" charset="0"/>
              </a:rPr>
              <a:t>З листопада 2013 р. головою Меджлісу є </a:t>
            </a:r>
            <a:r>
              <a:rPr lang="uk-UA" sz="3600" b="1" dirty="0" err="1">
                <a:latin typeface="Times New Roman" panose="02020603050405020304" pitchFamily="18" charset="0"/>
                <a:cs typeface="Times New Roman" panose="02020603050405020304" pitchFamily="18" charset="0"/>
              </a:rPr>
              <a:t>Рефат</a:t>
            </a:r>
            <a:r>
              <a:rPr lang="uk-UA" sz="3600" b="1" dirty="0">
                <a:latin typeface="Times New Roman" panose="02020603050405020304" pitchFamily="18" charset="0"/>
                <a:cs typeface="Times New Roman" panose="02020603050405020304" pitchFamily="18" charset="0"/>
              </a:rPr>
              <a:t> </a:t>
            </a:r>
            <a:r>
              <a:rPr lang="uk-UA" sz="3600" b="1" dirty="0" err="1">
                <a:latin typeface="Times New Roman" panose="02020603050405020304" pitchFamily="18" charset="0"/>
                <a:cs typeface="Times New Roman" panose="02020603050405020304" pitchFamily="18" charset="0"/>
              </a:rPr>
              <a:t>Чубаров</a:t>
            </a:r>
            <a:r>
              <a:rPr lang="uk-UA" sz="3600" b="1" dirty="0">
                <a:latin typeface="Times New Roman" panose="02020603050405020304" pitchFamily="18" charset="0"/>
                <a:cs typeface="Times New Roman" panose="02020603050405020304" pitchFamily="18" charset="0"/>
              </a:rPr>
              <a:t>. Тоді ж було затверджено нову структуру Меджлісу, згідно з якою введено 5 посад заступників голови Меджлісу кримськотатарського народу. </a:t>
            </a:r>
          </a:p>
          <a:p>
            <a:pPr marL="0" indent="0" algn="just">
              <a:buNone/>
            </a:pPr>
            <a:r>
              <a:rPr lang="uk-UA" sz="3600" b="1" dirty="0">
                <a:latin typeface="Times New Roman" panose="02020603050405020304" pitchFamily="18" charset="0"/>
                <a:cs typeface="Times New Roman" panose="02020603050405020304" pitchFamily="18" charset="0"/>
              </a:rPr>
              <a:t>Їх зайняли: </a:t>
            </a:r>
            <a:r>
              <a:rPr lang="uk-UA" sz="3600" b="1" dirty="0" err="1">
                <a:latin typeface="Times New Roman" panose="02020603050405020304" pitchFamily="18" charset="0"/>
                <a:cs typeface="Times New Roman" panose="02020603050405020304" pitchFamily="18" charset="0"/>
              </a:rPr>
              <a:t>Айдер</a:t>
            </a:r>
            <a:r>
              <a:rPr lang="uk-UA" sz="3600" b="1" dirty="0">
                <a:latin typeface="Times New Roman" panose="02020603050405020304" pitchFamily="18" charset="0"/>
                <a:cs typeface="Times New Roman" panose="02020603050405020304" pitchFamily="18" charset="0"/>
              </a:rPr>
              <a:t> </a:t>
            </a:r>
            <a:r>
              <a:rPr lang="uk-UA" sz="3600" b="1" dirty="0" err="1">
                <a:latin typeface="Times New Roman" panose="02020603050405020304" pitchFamily="18" charset="0"/>
                <a:cs typeface="Times New Roman" panose="02020603050405020304" pitchFamily="18" charset="0"/>
              </a:rPr>
              <a:t>Аджимамбетов</a:t>
            </a:r>
            <a:r>
              <a:rPr lang="uk-UA" sz="3600" b="1" dirty="0">
                <a:latin typeface="Times New Roman" panose="02020603050405020304" pitchFamily="18" charset="0"/>
                <a:cs typeface="Times New Roman" panose="02020603050405020304" pitchFamily="18" charset="0"/>
              </a:rPr>
              <a:t>, </a:t>
            </a:r>
            <a:r>
              <a:rPr lang="uk-UA" sz="3600" b="1" dirty="0" err="1">
                <a:latin typeface="Times New Roman" panose="02020603050405020304" pitchFamily="18" charset="0"/>
                <a:cs typeface="Times New Roman" panose="02020603050405020304" pitchFamily="18" charset="0"/>
              </a:rPr>
              <a:t>Наріман</a:t>
            </a:r>
            <a:r>
              <a:rPr lang="uk-UA" sz="3600" b="1" dirty="0">
                <a:latin typeface="Times New Roman" panose="02020603050405020304" pitchFamily="18" charset="0"/>
                <a:cs typeface="Times New Roman" panose="02020603050405020304" pitchFamily="18" charset="0"/>
              </a:rPr>
              <a:t> </a:t>
            </a:r>
            <a:r>
              <a:rPr lang="uk-UA" sz="3600" b="1" dirty="0" err="1">
                <a:latin typeface="Times New Roman" panose="02020603050405020304" pitchFamily="18" charset="0"/>
                <a:cs typeface="Times New Roman" panose="02020603050405020304" pitchFamily="18" charset="0"/>
              </a:rPr>
              <a:t>Джелялов</a:t>
            </a:r>
            <a:r>
              <a:rPr lang="uk-UA" sz="3600" b="1" dirty="0">
                <a:latin typeface="Times New Roman" panose="02020603050405020304" pitchFamily="18" charset="0"/>
                <a:cs typeface="Times New Roman" panose="02020603050405020304" pitchFamily="18" charset="0"/>
              </a:rPr>
              <a:t>, Аслан </a:t>
            </a:r>
            <a:r>
              <a:rPr lang="uk-UA" sz="3600" b="1" dirty="0" err="1">
                <a:latin typeface="Times New Roman" panose="02020603050405020304" pitchFamily="18" charset="0"/>
                <a:cs typeface="Times New Roman" panose="02020603050405020304" pitchFamily="18" charset="0"/>
              </a:rPr>
              <a:t>Омєр</a:t>
            </a:r>
            <a:r>
              <a:rPr lang="uk-UA" sz="3600" b="1" dirty="0">
                <a:latin typeface="Times New Roman" panose="02020603050405020304" pitchFamily="18" charset="0"/>
                <a:cs typeface="Times New Roman" panose="02020603050405020304" pitchFamily="18" charset="0"/>
              </a:rPr>
              <a:t> </a:t>
            </a:r>
            <a:r>
              <a:rPr lang="uk-UA" sz="3600" b="1" dirty="0" err="1">
                <a:latin typeface="Times New Roman" panose="02020603050405020304" pitchFamily="18" charset="0"/>
                <a:cs typeface="Times New Roman" panose="02020603050405020304" pitchFamily="18" charset="0"/>
              </a:rPr>
              <a:t>Киримли</a:t>
            </a:r>
            <a:r>
              <a:rPr lang="uk-UA" sz="3600" b="1" dirty="0">
                <a:latin typeface="Times New Roman" panose="02020603050405020304" pitchFamily="18" charset="0"/>
                <a:cs typeface="Times New Roman" panose="02020603050405020304" pitchFamily="18" charset="0"/>
              </a:rPr>
              <a:t>, </a:t>
            </a:r>
            <a:r>
              <a:rPr lang="uk-UA" sz="3600" b="1" dirty="0" err="1">
                <a:latin typeface="Times New Roman" panose="02020603050405020304" pitchFamily="18" charset="0"/>
                <a:cs typeface="Times New Roman" panose="02020603050405020304" pitchFamily="18" charset="0"/>
              </a:rPr>
              <a:t>Заур</a:t>
            </a:r>
            <a:r>
              <a:rPr lang="uk-UA" sz="3600" b="1" dirty="0">
                <a:latin typeface="Times New Roman" panose="02020603050405020304" pitchFamily="18" charset="0"/>
                <a:cs typeface="Times New Roman" panose="02020603050405020304" pitchFamily="18" charset="0"/>
              </a:rPr>
              <a:t> </a:t>
            </a:r>
            <a:r>
              <a:rPr lang="uk-UA" sz="3600" b="1" dirty="0" err="1">
                <a:latin typeface="Times New Roman" panose="02020603050405020304" pitchFamily="18" charset="0"/>
                <a:cs typeface="Times New Roman" panose="02020603050405020304" pitchFamily="18" charset="0"/>
              </a:rPr>
              <a:t>Смірнов</a:t>
            </a:r>
            <a:r>
              <a:rPr lang="uk-UA" sz="3600" b="1" dirty="0">
                <a:latin typeface="Times New Roman" panose="02020603050405020304" pitchFamily="18" charset="0"/>
                <a:cs typeface="Times New Roman" panose="02020603050405020304" pitchFamily="18" charset="0"/>
              </a:rPr>
              <a:t>, </a:t>
            </a:r>
            <a:r>
              <a:rPr lang="uk-UA" sz="3600" b="1" dirty="0" err="1">
                <a:latin typeface="Times New Roman" panose="02020603050405020304" pitchFamily="18" charset="0"/>
                <a:cs typeface="Times New Roman" panose="02020603050405020304" pitchFamily="18" charset="0"/>
              </a:rPr>
              <a:t>Ахтем</a:t>
            </a:r>
            <a:r>
              <a:rPr lang="uk-UA" sz="3600" b="1" dirty="0">
                <a:latin typeface="Times New Roman" panose="02020603050405020304" pitchFamily="18" charset="0"/>
                <a:cs typeface="Times New Roman" panose="02020603050405020304" pitchFamily="18" charset="0"/>
              </a:rPr>
              <a:t> </a:t>
            </a:r>
            <a:r>
              <a:rPr lang="uk-UA" sz="3600" b="1" dirty="0" err="1">
                <a:latin typeface="Times New Roman" panose="02020603050405020304" pitchFamily="18" charset="0"/>
                <a:cs typeface="Times New Roman" panose="02020603050405020304" pitchFamily="18" charset="0"/>
              </a:rPr>
              <a:t>Чийгоз</a:t>
            </a:r>
            <a:r>
              <a:rPr lang="uk-UA" sz="3600" b="1" dirty="0">
                <a:latin typeface="Times New Roman" panose="02020603050405020304" pitchFamily="18" charset="0"/>
                <a:cs typeface="Times New Roman" panose="02020603050405020304" pitchFamily="18" charset="0"/>
              </a:rPr>
              <a:t>.</a:t>
            </a:r>
          </a:p>
        </p:txBody>
      </p:sp>
      <p:pic>
        <p:nvPicPr>
          <p:cNvPr id="2" name="Рисунок 1">
            <a:extLst>
              <a:ext uri="{FF2B5EF4-FFF2-40B4-BE49-F238E27FC236}">
                <a16:creationId xmlns:a16="http://schemas.microsoft.com/office/drawing/2014/main" id="{6DB1EA95-D456-14C9-37EC-18D8040D0CF8}"/>
              </a:ext>
            </a:extLst>
          </p:cNvPr>
          <p:cNvPicPr>
            <a:picLocks noChangeAspect="1"/>
          </p:cNvPicPr>
          <p:nvPr/>
        </p:nvPicPr>
        <p:blipFill>
          <a:blip r:embed="rId2"/>
          <a:stretch>
            <a:fillRect/>
          </a:stretch>
        </p:blipFill>
        <p:spPr>
          <a:xfrm>
            <a:off x="7354099" y="923635"/>
            <a:ext cx="4695396" cy="5546437"/>
          </a:xfrm>
          <a:prstGeom prst="rect">
            <a:avLst/>
          </a:prstGeom>
        </p:spPr>
      </p:pic>
    </p:spTree>
    <p:extLst>
      <p:ext uri="{BB962C8B-B14F-4D97-AF65-F5344CB8AC3E}">
        <p14:creationId xmlns:p14="http://schemas.microsoft.com/office/powerpoint/2010/main" val="937932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1542472"/>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 за походженням (т. зв. етнічні мусульмани). Мусульманські громади Криму, Донецької, Харківської, Луганської, Дніпропетровської, Херсонської, Одеської, Запорізької областей та м. Київ.</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745673"/>
            <a:ext cx="12192000" cy="5112326"/>
          </a:xfrm>
        </p:spPr>
        <p:txBody>
          <a:bodyPr>
            <a:normAutofit fontScale="92500" lnSpcReduction="10000"/>
          </a:bodyPr>
          <a:lstStyle/>
          <a:p>
            <a:pPr marL="0" indent="0" algn="just">
              <a:buNone/>
            </a:pPr>
            <a:r>
              <a:rPr lang="uk-UA" sz="3100" b="1" dirty="0">
                <a:highlight>
                  <a:srgbClr val="00FFFF"/>
                </a:highlight>
                <a:latin typeface="Times New Roman" panose="02020603050405020304" pitchFamily="18" charset="0"/>
                <a:cs typeface="Times New Roman" panose="02020603050405020304" pitchFamily="18" charset="0"/>
              </a:rPr>
              <a:t>5 грудня 2001 р.</a:t>
            </a:r>
            <a:r>
              <a:rPr lang="uk-UA" sz="3100" b="1" dirty="0">
                <a:latin typeface="Times New Roman" panose="02020603050405020304" pitchFamily="18" charset="0"/>
                <a:cs typeface="Times New Roman" panose="02020603050405020304" pitchFamily="18" charset="0"/>
              </a:rPr>
              <a:t> було проведено </a:t>
            </a:r>
            <a:r>
              <a:rPr lang="uk-UA" sz="3100" b="1" dirty="0">
                <a:solidFill>
                  <a:srgbClr val="FF0000"/>
                </a:solidFill>
                <a:highlight>
                  <a:srgbClr val="00FF00"/>
                </a:highlight>
                <a:latin typeface="Times New Roman" panose="02020603050405020304" pitchFamily="18" charset="0"/>
                <a:cs typeface="Times New Roman" panose="02020603050405020304" pitchFamily="18" charset="0"/>
              </a:rPr>
              <a:t>Всеукраїнський перепис населення</a:t>
            </a:r>
            <a:r>
              <a:rPr lang="uk-UA" sz="3100" b="1" dirty="0">
                <a:latin typeface="Times New Roman" panose="02020603050405020304" pitchFamily="18" charset="0"/>
                <a:cs typeface="Times New Roman" panose="02020603050405020304" pitchFamily="18" charset="0"/>
              </a:rPr>
              <a:t>, загальна його кількість становила </a:t>
            </a:r>
            <a:r>
              <a:rPr lang="uk-UA" sz="3100" b="1" dirty="0">
                <a:highlight>
                  <a:srgbClr val="FF00FF"/>
                </a:highlight>
                <a:latin typeface="Times New Roman" panose="02020603050405020304" pitchFamily="18" charset="0"/>
                <a:cs typeface="Times New Roman" panose="02020603050405020304" pitchFamily="18" charset="0"/>
              </a:rPr>
              <a:t>48 млн. 457 тис. осіб</a:t>
            </a:r>
            <a:r>
              <a:rPr lang="uk-UA" sz="3100" b="1" dirty="0">
                <a:latin typeface="Times New Roman" panose="02020603050405020304" pitchFamily="18" charset="0"/>
                <a:cs typeface="Times New Roman" panose="02020603050405020304" pitchFamily="18" charset="0"/>
              </a:rPr>
              <a:t>. Було констатовано, що </a:t>
            </a:r>
            <a:r>
              <a:rPr lang="uk-UA" sz="3100" b="1" dirty="0">
                <a:highlight>
                  <a:srgbClr val="FFFF00"/>
                </a:highlight>
                <a:latin typeface="Times New Roman" panose="02020603050405020304" pitchFamily="18" charset="0"/>
                <a:cs typeface="Times New Roman" panose="02020603050405020304" pitchFamily="18" charset="0"/>
              </a:rPr>
              <a:t>найбільша кількість татар залишається зосередженою у східних та південних областях України</a:t>
            </a:r>
            <a:r>
              <a:rPr lang="uk-UA" sz="3100" b="1" dirty="0">
                <a:latin typeface="Times New Roman" panose="02020603050405020304" pitchFamily="18" charset="0"/>
                <a:cs typeface="Times New Roman" panose="02020603050405020304" pitchFamily="18" charset="0"/>
              </a:rPr>
              <a:t>.</a:t>
            </a:r>
          </a:p>
          <a:p>
            <a:pPr marL="0" indent="0" algn="just">
              <a:buNone/>
            </a:pPr>
            <a:r>
              <a:rPr lang="uk-UA" sz="3100" b="1" dirty="0">
                <a:latin typeface="Times New Roman" panose="02020603050405020304" pitchFamily="18" charset="0"/>
                <a:cs typeface="Times New Roman" panose="02020603050405020304" pitchFamily="18" charset="0"/>
              </a:rPr>
              <a:t>Матеріали перепису 2001 р. зафіксували в Україні вже </a:t>
            </a:r>
            <a:r>
              <a:rPr lang="uk-UA" sz="3100" b="1" dirty="0">
                <a:highlight>
                  <a:srgbClr val="FF00FF"/>
                </a:highlight>
                <a:latin typeface="Times New Roman" panose="02020603050405020304" pitchFamily="18" charset="0"/>
                <a:cs typeface="Times New Roman" panose="02020603050405020304" pitchFamily="18" charset="0"/>
              </a:rPr>
              <a:t>248 193 </a:t>
            </a:r>
            <a:r>
              <a:rPr lang="uk-UA" sz="3100" b="1" dirty="0">
                <a:latin typeface="Times New Roman" panose="02020603050405020304" pitchFamily="18" charset="0"/>
                <a:cs typeface="Times New Roman" panose="02020603050405020304" pitchFamily="18" charset="0"/>
              </a:rPr>
              <a:t>кримських татар. Із них </a:t>
            </a:r>
            <a:r>
              <a:rPr lang="uk-UA" sz="3100" b="1" dirty="0">
                <a:highlight>
                  <a:srgbClr val="00FFFF"/>
                </a:highlight>
                <a:latin typeface="Times New Roman" panose="02020603050405020304" pitchFamily="18" charset="0"/>
                <a:cs typeface="Times New Roman" panose="02020603050405020304" pitchFamily="18" charset="0"/>
              </a:rPr>
              <a:t>243 433</a:t>
            </a:r>
            <a:r>
              <a:rPr lang="uk-UA" sz="3100" b="1" dirty="0">
                <a:latin typeface="Times New Roman" panose="02020603050405020304" pitchFamily="18" charset="0"/>
                <a:cs typeface="Times New Roman" panose="02020603050405020304" pitchFamily="18" charset="0"/>
              </a:rPr>
              <a:t> особи проживали в Автономній Республіці Крим, </a:t>
            </a:r>
            <a:r>
              <a:rPr lang="uk-UA" sz="3100" b="1" dirty="0">
                <a:highlight>
                  <a:srgbClr val="FFFF00"/>
                </a:highlight>
                <a:latin typeface="Times New Roman" panose="02020603050405020304" pitchFamily="18" charset="0"/>
                <a:cs typeface="Times New Roman" panose="02020603050405020304" pitchFamily="18" charset="0"/>
              </a:rPr>
              <a:t>2 072 </a:t>
            </a:r>
            <a:r>
              <a:rPr lang="uk-UA" sz="3100" b="1" dirty="0">
                <a:latin typeface="Times New Roman" panose="02020603050405020304" pitchFamily="18" charset="0"/>
                <a:cs typeface="Times New Roman" panose="02020603050405020304" pitchFamily="18" charset="0"/>
              </a:rPr>
              <a:t>– у Херсонській обл., </a:t>
            </a:r>
            <a:r>
              <a:rPr lang="uk-UA" sz="3100" b="1" dirty="0">
                <a:highlight>
                  <a:srgbClr val="00FFFF"/>
                </a:highlight>
                <a:latin typeface="Times New Roman" panose="02020603050405020304" pitchFamily="18" charset="0"/>
                <a:cs typeface="Times New Roman" panose="02020603050405020304" pitchFamily="18" charset="0"/>
              </a:rPr>
              <a:t>1 858</a:t>
            </a:r>
            <a:r>
              <a:rPr lang="uk-UA" sz="3100" b="1" dirty="0">
                <a:latin typeface="Times New Roman" panose="02020603050405020304" pitchFamily="18" charset="0"/>
                <a:cs typeface="Times New Roman" panose="02020603050405020304" pitchFamily="18" charset="0"/>
              </a:rPr>
              <a:t> – у м. Севастополі, </a:t>
            </a:r>
            <a:r>
              <a:rPr lang="uk-UA" sz="3100" b="1" dirty="0">
                <a:highlight>
                  <a:srgbClr val="00FF00"/>
                </a:highlight>
                <a:latin typeface="Times New Roman" panose="02020603050405020304" pitchFamily="18" charset="0"/>
                <a:cs typeface="Times New Roman" panose="02020603050405020304" pitchFamily="18" charset="0"/>
              </a:rPr>
              <a:t>44</a:t>
            </a:r>
            <a:r>
              <a:rPr lang="uk-UA" sz="3100" b="1" dirty="0">
                <a:latin typeface="Times New Roman" panose="02020603050405020304" pitchFamily="18" charset="0"/>
                <a:cs typeface="Times New Roman" panose="02020603050405020304" pitchFamily="18" charset="0"/>
              </a:rPr>
              <a:t> – у м. Києві, </a:t>
            </a:r>
            <a:r>
              <a:rPr lang="uk-UA" sz="3100" b="1" dirty="0">
                <a:highlight>
                  <a:srgbClr val="00FFFF"/>
                </a:highlight>
                <a:latin typeface="Times New Roman" panose="02020603050405020304" pitchFamily="18" charset="0"/>
                <a:cs typeface="Times New Roman" panose="02020603050405020304" pitchFamily="18" charset="0"/>
              </a:rPr>
              <a:t>42</a:t>
            </a:r>
            <a:r>
              <a:rPr lang="uk-UA" sz="3100" b="1" dirty="0">
                <a:latin typeface="Times New Roman" panose="02020603050405020304" pitchFamily="18" charset="0"/>
                <a:cs typeface="Times New Roman" panose="02020603050405020304" pitchFamily="18" charset="0"/>
              </a:rPr>
              <a:t> – в Одеській обл., </a:t>
            </a:r>
            <a:r>
              <a:rPr lang="uk-UA" sz="3100" b="1" dirty="0">
                <a:highlight>
                  <a:srgbClr val="FF00FF"/>
                </a:highlight>
                <a:latin typeface="Times New Roman" panose="02020603050405020304" pitchFamily="18" charset="0"/>
                <a:cs typeface="Times New Roman" panose="02020603050405020304" pitchFamily="18" charset="0"/>
              </a:rPr>
              <a:t>18</a:t>
            </a:r>
            <a:r>
              <a:rPr lang="uk-UA" sz="3100" b="1" dirty="0">
                <a:latin typeface="Times New Roman" panose="02020603050405020304" pitchFamily="18" charset="0"/>
                <a:cs typeface="Times New Roman" panose="02020603050405020304" pitchFamily="18" charset="0"/>
              </a:rPr>
              <a:t> – у Донецькій обл. </a:t>
            </a:r>
          </a:p>
          <a:p>
            <a:pPr marL="0" indent="0" algn="just">
              <a:buNone/>
            </a:pPr>
            <a:r>
              <a:rPr lang="uk-UA" sz="3100" b="1" dirty="0">
                <a:latin typeface="Times New Roman" panose="02020603050405020304" pitchFamily="18" charset="0"/>
                <a:cs typeface="Times New Roman" panose="02020603050405020304" pitchFamily="18" charset="0"/>
              </a:rPr>
              <a:t>Таким чином, кримські татари стали найбільш чисельною мусульманською громадою в Україні. Найбільш </a:t>
            </a:r>
            <a:r>
              <a:rPr lang="uk-UA" sz="3100" b="1" dirty="0" err="1">
                <a:latin typeface="Times New Roman" panose="02020603050405020304" pitchFamily="18" charset="0"/>
                <a:cs typeface="Times New Roman" panose="02020603050405020304" pitchFamily="18" charset="0"/>
              </a:rPr>
              <a:t>компактно</a:t>
            </a:r>
            <a:r>
              <a:rPr lang="uk-UA" sz="3100" b="1" dirty="0">
                <a:latin typeface="Times New Roman" panose="02020603050405020304" pitchFamily="18" charset="0"/>
                <a:cs typeface="Times New Roman" panose="02020603050405020304" pitchFamily="18" charset="0"/>
              </a:rPr>
              <a:t> кримські татари розселені у Білогірському (33%), а також Бахчисарайському, Кіровському, Первомайському і Совєтському районах – 20–25%, де вони зайняті переважно у галузі сільського господарства. </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6808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1671781"/>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 «Про визнання незаконними і злочинними репресивних актів проти народів, що були піддані насильницькому переселенню, і забезпечення їхніх прав» і її значення для повернення кримських татар до Криму</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1" y="1671782"/>
            <a:ext cx="12192001" cy="5186217"/>
          </a:xfrm>
        </p:spPr>
        <p:txBody>
          <a:bodyPr>
            <a:normAutofit/>
          </a:bodyPr>
          <a:lstStyle/>
          <a:p>
            <a:pPr marL="0" indent="0" algn="just">
              <a:buNone/>
            </a:pPr>
            <a:r>
              <a:rPr lang="uk-UA" sz="4800" b="1" dirty="0">
                <a:latin typeface="Times New Roman" panose="02020603050405020304" pitchFamily="18" charset="0"/>
                <a:cs typeface="Times New Roman" panose="02020603050405020304" pitchFamily="18" charset="0"/>
              </a:rPr>
              <a:t>Точкою відліку сучасного українського ісламу можна вважати </a:t>
            </a:r>
            <a:r>
              <a:rPr lang="uk-UA" sz="4800" b="1" dirty="0">
                <a:highlight>
                  <a:srgbClr val="FF0000"/>
                </a:highlight>
                <a:latin typeface="Times New Roman" panose="02020603050405020304" pitchFamily="18" charset="0"/>
                <a:cs typeface="Times New Roman" panose="02020603050405020304" pitchFamily="18" charset="0"/>
              </a:rPr>
              <a:t>1989 р.</a:t>
            </a:r>
            <a:r>
              <a:rPr lang="uk-UA" sz="4800" b="1" dirty="0">
                <a:latin typeface="Times New Roman" panose="02020603050405020304" pitchFamily="18" charset="0"/>
                <a:cs typeface="Times New Roman" panose="02020603050405020304" pitchFamily="18" charset="0"/>
              </a:rPr>
              <a:t>, коли Верховна Рада СРСР прийняла декларацію «</a:t>
            </a:r>
            <a:r>
              <a:rPr lang="uk-UA" sz="4800" b="1" dirty="0">
                <a:highlight>
                  <a:srgbClr val="FFFF00"/>
                </a:highlight>
                <a:latin typeface="Times New Roman" panose="02020603050405020304" pitchFamily="18" charset="0"/>
                <a:cs typeface="Times New Roman" panose="02020603050405020304" pitchFamily="18" charset="0"/>
              </a:rPr>
              <a:t>Про визнання незаконними і злочинними репресивних актів проти народів, що були піддані насильницькому переселенню, і забезпечення їхніх прав</a:t>
            </a:r>
            <a:r>
              <a:rPr lang="uk-UA" sz="4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01021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Якщо порівняти карту розселення татар у Криму до депортації із сучасною, то можна побачити суттєве зсунення від гірського Південного Криму у бік центральних та степових районів. Тобто до депортації більшість татар проживали у більш комфортних курортних районах, які на сьогодні заселені, і тому тепер кримські татари розселені в найменш придатних для життя районах Криму. </a:t>
            </a:r>
          </a:p>
          <a:p>
            <a:pPr marL="0" indent="0" algn="just">
              <a:buNone/>
            </a:pPr>
            <a:r>
              <a:rPr lang="uk-UA" sz="3600" b="1" dirty="0">
                <a:latin typeface="Times New Roman" panose="02020603050405020304" pitchFamily="18" charset="0"/>
                <a:cs typeface="Times New Roman" panose="02020603050405020304" pitchFamily="18" charset="0"/>
              </a:rPr>
              <a:t>При цій репатріації дуже часто не враховуються місця попереднього проживання депортованих. Все це створює дуже велике напруження в Автономній Республіці Крим між татарами і російськомовною більшістю.</a:t>
            </a:r>
          </a:p>
        </p:txBody>
      </p:sp>
    </p:spTree>
    <p:extLst>
      <p:ext uri="{BB962C8B-B14F-4D97-AF65-F5344CB8AC3E}">
        <p14:creationId xmlns:p14="http://schemas.microsoft.com/office/powerpoint/2010/main" val="1458648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lnSpcReduction="10000"/>
          </a:bodyPr>
          <a:lstStyle/>
          <a:p>
            <a:pPr marL="0" indent="0" algn="just">
              <a:buNone/>
            </a:pPr>
            <a:r>
              <a:rPr lang="uk-UA" sz="2800" b="1" kern="0" dirty="0">
                <a:effectLst/>
                <a:latin typeface="Times New Roman" panose="02020603050405020304" pitchFamily="18" charset="0"/>
                <a:ea typeface="Calibri" panose="020F0502020204030204" pitchFamily="34" charset="0"/>
              </a:rPr>
              <a:t>За даними перепису 2001 р., загальна чисельність </a:t>
            </a:r>
            <a:r>
              <a:rPr lang="uk-UA" sz="2800" b="1" kern="0" dirty="0">
                <a:solidFill>
                  <a:srgbClr val="FF0000"/>
                </a:solidFill>
                <a:effectLst/>
                <a:latin typeface="Times New Roman" panose="02020603050405020304" pitchFamily="18" charset="0"/>
                <a:ea typeface="Calibri" panose="020F0502020204030204" pitchFamily="34" charset="0"/>
              </a:rPr>
              <a:t>поволзьких татар </a:t>
            </a:r>
            <a:r>
              <a:rPr lang="uk-UA" sz="2800" b="1" kern="0" dirty="0">
                <a:effectLst/>
                <a:latin typeface="Times New Roman" panose="02020603050405020304" pitchFamily="18" charset="0"/>
                <a:ea typeface="Calibri" panose="020F0502020204030204" pitchFamily="34" charset="0"/>
              </a:rPr>
              <a:t>(мусульмани-суніти) в Україні становила </a:t>
            </a:r>
            <a:r>
              <a:rPr lang="uk-UA" sz="2800" b="1" kern="0" dirty="0">
                <a:effectLst/>
                <a:highlight>
                  <a:srgbClr val="FFFF00"/>
                </a:highlight>
                <a:latin typeface="Times New Roman" panose="02020603050405020304" pitchFamily="18" charset="0"/>
                <a:ea typeface="Calibri" panose="020F0502020204030204" pitchFamily="34" charset="0"/>
              </a:rPr>
              <a:t>73 304 осіб</a:t>
            </a:r>
            <a:r>
              <a:rPr lang="uk-UA" sz="2800" b="1" kern="0" dirty="0">
                <a:effectLst/>
                <a:latin typeface="Times New Roman" panose="02020603050405020304" pitchFamily="18" charset="0"/>
                <a:ea typeface="Calibri" panose="020F0502020204030204" pitchFamily="34" charset="0"/>
              </a:rPr>
              <a:t>. Із них:</a:t>
            </a:r>
          </a:p>
          <a:p>
            <a:pPr marL="0" indent="0" algn="ctr">
              <a:buNone/>
            </a:pPr>
            <a:r>
              <a:rPr lang="uk-UA" sz="2800" b="1" kern="0" dirty="0">
                <a:effectLst/>
                <a:latin typeface="Times New Roman" panose="02020603050405020304" pitchFamily="18" charset="0"/>
                <a:ea typeface="Calibri" panose="020F0502020204030204" pitchFamily="34" charset="0"/>
              </a:rPr>
              <a:t> </a:t>
            </a:r>
            <a:r>
              <a:rPr lang="uk-UA" sz="2800" b="1" kern="0" dirty="0">
                <a:effectLst/>
                <a:highlight>
                  <a:srgbClr val="FF00FF"/>
                </a:highlight>
                <a:latin typeface="Times New Roman" panose="02020603050405020304" pitchFamily="18" charset="0"/>
                <a:ea typeface="Calibri" panose="020F0502020204030204" pitchFamily="34" charset="0"/>
              </a:rPr>
              <a:t>19 161</a:t>
            </a:r>
            <a:r>
              <a:rPr lang="uk-UA" sz="2800" b="1" kern="0" dirty="0">
                <a:effectLst/>
                <a:latin typeface="Times New Roman" panose="02020603050405020304" pitchFamily="18" charset="0"/>
                <a:ea typeface="Calibri" panose="020F0502020204030204" pitchFamily="34" charset="0"/>
              </a:rPr>
              <a:t> проживали в Донецькій області;</a:t>
            </a:r>
          </a:p>
          <a:p>
            <a:pPr marL="0" indent="0" algn="ctr">
              <a:buNone/>
            </a:pPr>
            <a:r>
              <a:rPr lang="uk-UA" sz="2800" b="1" kern="0" dirty="0">
                <a:effectLst/>
                <a:highlight>
                  <a:srgbClr val="FFFF00"/>
                </a:highlight>
                <a:latin typeface="Times New Roman" panose="02020603050405020304" pitchFamily="18" charset="0"/>
                <a:ea typeface="Calibri" panose="020F0502020204030204" pitchFamily="34" charset="0"/>
              </a:rPr>
              <a:t> 11 090 </a:t>
            </a:r>
            <a:r>
              <a:rPr lang="uk-UA" sz="2800" b="1" kern="0" dirty="0">
                <a:effectLst/>
                <a:latin typeface="Times New Roman" panose="02020603050405020304" pitchFamily="18" charset="0"/>
                <a:ea typeface="Calibri" panose="020F0502020204030204" pitchFamily="34" charset="0"/>
              </a:rPr>
              <a:t>– в Автономній Республіці Крим;</a:t>
            </a:r>
          </a:p>
          <a:p>
            <a:pPr marL="0" indent="0" algn="ctr">
              <a:buNone/>
            </a:pPr>
            <a:r>
              <a:rPr lang="uk-UA" sz="2800" b="1" kern="0" dirty="0">
                <a:effectLst/>
                <a:latin typeface="Times New Roman" panose="02020603050405020304" pitchFamily="18" charset="0"/>
                <a:ea typeface="Calibri" panose="020F0502020204030204" pitchFamily="34" charset="0"/>
              </a:rPr>
              <a:t> </a:t>
            </a:r>
            <a:r>
              <a:rPr lang="uk-UA" sz="2800" b="1" kern="0" dirty="0">
                <a:effectLst/>
                <a:highlight>
                  <a:srgbClr val="00FFFF"/>
                </a:highlight>
                <a:latin typeface="Times New Roman" panose="02020603050405020304" pitchFamily="18" charset="0"/>
                <a:ea typeface="Calibri" panose="020F0502020204030204" pitchFamily="34" charset="0"/>
              </a:rPr>
              <a:t>8 543 </a:t>
            </a:r>
            <a:r>
              <a:rPr lang="uk-UA" sz="2800" b="1" kern="0" dirty="0">
                <a:effectLst/>
                <a:latin typeface="Times New Roman" panose="02020603050405020304" pitchFamily="18" charset="0"/>
                <a:ea typeface="Calibri" panose="020F0502020204030204" pitchFamily="34" charset="0"/>
              </a:rPr>
              <a:t>– в Луганській обл.;</a:t>
            </a:r>
          </a:p>
          <a:p>
            <a:pPr marL="0" indent="0" algn="ctr">
              <a:buNone/>
            </a:pPr>
            <a:r>
              <a:rPr lang="uk-UA" sz="2800" b="1" kern="0" dirty="0">
                <a:effectLst/>
                <a:highlight>
                  <a:srgbClr val="C0C0C0"/>
                </a:highlight>
                <a:latin typeface="Times New Roman" panose="02020603050405020304" pitchFamily="18" charset="0"/>
                <a:ea typeface="Calibri" panose="020F0502020204030204" pitchFamily="34" charset="0"/>
              </a:rPr>
              <a:t> 5 353 </a:t>
            </a:r>
            <a:r>
              <a:rPr lang="uk-UA" sz="2800" b="1" kern="0" dirty="0">
                <a:effectLst/>
                <a:latin typeface="Times New Roman" panose="02020603050405020304" pitchFamily="18" charset="0"/>
                <a:ea typeface="Calibri" panose="020F0502020204030204" pitchFamily="34" charset="0"/>
              </a:rPr>
              <a:t>– в Херсонській обл.;</a:t>
            </a:r>
          </a:p>
          <a:p>
            <a:pPr marL="0" indent="0" algn="ctr">
              <a:buNone/>
            </a:pPr>
            <a:r>
              <a:rPr lang="uk-UA" sz="2800" b="1" kern="0" dirty="0">
                <a:effectLst/>
                <a:highlight>
                  <a:srgbClr val="00FF00"/>
                </a:highlight>
                <a:latin typeface="Times New Roman" panose="02020603050405020304" pitchFamily="18" charset="0"/>
                <a:ea typeface="Calibri" panose="020F0502020204030204" pitchFamily="34" charset="0"/>
              </a:rPr>
              <a:t> 5 177 </a:t>
            </a:r>
            <a:r>
              <a:rPr lang="uk-UA" sz="2800" b="1" kern="0" dirty="0">
                <a:effectLst/>
                <a:latin typeface="Times New Roman" panose="02020603050405020304" pitchFamily="18" charset="0"/>
                <a:ea typeface="Calibri" panose="020F0502020204030204" pitchFamily="34" charset="0"/>
              </a:rPr>
              <a:t>– в Запорізькій обл.;</a:t>
            </a:r>
          </a:p>
          <a:p>
            <a:pPr marL="0" indent="0" algn="ctr">
              <a:buNone/>
            </a:pPr>
            <a:r>
              <a:rPr lang="uk-UA" sz="2800" b="1" kern="0" dirty="0">
                <a:effectLst/>
                <a:latin typeface="Times New Roman" panose="02020603050405020304" pitchFamily="18" charset="0"/>
                <a:ea typeface="Calibri" panose="020F0502020204030204" pitchFamily="34" charset="0"/>
              </a:rPr>
              <a:t> </a:t>
            </a:r>
            <a:r>
              <a:rPr lang="uk-UA" sz="2800" b="1" kern="0" dirty="0">
                <a:effectLst/>
                <a:highlight>
                  <a:srgbClr val="FF00FF"/>
                </a:highlight>
                <a:latin typeface="Times New Roman" panose="02020603050405020304" pitchFamily="18" charset="0"/>
                <a:ea typeface="Calibri" panose="020F0502020204030204" pitchFamily="34" charset="0"/>
              </a:rPr>
              <a:t>4 198 </a:t>
            </a:r>
            <a:r>
              <a:rPr lang="uk-UA" sz="2800" b="1" kern="0" dirty="0">
                <a:effectLst/>
                <a:latin typeface="Times New Roman" panose="02020603050405020304" pitchFamily="18" charset="0"/>
                <a:ea typeface="Calibri" panose="020F0502020204030204" pitchFamily="34" charset="0"/>
              </a:rPr>
              <a:t>– в Харківській обл.;</a:t>
            </a:r>
          </a:p>
          <a:p>
            <a:pPr marL="0" indent="0" algn="ctr">
              <a:buNone/>
            </a:pPr>
            <a:r>
              <a:rPr lang="uk-UA" sz="2800" b="1" kern="0" dirty="0">
                <a:effectLst/>
                <a:latin typeface="Times New Roman" panose="02020603050405020304" pitchFamily="18" charset="0"/>
                <a:ea typeface="Calibri" panose="020F0502020204030204" pitchFamily="34" charset="0"/>
              </a:rPr>
              <a:t> </a:t>
            </a:r>
            <a:r>
              <a:rPr lang="uk-UA" sz="2800" b="1" kern="0" dirty="0">
                <a:effectLst/>
                <a:highlight>
                  <a:srgbClr val="FFFF00"/>
                </a:highlight>
                <a:latin typeface="Times New Roman" panose="02020603050405020304" pitchFamily="18" charset="0"/>
                <a:ea typeface="Calibri" panose="020F0502020204030204" pitchFamily="34" charset="0"/>
              </a:rPr>
              <a:t>3 835 </a:t>
            </a:r>
            <a:r>
              <a:rPr lang="uk-UA" sz="2800" b="1" kern="0" dirty="0">
                <a:effectLst/>
                <a:latin typeface="Times New Roman" panose="02020603050405020304" pitchFamily="18" charset="0"/>
                <a:ea typeface="Calibri" panose="020F0502020204030204" pitchFamily="34" charset="0"/>
              </a:rPr>
              <a:t>– в Дніпропетровській обл.;</a:t>
            </a:r>
          </a:p>
          <a:p>
            <a:pPr marL="0" indent="0" algn="ctr">
              <a:buNone/>
            </a:pPr>
            <a:r>
              <a:rPr lang="uk-UA" sz="2800" b="1" kern="0" dirty="0">
                <a:effectLst/>
                <a:latin typeface="Times New Roman" panose="02020603050405020304" pitchFamily="18" charset="0"/>
                <a:ea typeface="Calibri" panose="020F0502020204030204" pitchFamily="34" charset="0"/>
              </a:rPr>
              <a:t> </a:t>
            </a:r>
            <a:r>
              <a:rPr lang="uk-UA" sz="2800" b="1" kern="0" dirty="0">
                <a:effectLst/>
                <a:highlight>
                  <a:srgbClr val="00FFFF"/>
                </a:highlight>
                <a:latin typeface="Times New Roman" panose="02020603050405020304" pitchFamily="18" charset="0"/>
                <a:ea typeface="Calibri" panose="020F0502020204030204" pitchFamily="34" charset="0"/>
              </a:rPr>
              <a:t>2 640 </a:t>
            </a:r>
            <a:r>
              <a:rPr lang="uk-UA" sz="2800" b="1" kern="0" dirty="0">
                <a:effectLst/>
                <a:latin typeface="Times New Roman" panose="02020603050405020304" pitchFamily="18" charset="0"/>
                <a:ea typeface="Calibri" panose="020F0502020204030204" pitchFamily="34" charset="0"/>
              </a:rPr>
              <a:t>– в Одеській обл.;</a:t>
            </a:r>
          </a:p>
          <a:p>
            <a:pPr marL="0" indent="0" algn="ctr">
              <a:buNone/>
            </a:pPr>
            <a:r>
              <a:rPr lang="uk-UA" sz="2800" b="1" kern="0" dirty="0">
                <a:effectLst/>
                <a:latin typeface="Times New Roman" panose="02020603050405020304" pitchFamily="18" charset="0"/>
                <a:ea typeface="Calibri" panose="020F0502020204030204" pitchFamily="34" charset="0"/>
              </a:rPr>
              <a:t> </a:t>
            </a:r>
            <a:r>
              <a:rPr lang="uk-UA" sz="2800" b="1" kern="0" dirty="0">
                <a:effectLst/>
                <a:highlight>
                  <a:srgbClr val="C0C0C0"/>
                </a:highlight>
                <a:latin typeface="Times New Roman" panose="02020603050405020304" pitchFamily="18" charset="0"/>
                <a:ea typeface="Calibri" panose="020F0502020204030204" pitchFamily="34" charset="0"/>
              </a:rPr>
              <a:t>2 512 </a:t>
            </a:r>
            <a:r>
              <a:rPr lang="uk-UA" sz="2800" b="1" kern="0" dirty="0">
                <a:effectLst/>
                <a:latin typeface="Times New Roman" panose="02020603050405020304" pitchFamily="18" charset="0"/>
                <a:ea typeface="Calibri" panose="020F0502020204030204" pitchFamily="34" charset="0"/>
              </a:rPr>
              <a:t>– в м. Севастополі;</a:t>
            </a:r>
          </a:p>
          <a:p>
            <a:pPr marL="0" indent="0" algn="ctr">
              <a:buNone/>
            </a:pPr>
            <a:r>
              <a:rPr lang="uk-UA" sz="2800" b="1" kern="0" dirty="0">
                <a:effectLst/>
                <a:latin typeface="Times New Roman" panose="02020603050405020304" pitchFamily="18" charset="0"/>
                <a:ea typeface="Calibri" panose="020F0502020204030204" pitchFamily="34" charset="0"/>
              </a:rPr>
              <a:t> </a:t>
            </a:r>
            <a:r>
              <a:rPr lang="uk-UA" sz="2800" b="1" kern="0" dirty="0">
                <a:effectLst/>
                <a:highlight>
                  <a:srgbClr val="00FF00"/>
                </a:highlight>
                <a:latin typeface="Times New Roman" panose="02020603050405020304" pitchFamily="18" charset="0"/>
                <a:ea typeface="Calibri" panose="020F0502020204030204" pitchFamily="34" charset="0"/>
              </a:rPr>
              <a:t>2 451 </a:t>
            </a:r>
            <a:r>
              <a:rPr lang="uk-UA" sz="2800" b="1" kern="0" dirty="0">
                <a:effectLst/>
                <a:latin typeface="Times New Roman" panose="02020603050405020304" pitchFamily="18" charset="0"/>
                <a:ea typeface="Calibri" panose="020F0502020204030204" pitchFamily="34" charset="0"/>
              </a:rPr>
              <a:t>– в м. Києві;</a:t>
            </a:r>
          </a:p>
          <a:p>
            <a:pPr marL="0" indent="0" algn="ctr">
              <a:buNone/>
            </a:pPr>
            <a:r>
              <a:rPr lang="uk-UA" sz="2800" b="1" kern="0" dirty="0">
                <a:effectLst/>
                <a:latin typeface="Times New Roman" panose="02020603050405020304" pitchFamily="18" charset="0"/>
                <a:ea typeface="Calibri" panose="020F0502020204030204" pitchFamily="34" charset="0"/>
              </a:rPr>
              <a:t> </a:t>
            </a:r>
            <a:r>
              <a:rPr lang="uk-UA" sz="2800" b="1" kern="0" dirty="0">
                <a:effectLst/>
                <a:highlight>
                  <a:srgbClr val="00FF00"/>
                </a:highlight>
                <a:latin typeface="Times New Roman" panose="02020603050405020304" pitchFamily="18" charset="0"/>
                <a:ea typeface="Calibri" panose="020F0502020204030204" pitchFamily="34" charset="0"/>
              </a:rPr>
              <a:t>1 255 </a:t>
            </a:r>
            <a:r>
              <a:rPr lang="uk-UA" sz="2800" b="1" kern="0" dirty="0">
                <a:effectLst/>
                <a:latin typeface="Times New Roman" panose="02020603050405020304" pitchFamily="18" charset="0"/>
                <a:ea typeface="Calibri" panose="020F0502020204030204" pitchFamily="34" charset="0"/>
              </a:rPr>
              <a:t>– в Миколаївській обл.;</a:t>
            </a:r>
          </a:p>
          <a:p>
            <a:pPr marL="0" indent="0" algn="ctr">
              <a:buNone/>
            </a:pPr>
            <a:r>
              <a:rPr lang="uk-UA" sz="2800" b="1" kern="0" dirty="0">
                <a:effectLst/>
                <a:highlight>
                  <a:srgbClr val="FFFF00"/>
                </a:highlight>
                <a:latin typeface="Times New Roman" panose="02020603050405020304" pitchFamily="18" charset="0"/>
                <a:ea typeface="Calibri" panose="020F0502020204030204" pitchFamily="34" charset="0"/>
              </a:rPr>
              <a:t> 7 089 </a:t>
            </a:r>
            <a:r>
              <a:rPr lang="uk-UA" sz="2800" b="1" kern="0" dirty="0">
                <a:effectLst/>
                <a:latin typeface="Times New Roman" panose="02020603050405020304" pitchFamily="18" charset="0"/>
                <a:ea typeface="Calibri" panose="020F0502020204030204" pitchFamily="34" charset="0"/>
              </a:rPr>
              <a:t>– в інших областях України.</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888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fontScale="92500"/>
          </a:bodyPr>
          <a:lstStyle/>
          <a:p>
            <a:pPr marL="0" indent="0" algn="just">
              <a:buNone/>
            </a:pPr>
            <a:r>
              <a:rPr lang="uk-UA" sz="5000" b="1" dirty="0">
                <a:effectLst/>
                <a:latin typeface="Times New Roman" panose="02020603050405020304" pitchFamily="18" charset="0"/>
                <a:ea typeface="Calibri" panose="020F0502020204030204" pitchFamily="34" charset="0"/>
                <a:cs typeface="Times New Roman" panose="02020603050405020304" pitchFamily="18" charset="0"/>
              </a:rPr>
              <a:t>Необхідно відзначити близькоспоріднених волзьким татарам </a:t>
            </a:r>
            <a:r>
              <a:rPr lang="uk-UA" sz="50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башкирів</a:t>
            </a:r>
            <a:r>
              <a:rPr lang="uk-UA" sz="5000" b="1" dirty="0">
                <a:effectLst/>
                <a:latin typeface="Times New Roman" panose="02020603050405020304" pitchFamily="18" charset="0"/>
                <a:ea typeface="Calibri" panose="020F0502020204030204" pitchFamily="34" charset="0"/>
                <a:cs typeface="Times New Roman" panose="02020603050405020304" pitchFamily="18" charset="0"/>
              </a:rPr>
              <a:t> (мусульмани-суніти), яких у </a:t>
            </a:r>
            <a:r>
              <a:rPr lang="uk-UA" sz="5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1959 р.</a:t>
            </a:r>
            <a:r>
              <a:rPr lang="uk-UA" sz="5000" b="1" dirty="0">
                <a:effectLst/>
                <a:latin typeface="Times New Roman" panose="02020603050405020304" pitchFamily="18" charset="0"/>
                <a:ea typeface="Calibri" panose="020F0502020204030204" pitchFamily="34" charset="0"/>
                <a:cs typeface="Times New Roman" panose="02020603050405020304" pitchFamily="18" charset="0"/>
              </a:rPr>
              <a:t> в Україні проживало </a:t>
            </a:r>
            <a:r>
              <a:rPr lang="uk-UA" sz="5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3345</a:t>
            </a:r>
            <a:r>
              <a:rPr lang="uk-UA" sz="5000" b="1" dirty="0">
                <a:effectLst/>
                <a:latin typeface="Times New Roman" panose="02020603050405020304" pitchFamily="18" charset="0"/>
                <a:ea typeface="Calibri" panose="020F0502020204030204" pitchFamily="34" charset="0"/>
                <a:cs typeface="Times New Roman" panose="02020603050405020304" pitchFamily="18" charset="0"/>
              </a:rPr>
              <a:t>, в </a:t>
            </a:r>
            <a:r>
              <a:rPr lang="uk-UA" sz="50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50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uk-UA" sz="50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7 402</a:t>
            </a:r>
            <a:r>
              <a:rPr lang="uk-UA" sz="5000" b="1" dirty="0">
                <a:effectLst/>
                <a:latin typeface="Times New Roman" panose="02020603050405020304" pitchFamily="18" charset="0"/>
                <a:ea typeface="Calibri" panose="020F0502020204030204" pitchFamily="34" charset="0"/>
                <a:cs typeface="Times New Roman" panose="02020603050405020304" pitchFamily="18" charset="0"/>
              </a:rPr>
              <a:t> і в </a:t>
            </a:r>
            <a:r>
              <a:rPr lang="uk-UA" sz="50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50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uk-UA" sz="50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4 253</a:t>
            </a:r>
            <a:r>
              <a:rPr lang="uk-UA" sz="5000" b="1" dirty="0">
                <a:effectLst/>
                <a:latin typeface="Times New Roman" panose="02020603050405020304" pitchFamily="18" charset="0"/>
                <a:ea typeface="Calibri" panose="020F0502020204030204" pitchFamily="34" charset="0"/>
                <a:cs typeface="Times New Roman" panose="02020603050405020304" pitchFamily="18" charset="0"/>
              </a:rPr>
              <a:t> особи.</a:t>
            </a:r>
          </a:p>
          <a:p>
            <a:pPr marL="0" indent="0" algn="just">
              <a:buNone/>
            </a:pPr>
            <a:r>
              <a:rPr lang="uk-UA" sz="5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5000" b="1" u="sng" dirty="0">
                <a:effectLst/>
                <a:latin typeface="Times New Roman" panose="02020603050405020304" pitchFamily="18" charset="0"/>
                <a:ea typeface="Calibri" panose="020F0502020204030204" pitchFamily="34" charset="0"/>
                <a:cs typeface="Times New Roman" panose="02020603050405020304" pitchFamily="18" charset="0"/>
              </a:rPr>
              <a:t>Тож, основна міграція башкирів до України відбулася після Другої світової війни, а в 1990-ті рр. їхня кількість могла зменшитись в Україні внаслідок повернення частини башкирів на батьківщину</a:t>
            </a:r>
            <a:r>
              <a:rPr lang="uk-UA" sz="5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5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4921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a:bodyPr>
          <a:lstStyle/>
          <a:p>
            <a:pPr marL="457200" indent="450215" algn="just">
              <a:lnSpc>
                <a:spcPct val="107000"/>
              </a:lnSpc>
            </a:pP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На території України проживають й інші тюркомовні етноси, основною релігією яких є іслам і які походять із </a:t>
            </a:r>
            <a:r>
              <a:rPr lang="uk-UA" sz="23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Середньої Азії</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 Одним із таких етносів є </a:t>
            </a:r>
            <a:r>
              <a:rPr lang="uk-UA" sz="23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узбеки</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 яких у </a:t>
            </a:r>
            <a:r>
              <a:rPr lang="uk-UA" sz="23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1989 р. </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в Україні проживало </a:t>
            </a:r>
            <a:r>
              <a:rPr lang="uk-UA" sz="23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20 300 </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осіб.</a:t>
            </a:r>
            <a:r>
              <a:rPr lang="uk-UA" sz="2300" b="1" dirty="0">
                <a:effectLst/>
                <a:latin typeface="Calibri" panose="020F0502020204030204" pitchFamily="34" charset="0"/>
                <a:ea typeface="Calibri" panose="020F0502020204030204" pitchFamily="34" charset="0"/>
                <a:cs typeface="Times New Roman" panose="02020603050405020304" pitchFamily="18" charset="0"/>
              </a:rPr>
              <a:t> </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Проте за роки незалежності кількість узбеків зменшилася – за переписом </a:t>
            </a:r>
            <a:r>
              <a:rPr lang="uk-UA" sz="23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2001 р. </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в Україні їх проживало вже </a:t>
            </a:r>
            <a:r>
              <a:rPr lang="uk-UA" sz="23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12 353 </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осіб, що не можна пов’язати з міграційними процесами. В </a:t>
            </a:r>
            <a:r>
              <a:rPr lang="uk-UA" sz="23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 узбецьке населення було зосереджено в основному </a:t>
            </a:r>
            <a:r>
              <a:rPr lang="uk-UA" sz="2300" b="1" u="sng" dirty="0">
                <a:effectLst/>
                <a:latin typeface="Times New Roman" panose="02020603050405020304" pitchFamily="18" charset="0"/>
                <a:ea typeface="Calibri" panose="020F0502020204030204" pitchFamily="34" charset="0"/>
                <a:cs typeface="Times New Roman" panose="02020603050405020304" pitchFamily="18" charset="0"/>
              </a:rPr>
              <a:t>на півдні та на сході України</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742950" indent="-285750" algn="just">
              <a:lnSpc>
                <a:spcPct val="107000"/>
              </a:lnSpc>
              <a:buFont typeface="Wingdings" panose="05000000000000000000" pitchFamily="2" charset="2"/>
              <a:buChar char="q"/>
            </a:pP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в Автономній Республіці Крим – </a:t>
            </a:r>
            <a:r>
              <a:rPr lang="uk-UA" sz="23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2 947</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 осіб,</a:t>
            </a:r>
          </a:p>
          <a:p>
            <a:pPr marL="742950" indent="-285750" algn="just">
              <a:lnSpc>
                <a:spcPct val="107000"/>
              </a:lnSpc>
              <a:buFont typeface="Wingdings" panose="05000000000000000000" pitchFamily="2" charset="2"/>
              <a:buChar char="q"/>
            </a:pP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 у Дніпропетровській обл. – </a:t>
            </a:r>
            <a:r>
              <a:rPr lang="uk-UA" sz="23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1 361</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742950" indent="-285750" algn="just">
              <a:lnSpc>
                <a:spcPct val="107000"/>
              </a:lnSpc>
              <a:buFont typeface="Wingdings" panose="05000000000000000000" pitchFamily="2" charset="2"/>
              <a:buChar char="q"/>
            </a:pP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у Донецькій обл. </a:t>
            </a:r>
            <a:r>
              <a:rPr lang="uk-UA" sz="23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1 244</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742950" indent="-285750" algn="just">
              <a:lnSpc>
                <a:spcPct val="107000"/>
              </a:lnSpc>
              <a:buFont typeface="Wingdings" panose="05000000000000000000" pitchFamily="2" charset="2"/>
              <a:buChar char="q"/>
            </a:pP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у Харківській обл. – </a:t>
            </a:r>
            <a:r>
              <a:rPr lang="uk-UA" sz="23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899</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742950" indent="-285750" algn="just">
              <a:lnSpc>
                <a:spcPct val="107000"/>
              </a:lnSpc>
              <a:buFont typeface="Wingdings" panose="05000000000000000000" pitchFamily="2" charset="2"/>
              <a:buChar char="q"/>
            </a:pP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в Одеській обл. </a:t>
            </a:r>
            <a:r>
              <a:rPr lang="uk-UA" sz="23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822</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a:t>
            </a:r>
          </a:p>
          <a:p>
            <a:pPr marL="742950" indent="-285750" algn="just">
              <a:lnSpc>
                <a:spcPct val="107000"/>
              </a:lnSpc>
              <a:buFont typeface="Wingdings" panose="05000000000000000000" pitchFamily="2" charset="2"/>
              <a:buChar char="q"/>
            </a:pP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 у Луганській обл. </a:t>
            </a:r>
            <a:r>
              <a:rPr lang="uk-UA" sz="23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635</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3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07000"/>
              </a:lnSpc>
              <a:spcAft>
                <a:spcPts val="800"/>
              </a:spcAft>
            </a:pP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В Україні проживає невелика кількість </a:t>
            </a:r>
            <a:r>
              <a:rPr lang="uk-UA" sz="23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каракалпаків</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3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у 1989 р. їх було 273 особи, а в 2001 р. – 117 осіб</a:t>
            </a:r>
            <a:r>
              <a:rPr lang="uk-UA" sz="2300" b="1" dirty="0">
                <a:effectLst/>
                <a:latin typeface="Times New Roman" panose="02020603050405020304" pitchFamily="18" charset="0"/>
                <a:ea typeface="Calibri" panose="020F0502020204030204" pitchFamily="34" charset="0"/>
                <a:cs typeface="Times New Roman" panose="02020603050405020304" pitchFamily="18" charset="0"/>
              </a:rPr>
              <a:t>), їх основна частина проживає на території сучасного Узбекистану.</a:t>
            </a:r>
            <a:endParaRPr lang="ru-RU" sz="23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49212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a:bodyPr>
          <a:lstStyle/>
          <a:p>
            <a:pPr marL="457200" indent="450215" algn="just">
              <a:lnSpc>
                <a:spcPct val="107000"/>
              </a:lnSpc>
              <a:spcAft>
                <a:spcPts val="800"/>
              </a:spcAft>
            </a:pP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Певний прошарок в Україні становлять </a:t>
            </a:r>
            <a:r>
              <a:rPr lang="uk-UA" sz="40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казахи</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(також мусульмани-суніти), яких у </a:t>
            </a:r>
            <a:r>
              <a:rPr lang="uk-UA" sz="40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проживало </a:t>
            </a:r>
            <a:r>
              <a:rPr lang="uk-UA" sz="40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10 505</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осіб. Проте в </a:t>
            </a:r>
            <a:r>
              <a:rPr lang="uk-UA" sz="4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їх кількість зменшилася до </a:t>
            </a:r>
            <a:r>
              <a:rPr lang="uk-UA" sz="4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5 525 </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осіб. </a:t>
            </a:r>
          </a:p>
          <a:p>
            <a:pPr marL="457200" indent="450215" algn="just">
              <a:lnSpc>
                <a:spcPct val="107000"/>
              </a:lnSpc>
              <a:spcAft>
                <a:spcPts val="800"/>
              </a:spcAft>
            </a:pP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Значний відсоток казахів мешкав у Донецькій обл. – </a:t>
            </a:r>
            <a:r>
              <a:rPr lang="uk-UA" sz="4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718</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осіб, а також у Дніпропетровській обл. – </a:t>
            </a:r>
            <a:r>
              <a:rPr lang="uk-UA" sz="4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567</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осіб, в Автономній Республіці Крим – </a:t>
            </a:r>
            <a:r>
              <a:rPr lang="uk-UA" sz="4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544</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особи, в Одеській обл. – </a:t>
            </a:r>
            <a:r>
              <a:rPr lang="uk-UA" sz="4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438</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осіб, в Харківській обл. – </a:t>
            </a:r>
            <a:r>
              <a:rPr lang="uk-UA" sz="4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377</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осіб, у м. Києві – </a:t>
            </a:r>
            <a:r>
              <a:rPr lang="uk-UA" sz="4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339</a:t>
            </a:r>
            <a:r>
              <a:rPr lang="uk-UA" sz="4000" b="1" dirty="0">
                <a:effectLst/>
                <a:latin typeface="Times New Roman" panose="02020603050405020304" pitchFamily="18" charset="0"/>
                <a:ea typeface="Calibri" panose="020F0502020204030204" pitchFamily="34" charset="0"/>
                <a:cs typeface="Times New Roman" panose="02020603050405020304" pitchFamily="18" charset="0"/>
              </a:rPr>
              <a:t> осіб.</a:t>
            </a:r>
            <a:endParaRPr lang="ru-RU" sz="4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310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lnSpcReduction="10000"/>
          </a:bodyPr>
          <a:lstStyle/>
          <a:p>
            <a:pPr marL="457200" indent="450215" algn="just">
              <a:lnSpc>
                <a:spcPct val="107000"/>
              </a:lnSpc>
              <a:spcAft>
                <a:spcPts val="800"/>
              </a:spcAft>
            </a:pP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Із числа тюркомовних мусульманських народів середньоазійського походження в Україні варто також виділити </a:t>
            </a:r>
            <a:r>
              <a:rPr lang="uk-UA" sz="3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туркменів</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основний масив яких проживає не тільки на території Туркменістану, а й в Узбекистані, Таджикистані, Ірані, Афганістані.</a:t>
            </a:r>
            <a:r>
              <a:rPr lang="uk-UA" sz="3000" b="1" dirty="0">
                <a:effectLst/>
                <a:latin typeface="Calibri" panose="020F0502020204030204" pitchFamily="34" charset="0"/>
                <a:ea typeface="Calibri" panose="020F0502020204030204" pitchFamily="34" charset="0"/>
                <a:cs typeface="Times New Roman" panose="02020603050405020304" pitchFamily="18" charset="0"/>
              </a:rPr>
              <a:t> </a:t>
            </a:r>
          </a:p>
          <a:p>
            <a:pPr marL="457200" indent="450215" algn="just">
              <a:lnSpc>
                <a:spcPct val="107000"/>
              </a:lnSpc>
              <a:spcAft>
                <a:spcPts val="800"/>
              </a:spcAft>
            </a:pP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За даними перепису </a:t>
            </a:r>
            <a:r>
              <a:rPr lang="uk-UA" sz="30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в Україні проживало </a:t>
            </a:r>
            <a:r>
              <a:rPr lang="uk-UA" sz="30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3 339</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туркменів, а у </a:t>
            </a:r>
            <a:r>
              <a:rPr lang="uk-UA" sz="30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було зафіксовано </a:t>
            </a:r>
            <a:r>
              <a:rPr lang="uk-UA" sz="30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3 709</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осіб, тобто чисельність цього етносу майже не змінилася. </a:t>
            </a:r>
          </a:p>
          <a:p>
            <a:pPr marL="457200" indent="450215" algn="just">
              <a:lnSpc>
                <a:spcPct val="107000"/>
              </a:lnSpc>
              <a:spcAft>
                <a:spcPts val="800"/>
              </a:spcAft>
            </a:pP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В основному туркмени мешкали у південних та східних областях України: в Одеській області – </a:t>
            </a:r>
            <a:r>
              <a:rPr lang="uk-UA" sz="3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811</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осіб, у Донецькій обл. – </a:t>
            </a:r>
            <a:r>
              <a:rPr lang="uk-UA" sz="3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329</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осіб, у Дніпропетровській обл. – </a:t>
            </a:r>
            <a:r>
              <a:rPr lang="uk-UA" sz="3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304</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особи, у Харківській обл. – </a:t>
            </a:r>
            <a:r>
              <a:rPr lang="uk-UA" sz="3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297</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осіб, в м. Києві – </a:t>
            </a:r>
            <a:r>
              <a:rPr lang="uk-UA" sz="3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274</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особи, в Автономній Республіці Крим – </a:t>
            </a:r>
            <a:r>
              <a:rPr lang="uk-UA" sz="30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226</a:t>
            </a:r>
            <a:r>
              <a:rPr lang="uk-UA" sz="3000" b="1" dirty="0">
                <a:effectLst/>
                <a:latin typeface="Times New Roman" panose="02020603050405020304" pitchFamily="18" charset="0"/>
                <a:ea typeface="Calibri" panose="020F0502020204030204" pitchFamily="34" charset="0"/>
                <a:cs typeface="Times New Roman" panose="02020603050405020304" pitchFamily="18" charset="0"/>
              </a:rPr>
              <a:t> осіб.</a:t>
            </a:r>
            <a:endParaRPr lang="ru-RU" sz="3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1155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a:bodyPr>
          <a:lstStyle/>
          <a:p>
            <a:pPr marL="457200" indent="450215" algn="just">
              <a:lnSpc>
                <a:spcPct val="107000"/>
              </a:lnSpc>
              <a:spcAft>
                <a:spcPts val="800"/>
              </a:spcAft>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На території України проживають також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киргизи</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 етнос </a:t>
            </a:r>
            <a:r>
              <a:rPr lang="uk-UA" sz="3400" b="1" u="sng" dirty="0">
                <a:effectLst/>
                <a:latin typeface="Times New Roman" panose="02020603050405020304" pitchFamily="18" charset="0"/>
                <a:ea typeface="Calibri" panose="020F0502020204030204" pitchFamily="34" charset="0"/>
                <a:cs typeface="Times New Roman" panose="02020603050405020304" pitchFamily="18" charset="0"/>
              </a:rPr>
              <a:t>центральноазійського походження</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який належить до мусульман-сунітів. </a:t>
            </a:r>
          </a:p>
          <a:p>
            <a:pPr marL="457200" indent="450215" algn="just">
              <a:lnSpc>
                <a:spcPct val="107000"/>
              </a:lnSpc>
              <a:spcAft>
                <a:spcPts val="800"/>
              </a:spcAft>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За даними переписів, у </a:t>
            </a:r>
            <a:r>
              <a:rPr lang="uk-UA" sz="3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в Україні проживало </a:t>
            </a:r>
            <a:r>
              <a:rPr lang="uk-UA" sz="3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2297 </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киргизів, а в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вже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1 128</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осіб (їх зменшення пов’язано, вірогідно, з поверненням на батьківщину). </a:t>
            </a:r>
          </a:p>
          <a:p>
            <a:pPr marL="457200" indent="450215" algn="just">
              <a:lnSpc>
                <a:spcPct val="107000"/>
              </a:lnSpc>
              <a:spcAft>
                <a:spcPts val="800"/>
              </a:spcAft>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Киргизьке населення в сучасній Україні в основному було зосереджене в Донецькій обл. (</a:t>
            </a:r>
            <a:r>
              <a:rPr lang="uk-UA" sz="3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149</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осіб), в Автономній Республіці Крим (</a:t>
            </a:r>
            <a:r>
              <a:rPr lang="uk-UA" sz="3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142</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особи), в Дніпропетровській обл. (</a:t>
            </a:r>
            <a:r>
              <a:rPr lang="uk-UA" sz="3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117</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осіб) та в м. Києві (</a:t>
            </a:r>
            <a:r>
              <a:rPr lang="uk-UA" sz="3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107</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осіб).</a:t>
            </a:r>
            <a:endParaRPr lang="ru-RU" sz="3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6687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Autofit/>
          </a:bodyPr>
          <a:lstStyle/>
          <a:p>
            <a:pPr marL="0" indent="0" algn="just">
              <a:buNone/>
            </a:pPr>
            <a:r>
              <a:rPr lang="uk-UA" sz="3500" b="1" i="1" u="sng" kern="0" dirty="0">
                <a:effectLst/>
                <a:latin typeface="Times New Roman" panose="02020603050405020304" pitchFamily="18" charset="0"/>
                <a:ea typeface="Calibri" panose="020F0502020204030204" pitchFamily="34" charset="0"/>
              </a:rPr>
              <a:t>Таким чином</a:t>
            </a:r>
            <a:r>
              <a:rPr lang="uk-UA" sz="3500" b="1" kern="0" dirty="0">
                <a:effectLst/>
                <a:latin typeface="Times New Roman" panose="02020603050405020304" pitchFamily="18" charset="0"/>
                <a:ea typeface="Calibri" panose="020F0502020204030204" pitchFamily="34" charset="0"/>
              </a:rPr>
              <a:t>, необхідно зазначити, що представники тюркомовних народів середньоазійського походження складають в Україні значний прошарок мусульманського населення. В сучасній Україні набула поширення думка, що </a:t>
            </a:r>
            <a:r>
              <a:rPr lang="uk-UA" sz="3500" b="1" i="1" kern="0" dirty="0">
                <a:effectLst/>
                <a:highlight>
                  <a:srgbClr val="00FFFF"/>
                </a:highlight>
                <a:latin typeface="Times New Roman" panose="02020603050405020304" pitchFamily="18" charset="0"/>
                <a:ea typeface="Calibri" panose="020F0502020204030204" pitchFamily="34" charset="0"/>
              </a:rPr>
              <a:t>узбеки, казахи, туркмени, киргизи</a:t>
            </a:r>
            <a:r>
              <a:rPr lang="uk-UA" sz="3500" b="1" kern="0" dirty="0">
                <a:effectLst/>
                <a:highlight>
                  <a:srgbClr val="00FFFF"/>
                </a:highlight>
                <a:latin typeface="Times New Roman" panose="02020603050405020304" pitchFamily="18" charset="0"/>
                <a:ea typeface="Calibri" panose="020F0502020204030204" pitchFamily="34" charset="0"/>
              </a:rPr>
              <a:t> та інші середньоазійські етнічні групи</a:t>
            </a:r>
            <a:r>
              <a:rPr lang="uk-UA" sz="3500" b="1" kern="0" dirty="0">
                <a:effectLst/>
                <a:latin typeface="Times New Roman" panose="02020603050405020304" pitchFamily="18" charset="0"/>
                <a:ea typeface="Calibri" panose="020F0502020204030204" pitchFamily="34" charset="0"/>
              </a:rPr>
              <a:t> з’явилися в Україні після Другої світової війни як наслідок змішаних шлюбів та міграції до України у межах Радянського Союзу на навчання та на роботу. </a:t>
            </a:r>
          </a:p>
          <a:p>
            <a:pPr marL="0" indent="0" algn="just">
              <a:buNone/>
            </a:pPr>
            <a:r>
              <a:rPr lang="uk-UA" sz="3500" b="1" kern="0" dirty="0">
                <a:effectLst/>
                <a:latin typeface="Times New Roman" panose="02020603050405020304" pitchFamily="18" charset="0"/>
                <a:ea typeface="Calibri" panose="020F0502020204030204" pitchFamily="34" charset="0"/>
              </a:rPr>
              <a:t>Проте дані архівних документів свідчать про те, що у </a:t>
            </a:r>
            <a:r>
              <a:rPr lang="uk-UA" sz="3500" b="1" kern="0" dirty="0">
                <a:solidFill>
                  <a:srgbClr val="FF0000"/>
                </a:solidFill>
                <a:effectLst/>
                <a:latin typeface="Times New Roman" panose="02020603050405020304" pitchFamily="18" charset="0"/>
                <a:ea typeface="Calibri" panose="020F0502020204030204" pitchFamily="34" charset="0"/>
              </a:rPr>
              <a:t>1938р.</a:t>
            </a:r>
            <a:r>
              <a:rPr lang="uk-UA" sz="3500" b="1" kern="0" dirty="0">
                <a:effectLst/>
                <a:latin typeface="Times New Roman" panose="02020603050405020304" pitchFamily="18" charset="0"/>
                <a:ea typeface="Calibri" panose="020F0502020204030204" pitchFamily="34" charset="0"/>
              </a:rPr>
              <a:t> на території Української республіки діяли 19 узбецьких, 2 туркменські, по одній киргизькій та казахській школі. </a:t>
            </a:r>
            <a:r>
              <a:rPr lang="uk-UA" sz="3500" b="1" kern="0" dirty="0">
                <a:effectLst/>
                <a:highlight>
                  <a:srgbClr val="FFFF00"/>
                </a:highlight>
                <a:latin typeface="Times New Roman" panose="02020603050405020304" pitchFamily="18" charset="0"/>
                <a:ea typeface="Calibri" panose="020F0502020204030204" pitchFamily="34" charset="0"/>
              </a:rPr>
              <a:t>Хоча з 1929-го по 1938 р. таких шкіл в Україні не було</a:t>
            </a:r>
            <a:r>
              <a:rPr lang="uk-UA" sz="3500" b="1" kern="0" dirty="0">
                <a:effectLst/>
                <a:latin typeface="Times New Roman" panose="02020603050405020304" pitchFamily="18" charset="0"/>
                <a:ea typeface="Calibri" panose="020F0502020204030204" pitchFamily="34" charset="0"/>
              </a:rPr>
              <a:t>.</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211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646545"/>
            <a:ext cx="12192000" cy="6211455"/>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Це пояснюють тим, що у 1935 р. почалася </a:t>
            </a:r>
            <a:r>
              <a:rPr lang="uk-UA" sz="3200" b="1" dirty="0">
                <a:highlight>
                  <a:srgbClr val="FFFF00"/>
                </a:highlight>
                <a:latin typeface="Times New Roman" panose="02020603050405020304" pitchFamily="18" charset="0"/>
                <a:cs typeface="Times New Roman" panose="02020603050405020304" pitchFamily="18" charset="0"/>
              </a:rPr>
              <a:t>депортація польського та німецького населення до Казахстану</a:t>
            </a:r>
            <a:r>
              <a:rPr lang="uk-UA" sz="3200" b="1" dirty="0">
                <a:latin typeface="Times New Roman" panose="02020603050405020304" pitchFamily="18" charset="0"/>
                <a:cs typeface="Times New Roman" panose="02020603050405020304" pitchFamily="18" charset="0"/>
              </a:rPr>
              <a:t>. У той же час у зустрічному напрямку з Казахстану, Туркменістану, Узбекистану та Киргизії відправлялися сотні ешелонів з депортованими до України. Республіканська влада мала забезпечити </a:t>
            </a:r>
            <a:r>
              <a:rPr lang="uk-UA" sz="3200" b="1" dirty="0" err="1">
                <a:latin typeface="Times New Roman" panose="02020603050405020304" pitchFamily="18" charset="0"/>
                <a:cs typeface="Times New Roman" panose="02020603050405020304" pitchFamily="18" charset="0"/>
              </a:rPr>
              <a:t>спецпереселенцям</a:t>
            </a:r>
            <a:r>
              <a:rPr lang="uk-UA" sz="3200" b="1" dirty="0">
                <a:latin typeface="Times New Roman" panose="02020603050405020304" pitchFamily="18" charset="0"/>
                <a:cs typeface="Times New Roman" panose="02020603050405020304" pitchFamily="18" charset="0"/>
              </a:rPr>
              <a:t> не тільки житло та працевлаштування, а й їхні національно-культурні інтереси, що врешті-решт привело до відкриття національних шкіл. </a:t>
            </a:r>
          </a:p>
          <a:p>
            <a:pPr marL="0" indent="0" algn="just">
              <a:buNone/>
            </a:pPr>
            <a:r>
              <a:rPr lang="uk-UA" sz="3200" b="1" dirty="0">
                <a:latin typeface="Times New Roman" panose="02020603050405020304" pitchFamily="18" charset="0"/>
                <a:cs typeface="Times New Roman" panose="02020603050405020304" pitchFamily="18" charset="0"/>
              </a:rPr>
              <a:t>Цілком вірогідно, що частина цих </a:t>
            </a:r>
            <a:r>
              <a:rPr lang="uk-UA" sz="3200" b="1" dirty="0" err="1">
                <a:latin typeface="Times New Roman" panose="02020603050405020304" pitchFamily="18" charset="0"/>
                <a:cs typeface="Times New Roman" panose="02020603050405020304" pitchFamily="18" charset="0"/>
              </a:rPr>
              <a:t>спецпереселенців</a:t>
            </a:r>
            <a:r>
              <a:rPr lang="uk-UA" sz="3200" b="1" dirty="0">
                <a:latin typeface="Times New Roman" panose="02020603050405020304" pitchFamily="18" charset="0"/>
                <a:cs typeface="Times New Roman" panose="02020603050405020304" pitchFamily="18" charset="0"/>
              </a:rPr>
              <a:t> продовжувала проживати на території України і після Другої світової війни, хоча не виключена нова міграція представників середньоазійських народів до України і після Другої світової війни, що було можливим у межах єдиного Радянського Союзу.</a:t>
            </a:r>
          </a:p>
        </p:txBody>
      </p:sp>
    </p:spTree>
    <p:extLst>
      <p:ext uri="{BB962C8B-B14F-4D97-AF65-F5344CB8AC3E}">
        <p14:creationId xmlns:p14="http://schemas.microsoft.com/office/powerpoint/2010/main" val="1706088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600364"/>
            <a:ext cx="12192000" cy="6257636"/>
          </a:xfrm>
        </p:spPr>
        <p:txBody>
          <a:bodyPr>
            <a:normAutofit/>
          </a:bodyPr>
          <a:lstStyle/>
          <a:p>
            <a:pPr marL="457200" indent="450215" algn="just">
              <a:lnSpc>
                <a:spcPct val="107000"/>
              </a:lnSpc>
              <a:spcAft>
                <a:spcPts val="800"/>
              </a:spcAft>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Проживають в Україні і представники мусульманських народів із </a:t>
            </a:r>
            <a:r>
              <a:rPr lang="uk-UA" sz="3600" b="1" u="sng" dirty="0">
                <a:effectLst/>
                <a:latin typeface="Times New Roman" panose="02020603050405020304" pitchFamily="18" charset="0"/>
                <a:ea typeface="Calibri" panose="020F0502020204030204" pitchFamily="34" charset="0"/>
                <a:cs typeface="Times New Roman" panose="02020603050405020304" pitchFamily="18" charset="0"/>
              </a:rPr>
              <a:t>Центральної Азі</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ї, серед яких слід виділити тюркомовних </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уйгурів</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які проживають на кордоні Узбекистану, Киргизстану та Казахстану з Китаєм, де в основному зосереджені в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Сіньцзян</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-Уйгурському автономному краї. </a:t>
            </a:r>
          </a:p>
          <a:p>
            <a:pPr marL="457200" indent="450215" algn="just">
              <a:lnSpc>
                <a:spcPct val="107000"/>
              </a:lnSpc>
              <a:spcAft>
                <a:spcPts val="800"/>
              </a:spcAft>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За даними перепису, в </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уйгурів в Україні проживало 194 особи, а в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19</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7, тобто чисельність народу в Україні практично не змінилася.</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229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535710"/>
            <a:ext cx="12192000" cy="6322290"/>
          </a:xfrm>
        </p:spPr>
        <p:txBody>
          <a:bodyPr>
            <a:normAutofit/>
          </a:bodyPr>
          <a:lstStyle/>
          <a:p>
            <a:pPr marL="0" indent="0" algn="ctr">
              <a:buNone/>
            </a:pPr>
            <a:r>
              <a:rPr lang="uk-UA" b="1" dirty="0">
                <a:highlight>
                  <a:srgbClr val="FFFF00"/>
                </a:highlight>
                <a:latin typeface="Times New Roman" panose="02020603050405020304" pitchFamily="18" charset="0"/>
                <a:cs typeface="Times New Roman" panose="02020603050405020304" pitchFamily="18" charset="0"/>
              </a:rPr>
              <a:t>У декларації № 772-I від 14.11.1989 р. зазначено наступне:</a:t>
            </a:r>
          </a:p>
          <a:p>
            <a:pPr marL="0" indent="0" algn="just">
              <a:buNone/>
            </a:pPr>
            <a:r>
              <a:rPr lang="uk-UA" b="1" dirty="0">
                <a:latin typeface="Times New Roman" panose="02020603050405020304" pitchFamily="18" charset="0"/>
                <a:cs typeface="Times New Roman" panose="02020603050405020304" pitchFamily="18" charset="0"/>
              </a:rPr>
              <a:t>«</a:t>
            </a:r>
            <a:r>
              <a:rPr lang="uk-UA" sz="3200" b="1" dirty="0">
                <a:latin typeface="Times New Roman" panose="02020603050405020304" pitchFamily="18" charset="0"/>
                <a:cs typeface="Times New Roman" panose="02020603050405020304" pitchFamily="18" charset="0"/>
              </a:rPr>
              <a:t>Сьогодні, у період революційного оновлення радянського суспільства, коли розпочато процес демократизації, очищення всіх сторін нашого життя від деформації і перекручень загальнолюдських принципів гуманізму, в країні посилюється прагнення знати всю правду про минуле, щоб засвоїти його уроки в ім’я майбутнього.</a:t>
            </a:r>
          </a:p>
          <a:p>
            <a:pPr marL="0" indent="0" algn="just">
              <a:buNone/>
            </a:pPr>
            <a:r>
              <a:rPr lang="uk-UA" sz="3200" b="1" dirty="0">
                <a:latin typeface="Times New Roman" panose="02020603050405020304" pitchFamily="18" charset="0"/>
                <a:cs typeface="Times New Roman" panose="02020603050405020304" pitchFamily="18" charset="0"/>
              </a:rPr>
              <a:t>Пам’ять з особливою гіркотою повертає нас у трагічні роки сталінських репресій. Беззаконня і свавілля не обминули жодну республіку, жоден народ. Допущені в минулому масові арешти, табірні тортури, знедолені жінки, старики й діти в переселенських зонах і досі волають до нашої совісті, впливають на наше моральне почуття. Про це забути не можна. </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8366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lnSpcReduction="10000"/>
          </a:bodyPr>
          <a:lstStyle/>
          <a:p>
            <a:pPr indent="450215" algn="just">
              <a:lnSpc>
                <a:spcPct val="107000"/>
              </a:lnSpc>
              <a:spcAft>
                <a:spcPts val="800"/>
              </a:spcAft>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Походження іншого мусульманського народу із Центральної Азії –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дунган</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частина яких проживає в Україні, становить особливий інтерес. В ХІХ ст. предки дунган переселилися із Китаю до Центральної Азії, рятуючись від переслідувань маньчжурів. </a:t>
            </a:r>
          </a:p>
          <a:p>
            <a:pPr indent="450215" algn="just">
              <a:lnSpc>
                <a:spcPct val="107000"/>
              </a:lnSpc>
              <a:spcAft>
                <a:spcPts val="800"/>
              </a:spcAft>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Очевидно, на новій батьківщині вони прийняли іслам, хоча їхня мова дуже близька до китайської, що відноситься до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сінотибетської</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мовної</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сім’ї. За даними переписів,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дунган в Україні проживало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140 </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осіб, а в </a:t>
            </a:r>
            <a:r>
              <a:rPr lang="uk-UA" sz="36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2001 р. – 133</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тобто чисельність за 1990-ті рр. не змінилася.</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1542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a:bodyPr>
          <a:lstStyle/>
          <a:p>
            <a:pPr marL="0" indent="0" algn="just">
              <a:buNone/>
            </a:pPr>
            <a:r>
              <a:rPr lang="uk-UA" sz="3600" b="1" kern="0" dirty="0">
                <a:effectLst/>
                <a:latin typeface="Times New Roman" panose="02020603050405020304" pitchFamily="18" charset="0"/>
                <a:ea typeface="Calibri" panose="020F0502020204030204" pitchFamily="34" charset="0"/>
              </a:rPr>
              <a:t>З </a:t>
            </a:r>
            <a:r>
              <a:rPr lang="uk-UA" sz="3600" b="1" kern="0" dirty="0">
                <a:effectLst/>
                <a:highlight>
                  <a:srgbClr val="00FF00"/>
                </a:highlight>
                <a:latin typeface="Times New Roman" panose="02020603050405020304" pitchFamily="18" charset="0"/>
                <a:ea typeface="Calibri" panose="020F0502020204030204" pitchFamily="34" charset="0"/>
              </a:rPr>
              <a:t>1989 р. по 2001 р.</a:t>
            </a:r>
            <a:r>
              <a:rPr lang="uk-UA" sz="3600" b="1" kern="0" dirty="0">
                <a:effectLst/>
                <a:latin typeface="Times New Roman" panose="02020603050405020304" pitchFamily="18" charset="0"/>
                <a:ea typeface="Calibri" panose="020F0502020204030204" pitchFamily="34" charset="0"/>
              </a:rPr>
              <a:t> в Україні значно зросла чисельність етнічних </a:t>
            </a:r>
            <a:r>
              <a:rPr lang="uk-UA" sz="3600" b="1" kern="0" dirty="0">
                <a:solidFill>
                  <a:srgbClr val="FF0000"/>
                </a:solidFill>
                <a:effectLst/>
                <a:latin typeface="Times New Roman" panose="02020603050405020304" pitchFamily="18" charset="0"/>
                <a:ea typeface="Calibri" panose="020F0502020204030204" pitchFamily="34" charset="0"/>
              </a:rPr>
              <a:t>турків </a:t>
            </a:r>
            <a:r>
              <a:rPr lang="uk-UA" sz="3600" b="1" kern="0" dirty="0">
                <a:effectLst/>
                <a:latin typeface="Times New Roman" panose="02020603050405020304" pitchFamily="18" charset="0"/>
                <a:ea typeface="Calibri" panose="020F0502020204030204" pitchFamily="34" charset="0"/>
              </a:rPr>
              <a:t>(самоназва тюрк). Якщо в </a:t>
            </a:r>
            <a:r>
              <a:rPr lang="uk-UA" sz="3600" b="1" kern="0" dirty="0">
                <a:effectLst/>
                <a:highlight>
                  <a:srgbClr val="00FFFF"/>
                </a:highlight>
                <a:latin typeface="Times New Roman" panose="02020603050405020304" pitchFamily="18" charset="0"/>
                <a:ea typeface="Calibri" panose="020F0502020204030204" pitchFamily="34" charset="0"/>
              </a:rPr>
              <a:t>1989 р.</a:t>
            </a:r>
            <a:r>
              <a:rPr lang="uk-UA" sz="3600" b="1" kern="0" dirty="0">
                <a:effectLst/>
                <a:latin typeface="Times New Roman" panose="02020603050405020304" pitchFamily="18" charset="0"/>
                <a:ea typeface="Calibri" panose="020F0502020204030204" pitchFamily="34" charset="0"/>
              </a:rPr>
              <a:t> їх налічувалося лише </a:t>
            </a:r>
            <a:r>
              <a:rPr lang="uk-UA" sz="3600" b="1" kern="0" dirty="0">
                <a:effectLst/>
                <a:highlight>
                  <a:srgbClr val="00FFFF"/>
                </a:highlight>
                <a:latin typeface="Times New Roman" panose="02020603050405020304" pitchFamily="18" charset="0"/>
                <a:ea typeface="Calibri" panose="020F0502020204030204" pitchFamily="34" charset="0"/>
              </a:rPr>
              <a:t>262</a:t>
            </a:r>
            <a:r>
              <a:rPr lang="uk-UA" sz="3600" b="1" kern="0" dirty="0">
                <a:effectLst/>
                <a:latin typeface="Times New Roman" panose="02020603050405020304" pitchFamily="18" charset="0"/>
                <a:ea typeface="Calibri" panose="020F0502020204030204" pitchFamily="34" charset="0"/>
              </a:rPr>
              <a:t> особи, то під час перепису </a:t>
            </a:r>
            <a:r>
              <a:rPr lang="uk-UA" sz="3600" b="1" kern="0" dirty="0">
                <a:effectLst/>
                <a:highlight>
                  <a:srgbClr val="FFFF00"/>
                </a:highlight>
                <a:latin typeface="Times New Roman" panose="02020603050405020304" pitchFamily="18" charset="0"/>
                <a:ea typeface="Calibri" panose="020F0502020204030204" pitchFamily="34" charset="0"/>
              </a:rPr>
              <a:t>2001 р.</a:t>
            </a:r>
            <a:r>
              <a:rPr lang="uk-UA" sz="3600" b="1" kern="0" dirty="0">
                <a:effectLst/>
                <a:latin typeface="Times New Roman" panose="02020603050405020304" pitchFamily="18" charset="0"/>
                <a:ea typeface="Calibri" panose="020F0502020204030204" pitchFamily="34" charset="0"/>
              </a:rPr>
              <a:t> було зафіксовано вже </a:t>
            </a:r>
            <a:r>
              <a:rPr lang="uk-UA" sz="3600" b="1" kern="0" dirty="0">
                <a:effectLst/>
                <a:highlight>
                  <a:srgbClr val="FFFF00"/>
                </a:highlight>
                <a:latin typeface="Times New Roman" panose="02020603050405020304" pitchFamily="18" charset="0"/>
                <a:ea typeface="Calibri" panose="020F0502020204030204" pitchFamily="34" charset="0"/>
              </a:rPr>
              <a:t>8 844 </a:t>
            </a:r>
            <a:r>
              <a:rPr lang="uk-UA" sz="3600" b="1" kern="0" dirty="0">
                <a:effectLst/>
                <a:latin typeface="Times New Roman" panose="02020603050405020304" pitchFamily="18" charset="0"/>
                <a:ea typeface="Calibri" panose="020F0502020204030204" pitchFamily="34" charset="0"/>
              </a:rPr>
              <a:t>особи. </a:t>
            </a:r>
          </a:p>
          <a:p>
            <a:pPr marL="0" indent="0" algn="just">
              <a:buNone/>
            </a:pPr>
            <a:r>
              <a:rPr lang="uk-UA" sz="3600" b="1" kern="0" dirty="0">
                <a:effectLst/>
                <a:latin typeface="Times New Roman" panose="02020603050405020304" pitchFamily="18" charset="0"/>
                <a:ea typeface="Calibri" panose="020F0502020204030204" pitchFamily="34" charset="0"/>
              </a:rPr>
              <a:t>Проте існує думка, що під час останнього перепису до числа етнічних турків записали себе більшість </a:t>
            </a:r>
            <a:r>
              <a:rPr lang="uk-UA" sz="3600" b="1" u="sng" kern="0" dirty="0">
                <a:effectLst/>
                <a:latin typeface="Times New Roman" panose="02020603050405020304" pitchFamily="18" charset="0"/>
                <a:ea typeface="Calibri" panose="020F0502020204030204" pitchFamily="34" charset="0"/>
              </a:rPr>
              <a:t>турків-месхетинців</a:t>
            </a:r>
            <a:r>
              <a:rPr lang="uk-UA" sz="3600" b="1" kern="0" dirty="0">
                <a:effectLst/>
                <a:latin typeface="Times New Roman" panose="02020603050405020304" pitchFamily="18" charset="0"/>
                <a:ea typeface="Calibri" panose="020F0502020204030204" pitchFamily="34" charset="0"/>
              </a:rPr>
              <a:t>, батьківщиною яких є не Мала Азія, а Грузія. </a:t>
            </a:r>
          </a:p>
          <a:p>
            <a:pPr marL="0" indent="0" algn="just">
              <a:buNone/>
            </a:pPr>
            <a:r>
              <a:rPr lang="uk-UA" sz="3600" b="1" kern="0" dirty="0">
                <a:effectLst/>
                <a:latin typeface="Times New Roman" panose="02020603050405020304" pitchFamily="18" charset="0"/>
                <a:ea typeface="Calibri" panose="020F0502020204030204" pitchFamily="34" charset="0"/>
              </a:rPr>
              <a:t>Найбільша кількість турків – </a:t>
            </a:r>
            <a:r>
              <a:rPr lang="uk-UA" sz="3600" b="1" kern="0" dirty="0">
                <a:effectLst/>
                <a:highlight>
                  <a:srgbClr val="00FF00"/>
                </a:highlight>
                <a:latin typeface="Times New Roman" panose="02020603050405020304" pitchFamily="18" charset="0"/>
                <a:ea typeface="Calibri" panose="020F0502020204030204" pitchFamily="34" charset="0"/>
              </a:rPr>
              <a:t>3 736 </a:t>
            </a:r>
            <a:r>
              <a:rPr lang="uk-UA" sz="3600" b="1" kern="0" dirty="0">
                <a:effectLst/>
                <a:latin typeface="Times New Roman" panose="02020603050405020304" pitchFamily="18" charset="0"/>
                <a:ea typeface="Calibri" panose="020F0502020204030204" pitchFamily="34" charset="0"/>
              </a:rPr>
              <a:t>осіб – проживала у Херсонській обл., у Донецькій обл. їх зосереджено </a:t>
            </a:r>
            <a:r>
              <a:rPr lang="uk-UA" sz="3600" b="1" kern="0" dirty="0">
                <a:effectLst/>
                <a:highlight>
                  <a:srgbClr val="00FF00"/>
                </a:highlight>
                <a:latin typeface="Times New Roman" panose="02020603050405020304" pitchFamily="18" charset="0"/>
                <a:ea typeface="Calibri" panose="020F0502020204030204" pitchFamily="34" charset="0"/>
              </a:rPr>
              <a:t>1 791 </a:t>
            </a:r>
            <a:r>
              <a:rPr lang="uk-UA" sz="3600" b="1" kern="0" dirty="0">
                <a:effectLst/>
                <a:latin typeface="Times New Roman" panose="02020603050405020304" pitchFamily="18" charset="0"/>
                <a:ea typeface="Calibri" panose="020F0502020204030204" pitchFamily="34" charset="0"/>
              </a:rPr>
              <a:t>особа, в Автономній Республіці Крим – </a:t>
            </a:r>
            <a:r>
              <a:rPr lang="uk-UA" sz="3600" b="1" kern="0" dirty="0">
                <a:effectLst/>
                <a:highlight>
                  <a:srgbClr val="00FF00"/>
                </a:highlight>
                <a:latin typeface="Times New Roman" panose="02020603050405020304" pitchFamily="18" charset="0"/>
                <a:ea typeface="Calibri" panose="020F0502020204030204" pitchFamily="34" charset="0"/>
              </a:rPr>
              <a:t>969</a:t>
            </a:r>
            <a:r>
              <a:rPr lang="uk-UA" sz="3600" b="1" kern="0" dirty="0">
                <a:effectLst/>
                <a:latin typeface="Times New Roman" panose="02020603050405020304" pitchFamily="18" charset="0"/>
                <a:ea typeface="Calibri" panose="020F0502020204030204" pitchFamily="34" charset="0"/>
              </a:rPr>
              <a:t> осіб, у Миколаївській обл. – </a:t>
            </a:r>
            <a:r>
              <a:rPr lang="uk-UA" sz="3600" b="1" kern="0" dirty="0">
                <a:effectLst/>
                <a:highlight>
                  <a:srgbClr val="00FF00"/>
                </a:highlight>
                <a:latin typeface="Times New Roman" panose="02020603050405020304" pitchFamily="18" charset="0"/>
                <a:ea typeface="Calibri" panose="020F0502020204030204" pitchFamily="34" charset="0"/>
              </a:rPr>
              <a:t>758</a:t>
            </a:r>
            <a:r>
              <a:rPr lang="uk-UA" sz="3600" b="1" kern="0" dirty="0">
                <a:effectLst/>
                <a:latin typeface="Times New Roman" panose="02020603050405020304" pitchFamily="18" charset="0"/>
                <a:ea typeface="Calibri" panose="020F0502020204030204" pitchFamily="34" charset="0"/>
              </a:rPr>
              <a:t> осіб, у Харківській обл. – </a:t>
            </a:r>
            <a:r>
              <a:rPr lang="uk-UA" sz="3600" b="1" kern="0" dirty="0">
                <a:effectLst/>
                <a:highlight>
                  <a:srgbClr val="00FF00"/>
                </a:highlight>
                <a:latin typeface="Times New Roman" panose="02020603050405020304" pitchFamily="18" charset="0"/>
                <a:ea typeface="Calibri" panose="020F0502020204030204" pitchFamily="34" charset="0"/>
              </a:rPr>
              <a:t>378</a:t>
            </a:r>
            <a:r>
              <a:rPr lang="uk-UA" sz="3600" b="1" kern="0" dirty="0">
                <a:effectLst/>
                <a:latin typeface="Times New Roman" panose="02020603050405020304" pitchFamily="18" charset="0"/>
                <a:ea typeface="Calibri" panose="020F0502020204030204" pitchFamily="34" charset="0"/>
              </a:rPr>
              <a:t>.</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7499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738909"/>
            <a:ext cx="12192000" cy="6119091"/>
          </a:xfrm>
        </p:spPr>
        <p:txBody>
          <a:bodyPr>
            <a:normAutofit/>
          </a:bodyPr>
          <a:lstStyle/>
          <a:p>
            <a:pPr marL="0" indent="0" algn="just">
              <a:buNone/>
            </a:pPr>
            <a:r>
              <a:rPr lang="uk-UA" sz="4400" b="1" kern="0" dirty="0">
                <a:effectLst/>
                <a:latin typeface="Times New Roman" panose="02020603050405020304" pitchFamily="18" charset="0"/>
                <a:ea typeface="Calibri" panose="020F0502020204030204" pitchFamily="34" charset="0"/>
              </a:rPr>
              <a:t>Збільшення турецького населення в Україні за роки незалежності можна пояснити великим інтересом Туреччини до України, що у значній мірі сприяло відкриттю на території України всіляких представництв, навчальних закладів, де були активно задіяні громадяни Туреччини (</a:t>
            </a:r>
            <a:r>
              <a:rPr lang="uk-UA" sz="4400" b="1" u="sng" kern="0" dirty="0">
                <a:effectLst/>
                <a:latin typeface="Times New Roman" panose="02020603050405020304" pitchFamily="18" charset="0"/>
                <a:ea typeface="Calibri" panose="020F0502020204030204" pitchFamily="34" charset="0"/>
              </a:rPr>
              <a:t>Архівні документи </a:t>
            </a:r>
            <a:r>
              <a:rPr lang="uk-UA" sz="4400" b="1" kern="0" dirty="0">
                <a:effectLst/>
                <a:latin typeface="Times New Roman" panose="02020603050405020304" pitchFamily="18" charset="0"/>
                <a:ea typeface="Calibri" panose="020F0502020204030204" pitchFamily="34" charset="0"/>
              </a:rPr>
              <a:t>свідчать також про те, що значна турецька громада існувала в Одесі у </a:t>
            </a:r>
            <a:r>
              <a:rPr lang="uk-UA" sz="4400" b="1" kern="0" dirty="0">
                <a:effectLst/>
                <a:highlight>
                  <a:srgbClr val="00FF00"/>
                </a:highlight>
                <a:latin typeface="Times New Roman" panose="02020603050405020304" pitchFamily="18" charset="0"/>
                <a:ea typeface="Calibri" panose="020F0502020204030204" pitchFamily="34" charset="0"/>
              </a:rPr>
              <a:t>1922 р.</a:t>
            </a:r>
            <a:r>
              <a:rPr lang="uk-UA" sz="4400" b="1" kern="0" dirty="0">
                <a:effectLst/>
                <a:latin typeface="Times New Roman" panose="02020603050405020304" pitchFamily="18" charset="0"/>
                <a:ea typeface="Calibri" panose="020F0502020204030204" pitchFamily="34" charset="0"/>
              </a:rPr>
              <a:t> – близько </a:t>
            </a:r>
            <a:r>
              <a:rPr lang="uk-UA" sz="4400" b="1" kern="0" dirty="0">
                <a:effectLst/>
                <a:highlight>
                  <a:srgbClr val="00FF00"/>
                </a:highlight>
                <a:latin typeface="Times New Roman" panose="02020603050405020304" pitchFamily="18" charset="0"/>
                <a:ea typeface="Calibri" panose="020F0502020204030204" pitchFamily="34" charset="0"/>
              </a:rPr>
              <a:t>400</a:t>
            </a:r>
            <a:r>
              <a:rPr lang="uk-UA" sz="4400" b="1" kern="0" dirty="0">
                <a:effectLst/>
                <a:latin typeface="Times New Roman" panose="02020603050405020304" pitchFamily="18" charset="0"/>
                <a:ea typeface="Calibri" panose="020F0502020204030204" pitchFamily="34" charset="0"/>
              </a:rPr>
              <a:t> осіб).</a:t>
            </a:r>
            <a:endParaRPr lang="ru-RU"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9514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fontScale="92500"/>
          </a:bodyPr>
          <a:lstStyle/>
          <a:p>
            <a:pPr marL="457200"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В етнічному аспекті з малоазійськими турками пов’язані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турки-месхетинці</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 етнічна група, яка зазнала репресій з боку сталінського режиму і у якої існують проблеми з поверненням на батьківщину – до Грузії. За мовою месхетинські турки близькі до малоазійських і в релігійному аспекті також належать до мусульман-сунітів. </a:t>
            </a:r>
          </a:p>
          <a:p>
            <a:pPr marL="457200"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Під час перепису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 Україні </a:t>
            </a:r>
            <a:r>
              <a:rPr lang="uk-UA" sz="2800" b="1" u="sng" dirty="0">
                <a:effectLst/>
                <a:latin typeface="Times New Roman" panose="02020603050405020304" pitchFamily="18" charset="0"/>
                <a:ea typeface="Calibri" panose="020F0502020204030204" pitchFamily="34" charset="0"/>
                <a:cs typeface="Times New Roman" panose="02020603050405020304" pitchFamily="18" charset="0"/>
              </a:rPr>
              <a:t>навіть не зазначалась така етнічна група, як турки-месхетинці</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Проте під час перепису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 Україні їх було зареєстровано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336</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осіб.</a:t>
            </a:r>
            <a:r>
              <a:rPr lang="uk-UA"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Однак існує думка, що турків-месхетинців в Україні значно більше – під час перепису більшість турків-месхетинців ідентифікували себе з турками. Найбільша група їх мешкає у </a:t>
            </a:r>
            <a:r>
              <a:rPr lang="uk-UA" sz="2800" b="1" i="1" dirty="0">
                <a:effectLst/>
                <a:latin typeface="Times New Roman" panose="02020603050405020304" pitchFamily="18" charset="0"/>
                <a:ea typeface="Calibri" panose="020F0502020204030204" pitchFamily="34" charset="0"/>
                <a:cs typeface="Times New Roman" panose="02020603050405020304" pitchFamily="18" charset="0"/>
              </a:rPr>
              <a:t>Донецькій</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обл., менше – у </a:t>
            </a:r>
            <a:r>
              <a:rPr lang="uk-UA" sz="2800" b="1" i="1" dirty="0">
                <a:effectLst/>
                <a:latin typeface="Times New Roman" panose="02020603050405020304" pitchFamily="18" charset="0"/>
                <a:ea typeface="Calibri" panose="020F0502020204030204" pitchFamily="34" charset="0"/>
                <a:cs typeface="Times New Roman" panose="02020603050405020304" pitchFamily="18" charset="0"/>
              </a:rPr>
              <a:t>Миколаївській, Херсонській, Дніпропетровській та Черкаській</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областях.</a:t>
            </a:r>
            <a:r>
              <a:rPr lang="uk-UA"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u="sng" dirty="0">
                <a:effectLst/>
                <a:latin typeface="Times New Roman" panose="02020603050405020304" pitchFamily="18" charset="0"/>
                <a:ea typeface="Calibri" panose="020F0502020204030204" pitchFamily="34" charset="0"/>
                <a:cs typeface="Times New Roman" panose="02020603050405020304" pitchFamily="18" charset="0"/>
              </a:rPr>
              <a:t>Турки-месхетинці відносяться до числа не тільки тюркомовних мусульманських народів в Україні, але й представляють багаточисельну кавказьку діаспору в Україні</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2147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a:bodyPr>
          <a:lstStyle/>
          <a:p>
            <a:pPr marL="0" indent="0" algn="just">
              <a:buNone/>
            </a:pPr>
            <a:r>
              <a:rPr lang="uk-UA" sz="3000" b="1" dirty="0">
                <a:latin typeface="Times New Roman" panose="02020603050405020304" pitchFamily="18" charset="0"/>
                <a:cs typeface="Times New Roman" panose="02020603050405020304" pitchFamily="18" charset="0"/>
              </a:rPr>
              <a:t>Проте найбільш значним мусульманським тюркомовним народом кавказького походження в сучасній Україні є </a:t>
            </a:r>
            <a:r>
              <a:rPr lang="uk-UA" sz="3000" b="1" dirty="0">
                <a:highlight>
                  <a:srgbClr val="FFFF00"/>
                </a:highlight>
                <a:latin typeface="Times New Roman" panose="02020603050405020304" pitchFamily="18" charset="0"/>
                <a:cs typeface="Times New Roman" panose="02020603050405020304" pitchFamily="18" charset="0"/>
              </a:rPr>
              <a:t>азербайджанці</a:t>
            </a:r>
            <a:r>
              <a:rPr lang="uk-UA" sz="3000" b="1" dirty="0">
                <a:latin typeface="Times New Roman" panose="02020603050405020304" pitchFamily="18" charset="0"/>
                <a:cs typeface="Times New Roman" panose="02020603050405020304" pitchFamily="18" charset="0"/>
              </a:rPr>
              <a:t> (мусульмани-шиїти). Основна частина азербайджанців проживає на території незалежної Республіки Азербайджан, в Північно-Західній частині Ісламської Республіки Іран (в Іранському Азербайджані), на території російської федерації та в інших державах, у тому числі в Україні. </a:t>
            </a:r>
          </a:p>
          <a:p>
            <a:pPr marL="0" indent="0" algn="just">
              <a:buNone/>
            </a:pPr>
            <a:r>
              <a:rPr lang="uk-UA" sz="3000" b="1" dirty="0">
                <a:latin typeface="Times New Roman" panose="02020603050405020304" pitchFamily="18" charset="0"/>
                <a:cs typeface="Times New Roman" panose="02020603050405020304" pitchFamily="18" charset="0"/>
              </a:rPr>
              <a:t>В етногенезі азербайджанців провідну роль відіграли як місцеві кавказькі племена, так і прийшлі </a:t>
            </a:r>
            <a:r>
              <a:rPr lang="uk-UA" sz="3000" b="1" dirty="0" err="1">
                <a:latin typeface="Times New Roman" panose="02020603050405020304" pitchFamily="18" charset="0"/>
                <a:cs typeface="Times New Roman" panose="02020603050405020304" pitchFamily="18" charset="0"/>
              </a:rPr>
              <a:t>іраномовні</a:t>
            </a:r>
            <a:r>
              <a:rPr lang="uk-UA" sz="3000" b="1" dirty="0">
                <a:latin typeface="Times New Roman" panose="02020603050405020304" pitchFamily="18" charset="0"/>
                <a:cs typeface="Times New Roman" panose="02020603050405020304" pitchFamily="18" charset="0"/>
              </a:rPr>
              <a:t> та тюркомовні племена, серед яких провідна роль належала </a:t>
            </a:r>
            <a:r>
              <a:rPr lang="uk-UA" sz="3000" b="1" dirty="0" err="1">
                <a:latin typeface="Times New Roman" panose="02020603050405020304" pitchFamily="18" charset="0"/>
                <a:cs typeface="Times New Roman" panose="02020603050405020304" pitchFamily="18" charset="0"/>
              </a:rPr>
              <a:t>огузам</a:t>
            </a:r>
            <a:r>
              <a:rPr lang="uk-UA" sz="3000" b="1" dirty="0">
                <a:latin typeface="Times New Roman" panose="02020603050405020304" pitchFamily="18" charset="0"/>
                <a:cs typeface="Times New Roman" panose="02020603050405020304" pitchFamily="18" charset="0"/>
              </a:rPr>
              <a:t>. З другої половини VII ст. в Азербайджані, як і в сусідній Персії, набував поширення </a:t>
            </a:r>
            <a:r>
              <a:rPr lang="uk-UA" sz="3000" b="1" dirty="0">
                <a:highlight>
                  <a:srgbClr val="00FF00"/>
                </a:highlight>
                <a:latin typeface="Times New Roman" panose="02020603050405020304" pitchFamily="18" charset="0"/>
                <a:cs typeface="Times New Roman" panose="02020603050405020304" pitchFamily="18" charset="0"/>
              </a:rPr>
              <a:t>шиїтський іслам</a:t>
            </a:r>
            <a:r>
              <a:rPr lang="uk-UA" sz="3000" b="1" dirty="0">
                <a:latin typeface="Times New Roman" panose="02020603050405020304" pitchFamily="18" charset="0"/>
                <a:cs typeface="Times New Roman" panose="02020603050405020304" pitchFamily="18" charset="0"/>
              </a:rPr>
              <a:t>, який і до сьогодні є релігією азербайджанців, як і сусідніх народів Ірану. Азербайджанці за мовою дуже близькі до турків та туркменів, а за релігією та культурою – до персів (іранців).</a:t>
            </a:r>
          </a:p>
        </p:txBody>
      </p:sp>
    </p:spTree>
    <p:extLst>
      <p:ext uri="{BB962C8B-B14F-4D97-AF65-F5344CB8AC3E}">
        <p14:creationId xmlns:p14="http://schemas.microsoft.com/office/powerpoint/2010/main" val="12607025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fontScale="92500"/>
          </a:bodyPr>
          <a:lstStyle/>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У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1959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чисельність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азербайджанців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в Україні була досить незначною – лише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6,7</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тис. осіб. Однак, у результаті масової міграції вона збільшилася в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до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37</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тис. осіб.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збільшілося</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на 452,24%). </a:t>
            </a:r>
            <a:r>
              <a:rPr lang="uk-UA"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За тридцять років чисельність азербайджанців в Україні зросла майже вшестеро</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u="sng" dirty="0">
                <a:effectLst/>
                <a:latin typeface="Times New Roman" panose="02020603050405020304" pitchFamily="18" charset="0"/>
                <a:ea typeface="Calibri" panose="020F0502020204030204" pitchFamily="34" charset="0"/>
                <a:cs typeface="Times New Roman" panose="02020603050405020304" pitchFamily="18" charset="0"/>
              </a:rPr>
              <a:t>За темпами приросту за перший період азербайджанці суттєво переважали темпи зростання всього населення (22,89%), українців (16,36%) та загальної чисельності етнічних меншин (44,51%).</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За цей період азербайджанці переважали серед всіх без винятку етнічних меншин, крім кримських татар, які лише наприкінці 1980-х рр. отримали можливість повернутися на свою історичну батьківщину. </a:t>
            </a:r>
            <a:endParaRPr lang="uk-UA"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4368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646545"/>
            <a:ext cx="12192000" cy="6211455"/>
          </a:xfrm>
        </p:spPr>
        <p:txBody>
          <a:bodyPr>
            <a:normAutofit fontScale="92500" lnSpcReduction="10000"/>
          </a:bodyPr>
          <a:lstStyle/>
          <a:p>
            <a:pPr marL="457200"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У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2001 рр.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чисельність азербайджанців в Україні складала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45 176</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осіб. </a:t>
            </a:r>
            <a:r>
              <a:rPr lang="uk-UA" sz="2800" b="1" u="sng"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Тобто, з 1959 р. їх чисельність в Україні збільшилася майже всемеро</a:t>
            </a:r>
            <a:r>
              <a:rPr lang="uk-UA" sz="2800" b="1" u="sng"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Про масштаб зростання свідчить таке порівняння: якщо в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1959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азербайджанцем був лише кожен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385-й</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представник етнічних меншин України, окрім росіян, то в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 вже кожен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52-</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й. </a:t>
            </a:r>
          </a:p>
          <a:p>
            <a:pPr marL="457200"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Територіальне розселення азербайджанців в Україні було досить нерівномірним за областями. Найбільше їх зосереджувалося у східних та південних областях. Зокрема, в </a:t>
            </a:r>
            <a:r>
              <a:rPr lang="uk-UA" sz="2800" b="1" dirty="0">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у Донецькій області мешкало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8 075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азербайджанців (17,87% загальної їхньої чисельності в Україні), у Харківській –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5 684</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(12,58%), у Дніпропетровській –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5 683</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(12,58%), в Автономній Республіці Крим –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3 748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(8,3%), у Луганській –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3 123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(6,91%), в Одеській –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2 777</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(6,15%). </a:t>
            </a:r>
          </a:p>
          <a:p>
            <a:pPr marL="457200" indent="450215" algn="just">
              <a:lnSpc>
                <a:spcPct val="107000"/>
              </a:lnSpc>
              <a:spcAft>
                <a:spcPts val="800"/>
              </a:spcAft>
            </a:pPr>
            <a:r>
              <a:rPr lang="uk-UA" sz="2800" b="1" i="1" dirty="0">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Тобто в АР Крим та в п’яти областях зосереджувалося 2/3 загальної чисельності азербайджанців в Україні</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3891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lnSpcReduction="10000"/>
          </a:bodyPr>
          <a:lstStyle/>
          <a:p>
            <a:pPr marL="457200" indent="450215" algn="just">
              <a:lnSpc>
                <a:spcPct val="107000"/>
              </a:lnSpc>
              <a:spcAft>
                <a:spcPts val="800"/>
              </a:spcAft>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Крім того, у Києві було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2 567 </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азербайджанців (5,68%), у </a:t>
            </a:r>
            <a:r>
              <a:rPr lang="uk-UA" sz="3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Запорізькій області</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2 490 </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(5,51%), у Миколаївській –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1 482 </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(3,28%), у Херсонській –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1 280</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(2,83%), у Полтавській –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1 203 </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(2,66%), у Київській –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933</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(2,06%), у Кіровоградській –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793</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(1,75%) та у Севастополі –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629</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(1,39%). </a:t>
            </a:r>
          </a:p>
          <a:p>
            <a:pPr marL="457200" indent="450215" algn="just">
              <a:lnSpc>
                <a:spcPct val="107000"/>
              </a:lnSpc>
              <a:spcAft>
                <a:spcPts val="800"/>
              </a:spcAft>
            </a:pPr>
            <a:r>
              <a:rPr lang="uk-UA" sz="3400" b="1" u="sng" dirty="0">
                <a:effectLst/>
                <a:latin typeface="Times New Roman" panose="02020603050405020304" pitchFamily="18" charset="0"/>
                <a:ea typeface="Calibri" panose="020F0502020204030204" pitchFamily="34" charset="0"/>
                <a:cs typeface="Times New Roman" panose="02020603050405020304" pitchFamily="18" charset="0"/>
              </a:rPr>
              <a:t>Отже, протягом 1959–2001 рр. відбулося інтенсивне зростання чисельності азербайджанців в Україні. Азербайджанці вслід за кримськими та поволзькими татарами стали третьою за чисельністю мусульманською громадою в Україні.</a:t>
            </a:r>
            <a:endParaRPr lang="ru-RU" sz="3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1154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lnSpcReduction="10000"/>
          </a:bodyPr>
          <a:lstStyle/>
          <a:p>
            <a:pPr marL="457200" indent="450215" algn="just">
              <a:lnSpc>
                <a:spcPct val="107000"/>
              </a:lnSpc>
              <a:spcAft>
                <a:spcPts val="800"/>
              </a:spcAft>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До числа тюркомовних мусульманських народів слід віднести близькоспоріднених вихідців з Північного Кавказу – </a:t>
            </a:r>
            <a:r>
              <a:rPr lang="uk-UA" sz="36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карачаївців</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та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балкарців</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У </a:t>
            </a:r>
            <a:r>
              <a:rPr lang="uk-UA" sz="3600" b="1" dirty="0">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1989</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р. карачаївців в Україні проживало </a:t>
            </a:r>
            <a:r>
              <a:rPr lang="uk-UA" sz="36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342</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особи і балкарців –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244</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особи. </a:t>
            </a:r>
          </a:p>
          <a:p>
            <a:pPr marL="457200" indent="450215" algn="just">
              <a:lnSpc>
                <a:spcPct val="107000"/>
              </a:lnSpc>
              <a:spcAft>
                <a:spcPts val="800"/>
              </a:spcAft>
            </a:pPr>
            <a:r>
              <a:rPr lang="uk-UA" sz="3600" b="1" dirty="0">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за даними перепису, в Україні проживало </a:t>
            </a:r>
            <a:r>
              <a:rPr lang="uk-UA" sz="36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190</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карачаївців, а балкарців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206</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За релігією вони вважаються мусульманами-сунітами, хоча в іслам почали переходити лише за часів пізнього середньовіччя внаслідок впливу Османської імперії в регіоні.</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0642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a:bodyPr>
          <a:lstStyle/>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З інших мусульманських народів Північного Кавказу, які мешкають на території України, особливо слід відзначити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адигейців, кабардинців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та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черкесів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3200" b="1" dirty="0">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Ці народи вважаються мусульманами-сунітами, хоча відомо, що вони перейшли в іслам у XVII–XVIII ст., до того ж серед кабардинців, які походять з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Моздока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(Північна Осетія -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Аланія</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є православні християни.</a:t>
            </a:r>
            <a:r>
              <a:rPr lang="uk-UA" sz="3200" b="1" dirty="0">
                <a:effectLst/>
                <a:latin typeface="Calibri" panose="020F0502020204030204" pitchFamily="34" charset="0"/>
                <a:ea typeface="Calibri" panose="020F0502020204030204" pitchFamily="34" charset="0"/>
                <a:cs typeface="Times New Roman" panose="02020603050405020304" pitchFamily="18" charset="0"/>
              </a:rPr>
              <a:t> </a:t>
            </a:r>
          </a:p>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У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 Україні проживало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688</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адигейців, кабардинців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989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осіб, черкесів –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447</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осіб. </a:t>
            </a:r>
          </a:p>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У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адигейців в Україні проживало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338</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кабардинців –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473</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і черкесів –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199</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осіб. Тобто їх число кількісно зменшилося.</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1531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 </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535710"/>
            <a:ext cx="12192000" cy="6322290"/>
          </a:xfrm>
        </p:spPr>
        <p:txBody>
          <a:bodyPr>
            <a:normAutofit/>
          </a:bodyPr>
          <a:lstStyle/>
          <a:p>
            <a:pPr marL="0" indent="0" algn="just">
              <a:buNone/>
            </a:pPr>
            <a:r>
              <a:rPr lang="uk-UA" sz="3800" b="1" dirty="0">
                <a:latin typeface="Times New Roman" panose="02020603050405020304" pitchFamily="18" charset="0"/>
                <a:cs typeface="Times New Roman" panose="02020603050405020304" pitchFamily="18" charset="0"/>
              </a:rPr>
              <a:t>Варварськими акціями сталінського режиму було виселення в роки другої світової війни з рідних місць балкарців, інгушів, калмиків, карачаївців, кримських татар, німців, турків-месхетинців, чеченців. Політика насильницького переселення відбилась на долі корейців, греків, курдів та інших народів. </a:t>
            </a:r>
          </a:p>
          <a:p>
            <a:pPr marL="0" indent="0" algn="just">
              <a:buNone/>
            </a:pPr>
            <a:r>
              <a:rPr lang="uk-UA" sz="3800" b="1" dirty="0">
                <a:latin typeface="Times New Roman" panose="02020603050405020304" pitchFamily="18" charset="0"/>
                <a:cs typeface="Times New Roman" panose="02020603050405020304" pitchFamily="18" charset="0"/>
              </a:rPr>
              <a:t>Верховна Рада СРСР беззастережно засуджує практику насильницького переселення цілих народів як найтяжчий злочин, що суперечить основам міжнародного права, гуманістичній природі соціалістичного ладу. </a:t>
            </a:r>
          </a:p>
        </p:txBody>
      </p:sp>
    </p:spTree>
    <p:extLst>
      <p:ext uri="{BB962C8B-B14F-4D97-AF65-F5344CB8AC3E}">
        <p14:creationId xmlns:p14="http://schemas.microsoft.com/office/powerpoint/2010/main" val="2875020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fontScale="92500"/>
          </a:bodyPr>
          <a:lstStyle/>
          <a:p>
            <a:pPr marL="457200" indent="450215" algn="just">
              <a:lnSpc>
                <a:spcPct val="107000"/>
              </a:lnSpc>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Близькоспорідненим народом до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адигських</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народів є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абхазці</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(самоназва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апсуа</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частина яких за релігією є мусульмани-суніти, а решта – православні християни. За даними перепису </a:t>
            </a:r>
            <a:r>
              <a:rPr lang="uk-UA" sz="3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в Україні проживало </a:t>
            </a:r>
            <a:r>
              <a:rPr lang="uk-UA" sz="3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990</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абхазців, а в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їх вже було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1 458.</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Це можна пояснити тим, що в першій половині 1990-х рр. Україна надала притулок для кількох сотень абхазьких біженців, які рятувалися від наслідків грузинсько-абхазького конфлікту.</a:t>
            </a:r>
            <a:endParaRPr lang="ru-RU" sz="34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07000"/>
              </a:lnSpc>
              <a:spcAft>
                <a:spcPts val="800"/>
              </a:spcAft>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Крім того, слід згадати, що в Україні проживають споріднені з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адигськими</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народами та абхазцями </a:t>
            </a:r>
            <a:r>
              <a:rPr lang="uk-UA" sz="34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абазини</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(самоназва абаза), які за релігією є також мусульманами-сунітами, у чому слід вбачати турецький вплив. У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2001 р. </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в Україні було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128</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абазинів</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2045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fontScale="92500" lnSpcReduction="10000"/>
          </a:bodyPr>
          <a:lstStyle/>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Аналогічна трагічна доля спіткала також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чеченців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(самоназва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нохчий</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 найчисельніший народ Північного Кавказу (</a:t>
            </a:r>
            <a:r>
              <a:rPr lang="uk-UA"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наприкінці 1980-х рр. чеченців було 611,4 тис</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Офіційно чеченці вважаються мусульманами-сунітами, хоча іслам серед них широко розповсюдився лише у XVIII ст., внаслідок діяльності місіонерів з Османської імперії. У першій половині ХІХ ст. чеченці стали учасниками релігійно-політичного руху – мюридизму, який на Східному Кавказі очолив Шаміль. Чеченська громада належить до найчисельніших в Україні. </a:t>
            </a:r>
          </a:p>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За даними перепису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1989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 Україні проживало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1 844</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особи чеченської національності.</a:t>
            </a:r>
            <a:r>
              <a:rPr lang="uk-UA" sz="3200" b="1" dirty="0">
                <a:effectLst/>
                <a:latin typeface="Calibri" panose="020F0502020204030204" pitchFamily="34" charset="0"/>
                <a:ea typeface="Calibri" panose="020F0502020204030204" pitchFamily="34" charset="0"/>
                <a:cs typeface="Times New Roman" panose="02020603050405020304" pitchFamily="18" charset="0"/>
              </a:rPr>
              <a:t>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Проте після війни </a:t>
            </a:r>
            <a:r>
              <a:rPr lang="uk-UA" sz="3200" b="1" dirty="0">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1994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до України прибула значна кількість чеченських біженців. За даними перепису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 Україні проживало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2 877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чеченців.</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334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a:bodyPr>
          <a:lstStyle/>
          <a:p>
            <a:pPr marL="457200" indent="450215" algn="just">
              <a:lnSpc>
                <a:spcPct val="107000"/>
              </a:lnSpc>
              <a:spcAft>
                <a:spcPts val="800"/>
              </a:spcAft>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Близькоспорідненими до чеченців є </a:t>
            </a:r>
            <a:r>
              <a:rPr lang="uk-UA" sz="34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інгуши</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(самоназва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галгаі</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що також належать до мусульман-сунітів. Кількість інгушів в Україні за останні півтора десятиліття практично залишилася незмінною – у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інгушів в Україні проживало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466</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а в </a:t>
            </a:r>
            <a:r>
              <a:rPr lang="uk-UA" sz="3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uk-UA" sz="3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455</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осіб.</a:t>
            </a:r>
            <a:endParaRPr lang="ru-RU" sz="3400" b="1"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uk-UA" sz="3400" b="1" kern="0" dirty="0">
                <a:effectLst/>
                <a:latin typeface="Times New Roman" panose="02020603050405020304" pitchFamily="18" charset="0"/>
                <a:ea typeface="Calibri" panose="020F0502020204030204" pitchFamily="34" charset="0"/>
              </a:rPr>
              <a:t>Проте найбільш значною із кавказьких діаспор в Україні є </a:t>
            </a:r>
            <a:r>
              <a:rPr lang="uk-UA" sz="3400" b="1" u="sng" kern="0" dirty="0">
                <a:solidFill>
                  <a:srgbClr val="FF0000"/>
                </a:solidFill>
                <a:effectLst/>
                <a:latin typeface="Times New Roman" panose="02020603050405020304" pitchFamily="18" charset="0"/>
                <a:ea typeface="Calibri" panose="020F0502020204030204" pitchFamily="34" charset="0"/>
              </a:rPr>
              <a:t>дагестанська</a:t>
            </a:r>
            <a:r>
              <a:rPr lang="uk-UA" sz="3400" b="1" kern="0" dirty="0">
                <a:effectLst/>
                <a:latin typeface="Times New Roman" panose="02020603050405020304" pitchFamily="18" charset="0"/>
                <a:ea typeface="Calibri" panose="020F0502020204030204" pitchFamily="34" charset="0"/>
              </a:rPr>
              <a:t>. Традиційно дагестанці належать до числа мусульман-сунітів, хоча на території Дагестану діяли і суфії, наслідком чого стало поширення ідей мюридизму в Дагестані та Чечні в першій половині ХІХ ст., очолюване Шамілем.</a:t>
            </a:r>
            <a:endParaRPr lang="ru-RU"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4320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fontScale="92500"/>
          </a:bodyPr>
          <a:lstStyle/>
          <a:p>
            <a:pPr marL="457200" indent="450215" algn="just">
              <a:lnSpc>
                <a:spcPct val="107000"/>
              </a:lnSpc>
              <a:spcAft>
                <a:spcPts val="800"/>
              </a:spcAft>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Дагестанські народи в Україні являють собою носії мов, які належать переважно до двох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мовних</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сімей – </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алтайської</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кипчацька</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підгрупа тюркської групи) та </a:t>
            </a:r>
            <a:r>
              <a:rPr lang="uk-UA" sz="36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північнокавказької</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нахсько</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-дагестанська група). </a:t>
            </a:r>
          </a:p>
          <a:p>
            <a:pPr marL="457200" indent="450215" algn="just">
              <a:lnSpc>
                <a:spcPct val="107000"/>
              </a:lnSpc>
              <a:spcAft>
                <a:spcPts val="800"/>
              </a:spcAft>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Із числа представників тюркомовних народів Дагестану в Україні слід виділити </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кумиків</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(самоназва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кумук</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 у </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в Україні їх проживало </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868</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осіб, а в </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718</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осіб; а також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ногайців</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(самоназва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ногай</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які традиційно проживають не тільки в Дагестані, а й в інших районах Північного Кавказу і кількість яких в Україні у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становила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331</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особу і в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385</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осіб.</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8876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fontScale="62500" lnSpcReduction="20000"/>
          </a:bodyPr>
          <a:lstStyle/>
          <a:p>
            <a:pPr marL="457200" indent="450215" algn="just">
              <a:lnSpc>
                <a:spcPct val="107000"/>
              </a:lnSpc>
              <a:spcAft>
                <a:spcPts val="800"/>
              </a:spcAft>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Проте найбільш чисельними в Україні є представники </a:t>
            </a:r>
            <a:r>
              <a:rPr lang="uk-UA" sz="3400" b="1" dirty="0">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дагестанських народів</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які розмовляють мовами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нахсько</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-дагестанської групи північнокавказької сім’ї:</a:t>
            </a:r>
          </a:p>
          <a:p>
            <a:pPr marL="457200" indent="450215" algn="just">
              <a:lnSpc>
                <a:spcPct val="107000"/>
              </a:lnSpc>
              <a:spcAft>
                <a:spcPts val="800"/>
              </a:spcAft>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аварці</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(самоназва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маарулал</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 у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їх в Україні проживало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2 677</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осіб, а в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2001 р. – 1037</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осіб; </a:t>
            </a:r>
          </a:p>
          <a:p>
            <a:pPr marL="457200" indent="450215" algn="just">
              <a:lnSpc>
                <a:spcPct val="107000"/>
              </a:lnSpc>
              <a:spcAft>
                <a:spcPts val="800"/>
              </a:spcAft>
            </a:pP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агули</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(самоназва агул) – у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їх в Україні проживало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78</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осіб, а в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58</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осіб; </a:t>
            </a:r>
          </a:p>
          <a:p>
            <a:pPr marL="457200" indent="450215" algn="just">
              <a:lnSpc>
                <a:spcPct val="107000"/>
              </a:lnSpc>
              <a:spcAft>
                <a:spcPts val="800"/>
              </a:spcAft>
            </a:pPr>
            <a:r>
              <a:rPr lang="uk-UA" sz="3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даргинці</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(самоназва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дарган</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 у </a:t>
            </a:r>
            <a:r>
              <a:rPr lang="uk-UA" sz="3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їх в Україні проживало </a:t>
            </a:r>
            <a:r>
              <a:rPr lang="uk-UA" sz="3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1 550 </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осіб, а в </a:t>
            </a:r>
            <a:r>
              <a:rPr lang="uk-UA" sz="3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uk-UA" sz="3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896</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осіб;</a:t>
            </a:r>
          </a:p>
          <a:p>
            <a:pPr marL="457200" indent="450215" algn="just">
              <a:lnSpc>
                <a:spcPct val="107000"/>
              </a:lnSpc>
              <a:spcAft>
                <a:spcPts val="800"/>
              </a:spcAft>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4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лакці</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(самоназва лак) – у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їх в Україні проживало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1 035 </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осіб, а в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1 019</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осіб;</a:t>
            </a:r>
          </a:p>
          <a:p>
            <a:pPr marL="457200" indent="450215" algn="just">
              <a:lnSpc>
                <a:spcPct val="107000"/>
              </a:lnSpc>
              <a:spcAft>
                <a:spcPts val="800"/>
              </a:spcAft>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лезгини</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(самоназва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лезгияр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 у </a:t>
            </a:r>
            <a:r>
              <a:rPr lang="uk-UA" sz="3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1989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їх в Україні проживало </a:t>
            </a:r>
            <a:r>
              <a:rPr lang="uk-UA" sz="3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4 810 </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осіб, а в </a:t>
            </a:r>
            <a:r>
              <a:rPr lang="uk-UA" sz="3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2001 р. – 4 349</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осіб;</a:t>
            </a:r>
          </a:p>
          <a:p>
            <a:pPr marL="457200" indent="450215" algn="just">
              <a:lnSpc>
                <a:spcPct val="107000"/>
              </a:lnSpc>
              <a:spcAft>
                <a:spcPts val="800"/>
              </a:spcAft>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4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рутульці</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(самоназва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рутули</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 їх в Україні в </a:t>
            </a:r>
            <a:r>
              <a:rPr lang="uk-UA" sz="3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проживало </a:t>
            </a:r>
            <a:r>
              <a:rPr lang="uk-UA" sz="3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137</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осіб;</a:t>
            </a:r>
          </a:p>
          <a:p>
            <a:pPr marL="457200" indent="450215" algn="just">
              <a:lnSpc>
                <a:spcPct val="107000"/>
              </a:lnSpc>
              <a:spcAft>
                <a:spcPts val="800"/>
              </a:spcAft>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табасарани</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(самоназва табасаран) – у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їх в Україні проживало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932</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особи, а в </a:t>
            </a:r>
            <a:r>
              <a:rPr lang="uk-UA" sz="3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2001 р. – 977</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осіб;</a:t>
            </a:r>
          </a:p>
          <a:p>
            <a:pPr marL="457200" indent="450215" algn="just">
              <a:lnSpc>
                <a:spcPct val="107000"/>
              </a:lnSpc>
              <a:spcAft>
                <a:spcPts val="800"/>
              </a:spcAft>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цахури</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(самоназва </a:t>
            </a:r>
            <a:r>
              <a:rPr lang="uk-UA" sz="3400" b="1" dirty="0" err="1">
                <a:effectLst/>
                <a:latin typeface="Times New Roman" panose="02020603050405020304" pitchFamily="18" charset="0"/>
                <a:ea typeface="Calibri" panose="020F0502020204030204" pitchFamily="34" charset="0"/>
                <a:cs typeface="Times New Roman" panose="02020603050405020304" pitchFamily="18" charset="0"/>
              </a:rPr>
              <a:t>йихби</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 у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1989 р. </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їх в Україні проживало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62</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особи, а в </a:t>
            </a:r>
            <a:r>
              <a:rPr lang="uk-UA" sz="3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2001 р. – 83 </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особи.</a:t>
            </a:r>
            <a:endParaRPr lang="ru-RU" sz="3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500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a:bodyPr>
          <a:lstStyle/>
          <a:p>
            <a:pPr marL="457200" indent="450215" algn="just">
              <a:lnSpc>
                <a:spcPct val="107000"/>
              </a:lnSpc>
              <a:spcAft>
                <a:spcPts val="800"/>
              </a:spcAft>
            </a:pPr>
            <a:r>
              <a:rPr lang="uk-UA" sz="4800" b="1" dirty="0">
                <a:effectLst/>
                <a:latin typeface="Times New Roman" panose="02020603050405020304" pitchFamily="18" charset="0"/>
                <a:ea typeface="Calibri" panose="020F0502020204030204" pitchFamily="34" charset="0"/>
                <a:cs typeface="Times New Roman" panose="02020603050405020304" pitchFamily="18" charset="0"/>
              </a:rPr>
              <a:t>Таким чином, майже </a:t>
            </a:r>
            <a:r>
              <a:rPr lang="uk-UA"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10 тис. </a:t>
            </a:r>
            <a:r>
              <a:rPr lang="uk-UA" sz="4800" b="1" dirty="0">
                <a:effectLst/>
                <a:latin typeface="Times New Roman" panose="02020603050405020304" pitchFamily="18" charset="0"/>
                <a:ea typeface="Calibri" panose="020F0502020204030204" pitchFamily="34" charset="0"/>
                <a:cs typeface="Times New Roman" panose="02020603050405020304" pitchFamily="18" charset="0"/>
              </a:rPr>
              <a:t>представників </a:t>
            </a:r>
            <a:r>
              <a:rPr lang="uk-UA" sz="4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дагестанських народів</a:t>
            </a:r>
            <a:r>
              <a:rPr lang="uk-UA" sz="4800" b="1" dirty="0">
                <a:effectLst/>
                <a:latin typeface="Times New Roman" panose="02020603050405020304" pitchFamily="18" charset="0"/>
                <a:ea typeface="Calibri" panose="020F0502020204030204" pitchFamily="34" charset="0"/>
                <a:cs typeface="Times New Roman" panose="02020603050405020304" pitchFamily="18" charset="0"/>
              </a:rPr>
              <a:t> на сьогодні мешкають в Україні, і при цьому найбільш численними залишаються в Україні, як і в Дагестані, є </a:t>
            </a:r>
            <a:r>
              <a:rPr lang="uk-UA" sz="4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лезгини, аварці, </a:t>
            </a:r>
            <a:r>
              <a:rPr lang="uk-UA" sz="4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лакці</a:t>
            </a:r>
            <a:r>
              <a:rPr lang="uk-UA" sz="4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4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8082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a:bodyPr>
          <a:lstStyle/>
          <a:p>
            <a:pPr marL="457200"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Важливе місце в релігійному житті мусульман України посідають вихідці з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арабських країн</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 принципі, існує проблема, чи вважати всіх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арабомовних</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вихідців з близькосхідних країн одним народом, чи окремими близькоспорідненими народами. </a:t>
            </a:r>
          </a:p>
          <a:p>
            <a:pPr marL="457200"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В радянській етнографії переважала остання тенденція: арабів вважали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мегаетносом</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до складу якого входили окремі етноси, такі як сирійці, ліванці, палестинці, іракці тощо. Проте араби-мусульмани вважають, що всі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арабомовні</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мусульмани – це один народ. З іншого боку, в середовищі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арабомовного</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населення близькосхідного регіону є багато християн (мароніти в Лівані, копти в Єгипті тощо) та представників інших релігій (наприклад,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друзи</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 Лівані та Ізраїлі), які не вважають себе арабами і схильні поділяти населення арабських країн на окремі етноси, відповідно до релігій та країн проживання.</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567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a:bodyPr>
          <a:lstStyle/>
          <a:p>
            <a:pPr marL="457200"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Араби вже кілька десятиліть проживають на території України, представляючи насамперед студентську молодь. Проте на сьогодні араби в Україні представлені не тільки студентами, а й підприємцями та іншими соціальними групами. За даними переписів, у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 Україні проживало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1 240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арабів, у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2001 р.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арабів в Україні було зареєстровано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6 575</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осіб.</a:t>
            </a:r>
            <a:r>
              <a:rPr lang="uk-UA" sz="2000" b="1" dirty="0">
                <a:effectLst/>
                <a:latin typeface="Calibri" panose="020F0502020204030204" pitchFamily="34" charset="0"/>
                <a:ea typeface="Calibri" panose="020F0502020204030204" pitchFamily="34" charset="0"/>
                <a:cs typeface="Times New Roman" panose="02020603050405020304" pitchFamily="18" charset="0"/>
              </a:rPr>
              <a:t>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Якщо переважна більшість вихідців з арабських країн перебуває на території України тимчасово, то палестинці знайшли тут свою другу батьківщину. Дані перепису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2001р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дозволили виділити ті міста України, де араби проживають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компактно</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Київ –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1 426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осіб, Одеса –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1 320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осіб, Харків – 985 осіб, Дніпро –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525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осіб, Донецьк –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470</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осіб, Запоріжжя –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271</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особа, Сімферополь –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268</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осіб, Луганськ –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212</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осіб, Вінниця –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174</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особи.</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3497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fontScale="92500" lnSpcReduction="10000"/>
          </a:bodyPr>
          <a:lstStyle/>
          <a:p>
            <a:pPr marL="457200"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З часом зростає в Україні також вплив мусульманських народів, які за мовою належать до </a:t>
            </a:r>
            <a:r>
              <a:rPr lang="uk-UA" sz="28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індоєвропейської </a:t>
            </a:r>
            <a:r>
              <a:rPr lang="uk-UA" sz="2800" b="1" i="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мовної</a:t>
            </a:r>
            <a:r>
              <a:rPr lang="uk-UA" sz="28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сім’ї</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Насамперед це стосується носіїв мов </a:t>
            </a:r>
            <a:r>
              <a:rPr lang="uk-UA" sz="2800" b="1" u="sng"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іранської групи</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Найбільш вагомою на Середньому Сході етнічною групою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є перси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(самоназва фарсі,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ірані</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які вже протягом багатьох століть традиційно дотримуються шиїтського ісламу. Архівні документи свідчать про те, що ще у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1922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 Одесі існувала громада шиїтів у кількості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2 000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осіб, представлена </a:t>
            </a:r>
            <a:r>
              <a:rPr lang="uk-UA" sz="2800" b="1" i="1" dirty="0">
                <a:effectLst/>
                <a:latin typeface="Times New Roman" panose="02020603050405020304" pitchFamily="18" charset="0"/>
                <a:ea typeface="Calibri" panose="020F0502020204030204" pitchFamily="34" charset="0"/>
                <a:cs typeface="Times New Roman" panose="02020603050405020304" pitchFamily="18" charset="0"/>
              </a:rPr>
              <a:t>персами та азербайджанцями</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А в Києві тоді ж існувала об’єднана колонія персів у кількості до 1 000 осіб, яка знаходилася під протекторатом перського консула. Проте згодом в Україні кількість етнічних персів значно зменшилась. </a:t>
            </a:r>
          </a:p>
          <a:p>
            <a:pPr marL="457200"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Так, за результатами перепису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 Україні проживало лише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228</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персів. За даними перепису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персів в Україні проживало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419</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осіб, із них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189</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осіб проживало у Києві,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45</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 в Одеській обл.,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28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у Харківській обл.,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22</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 в Донецькій обл.</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97516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lnSpcReduction="10000"/>
          </a:bodyPr>
          <a:lstStyle/>
          <a:p>
            <a:pPr marL="457200" indent="0" algn="just">
              <a:lnSpc>
                <a:spcPct val="107000"/>
              </a:lnSpc>
              <a:spcAft>
                <a:spcPts val="800"/>
              </a:spcAft>
              <a:buNone/>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Однак ці цифри виглядають дуже заниженими. Багато громадян Ісламської Республіки Іран виїхали на навчання до університетів України, з’явилося в Україні і багато іранських підприємців. За попередніми підрахунками співробітників Посольства ІРІ в Україні, на сьогодні на території України знаходиться до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5 тис.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громадян Ірану, із яких близько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3 тис.</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становлять студенти. </a:t>
            </a:r>
          </a:p>
          <a:p>
            <a:pPr marL="457200" indent="0" algn="just">
              <a:lnSpc>
                <a:spcPct val="107000"/>
              </a:lnSpc>
              <a:spcAft>
                <a:spcPts val="800"/>
              </a:spcAft>
              <a:buNone/>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Проте національна приналежність при видачі віз та паспортів не враховується, а Іран є багатонаціональною країною, де, крім персів, найбільш великої етнічної групи в Ірані, проживають інші народи індоєвропейського походження –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белуджі, </a:t>
            </a:r>
            <a:r>
              <a:rPr lang="uk-UA"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мазандаранці</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курди, </a:t>
            </a:r>
            <a:r>
              <a:rPr lang="uk-UA"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гілянці</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тощо, а також тюркомовні народи –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азербайджанці, </a:t>
            </a:r>
            <a:r>
              <a:rPr lang="uk-UA" sz="28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афшари</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каджари</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тощо. З огляду на це можна зазначити, що вже у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2001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власне персів в Україні мало бути значно більше, ніж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419</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осіб, офіційно зареєстрованих за результатами перепису.</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5082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535710"/>
            <a:ext cx="12192000" cy="6322290"/>
          </a:xfrm>
        </p:spPr>
        <p:txBody>
          <a:bodyPr>
            <a:normAutofit/>
          </a:bodyPr>
          <a:lstStyle/>
          <a:p>
            <a:pPr marL="0" indent="0" algn="just">
              <a:buNone/>
            </a:pPr>
            <a:r>
              <a:rPr lang="uk-UA" sz="4000" b="1" dirty="0">
                <a:latin typeface="Times New Roman" panose="02020603050405020304" pitchFamily="18" charset="0"/>
                <a:cs typeface="Times New Roman" panose="02020603050405020304" pitchFamily="18" charset="0"/>
              </a:rPr>
              <a:t>Верховна Рада Союзу Радянських Соціалістичних Республік гарантує, що зневаження прав людини і норм гуманності на державному рівні більш ніколи не повториться в нашій країні. </a:t>
            </a:r>
          </a:p>
          <a:p>
            <a:pPr marL="0" indent="0" algn="just">
              <a:buNone/>
            </a:pPr>
            <a:r>
              <a:rPr lang="uk-UA" sz="4000" b="1" dirty="0">
                <a:latin typeface="Times New Roman" panose="02020603050405020304" pitchFamily="18" charset="0"/>
                <a:cs typeface="Times New Roman" panose="02020603050405020304" pitchFamily="18" charset="0"/>
              </a:rPr>
              <a:t>Верховна Рада СРСР вважає за потрібне вжити необхідних законодавчих заходів для безумовного поновлення прав усіх радянських народів, яких було піддано репресіям». </a:t>
            </a:r>
          </a:p>
          <a:p>
            <a:pPr marL="0" indent="0" algn="just">
              <a:buNone/>
            </a:pPr>
            <a:r>
              <a:rPr lang="uk-UA" sz="4000" b="1" dirty="0">
                <a:highlight>
                  <a:srgbClr val="FFFF00"/>
                </a:highlight>
                <a:latin typeface="Times New Roman" panose="02020603050405020304" pitchFamily="18" charset="0"/>
                <a:cs typeface="Times New Roman" panose="02020603050405020304" pitchFamily="18" charset="0"/>
              </a:rPr>
              <a:t>ВЕРХОВНА РАДА СРСР. </a:t>
            </a:r>
          </a:p>
          <a:p>
            <a:pPr marL="0" indent="0" algn="just">
              <a:buNone/>
            </a:pPr>
            <a:r>
              <a:rPr lang="uk-UA" sz="4000" b="1" dirty="0">
                <a:highlight>
                  <a:srgbClr val="FFFF00"/>
                </a:highlight>
                <a:latin typeface="Times New Roman" panose="02020603050405020304" pitchFamily="18" charset="0"/>
                <a:cs typeface="Times New Roman" panose="02020603050405020304" pitchFamily="18" charset="0"/>
              </a:rPr>
              <a:t>Москва, Кремль, 14 листопада 1989 р. N 772-I.</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15733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683491"/>
            <a:ext cx="12192000" cy="6174509"/>
          </a:xfrm>
        </p:spPr>
        <p:txBody>
          <a:bodyPr>
            <a:normAutofit/>
          </a:bodyPr>
          <a:lstStyle/>
          <a:p>
            <a:pPr marL="457200"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За мовою та за походженням близькоспорідненими до персів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є таджики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(самоназва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тоджик</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Проте таджики, на відміну від персів, традиційно дотримуються сунітського ісламу, що, зокрема, і стало причиною утворення окремих етносів – персів і таджиків. За даними перепису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таджиків в Україні проживало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4 447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осіб. </a:t>
            </a:r>
          </a:p>
          <a:p>
            <a:pPr marL="457200"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У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кількість таджиків в Україні залишилась практично незмінною –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4 255</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осіб. Цю стабільність можна пояснити тим, що у 90-ті рр. ХХ ст. таджики не повертались на свою історичну батьківщину через громадянську війну, що мала дуже негативні наслідки для Таджикистану. Проте існує думка, що кількість таджиків в Україні може досягати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14 тис.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осіб, в чому слід вбачати наслідки тієї ж громадянської війни в Таджикистані.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074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lnSpcReduction="10000"/>
          </a:bodyPr>
          <a:lstStyle/>
          <a:p>
            <a:pPr marL="457200" indent="450215" algn="just">
              <a:lnSpc>
                <a:spcPct val="107000"/>
              </a:lnSpc>
              <a:spcAft>
                <a:spcPts val="800"/>
              </a:spcAft>
            </a:pP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З інших </a:t>
            </a:r>
            <a:r>
              <a:rPr lang="uk-UA" sz="2800" dirty="0" err="1">
                <a:effectLst/>
                <a:latin typeface="Times New Roman" panose="02020603050405020304" pitchFamily="18" charset="0"/>
                <a:ea typeface="Calibri" panose="020F0502020204030204" pitchFamily="34" charset="0"/>
                <a:cs typeface="Times New Roman" panose="02020603050405020304" pitchFamily="18" charset="0"/>
              </a:rPr>
              <a:t>іраномовних</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етносів на території України, які походять з країн Близького та Середнього Сходу, слід виділити такі народи: </a:t>
            </a:r>
            <a:r>
              <a:rPr lang="uk-UA"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пуштуни</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(самоназва </a:t>
            </a:r>
            <a:r>
              <a:rPr lang="uk-UA" sz="2800" dirty="0" err="1">
                <a:effectLst/>
                <a:latin typeface="Times New Roman" panose="02020603050405020304" pitchFamily="18" charset="0"/>
                <a:ea typeface="Calibri" panose="020F0502020204030204" pitchFamily="34" charset="0"/>
                <a:cs typeface="Times New Roman" panose="02020603050405020304" pitchFamily="18" charset="0"/>
              </a:rPr>
              <a:t>пуштун</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або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афганці</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які належать до мусульман-сунітів та походять з Афганістану та Пакистану, – у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в Україні їх було зареєстровано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360</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осіб, а в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28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1 008</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осіб;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белуджі</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(самоназва </a:t>
            </a:r>
            <a:r>
              <a:rPr lang="uk-UA" sz="2800" dirty="0" err="1">
                <a:effectLst/>
                <a:latin typeface="Times New Roman" panose="02020603050405020304" pitchFamily="18" charset="0"/>
                <a:ea typeface="Calibri" panose="020F0502020204030204" pitchFamily="34" charset="0"/>
                <a:cs typeface="Times New Roman" panose="02020603050405020304" pitchFamily="18" charset="0"/>
              </a:rPr>
              <a:t>балуч</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dirty="0" err="1">
                <a:effectLst/>
                <a:latin typeface="Times New Roman" panose="02020603050405020304" pitchFamily="18" charset="0"/>
                <a:ea typeface="Calibri" panose="020F0502020204030204" pitchFamily="34" charset="0"/>
                <a:cs typeface="Times New Roman" panose="02020603050405020304" pitchFamily="18" charset="0"/>
              </a:rPr>
              <a:t>балоч</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 мусульмани-суніти, вихідці з Ірану, Афганістану та Пакистану, яких в Україні у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було лише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45</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осіб, а в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2001 р. – 31</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особа; </a:t>
            </a:r>
          </a:p>
          <a:p>
            <a:pPr marL="457200" indent="450215" algn="just">
              <a:lnSpc>
                <a:spcPct val="107000"/>
              </a:lnSpc>
              <a:spcAft>
                <a:spcPts val="800"/>
              </a:spcAft>
            </a:pP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курди</a:t>
            </a:r>
            <a:r>
              <a:rPr lang="uk-UA" sz="2800"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(самоназва курд), батьківщиною яких є території Ірану, Іраку, Сирії та Туреччини і які за релігією належать не тільки до мусульман сунітського та шиїтського напрямів, а й сповідують свою релігію – </a:t>
            </a:r>
            <a:r>
              <a:rPr lang="uk-UA" sz="2800" dirty="0" err="1">
                <a:effectLst/>
                <a:latin typeface="Times New Roman" panose="02020603050405020304" pitchFamily="18" charset="0"/>
                <a:ea typeface="Calibri" panose="020F0502020204030204" pitchFamily="34" charset="0"/>
                <a:cs typeface="Times New Roman" panose="02020603050405020304" pitchFamily="18" charset="0"/>
              </a:rPr>
              <a:t>єзідізм</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 у </a:t>
            </a:r>
            <a:r>
              <a:rPr lang="uk-UA" sz="2800" b="1" dirty="0">
                <a:effectLst/>
                <a:highlight>
                  <a:srgbClr val="FF00FF"/>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курдів в Україні було </a:t>
            </a:r>
            <a:r>
              <a:rPr lang="uk-UA" sz="2800" b="1" dirty="0">
                <a:effectLst/>
                <a:highlight>
                  <a:srgbClr val="FF00FF"/>
                </a:highlight>
                <a:latin typeface="Times New Roman" panose="02020603050405020304" pitchFamily="18" charset="0"/>
                <a:ea typeface="Calibri" panose="020F0502020204030204" pitchFamily="34" charset="0"/>
                <a:cs typeface="Times New Roman" panose="02020603050405020304" pitchFamily="18" charset="0"/>
              </a:rPr>
              <a:t>238</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осіб, а в </a:t>
            </a:r>
            <a:r>
              <a:rPr lang="uk-UA" sz="2800" b="1" dirty="0">
                <a:effectLst/>
                <a:highlight>
                  <a:srgbClr val="FF00FF"/>
                </a:highlight>
                <a:latin typeface="Times New Roman" panose="02020603050405020304" pitchFamily="18" charset="0"/>
                <a:ea typeface="Calibri" panose="020F0502020204030204" pitchFamily="34" charset="0"/>
                <a:cs typeface="Times New Roman" panose="02020603050405020304" pitchFamily="18" charset="0"/>
              </a:rPr>
              <a:t>2001 р.</a:t>
            </a:r>
            <a:r>
              <a:rPr lang="uk-UA" sz="2800" dirty="0">
                <a:effectLst/>
                <a:highlight>
                  <a:srgbClr val="FF00FF"/>
                </a:highlight>
                <a:latin typeface="Times New Roman" panose="02020603050405020304" pitchFamily="18" charset="0"/>
                <a:ea typeface="Calibri" panose="020F0502020204030204" pitchFamily="34" charset="0"/>
                <a:cs typeface="Times New Roman" panose="02020603050405020304" pitchFamily="18" charset="0"/>
              </a:rPr>
              <a:t> – </a:t>
            </a:r>
            <a:r>
              <a:rPr lang="uk-UA" sz="2800" b="1" dirty="0">
                <a:effectLst/>
                <a:highlight>
                  <a:srgbClr val="FF00FF"/>
                </a:highlight>
                <a:latin typeface="Times New Roman" panose="02020603050405020304" pitchFamily="18" charset="0"/>
                <a:ea typeface="Calibri" panose="020F0502020204030204" pitchFamily="34" charset="0"/>
                <a:cs typeface="Times New Roman" panose="02020603050405020304" pitchFamily="18" charset="0"/>
              </a:rPr>
              <a:t>2 088</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осіб; </a:t>
            </a:r>
            <a:r>
              <a:rPr lang="uk-UA" sz="2800" b="1" dirty="0" err="1">
                <a:effectLst/>
                <a:highlight>
                  <a:srgbClr val="C0C0C0"/>
                </a:highlight>
                <a:latin typeface="Times New Roman" panose="02020603050405020304" pitchFamily="18" charset="0"/>
                <a:ea typeface="Calibri" panose="020F0502020204030204" pitchFamily="34" charset="0"/>
                <a:cs typeface="Times New Roman" panose="02020603050405020304" pitchFamily="18" charset="0"/>
              </a:rPr>
              <a:t>таліші</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(самоназва </a:t>
            </a:r>
            <a:r>
              <a:rPr lang="uk-UA" sz="2800" dirty="0" err="1">
                <a:effectLst/>
                <a:latin typeface="Times New Roman" panose="02020603050405020304" pitchFamily="18" charset="0"/>
                <a:ea typeface="Calibri" panose="020F0502020204030204" pitchFamily="34" charset="0"/>
                <a:cs typeface="Times New Roman" panose="02020603050405020304" pitchFamily="18" charset="0"/>
              </a:rPr>
              <a:t>толіш</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які є нащадками </a:t>
            </a:r>
            <a:r>
              <a:rPr lang="uk-UA" sz="2800" dirty="0" err="1">
                <a:effectLst/>
                <a:latin typeface="Times New Roman" panose="02020603050405020304" pitchFamily="18" charset="0"/>
                <a:ea typeface="Calibri" panose="020F0502020204030204" pitchFamily="34" charset="0"/>
                <a:cs typeface="Times New Roman" panose="02020603050405020304" pitchFamily="18" charset="0"/>
              </a:rPr>
              <a:t>іраномовних</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аборигенів Азербайджану і які частково належать до мусульман-сунітів та шиїтів,– у </a:t>
            </a:r>
            <a:r>
              <a:rPr lang="uk-UA" sz="2800" b="1" dirty="0">
                <a:effectLst/>
                <a:highlight>
                  <a:srgbClr val="C0C0C0"/>
                </a:highlight>
                <a:latin typeface="Times New Roman" panose="02020603050405020304" pitchFamily="18" charset="0"/>
                <a:ea typeface="Calibri" panose="020F0502020204030204" pitchFamily="34" charset="0"/>
                <a:cs typeface="Times New Roman" panose="02020603050405020304" pitchFamily="18" charset="0"/>
              </a:rPr>
              <a:t>1989 р.</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в Україні їх було </a:t>
            </a:r>
            <a:r>
              <a:rPr lang="uk-UA" sz="2800" b="1" dirty="0">
                <a:effectLst/>
                <a:highlight>
                  <a:srgbClr val="C0C0C0"/>
                </a:highlight>
                <a:latin typeface="Times New Roman" panose="02020603050405020304" pitchFamily="18" charset="0"/>
                <a:ea typeface="Calibri" panose="020F0502020204030204" pitchFamily="34" charset="0"/>
                <a:cs typeface="Times New Roman" panose="02020603050405020304" pitchFamily="18" charset="0"/>
              </a:rPr>
              <a:t>11</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осіб, а в </a:t>
            </a:r>
            <a:r>
              <a:rPr lang="uk-UA" sz="2800" b="1" dirty="0">
                <a:effectLst/>
                <a:highlight>
                  <a:srgbClr val="C0C0C0"/>
                </a:highlight>
                <a:latin typeface="Times New Roman" panose="02020603050405020304" pitchFamily="18" charset="0"/>
                <a:ea typeface="Calibri" panose="020F0502020204030204" pitchFamily="34" charset="0"/>
                <a:cs typeface="Times New Roman" panose="02020603050405020304" pitchFamily="18" charset="0"/>
              </a:rPr>
              <a:t>2001 р. – 133</a:t>
            </a:r>
            <a:r>
              <a:rPr lang="uk-UA" sz="2800" dirty="0">
                <a:effectLst/>
                <a:latin typeface="Times New Roman" panose="02020603050405020304" pitchFamily="18" charset="0"/>
                <a:ea typeface="Calibri" panose="020F0502020204030204" pitchFamily="34" charset="0"/>
                <a:cs typeface="Times New Roman" panose="02020603050405020304" pitchFamily="18" charset="0"/>
              </a:rPr>
              <a:t> особи.</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571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fontScale="92500"/>
          </a:bodyPr>
          <a:lstStyle/>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Таким чином, кількість представників мусульманських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іраномовних</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народів з території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Близького та Середнього Сходу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таджиків, </a:t>
            </a:r>
            <a:r>
              <a:rPr lang="uk-UA" sz="32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пуштунів</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белуджів, курдів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 в Україні в 1990-ті рр. значно збільшилася через нестабільні політичні умови на їхній батьківщині. </a:t>
            </a:r>
          </a:p>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Насамперед це стосується громадянської війни в Таджикистані, диктатури талібів у Афганістані та американської окупації Афганістану, нестабільної ситуації на півночі Іраку та на південному сході Туреччини в місцях проживання курдів. З іншого боку, Україна стала східною сусідкою країн ЄС і тому почала приваблювати мігрантів із не дуже стабільних в економічному відношенні країн Середнього Сходу.</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9615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lnSpcReduction="10000"/>
          </a:bodyPr>
          <a:lstStyle/>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В остаточному підсумку можна зазначити, що мусульманська громада України, згідно перепису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2001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 етнічному аспекті є дуже строкатою – </a:t>
            </a:r>
            <a:r>
              <a:rPr lang="uk-UA" sz="3200" b="1" u="sng"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на території України зафіксовано представників майже 40 мусульманських народів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Проте серед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436 тис.</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мусульман в Україні (0,9 % населення) переважають тюркомовні етноси, і серед них насамперед кримські татари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248 193</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поволзькі татари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73 304</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та азербайджанці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45 176</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Оцінка чисельності волзьких татар дискусійна, оскільки з огляду на історичні причини (350-річної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етноконфесійної</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дискримінації з боку російської імперії) волзькі татари під час переписів нерідко записувалися як росіяни або українці.</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8200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fontScale="92500"/>
          </a:bodyPr>
          <a:lstStyle/>
          <a:p>
            <a:pPr marL="457200" indent="450215" algn="just">
              <a:lnSpc>
                <a:spcPct val="107000"/>
              </a:lnSpc>
              <a:spcAft>
                <a:spcPts val="800"/>
              </a:spcAft>
            </a:pP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Друге місце</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посідають в Україні народи північнокавказького походження, насамперед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дагестанці та чеченці</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які розмовляють мовами північнокавказької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мовної</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сім’ї –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14 тис.</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осіб.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Узбеки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нараховують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12 тис.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і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турки/турки-месхетинці</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(близько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10 тис.</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осіб). За останні роки значно збільшилась кількість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іраномовних</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мусульман з країн Середнього Сходу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перси, курди, </a:t>
            </a:r>
            <a:r>
              <a:rPr lang="uk-UA"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пуштуни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Тільки кримські татари являють собою тубільне населення держави, але вони в основному повернулися з депортації протягом останніх двох десятиліть. Решта мусульманських народів, за винятком поволзьких татар, переважно з’явилися на території України як після Другої світової війни, так і після розпаду СРСР – під час загострення локальних конфліктів. </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50354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lnSpcReduction="10000"/>
          </a:bodyPr>
          <a:lstStyle/>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Найбільш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компактно</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мусульмани були розселені в </a:t>
            </a:r>
            <a:r>
              <a:rPr lang="uk-UA" sz="3200" b="1" i="1" u="sng" dirty="0">
                <a:effectLst/>
                <a:latin typeface="Times New Roman" panose="02020603050405020304" pitchFamily="18" charset="0"/>
                <a:ea typeface="Calibri" panose="020F0502020204030204" pitchFamily="34" charset="0"/>
                <a:cs typeface="Times New Roman" panose="02020603050405020304" pitchFamily="18" charset="0"/>
              </a:rPr>
              <a:t>Автономній Республіці Крим</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272 600</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осіб з урахуванням Севастополя), а також в </a:t>
            </a:r>
            <a:r>
              <a:rPr lang="uk-UA" sz="3200" b="1" u="sng" dirty="0">
                <a:effectLst/>
                <a:latin typeface="Times New Roman" panose="02020603050405020304" pitchFamily="18" charset="0"/>
                <a:ea typeface="Calibri" panose="020F0502020204030204" pitchFamily="34" charset="0"/>
                <a:cs typeface="Times New Roman" panose="02020603050405020304" pitchFamily="18" charset="0"/>
              </a:rPr>
              <a:t>південних та східних областях України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тобто у найбільш інтернаціональних промислово-сільськогосподарських регіонах держави. </a:t>
            </a:r>
          </a:p>
          <a:p>
            <a:pPr marL="457200" indent="450215" algn="just">
              <a:lnSpc>
                <a:spcPct val="107000"/>
              </a:lnSpc>
              <a:spcAft>
                <a:spcPts val="800"/>
              </a:spcAft>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Так, друге місце посідала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Донецька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область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36</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тис. осіб), потім іде група регіонів з чисельністю народів, що традиційно сповідують іслам, від 10 до 20 тис. осіб –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Харківська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16</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тис.),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Луганська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15</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тис.),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Дніпропетровська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15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тис.),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Херсонська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14</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тис.), </a:t>
            </a:r>
            <a:r>
              <a:rPr lang="uk-UA" sz="3200" b="1" i="1" dirty="0">
                <a:effectLst/>
                <a:latin typeface="Times New Roman" panose="02020603050405020304" pitchFamily="18" charset="0"/>
                <a:ea typeface="Calibri" panose="020F0502020204030204" pitchFamily="34" charset="0"/>
                <a:cs typeface="Times New Roman" panose="02020603050405020304" pitchFamily="18" charset="0"/>
              </a:rPr>
              <a:t>Одеська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12,2</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тис.),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Запорізька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11,7</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тис.). Проте у Києві, як у столиці держави, мусульманський осередок також значно представлений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10,9</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тис.).</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2745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6"/>
          </a:xfrm>
        </p:spPr>
        <p:txBody>
          <a:bodyPr>
            <a:noAutofit/>
          </a:bodyPr>
          <a:lstStyle/>
          <a:p>
            <a:pPr algn="ctr"/>
            <a:r>
              <a:rPr lang="uk-UA" sz="2800" b="1" dirty="0">
                <a:solidFill>
                  <a:srgbClr val="FF0000"/>
                </a:solidFill>
                <a:highlight>
                  <a:srgbClr val="FFFF00"/>
                </a:highlight>
                <a:latin typeface="Times New Roman" panose="02020603050405020304" pitchFamily="18" charset="0"/>
                <a:cs typeface="Times New Roman" panose="02020603050405020304" pitchFamily="18" charset="0"/>
              </a:rPr>
              <a:t>2.	Перепис населення України 2001 р. і кількість мусульман</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24873"/>
            <a:ext cx="12192000" cy="6433127"/>
          </a:xfrm>
        </p:spPr>
        <p:txBody>
          <a:bodyPr>
            <a:normAutofit lnSpcReduction="10000"/>
          </a:bodyPr>
          <a:lstStyle/>
          <a:p>
            <a:pPr marL="457200" indent="450215" algn="just">
              <a:lnSpc>
                <a:spcPct val="107000"/>
              </a:lnSpc>
              <a:spcAft>
                <a:spcPts val="800"/>
              </a:spcAft>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Слід також відзначити, що </a:t>
            </a:r>
            <a:r>
              <a:rPr lang="uk-UA" sz="3600" b="1" i="1" u="sng" dirty="0">
                <a:effectLst/>
                <a:latin typeface="Times New Roman" panose="02020603050405020304" pitchFamily="18" charset="0"/>
                <a:ea typeface="Calibri" panose="020F0502020204030204" pitchFamily="34" charset="0"/>
                <a:cs typeface="Times New Roman" panose="02020603050405020304" pitchFamily="18" charset="0"/>
              </a:rPr>
              <a:t>Україна увійшла до п’ятірки європейських країн із значною питомою вагою мусульманського населення</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яке до того ж мешкає досить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компактно</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indent="450215" algn="just">
              <a:lnSpc>
                <a:spcPct val="107000"/>
              </a:lnSpc>
              <a:spcAft>
                <a:spcPts val="800"/>
              </a:spcAft>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Україна поступається за чисельністю мусульман </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Туреччині, Албанії, Німеччині та Франції</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але вже випереджає у цьому відношенні </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Болгарію, Македонію та край Косово</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457200" indent="450215" algn="just">
              <a:lnSpc>
                <a:spcPct val="107000"/>
              </a:lnSpc>
              <a:spcAft>
                <a:spcPts val="800"/>
              </a:spcAft>
            </a:pPr>
            <a:r>
              <a:rPr lang="uk-UA" sz="3600" b="1" i="1" dirty="0">
                <a:effectLst/>
                <a:latin typeface="Times New Roman" panose="02020603050405020304" pitchFamily="18" charset="0"/>
                <a:ea typeface="Calibri" panose="020F0502020204030204" pitchFamily="34" charset="0"/>
                <a:cs typeface="Times New Roman" panose="02020603050405020304" pitchFamily="18" charset="0"/>
              </a:rPr>
              <a:t>Динаміка поширення ісламу в Україні протягом 11 років, до 2022 р., залишалася стабільно високою</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248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1339272"/>
          </a:xfrm>
        </p:spPr>
        <p:txBody>
          <a:bodyPr>
            <a:noAutofit/>
          </a:bodyPr>
          <a:lstStyle/>
          <a:p>
            <a:pPr algn="ctr"/>
            <a:r>
              <a:rPr lang="uk-UA" sz="1800" b="1" dirty="0">
                <a:highlight>
                  <a:srgbClr val="00FF00"/>
                </a:highlight>
                <a:latin typeface="Times New Roman" panose="02020603050405020304" pitchFamily="18" charset="0"/>
                <a:cs typeface="Times New Roman" panose="02020603050405020304" pitchFamily="18" charset="0"/>
              </a:rPr>
              <a:t>3.	Духовні мусульманські центри: Духовне управління мусульман Криму (ДУМК) у Сімферополі, Духовне управління мусульман України в Києві (ДУМУ), Духовний центр мусульман України в Донецьку (ДЦМУ), Релігійне управління незалежних мусульманських громад України (РУНМГУ) «Київський </a:t>
            </a:r>
            <a:r>
              <a:rPr lang="uk-UA" sz="1800" b="1" dirty="0" err="1">
                <a:highlight>
                  <a:srgbClr val="00FF00"/>
                </a:highlight>
                <a:latin typeface="Times New Roman" panose="02020603050405020304" pitchFamily="18" charset="0"/>
                <a:cs typeface="Times New Roman" panose="02020603050405020304" pitchFamily="18" charset="0"/>
              </a:rPr>
              <a:t>муфтіят</a:t>
            </a:r>
            <a:r>
              <a:rPr lang="uk-UA" sz="1800" b="1" dirty="0">
                <a:highlight>
                  <a:srgbClr val="00FF00"/>
                </a:highlight>
                <a:latin typeface="Times New Roman" panose="02020603050405020304" pitchFamily="18" charset="0"/>
                <a:cs typeface="Times New Roman" panose="02020603050405020304" pitchFamily="18" charset="0"/>
              </a:rPr>
              <a:t>» у Києві, духовне управління мусульман України «</a:t>
            </a:r>
            <a:r>
              <a:rPr lang="uk-UA" sz="1800" b="1" dirty="0" err="1">
                <a:highlight>
                  <a:srgbClr val="00FF00"/>
                </a:highlight>
                <a:latin typeface="Times New Roman" panose="02020603050405020304" pitchFamily="18" charset="0"/>
                <a:cs typeface="Times New Roman" panose="02020603050405020304" pitchFamily="18" charset="0"/>
              </a:rPr>
              <a:t>Умма</a:t>
            </a:r>
            <a:r>
              <a:rPr lang="uk-UA" sz="1800" b="1" dirty="0">
                <a:highlight>
                  <a:srgbClr val="00FF00"/>
                </a:highlight>
                <a:latin typeface="Times New Roman" panose="02020603050405020304" pitchFamily="18" charset="0"/>
                <a:cs typeface="Times New Roman" panose="02020603050405020304" pitchFamily="18" charset="0"/>
              </a:rPr>
              <a:t>» в Києві, духовний центр мусульман Криму (ДЦМК) в Євпаторії і Всеукраїнське духовне управління мусульман «Єднання» в Макіївці.</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339274"/>
            <a:ext cx="12192000" cy="5518726"/>
          </a:xfrm>
        </p:spPr>
        <p:txBody>
          <a:bodyPr>
            <a:normAutofit fontScale="92500"/>
          </a:bodyPr>
          <a:lstStyle/>
          <a:p>
            <a:pPr marL="0" lvl="0" indent="0" algn="just">
              <a:lnSpc>
                <a:spcPct val="107000"/>
              </a:lnSpc>
              <a:buNone/>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До кінця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2013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за всієї нечисленності української мусульманської спільноти було офіційно зареєстровано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7 духовних мусульманських центрів: </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Криму (ДУМК) у Сімферополі</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України в Києві (ДУМУ)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Духовний центр мусульман України в Донецьку (ДЦМУ)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uk-UA" sz="2800" b="1" dirty="0">
                <a:effectLst/>
                <a:highlight>
                  <a:srgbClr val="FF00FF"/>
                </a:highlight>
                <a:latin typeface="Times New Roman" panose="02020603050405020304" pitchFamily="18" charset="0"/>
                <a:ea typeface="Calibri" panose="020F0502020204030204" pitchFamily="34" charset="0"/>
                <a:cs typeface="Times New Roman" panose="02020603050405020304" pitchFamily="18" charset="0"/>
              </a:rPr>
              <a:t>Релігійне управління незалежних мусульманських громад України (РУНМГУ) «Київський </a:t>
            </a:r>
            <a:r>
              <a:rPr lang="uk-UA" sz="2800" b="1" dirty="0" err="1">
                <a:effectLst/>
                <a:highlight>
                  <a:srgbClr val="FF00FF"/>
                </a:highlight>
                <a:latin typeface="Times New Roman" panose="02020603050405020304" pitchFamily="18" charset="0"/>
                <a:ea typeface="Calibri" panose="020F0502020204030204" pitchFamily="34" charset="0"/>
                <a:cs typeface="Times New Roman" panose="02020603050405020304" pitchFamily="18" charset="0"/>
              </a:rPr>
              <a:t>муфтіят</a:t>
            </a:r>
            <a:r>
              <a:rPr lang="uk-UA" sz="2800" b="1" dirty="0">
                <a:effectLst/>
                <a:highlight>
                  <a:srgbClr val="FF00FF"/>
                </a:highlight>
                <a:latin typeface="Times New Roman" panose="02020603050405020304" pitchFamily="18" charset="0"/>
                <a:ea typeface="Calibri" panose="020F0502020204030204" pitchFamily="34" charset="0"/>
                <a:cs typeface="Times New Roman" panose="02020603050405020304" pitchFamily="18" charset="0"/>
              </a:rPr>
              <a:t>» у Києві</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України «</a:t>
            </a:r>
            <a:r>
              <a:rPr lang="uk-UA"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Умма</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в Києві</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Духовний центр мусульман Криму (ДЦМК) в Євпаторії</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R"/>
            </a:pP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Всеукраїнське духовне управління мусульман (ВДУМ) «Єднання» в Макіївці</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082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marL="514350" indent="-514350" algn="ctr">
              <a:buAutoNum type="arabicParenR"/>
            </a:pPr>
            <a:r>
              <a:rPr lang="uk-UA" b="1" dirty="0">
                <a:solidFill>
                  <a:srgbClr val="FF0000"/>
                </a:solidFill>
                <a:highlight>
                  <a:srgbClr val="00FFFF"/>
                </a:highlight>
                <a:latin typeface="Times New Roman" panose="02020603050405020304" pitchFamily="18" charset="0"/>
                <a:cs typeface="Times New Roman" panose="02020603050405020304" pitchFamily="18" charset="0"/>
              </a:rPr>
              <a:t>Духовне управління мусульман Криму (ДУМК) у Сімферополі</a:t>
            </a:r>
          </a:p>
          <a:p>
            <a:pPr marL="0" indent="0" algn="just">
              <a:buNone/>
            </a:pPr>
            <a:r>
              <a:rPr lang="uk-UA" sz="3600" b="1" dirty="0">
                <a:latin typeface="Times New Roman" panose="02020603050405020304" pitchFamily="18" charset="0"/>
                <a:cs typeface="Times New Roman" panose="02020603050405020304" pitchFamily="18" charset="0"/>
              </a:rPr>
              <a:t>Одним з перших релігійних об’єднань українських мусульман вважається </a:t>
            </a:r>
            <a:r>
              <a:rPr lang="uk-UA" sz="3600" b="1" dirty="0">
                <a:highlight>
                  <a:srgbClr val="FFFF00"/>
                </a:highlight>
                <a:latin typeface="Times New Roman" panose="02020603050405020304" pitchFamily="18" charset="0"/>
                <a:cs typeface="Times New Roman" panose="02020603050405020304" pitchFamily="18" charset="0"/>
              </a:rPr>
              <a:t>Духовне управління мусульман Криму</a:t>
            </a:r>
            <a:r>
              <a:rPr lang="uk-UA" sz="3600" b="1" dirty="0">
                <a:latin typeface="Times New Roman" panose="02020603050405020304" pitchFamily="18" charset="0"/>
                <a:cs typeface="Times New Roman" panose="02020603050405020304" pitchFamily="18" charset="0"/>
              </a:rPr>
              <a:t>, яке утворилось внаслідок повернення кримських татар до Криму з депортації. </a:t>
            </a:r>
          </a:p>
          <a:p>
            <a:pPr marL="0" indent="0" algn="just">
              <a:buNone/>
            </a:pPr>
            <a:r>
              <a:rPr lang="uk-UA" sz="3600" b="1" dirty="0">
                <a:latin typeface="Times New Roman" panose="02020603050405020304" pitchFamily="18" charset="0"/>
                <a:cs typeface="Times New Roman" panose="02020603050405020304" pitchFamily="18" charset="0"/>
              </a:rPr>
              <a:t>Перші мусульманські громади в Криму, на думку дослідників, були зареєстровані в </a:t>
            </a:r>
            <a:r>
              <a:rPr lang="uk-UA" sz="3600" b="1" dirty="0">
                <a:highlight>
                  <a:srgbClr val="FFFF00"/>
                </a:highlight>
                <a:latin typeface="Times New Roman" panose="02020603050405020304" pitchFamily="18" charset="0"/>
                <a:cs typeface="Times New Roman" panose="02020603050405020304" pitchFamily="18" charset="0"/>
              </a:rPr>
              <a:t>1988 р.</a:t>
            </a:r>
            <a:r>
              <a:rPr lang="uk-UA" sz="3600" b="1" dirty="0">
                <a:latin typeface="Times New Roman" panose="02020603050405020304" pitchFamily="18" charset="0"/>
                <a:cs typeface="Times New Roman" panose="02020603050405020304" pitchFamily="18" charset="0"/>
              </a:rPr>
              <a:t>, тоді як за словами </a:t>
            </a:r>
            <a:r>
              <a:rPr lang="uk-UA" sz="3600" b="1" dirty="0">
                <a:highlight>
                  <a:srgbClr val="00FF00"/>
                </a:highlight>
                <a:latin typeface="Times New Roman" panose="02020603050405020304" pitchFamily="18" charset="0"/>
                <a:cs typeface="Times New Roman" panose="02020603050405020304" pitchFamily="18" charset="0"/>
              </a:rPr>
              <a:t>першого муфтія Криму </a:t>
            </a:r>
            <a:r>
              <a:rPr lang="uk-UA" sz="3600" b="1" dirty="0" err="1">
                <a:solidFill>
                  <a:srgbClr val="FF0000"/>
                </a:solidFill>
                <a:latin typeface="Times New Roman" panose="02020603050405020304" pitchFamily="18" charset="0"/>
                <a:cs typeface="Times New Roman" panose="02020603050405020304" pitchFamily="18" charset="0"/>
              </a:rPr>
              <a:t>Сеітджеліля</a:t>
            </a:r>
            <a:r>
              <a:rPr lang="uk-UA" sz="3600" b="1" dirty="0">
                <a:solidFill>
                  <a:srgbClr val="FF0000"/>
                </a:solidFill>
                <a:latin typeface="Times New Roman" panose="02020603050405020304" pitchFamily="18" charset="0"/>
                <a:cs typeface="Times New Roman" panose="02020603050405020304" pitchFamily="18" charset="0"/>
              </a:rPr>
              <a:t> </a:t>
            </a:r>
            <a:r>
              <a:rPr lang="uk-UA" sz="3600" b="1" dirty="0" err="1">
                <a:solidFill>
                  <a:srgbClr val="FF0000"/>
                </a:solidFill>
                <a:latin typeface="Times New Roman" panose="02020603050405020304" pitchFamily="18" charset="0"/>
                <a:cs typeface="Times New Roman" panose="02020603050405020304" pitchFamily="18" charset="0"/>
              </a:rPr>
              <a:t>Ібрагімова</a:t>
            </a:r>
            <a:r>
              <a:rPr lang="uk-UA" sz="3600" b="1" dirty="0">
                <a:latin typeface="Times New Roman" panose="02020603050405020304" pitchFamily="18" charset="0"/>
                <a:cs typeface="Times New Roman" panose="02020603050405020304" pitchFamily="18" charset="0"/>
              </a:rPr>
              <a:t>, це відбулося в </a:t>
            </a:r>
            <a:r>
              <a:rPr lang="uk-UA" sz="3600" b="1" dirty="0">
                <a:solidFill>
                  <a:srgbClr val="FF0000"/>
                </a:solidFill>
                <a:latin typeface="Times New Roman" panose="02020603050405020304" pitchFamily="18" charset="0"/>
                <a:cs typeface="Times New Roman" panose="02020603050405020304" pitchFamily="18" charset="0"/>
              </a:rPr>
              <a:t>1989 р.</a:t>
            </a:r>
            <a:r>
              <a:rPr lang="uk-UA" sz="3600" b="1" dirty="0">
                <a:latin typeface="Times New Roman" panose="02020603050405020304" pitchFamily="18" charset="0"/>
                <a:cs typeface="Times New Roman" panose="02020603050405020304" pitchFamily="18" charset="0"/>
              </a:rPr>
              <a:t>: «</a:t>
            </a:r>
            <a:r>
              <a:rPr lang="uk-UA" sz="3600" b="1" dirty="0">
                <a:highlight>
                  <a:srgbClr val="FFFF00"/>
                </a:highlight>
                <a:latin typeface="Times New Roman" panose="02020603050405020304" pitchFamily="18" charset="0"/>
                <a:cs typeface="Times New Roman" panose="02020603050405020304" pitchFamily="18" charset="0"/>
              </a:rPr>
              <a:t>Практично з 1989 року ми почали формування мусульманських громад в Криму. В цьому ж році було зареєстровано дві перші мусульманські громади в с. Роздольне, а потім в Сімферополі</a:t>
            </a:r>
            <a:r>
              <a:rPr lang="uk-UA"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76117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marL="0" indent="0" algn="just">
              <a:buNone/>
            </a:pPr>
            <a:r>
              <a:rPr lang="uk-UA" b="1" dirty="0">
                <a:latin typeface="Times New Roman" panose="02020603050405020304" pitchFamily="18" charset="0"/>
                <a:cs typeface="Times New Roman" panose="02020603050405020304" pitchFamily="18" charset="0"/>
              </a:rPr>
              <a:t>Водночас, згідно довідці «</a:t>
            </a:r>
            <a:r>
              <a:rPr lang="uk-UA" b="1" dirty="0">
                <a:highlight>
                  <a:srgbClr val="FFFF00"/>
                </a:highlight>
                <a:latin typeface="Times New Roman" panose="02020603050405020304" pitchFamily="18" charset="0"/>
                <a:cs typeface="Times New Roman" panose="02020603050405020304" pitchFamily="18" charset="0"/>
              </a:rPr>
              <a:t>Про релігійну ситуацію в мусульманських спільнотах Кримської області</a:t>
            </a:r>
            <a:r>
              <a:rPr lang="uk-UA" b="1" dirty="0">
                <a:latin typeface="Times New Roman" panose="02020603050405020304" pitchFamily="18" charset="0"/>
                <a:cs typeface="Times New Roman" panose="02020603050405020304" pitchFamily="18" charset="0"/>
              </a:rPr>
              <a:t>», перші мусульманські громади в Криму були зареєстровані саме в </a:t>
            </a:r>
            <a:r>
              <a:rPr lang="uk-UA" b="1" dirty="0">
                <a:solidFill>
                  <a:srgbClr val="FF0000"/>
                </a:solidFill>
                <a:latin typeface="Times New Roman" panose="02020603050405020304" pitchFamily="18" charset="0"/>
                <a:cs typeface="Times New Roman" panose="02020603050405020304" pitchFamily="18" charset="0"/>
              </a:rPr>
              <a:t>1989 р.</a:t>
            </a:r>
            <a:r>
              <a:rPr lang="uk-UA" b="1" dirty="0">
                <a:latin typeface="Times New Roman" panose="02020603050405020304" pitchFamily="18" charset="0"/>
                <a:cs typeface="Times New Roman" panose="02020603050405020304" pitchFamily="18" charset="0"/>
              </a:rPr>
              <a:t>, але їх було не дві, як згадував </a:t>
            </a:r>
            <a:r>
              <a:rPr lang="uk-UA" b="1" dirty="0" err="1">
                <a:latin typeface="Times New Roman" panose="02020603050405020304" pitchFamily="18" charset="0"/>
                <a:cs typeface="Times New Roman" panose="02020603050405020304" pitchFamily="18" charset="0"/>
              </a:rPr>
              <a:t>С.Ібрагімов</a:t>
            </a:r>
            <a:r>
              <a:rPr lang="uk-UA" b="1" dirty="0">
                <a:latin typeface="Times New Roman" panose="02020603050405020304" pitchFamily="18" charset="0"/>
                <a:cs typeface="Times New Roman" panose="02020603050405020304" pitchFamily="18" charset="0"/>
              </a:rPr>
              <a:t>, а </a:t>
            </a:r>
            <a:r>
              <a:rPr lang="uk-UA" b="1" dirty="0">
                <a:highlight>
                  <a:srgbClr val="00FF00"/>
                </a:highlight>
                <a:latin typeface="Times New Roman" panose="02020603050405020304" pitchFamily="18" charset="0"/>
                <a:cs typeface="Times New Roman" panose="02020603050405020304" pitchFamily="18" charset="0"/>
              </a:rPr>
              <a:t>чотири</a:t>
            </a:r>
            <a:r>
              <a:rPr lang="uk-UA" b="1" dirty="0">
                <a:latin typeface="Times New Roman" panose="02020603050405020304" pitchFamily="18" charset="0"/>
                <a:cs typeface="Times New Roman" panose="02020603050405020304" pitchFamily="18" charset="0"/>
              </a:rPr>
              <a:t>: </a:t>
            </a:r>
          </a:p>
          <a:p>
            <a:pPr marL="0" indent="0" algn="just">
              <a:buNone/>
            </a:pPr>
            <a:r>
              <a:rPr lang="uk-UA" b="1" dirty="0">
                <a:latin typeface="Times New Roman" panose="02020603050405020304" pitchFamily="18" charset="0"/>
                <a:cs typeface="Times New Roman" panose="02020603050405020304" pitchFamily="18" charset="0"/>
              </a:rPr>
              <a:t>«На протязі 1989 року в Кримській області узаконили свій статус своєї релігійної діяльності чотири мусульманських товариства: </a:t>
            </a:r>
          </a:p>
          <a:p>
            <a:pPr marL="0" indent="0" algn="just">
              <a:buNone/>
            </a:pPr>
            <a:r>
              <a:rPr lang="uk-UA" b="1" dirty="0">
                <a:latin typeface="Times New Roman" panose="02020603050405020304" pitchFamily="18" charset="0"/>
                <a:cs typeface="Times New Roman" panose="02020603050405020304" pitchFamily="18" charset="0"/>
              </a:rPr>
              <a:t>- м. Сімферополь; </a:t>
            </a:r>
          </a:p>
          <a:p>
            <a:pPr marL="0" indent="0" algn="just">
              <a:buNone/>
            </a:pPr>
            <a:r>
              <a:rPr lang="uk-UA" b="1" dirty="0">
                <a:latin typeface="Times New Roman" panose="02020603050405020304" pitchFamily="18" charset="0"/>
                <a:cs typeface="Times New Roman" panose="02020603050405020304" pitchFamily="18" charset="0"/>
              </a:rPr>
              <a:t>- с. Піонерське Сімферопольського р-ну; </a:t>
            </a:r>
          </a:p>
          <a:p>
            <a:pPr marL="0" indent="0" algn="just">
              <a:buNone/>
            </a:pPr>
            <a:r>
              <a:rPr lang="uk-UA" b="1" dirty="0">
                <a:latin typeface="Times New Roman" panose="02020603050405020304" pitchFamily="18" charset="0"/>
                <a:cs typeface="Times New Roman" panose="02020603050405020304" pitchFamily="18" charset="0"/>
              </a:rPr>
              <a:t>- м. Білогірськ Білогірського р-ну; </a:t>
            </a:r>
          </a:p>
          <a:p>
            <a:pPr marL="0" indent="0" algn="just">
              <a:buNone/>
            </a:pPr>
            <a:r>
              <a:rPr lang="uk-UA" b="1" dirty="0">
                <a:latin typeface="Times New Roman" panose="02020603050405020304" pitchFamily="18" charset="0"/>
                <a:cs typeface="Times New Roman" panose="02020603050405020304" pitchFamily="18" charset="0"/>
              </a:rPr>
              <a:t>- с. Чехова </a:t>
            </a:r>
            <a:r>
              <a:rPr lang="uk-UA" b="1" dirty="0" err="1">
                <a:latin typeface="Times New Roman" panose="02020603050405020304" pitchFamily="18" charset="0"/>
                <a:cs typeface="Times New Roman" panose="02020603050405020304" pitchFamily="18" charset="0"/>
              </a:rPr>
              <a:t>Роздольненського</a:t>
            </a:r>
            <a:r>
              <a:rPr lang="uk-UA" b="1" dirty="0">
                <a:latin typeface="Times New Roman" panose="02020603050405020304" pitchFamily="18" charset="0"/>
                <a:cs typeface="Times New Roman" panose="02020603050405020304" pitchFamily="18" charset="0"/>
              </a:rPr>
              <a:t> р-ну. </a:t>
            </a:r>
          </a:p>
          <a:p>
            <a:pPr marL="0" indent="0" algn="just">
              <a:buNone/>
            </a:pPr>
            <a:r>
              <a:rPr lang="uk-UA" b="1" dirty="0">
                <a:latin typeface="Times New Roman" panose="02020603050405020304" pitchFamily="18" charset="0"/>
                <a:cs typeface="Times New Roman" panose="02020603050405020304" pitchFamily="18" charset="0"/>
              </a:rPr>
              <a:t>Віруючі ще трьох сіл Сімферопольського району (</a:t>
            </a:r>
            <a:r>
              <a:rPr lang="uk-UA" b="1" dirty="0" err="1">
                <a:latin typeface="Times New Roman" panose="02020603050405020304" pitchFamily="18" charset="0"/>
                <a:cs typeface="Times New Roman" panose="02020603050405020304" pitchFamily="18" charset="0"/>
              </a:rPr>
              <a:t>сс</a:t>
            </a:r>
            <a:r>
              <a:rPr lang="uk-UA" b="1" dirty="0">
                <a:latin typeface="Times New Roman" panose="02020603050405020304" pitchFamily="18" charset="0"/>
                <a:cs typeface="Times New Roman" panose="02020603050405020304" pitchFamily="18" charset="0"/>
              </a:rPr>
              <a:t>. Гвардійське, </a:t>
            </a:r>
            <a:r>
              <a:rPr lang="uk-UA" b="1" dirty="0" err="1">
                <a:latin typeface="Times New Roman" panose="02020603050405020304" pitchFamily="18" charset="0"/>
                <a:cs typeface="Times New Roman" panose="02020603050405020304" pitchFamily="18" charset="0"/>
              </a:rPr>
              <a:t>Кольчугіно</a:t>
            </a:r>
            <a:r>
              <a:rPr lang="uk-UA" b="1" dirty="0">
                <a:latin typeface="Times New Roman" panose="02020603050405020304" pitchFamily="18" charset="0"/>
                <a:cs typeface="Times New Roman" panose="02020603050405020304" pitchFamily="18" charset="0"/>
              </a:rPr>
              <a:t>, Урожайне) звернулися до місцевих органів влади із заявами про реєстрацію мусульманських громад. Підготовлені матеріали будуть розглянуті в установленому законом порядку».</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7880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535710"/>
            <a:ext cx="12192000" cy="6322290"/>
          </a:xfrm>
        </p:spPr>
        <p:txBody>
          <a:bodyPr>
            <a:normAutofit/>
          </a:bodyPr>
          <a:lstStyle/>
          <a:p>
            <a:pPr marL="0" indent="0" algn="just">
              <a:buNone/>
            </a:pPr>
            <a:r>
              <a:rPr lang="uk-UA" sz="3300" b="1" dirty="0">
                <a:effectLst/>
                <a:latin typeface="Times New Roman" panose="02020603050405020304" pitchFamily="18" charset="0"/>
                <a:ea typeface="Calibri" panose="020F0502020204030204" pitchFamily="34" charset="0"/>
                <a:cs typeface="Times New Roman" panose="02020603050405020304" pitchFamily="18" charset="0"/>
              </a:rPr>
              <a:t>Одразу після депортації організовується рух за повернення до Криму. Вже </a:t>
            </a:r>
            <a:r>
              <a:rPr lang="uk-UA" sz="33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25 грудня 1989 р.</a:t>
            </a:r>
            <a:r>
              <a:rPr lang="uk-UA" sz="3300" b="1" dirty="0">
                <a:effectLst/>
                <a:latin typeface="Times New Roman" panose="02020603050405020304" pitchFamily="18" charset="0"/>
                <a:ea typeface="Calibri" panose="020F0502020204030204" pitchFamily="34" charset="0"/>
                <a:cs typeface="Times New Roman" panose="02020603050405020304" pitchFamily="18" charset="0"/>
              </a:rPr>
              <a:t> кримським татарам </a:t>
            </a:r>
            <a:r>
              <a:rPr lang="uk-UA" sz="3300" b="1" u="sng" dirty="0">
                <a:effectLst/>
                <a:latin typeface="Times New Roman" panose="02020603050405020304" pitchFamily="18" charset="0"/>
                <a:ea typeface="Calibri" panose="020F0502020204030204" pitchFamily="34" charset="0"/>
                <a:cs typeface="Times New Roman" panose="02020603050405020304" pitchFamily="18" charset="0"/>
              </a:rPr>
              <a:t>було дозволен</a:t>
            </a:r>
            <a:r>
              <a:rPr lang="uk-UA" sz="3300" b="1" u="sng" dirty="0">
                <a:latin typeface="Times New Roman" panose="02020603050405020304" pitchFamily="18" charset="0"/>
                <a:ea typeface="Calibri" panose="020F0502020204030204" pitchFamily="34" charset="0"/>
                <a:cs typeface="Times New Roman" panose="02020603050405020304" pitchFamily="18" charset="0"/>
              </a:rPr>
              <a:t>о</a:t>
            </a:r>
            <a:r>
              <a:rPr lang="uk-UA" sz="3300" b="1" u="sng" dirty="0">
                <a:effectLst/>
                <a:latin typeface="Times New Roman" panose="02020603050405020304" pitchFamily="18" charset="0"/>
                <a:ea typeface="Calibri" panose="020F0502020204030204" pitchFamily="34" charset="0"/>
                <a:cs typeface="Times New Roman" panose="02020603050405020304" pitchFamily="18" charset="0"/>
              </a:rPr>
              <a:t> добровільне повернення на історичну батьківщину</a:t>
            </a:r>
            <a:r>
              <a:rPr lang="uk-UA" sz="3300" b="1" dirty="0">
                <a:effectLst/>
                <a:latin typeface="Times New Roman" panose="02020603050405020304" pitchFamily="18" charset="0"/>
                <a:ea typeface="Calibri" panose="020F0502020204030204" pitchFamily="34" charset="0"/>
                <a:cs typeface="Times New Roman" panose="02020603050405020304" pitchFamily="18" charset="0"/>
              </a:rPr>
              <a:t>. За офіційними та неофіційними даними, в </a:t>
            </a:r>
            <a:r>
              <a:rPr lang="uk-UA" sz="33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1989 р. у Криму проживало вже майже 40 тис. кримських татар</a:t>
            </a:r>
            <a:r>
              <a:rPr lang="uk-UA" sz="3300" b="1"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lgn="just">
              <a:buNone/>
            </a:pPr>
            <a:r>
              <a:rPr lang="uk-UA" sz="3300" b="1" dirty="0">
                <a:effectLst/>
                <a:latin typeface="Times New Roman" panose="02020603050405020304" pitchFamily="18" charset="0"/>
                <a:ea typeface="Calibri" panose="020F0502020204030204" pitchFamily="34" charset="0"/>
                <a:cs typeface="Times New Roman" panose="02020603050405020304" pitchFamily="18" charset="0"/>
              </a:rPr>
              <a:t>На </a:t>
            </a:r>
            <a:r>
              <a:rPr lang="uk-UA" sz="3300" b="1" dirty="0">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1 січня 1998 р.</a:t>
            </a:r>
            <a:r>
              <a:rPr lang="uk-UA" sz="3300" b="1" dirty="0">
                <a:effectLst/>
                <a:latin typeface="Times New Roman" panose="02020603050405020304" pitchFamily="18" charset="0"/>
                <a:ea typeface="Calibri" panose="020F0502020204030204" pitchFamily="34" charset="0"/>
                <a:cs typeface="Times New Roman" panose="02020603050405020304" pitchFamily="18" charset="0"/>
              </a:rPr>
              <a:t> в Крим повернулося близько </a:t>
            </a:r>
            <a:r>
              <a:rPr lang="uk-UA" sz="33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250 тис. </a:t>
            </a:r>
            <a:r>
              <a:rPr lang="uk-UA" sz="3300" b="1" dirty="0">
                <a:effectLst/>
                <a:latin typeface="Times New Roman" panose="02020603050405020304" pitchFamily="18" charset="0"/>
                <a:ea typeface="Calibri" panose="020F0502020204030204" pitchFamily="34" charset="0"/>
                <a:cs typeface="Times New Roman" panose="02020603050405020304" pitchFamily="18" charset="0"/>
              </a:rPr>
              <a:t>депортованих кримських татар. Більшість їх (72%) повернулися на свою історичну батьківщину з Узбекистану. Серед прибулих більшість складали молоді люди працездатного віку. </a:t>
            </a:r>
          </a:p>
          <a:p>
            <a:pPr marL="0" indent="0" algn="just">
              <a:buNone/>
            </a:pPr>
            <a:r>
              <a:rPr lang="uk-UA" sz="3300" b="1" dirty="0">
                <a:effectLst/>
                <a:latin typeface="Times New Roman" panose="02020603050405020304" pitchFamily="18" charset="0"/>
                <a:ea typeface="Calibri" panose="020F0502020204030204" pitchFamily="34" charset="0"/>
                <a:cs typeface="Times New Roman" panose="02020603050405020304" pitchFamily="18" charset="0"/>
              </a:rPr>
              <a:t>До кримських татар-репатріантів також додалися </a:t>
            </a:r>
            <a:r>
              <a:rPr lang="uk-UA" sz="3300" b="1" dirty="0">
                <a:effectLst/>
                <a:highlight>
                  <a:srgbClr val="C0C0C0"/>
                </a:highlight>
                <a:latin typeface="Times New Roman" panose="02020603050405020304" pitchFamily="18" charset="0"/>
                <a:ea typeface="Calibri" panose="020F0502020204030204" pitchFamily="34" charset="0"/>
                <a:cs typeface="Times New Roman" panose="02020603050405020304" pitchFamily="18" charset="0"/>
              </a:rPr>
              <a:t>турки-месхетинці</a:t>
            </a:r>
            <a:r>
              <a:rPr lang="uk-UA" sz="3300" b="1" dirty="0">
                <a:effectLst/>
                <a:latin typeface="Times New Roman" panose="02020603050405020304" pitchFamily="18" charset="0"/>
                <a:ea typeface="Calibri" panose="020F0502020204030204" pitchFamily="34" charset="0"/>
                <a:cs typeface="Times New Roman" panose="02020603050405020304" pitchFamily="18" charset="0"/>
              </a:rPr>
              <a:t>, які втекли від загострення міжетнічного конфлікту в Узбекистані у </a:t>
            </a:r>
            <a:r>
              <a:rPr lang="uk-UA" sz="33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1989 р.</a:t>
            </a:r>
            <a:endParaRPr lang="ru-RU" sz="33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61554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indent="0" algn="just">
              <a:lnSpc>
                <a:spcPct val="107000"/>
              </a:lnSpc>
              <a:spcAft>
                <a:spcPts val="800"/>
              </a:spcAft>
              <a:buNone/>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Пізніше, в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1991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відбулося об’єднання зареєстрованих громад в </a:t>
            </a:r>
            <a:r>
              <a:rPr lang="uk-UA" sz="2800" b="1" i="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Кадіят</a:t>
            </a:r>
            <a:r>
              <a:rPr lang="uk-UA" sz="2800" b="1" i="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uk-UA" sz="2800" b="1" i="1" dirty="0">
                <a:solidFill>
                  <a:srgbClr val="FF0000"/>
                </a:solidFill>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духовне управління</a:t>
            </a:r>
            <a:r>
              <a:rPr lang="uk-UA" sz="2800" b="1" i="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мусульман Криму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(КМК), в підпорядкуванні </a:t>
            </a:r>
            <a:r>
              <a:rPr lang="uk-UA" sz="28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Духовному управлінню мусульман Європейської частини СРСР і Сибіру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(ДУМЄС) в м. Уфа, про що свідчить «</a:t>
            </a:r>
            <a:r>
              <a:rPr lang="uk-UA" sz="2800" b="1" dirty="0">
                <a:effectLst/>
                <a:highlight>
                  <a:srgbClr val="FF00FF"/>
                </a:highlight>
                <a:latin typeface="Times New Roman" panose="02020603050405020304" pitchFamily="18" charset="0"/>
                <a:ea typeface="Calibri" panose="020F0502020204030204" pitchFamily="34" charset="0"/>
                <a:cs typeface="Times New Roman" panose="02020603050405020304" pitchFamily="18" charset="0"/>
              </a:rPr>
              <a:t>Витяг за протоколу засідання ДУМЄС</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від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15 січня 1991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II. Утворення </a:t>
            </a:r>
            <a:r>
              <a:rPr lang="uk-UA"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мухтасібатів</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ДУМЄС: </a:t>
            </a:r>
            <a:endParaRPr lang="ru-RU" sz="20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1. Утворити Кримський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Кадіят</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з доданням під його юрисдикцію мусульманських об’єднань Кримської автономії. Визначити місцем резиденції м. Сімферополь.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2. Призначити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Кадієм</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імам-</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хатиба</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Сімферопольської мечеті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Ібрагімова</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Саіджаляла</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76779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marL="0" indent="0" algn="just">
              <a:buNone/>
            </a:pPr>
            <a:r>
              <a:rPr lang="uk-UA" b="1" dirty="0">
                <a:latin typeface="Times New Roman" panose="02020603050405020304" pitchFamily="18" charset="0"/>
                <a:cs typeface="Times New Roman" panose="02020603050405020304" pitchFamily="18" charset="0"/>
              </a:rPr>
              <a:t>Згодом С. </a:t>
            </a:r>
            <a:r>
              <a:rPr lang="uk-UA" b="1" dirty="0" err="1">
                <a:latin typeface="Times New Roman" panose="02020603050405020304" pitchFamily="18" charset="0"/>
                <a:cs typeface="Times New Roman" panose="02020603050405020304" pitchFamily="18" charset="0"/>
              </a:rPr>
              <a:t>Ібрагімов</a:t>
            </a:r>
            <a:r>
              <a:rPr lang="uk-UA" b="1" dirty="0">
                <a:latin typeface="Times New Roman" panose="02020603050405020304" pitchFamily="18" charset="0"/>
                <a:cs typeface="Times New Roman" panose="02020603050405020304" pitchFamily="18" charset="0"/>
              </a:rPr>
              <a:t> розірвав адміністративний зв’язок з ДУМЄС, та очолив самостійне </a:t>
            </a:r>
            <a:r>
              <a:rPr lang="uk-UA" b="1" dirty="0">
                <a:solidFill>
                  <a:srgbClr val="FF0000"/>
                </a:solidFill>
                <a:latin typeface="Times New Roman" panose="02020603050405020304" pitchFamily="18" charset="0"/>
                <a:cs typeface="Times New Roman" panose="02020603050405020304" pitchFamily="18" charset="0"/>
              </a:rPr>
              <a:t>Духовне управління мусульман Криму </a:t>
            </a:r>
            <a:r>
              <a:rPr lang="uk-UA" b="1" dirty="0">
                <a:latin typeface="Times New Roman" panose="02020603050405020304" pitchFamily="18" charset="0"/>
                <a:cs typeface="Times New Roman" panose="02020603050405020304" pitchFamily="18" charset="0"/>
              </a:rPr>
              <a:t>(ДУМК), що було частиною відцентрових тенденцій всередині ДУМЄС, пов’язаних з намірами лідерів окремих </a:t>
            </a:r>
            <a:r>
              <a:rPr lang="uk-UA" b="1" dirty="0" err="1">
                <a:latin typeface="Times New Roman" panose="02020603050405020304" pitchFamily="18" charset="0"/>
                <a:cs typeface="Times New Roman" panose="02020603050405020304" pitchFamily="18" charset="0"/>
              </a:rPr>
              <a:t>мухтасібатських</a:t>
            </a:r>
            <a:r>
              <a:rPr lang="uk-UA" b="1" dirty="0">
                <a:latin typeface="Times New Roman" panose="02020603050405020304" pitchFamily="18" charset="0"/>
                <a:cs typeface="Times New Roman" panose="02020603050405020304" pitchFamily="18" charset="0"/>
              </a:rPr>
              <a:t> округів утворити самостійні та незалежні від </a:t>
            </a:r>
            <a:r>
              <a:rPr lang="uk-UA" b="1" dirty="0" err="1">
                <a:latin typeface="Times New Roman" panose="02020603050405020304" pitchFamily="18" charset="0"/>
                <a:cs typeface="Times New Roman" panose="02020603050405020304" pitchFamily="18" charset="0"/>
              </a:rPr>
              <a:t>уфімського</a:t>
            </a:r>
            <a:r>
              <a:rPr lang="uk-UA" b="1" dirty="0">
                <a:latin typeface="Times New Roman" panose="02020603050405020304" pitchFamily="18" charset="0"/>
                <a:cs typeface="Times New Roman" panose="02020603050405020304" pitchFamily="18" charset="0"/>
              </a:rPr>
              <a:t> муфтія центри. </a:t>
            </a:r>
          </a:p>
          <a:p>
            <a:pPr marL="0" indent="0" algn="just">
              <a:buNone/>
            </a:pPr>
            <a:r>
              <a:rPr lang="uk-UA" b="1" dirty="0">
                <a:latin typeface="Times New Roman" panose="02020603050405020304" pitchFamily="18" charset="0"/>
                <a:cs typeface="Times New Roman" panose="02020603050405020304" pitchFamily="18" charset="0"/>
              </a:rPr>
              <a:t>Сам С. </a:t>
            </a:r>
            <a:r>
              <a:rPr lang="uk-UA" b="1" dirty="0" err="1">
                <a:latin typeface="Times New Roman" panose="02020603050405020304" pitchFamily="18" charset="0"/>
                <a:cs typeface="Times New Roman" panose="02020603050405020304" pitchFamily="18" charset="0"/>
              </a:rPr>
              <a:t>Ібрагімов</a:t>
            </a:r>
            <a:r>
              <a:rPr lang="uk-UA" b="1" dirty="0">
                <a:latin typeface="Times New Roman" panose="02020603050405020304" pitchFamily="18" charset="0"/>
                <a:cs typeface="Times New Roman" panose="02020603050405020304" pitchFamily="18" charset="0"/>
              </a:rPr>
              <a:t> аргументував намагання утворити самостійний </a:t>
            </a:r>
            <a:r>
              <a:rPr lang="uk-UA" b="1" dirty="0" err="1">
                <a:latin typeface="Times New Roman" panose="02020603050405020304" pitchFamily="18" charset="0"/>
                <a:cs typeface="Times New Roman" panose="02020603050405020304" pitchFamily="18" charset="0"/>
              </a:rPr>
              <a:t>муфтіят</a:t>
            </a:r>
            <a:r>
              <a:rPr lang="uk-UA" b="1" dirty="0">
                <a:latin typeface="Times New Roman" panose="02020603050405020304" pitchFamily="18" charset="0"/>
                <a:cs typeface="Times New Roman" panose="02020603050405020304" pitchFamily="18" charset="0"/>
              </a:rPr>
              <a:t>, посилаючись на існування до 1927 р. самостійного кримського муфтіяту: «</a:t>
            </a:r>
            <a:r>
              <a:rPr lang="uk-UA" b="1" dirty="0">
                <a:highlight>
                  <a:srgbClr val="FFFF00"/>
                </a:highlight>
                <a:latin typeface="Times New Roman" panose="02020603050405020304" pitchFamily="18" charset="0"/>
                <a:cs typeface="Times New Roman" panose="02020603050405020304" pitchFamily="18" charset="0"/>
              </a:rPr>
              <a:t>на підставі матеріалів, що підтверджують, що до 1927 року в Криму було Духовне правління мусульман &lt;...&gt; було прийнято рішення про відновлення Духовного правління мусульман Криму</a:t>
            </a:r>
            <a:r>
              <a:rPr lang="uk-UA" b="1" dirty="0">
                <a:latin typeface="Times New Roman" panose="02020603050405020304" pitchFamily="18" charset="0"/>
                <a:cs typeface="Times New Roman" panose="02020603050405020304" pitchFamily="18" charset="0"/>
              </a:rPr>
              <a:t>».</a:t>
            </a:r>
          </a:p>
          <a:p>
            <a:pPr marL="0" indent="0" algn="just">
              <a:buNone/>
            </a:pPr>
            <a:r>
              <a:rPr lang="uk-UA" b="1" dirty="0">
                <a:latin typeface="Times New Roman" panose="02020603050405020304" pitchFamily="18" charset="0"/>
                <a:cs typeface="Times New Roman" panose="02020603050405020304" pitchFamily="18" charset="0"/>
              </a:rPr>
              <a:t>Таким чином, можна казати про те, що утворення ДУМК тісно пов’язане зі спробами відновити той інституціональний устрій, який існував за радянські часи. Існують суперечки щодо  точної дати цієї трансформації. На думку одних дослідників, утворення ДУМК відбулося </a:t>
            </a:r>
            <a:r>
              <a:rPr lang="uk-UA" b="1" dirty="0">
                <a:solidFill>
                  <a:srgbClr val="FF0000"/>
                </a:solidFill>
                <a:highlight>
                  <a:srgbClr val="FFFF00"/>
                </a:highlight>
                <a:latin typeface="Times New Roman" panose="02020603050405020304" pitchFamily="18" charset="0"/>
                <a:cs typeface="Times New Roman" panose="02020603050405020304" pitchFamily="18" charset="0"/>
              </a:rPr>
              <a:t>31 серпня 1992р. </a:t>
            </a:r>
            <a:r>
              <a:rPr lang="uk-UA" b="1" dirty="0">
                <a:latin typeface="Times New Roman" panose="02020603050405020304" pitchFamily="18" charset="0"/>
                <a:cs typeface="Times New Roman" panose="02020603050405020304" pitchFamily="18" charset="0"/>
              </a:rPr>
              <a:t>на Загальнокримському зібранні представників мусульманських громад.</a:t>
            </a:r>
          </a:p>
        </p:txBody>
      </p:sp>
    </p:spTree>
    <p:extLst>
      <p:ext uri="{BB962C8B-B14F-4D97-AF65-F5344CB8AC3E}">
        <p14:creationId xmlns:p14="http://schemas.microsoft.com/office/powerpoint/2010/main" val="3431041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166254" y="1052945"/>
            <a:ext cx="4451928" cy="1736437"/>
          </a:xfrm>
        </p:spPr>
        <p:txBody>
          <a:bodyPr>
            <a:normAutofit/>
          </a:bodyPr>
          <a:lstStyle/>
          <a:p>
            <a:pPr marL="0" indent="0" algn="ctr">
              <a:buNone/>
            </a:pPr>
            <a:r>
              <a:rPr lang="uk-UA" b="1" dirty="0">
                <a:solidFill>
                  <a:srgbClr val="FF0000"/>
                </a:solidFill>
                <a:latin typeface="Times New Roman" panose="02020603050405020304" pitchFamily="18" charset="0"/>
                <a:cs typeface="Times New Roman" panose="02020603050405020304" pitchFamily="18" charset="0"/>
              </a:rPr>
              <a:t>Перший муфтій Криму</a:t>
            </a:r>
          </a:p>
          <a:p>
            <a:pPr marL="0" indent="0" algn="ctr">
              <a:buNone/>
            </a:pPr>
            <a:r>
              <a:rPr lang="uk-UA" b="1" dirty="0">
                <a:solidFill>
                  <a:srgbClr val="FF0000"/>
                </a:solidFill>
                <a:latin typeface="Times New Roman" panose="02020603050405020304" pitchFamily="18" charset="0"/>
                <a:cs typeface="Times New Roman" panose="02020603050405020304" pitchFamily="18" charset="0"/>
              </a:rPr>
              <a:t> </a:t>
            </a:r>
            <a:r>
              <a:rPr lang="uk-UA" b="1" dirty="0" err="1">
                <a:solidFill>
                  <a:srgbClr val="FF0000"/>
                </a:solidFill>
                <a:latin typeface="Times New Roman" panose="02020603050405020304" pitchFamily="18" charset="0"/>
                <a:cs typeface="Times New Roman" panose="02020603050405020304" pitchFamily="18" charset="0"/>
              </a:rPr>
              <a:t>Сеітджеліл</a:t>
            </a:r>
            <a:r>
              <a:rPr lang="uk-UA" b="1" dirty="0">
                <a:solidFill>
                  <a:srgbClr val="FF0000"/>
                </a:solidFill>
                <a:latin typeface="Times New Roman" panose="02020603050405020304" pitchFamily="18" charset="0"/>
                <a:cs typeface="Times New Roman" panose="02020603050405020304" pitchFamily="18" charset="0"/>
              </a:rPr>
              <a:t> </a:t>
            </a:r>
            <a:r>
              <a:rPr lang="uk-UA" b="1" dirty="0" err="1">
                <a:solidFill>
                  <a:srgbClr val="FF0000"/>
                </a:solidFill>
                <a:latin typeface="Times New Roman" panose="02020603050405020304" pitchFamily="18" charset="0"/>
                <a:cs typeface="Times New Roman" panose="02020603050405020304" pitchFamily="18" charset="0"/>
              </a:rPr>
              <a:t>Ібрагімов</a:t>
            </a:r>
            <a:endParaRPr lang="uk-UA" b="1" dirty="0">
              <a:solidFill>
                <a:srgbClr val="FF0000"/>
              </a:solidFill>
              <a:latin typeface="Times New Roman" panose="02020603050405020304" pitchFamily="18" charset="0"/>
              <a:cs typeface="Times New Roman" panose="02020603050405020304" pitchFamily="18" charset="0"/>
            </a:endParaRPr>
          </a:p>
          <a:p>
            <a:pPr marL="0" indent="0" algn="ctr">
              <a:buNone/>
            </a:pPr>
            <a:r>
              <a:rPr lang="uk-UA" b="1" dirty="0">
                <a:solidFill>
                  <a:srgbClr val="FF0000"/>
                </a:solidFill>
                <a:latin typeface="Times New Roman" panose="02020603050405020304" pitchFamily="18" charset="0"/>
                <a:cs typeface="Times New Roman" panose="02020603050405020304" pitchFamily="18" charset="0"/>
              </a:rPr>
              <a:t>(1992/3 – 1994/5 рр.)</a:t>
            </a:r>
          </a:p>
        </p:txBody>
      </p:sp>
      <p:pic>
        <p:nvPicPr>
          <p:cNvPr id="2" name="Рисунок 1">
            <a:extLst>
              <a:ext uri="{FF2B5EF4-FFF2-40B4-BE49-F238E27FC236}">
                <a16:creationId xmlns:a16="http://schemas.microsoft.com/office/drawing/2014/main" id="{F9845E07-D39B-71D1-D7B0-BF0C17566211}"/>
              </a:ext>
            </a:extLst>
          </p:cNvPr>
          <p:cNvPicPr>
            <a:picLocks noChangeAspect="1"/>
          </p:cNvPicPr>
          <p:nvPr/>
        </p:nvPicPr>
        <p:blipFill>
          <a:blip r:embed="rId2"/>
          <a:stretch>
            <a:fillRect/>
          </a:stretch>
        </p:blipFill>
        <p:spPr>
          <a:xfrm>
            <a:off x="4500596" y="489526"/>
            <a:ext cx="7427590" cy="6368471"/>
          </a:xfrm>
          <a:prstGeom prst="rect">
            <a:avLst/>
          </a:prstGeom>
        </p:spPr>
      </p:pic>
    </p:spTree>
    <p:extLst>
      <p:ext uri="{BB962C8B-B14F-4D97-AF65-F5344CB8AC3E}">
        <p14:creationId xmlns:p14="http://schemas.microsoft.com/office/powerpoint/2010/main" val="39779088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15636"/>
            <a:ext cx="12192000" cy="6442363"/>
          </a:xfrm>
        </p:spPr>
        <p:txBody>
          <a:bodyPr>
            <a:normAutofit lnSpcReduction="10000"/>
          </a:bodyPr>
          <a:lstStyle/>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Водночас, за словами самого С.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Ібрагімова</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юридичне визнання ДУМК отримав лише у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1993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Нам необхідно було отримати юридичний статус, який нам не давали більше року. </a:t>
            </a:r>
            <a:r>
              <a:rPr lang="uk-UA"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Аллаг</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свідок, чому так відбувалося, і тільки з 1993 р. ми стали працювати повністю юридично оформленими</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 той же час, С.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Червоная</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зазначає, що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Вже на початку 1994 р. </a:t>
            </a:r>
            <a:r>
              <a:rPr lang="uk-UA"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Сеітджеліль</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Ібрагімов</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офіційно іменує себе «муфтієм мусульман Криму», і своє звернення до єдиновірців &lt;...&gt; підписує «</a:t>
            </a:r>
            <a:r>
              <a:rPr lang="uk-UA"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Хаджи</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Сеітджеліль</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-ефенді – муфтій мусульман Криму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Жодних заперечень з Уфи або з Києва з цього приводу і ніякої мови про «самозванство» кримського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кадія</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-муфтія не було, хоча й ніяких даних про заснування Муфтіяту, а тим більше про вибори Муфтія, які повинні проходити на з’їзді мусульман, не публікувалося. Перша конференція мусульман Криму, в роботі якої взяли участь делегати від 42-х мусульманських громад,  відбулася &lt;...&gt;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12 липня 1994 року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64222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lnSpcReduction="10000"/>
          </a:bodyPr>
          <a:lstStyle/>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Легітимізація сану Муфтія в Криму проходила, можна сказати, «пост-</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фактум</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Водночас, казати про відсутність заперечень не можна, оскільки існують документи, що вказують на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незгоду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з боку муфтія ДУМЄС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Європейської частини СНД і Сибіру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Талгата</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Таджудіна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u="sng" dirty="0">
                <a:effectLst/>
                <a:latin typeface="Times New Roman" panose="02020603050405020304" pitchFamily="18" charset="0"/>
                <a:ea typeface="Calibri" panose="020F0502020204030204" pitchFamily="34" charset="0"/>
                <a:cs typeface="Times New Roman" panose="02020603050405020304" pitchFamily="18" charset="0"/>
              </a:rPr>
              <a:t>визнати самостійне духовне управління Криму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про що він повідомляє у своїй телеграмі та листі до Ради у справах релігій при Кабінеті Міністрів України: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європейської частини СНД, країн Балтії і Сибіру не заперечує реєстрації автономного духовного управління мусульман Криму в складі Духовного управління мусульман України. Для цього необхідно провести утвердження уставу в ДУМЄС та узгодження Духовним управлінням мусульман України. Муфтій </a:t>
            </a:r>
            <a:r>
              <a:rPr lang="uk-UA" sz="32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Талгат</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Таджуддін</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8736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indent="0" algn="just">
              <a:lnSpc>
                <a:spcPct val="107000"/>
              </a:lnSpc>
              <a:spcAft>
                <a:spcPts val="800"/>
              </a:spcAft>
              <a:buNone/>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«VI позачерговий з’їзд Духовного Управління Мусульман Європейської частини СНД і Сибіру ухвалив </a:t>
            </a:r>
            <a:r>
              <a:rPr lang="uk-UA" sz="2800" b="1" u="sng" dirty="0">
                <a:effectLst/>
                <a:latin typeface="Times New Roman" panose="02020603050405020304" pitchFamily="18" charset="0"/>
                <a:ea typeface="Calibri" panose="020F0502020204030204" pitchFamily="34" charset="0"/>
                <a:cs typeface="Times New Roman" panose="02020603050405020304" pitchFamily="18" charset="0"/>
              </a:rPr>
              <a:t>зберегти єдність ДУМЄС і не допустити його розподілу за регіональним і національною ознакою</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Центральним органом координації та духовних настанов мусульманських парафій України є Головне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мухтасібатське</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управління держави Україна на чолі з головним імамом-</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мухтасибом</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шейхом Ахмед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Тамімом</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Питання про відділення мусульманських парафій Криму громадами цього регіону не піднімалося.</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Документів про відділення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кадіяту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Криму від ДУМЄС не надходило. Беручи до уваги рішення VI позачергового з’їзду прошу Вас при реєстрації новостворюваних мусульманських та ісламських парафій, громад і центрів в Україні мати справу тільки з Головним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мухтасібатським</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управлінням мусульман України, а раніше створені перереєструвати».</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343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Autofit/>
          </a:bodyPr>
          <a:lstStyle/>
          <a:p>
            <a:pPr marL="0" indent="0" algn="just">
              <a:buNone/>
            </a:pPr>
            <a:r>
              <a:rPr lang="uk-UA" sz="3200" b="1" dirty="0">
                <a:highlight>
                  <a:srgbClr val="FF0000"/>
                </a:highlight>
                <a:latin typeface="Times New Roman" panose="02020603050405020304" pitchFamily="18" charset="0"/>
                <a:cs typeface="Times New Roman" panose="02020603050405020304" pitchFamily="18" charset="0"/>
              </a:rPr>
              <a:t>Тобто заперечення були, і вони стосувалися підпорядкованості кримського муфтіяту</a:t>
            </a:r>
            <a:r>
              <a:rPr lang="uk-UA" sz="3200" b="1" dirty="0">
                <a:latin typeface="Times New Roman" panose="02020603050405020304" pitchFamily="18" charset="0"/>
                <a:cs typeface="Times New Roman" panose="02020603050405020304" pitchFamily="18" charset="0"/>
              </a:rPr>
              <a:t>. Більше того, до підтримки позиції муфтія ДУМЄС на той момент схилявся і голова Ради у справах релігій </a:t>
            </a:r>
            <a:r>
              <a:rPr lang="uk-UA" sz="3200" b="1" dirty="0">
                <a:highlight>
                  <a:srgbClr val="FFFF00"/>
                </a:highlight>
                <a:latin typeface="Times New Roman" panose="02020603050405020304" pitchFamily="18" charset="0"/>
                <a:cs typeface="Times New Roman" panose="02020603050405020304" pitchFamily="18" charset="0"/>
              </a:rPr>
              <a:t>А. Зінченко</a:t>
            </a:r>
            <a:r>
              <a:rPr lang="uk-UA" sz="3200" b="1" dirty="0">
                <a:latin typeface="Times New Roman" panose="02020603050405020304" pitchFamily="18" charset="0"/>
                <a:cs typeface="Times New Roman" panose="02020603050405020304" pitchFamily="18" charset="0"/>
              </a:rPr>
              <a:t>, судячи з його доповідної записки на ім’я Президента України Л. Кравчука від </a:t>
            </a:r>
            <a:r>
              <a:rPr lang="uk-UA" sz="3200" b="1" dirty="0">
                <a:solidFill>
                  <a:srgbClr val="FF0000"/>
                </a:solidFill>
                <a:latin typeface="Times New Roman" panose="02020603050405020304" pitchFamily="18" charset="0"/>
                <a:cs typeface="Times New Roman" panose="02020603050405020304" pitchFamily="18" charset="0"/>
              </a:rPr>
              <a:t>19 листопада 1992 р.</a:t>
            </a:r>
            <a:r>
              <a:rPr lang="uk-UA" sz="3200" b="1" dirty="0">
                <a:latin typeface="Times New Roman" panose="02020603050405020304" pitchFamily="18" charset="0"/>
                <a:cs typeface="Times New Roman" panose="02020603050405020304" pitchFamily="18" charset="0"/>
              </a:rPr>
              <a:t>: «</a:t>
            </a:r>
            <a:r>
              <a:rPr lang="uk-UA" sz="3200" b="1" dirty="0">
                <a:highlight>
                  <a:srgbClr val="FFFF00"/>
                </a:highlight>
                <a:latin typeface="Times New Roman" panose="02020603050405020304" pitchFamily="18" charset="0"/>
                <a:cs typeface="Times New Roman" panose="02020603050405020304" pitchFamily="18" charset="0"/>
              </a:rPr>
              <a:t>9 листопада 1992 р. в м. Уфі відбувся VI надзвичайний з’їзд мусульман Європейської частини СНД і Сибіру. Він був пов’язаний насамперед з процесом відокремлення мусульманських структур Башкортостану й Татарстану та інших регіонів Російської федерації від </a:t>
            </a:r>
            <a:r>
              <a:rPr lang="uk-UA" sz="3200" b="1" dirty="0" err="1">
                <a:highlight>
                  <a:srgbClr val="FFFF00"/>
                </a:highlight>
                <a:latin typeface="Times New Roman" panose="02020603050405020304" pitchFamily="18" charset="0"/>
                <a:cs typeface="Times New Roman" panose="02020603050405020304" pitchFamily="18" charset="0"/>
              </a:rPr>
              <a:t>ДУМЄСу</a:t>
            </a:r>
            <a:r>
              <a:rPr lang="uk-UA" sz="3200" b="1" dirty="0">
                <a:highlight>
                  <a:srgbClr val="FFFF00"/>
                </a:highlight>
                <a:latin typeface="Times New Roman" panose="02020603050405020304" pitchFamily="18" charset="0"/>
                <a:cs typeface="Times New Roman" panose="02020603050405020304" pitchFamily="18" charset="0"/>
              </a:rPr>
              <a:t>, який був створений в 1789 р. у зв’язку із розширенням володінь Російської імперії. Хоча з’їзд «засудив розкольницькі дії деяких імамів Татарстану і  Башкортостану, які підривають історичну єдність ДУМЄС</a:t>
            </a:r>
            <a:r>
              <a:rPr lang="uk-UA" sz="3200" b="1" dirty="0">
                <a:latin typeface="Times New Roman" panose="02020603050405020304" pitchFamily="18" charset="0"/>
                <a:cs typeface="Times New Roman" panose="02020603050405020304" pitchFamily="18" charset="0"/>
              </a:rPr>
              <a:t>», але тенденція намітилася виразна. </a:t>
            </a:r>
          </a:p>
        </p:txBody>
      </p:sp>
    </p:spTree>
    <p:extLst>
      <p:ext uri="{BB962C8B-B14F-4D97-AF65-F5344CB8AC3E}">
        <p14:creationId xmlns:p14="http://schemas.microsoft.com/office/powerpoint/2010/main" val="5886544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Цей з’їзд офіційно підтвердив, що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центральним органом координації й духовного наставлення мусульманських приходів України є Головне </a:t>
            </a:r>
            <a:r>
              <a:rPr lang="uk-UA"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мухтасібатське</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управління держави Україна на чолі з головним імамом </a:t>
            </a:r>
            <a:r>
              <a:rPr lang="uk-UA" sz="28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мухтасібом</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шейхом </a:t>
            </a:r>
            <a:r>
              <a:rPr lang="uk-UA" sz="2800" b="1" dirty="0">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Ахмед </a:t>
            </a:r>
            <a:r>
              <a:rPr lang="uk-UA" sz="2800" b="1" dirty="0" err="1">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Тамімом</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Хоча в листі голови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ДУМЄСу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муфтія </a:t>
            </a:r>
            <a:r>
              <a:rPr lang="uk-UA" sz="28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Талгата</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Таджуддіна</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й стверджується, що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питання про відокремлення мусульманських приходів Криму громадами цього району не піднімалося», викликає осторогу те, що </a:t>
            </a:r>
            <a:r>
              <a:rPr lang="uk-UA"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кадій</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Криму </a:t>
            </a:r>
            <a:r>
              <a:rPr lang="uk-UA" sz="28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Ібрагімов</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С.С. поїхав не на VI надзвичайний з’їзд в Уфу, а до Ташкента, де проходив «з’їзд» фундаменталістів. Інформації про мету і результати цієї поїздки Рада у справах релігій не має. Тим не менше,  ця тема має пряме відношення як до татарської проблеми Криму, так і до міжнародних відносин України</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80903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indent="0" algn="just">
              <a:lnSpc>
                <a:spcPct val="107000"/>
              </a:lnSpc>
              <a:spcAft>
                <a:spcPts val="800"/>
              </a:spcAft>
              <a:buNone/>
            </a:pP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З точки зору Ради у справах релігій, необхідно підтримати статус Головного </a:t>
            </a:r>
            <a:r>
              <a:rPr lang="uk-UA" sz="32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мухтасібатського</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управління в Києві як центральної духовної установи для мусульман України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p>
          <a:p>
            <a:pPr indent="0" algn="just">
              <a:lnSpc>
                <a:spcPct val="107000"/>
              </a:lnSpc>
              <a:spcAft>
                <a:spcPts val="800"/>
              </a:spcAft>
              <a:buNone/>
            </a:pP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Але, з певних міркувань українська влада вирішила не заважати підсиленню кримського центру українського ісламу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p>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Згідно зі статутом ДУМК здійснює свою діяльність у відповідності з одкровеннями Всевишнього і Корану,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Сунни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Пророка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Мухаммада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норм шаріату, сформульованих в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іджтигаді</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факихів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настанов та рішень Курултаю мусульман Криму при повазі та дотриманні державних законів України.</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7947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lnSpcReduction="10000"/>
          </a:bodyPr>
          <a:lstStyle/>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Вищими органами духовної влади і управління в Криму є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Курултай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мусульман Криму, Рада ДУМК і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ДУМК. Рада ДУМК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Шура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складається з членів Муфтіяту, голови ревізійної комісії мусульман Криму, голови Меджлісу кримськотатарського народу і 22 регіональних імамів Криму, які призначені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Муфтіятом</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3200" b="1" dirty="0">
                <a:effectLst/>
                <a:latin typeface="Calibri" panose="020F0502020204030204" pitchFamily="34" charset="0"/>
                <a:ea typeface="Calibri" panose="020F0502020204030204" pitchFamily="34" charset="0"/>
                <a:cs typeface="Times New Roman" panose="02020603050405020304" pitchFamily="18" charset="0"/>
              </a:rPr>
              <a:t> </a:t>
            </a:r>
          </a:p>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У свою чергу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спостерігає за правильністю роз’яснення вчення ісламу, нормами мусульманської моралі та благочестя, виносить дисциплінарні рішення, що стосуються священнослужителів, приймає рішення про призначення і звільнення імамів Криму за погодженням із релігійними громадами.</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8015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535710"/>
            <a:ext cx="12192000" cy="6322290"/>
          </a:xfrm>
        </p:spPr>
        <p:txBody>
          <a:bodyPr>
            <a:normAutofit/>
          </a:bodyPr>
          <a:lstStyle/>
          <a:p>
            <a:pPr marL="0" indent="0" algn="just">
              <a:buNone/>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Прибувши на історичну батьківщину, репатріанти фактично не мали жодного майна. Починалася тривала боротьба за вкорінення, з’явилася проблема так званих «самозахоплень» землі (оскільки місцеві органи влади часто не йшли на зустріч новоприбулим). </a:t>
            </a:r>
          </a:p>
          <a:p>
            <a:pPr marL="0" indent="0" algn="just">
              <a:buNone/>
            </a:pP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Попри те, що Україна, в тому числі за допомогою світового співтовариства, докладала чимало зусиль для облаштування кримських татар, чимало проблем залишаються відкритими й досі. </a:t>
            </a:r>
            <a:r>
              <a:rPr lang="uk-UA" sz="3400" b="1" dirty="0">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6 червня 1991 р.</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в ході національних зборів кримських татар (Курултай) було створено представницький орган — </a:t>
            </a:r>
            <a:r>
              <a:rPr lang="uk-UA" sz="3400" b="1" i="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Меджліс кримського татарського народу</a:t>
            </a:r>
            <a:r>
              <a:rPr lang="uk-UA" sz="3400" b="1" dirty="0">
                <a:effectLst/>
                <a:latin typeface="Times New Roman" panose="02020603050405020304" pitchFamily="18" charset="0"/>
                <a:ea typeface="Calibri" panose="020F0502020204030204" pitchFamily="34" charset="0"/>
                <a:cs typeface="Times New Roman" panose="02020603050405020304" pitchFamily="18" charset="0"/>
              </a:rPr>
              <a:t> (з 2014 р. функціонує поза межами Криму). </a:t>
            </a:r>
          </a:p>
        </p:txBody>
      </p:sp>
    </p:spTree>
    <p:extLst>
      <p:ext uri="{BB962C8B-B14F-4D97-AF65-F5344CB8AC3E}">
        <p14:creationId xmlns:p14="http://schemas.microsoft.com/office/powerpoint/2010/main" val="27533744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indent="0" algn="just">
              <a:lnSpc>
                <a:spcPct val="107000"/>
              </a:lnSpc>
              <a:spcAft>
                <a:spcPts val="800"/>
              </a:spcAft>
              <a:buNone/>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Головою мусульман Криму є Муфтій, який обирається Курултаєм мусульман Криму. Він же – голова ДУМК. Серед вимог до кандидата в Муфтії – богословська освіта і достатній досвід духовного управління. У своїй діяльності він керується рішеннями Курултаю мусульман Криму, Ради ДУМК, а також Меджлісу кримськотатарського народу. </a:t>
            </a:r>
          </a:p>
          <a:p>
            <a:pPr indent="0" algn="just">
              <a:lnSpc>
                <a:spcPct val="107000"/>
              </a:lnSpc>
              <a:spcAft>
                <a:spcPts val="800"/>
              </a:spcAft>
              <a:buNone/>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Право суду над Муфтієм, як і остаточне вирішення питання про його вихід на пенсію належить Курултаю мусульман Криму.</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86359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85000" lnSpcReduction="20000"/>
          </a:bodyPr>
          <a:lstStyle/>
          <a:p>
            <a:pPr indent="0" algn="just">
              <a:lnSpc>
                <a:spcPct val="107000"/>
              </a:lnSpc>
              <a:spcAft>
                <a:spcPts val="800"/>
              </a:spcAft>
              <a:buNone/>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Першим муфтієм мусульман Криму був </a:t>
            </a:r>
            <a:r>
              <a:rPr lang="uk-UA" sz="36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Сеітджеліль</a:t>
            </a: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a:t>
            </a:r>
            <a:r>
              <a:rPr lang="uk-UA" sz="36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Ібрагімов</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(1960/61-2013), який обіймав посаду муфтія з </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1993 р. по 1995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(за іншими версіями – з </a:t>
            </a:r>
            <a:r>
              <a:rPr lang="uk-UA" sz="36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1992 р. чи з 1994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Мав вищу релігійну освіту – в 1982 р. поступив в медресе Мир-і Араб в Бухарі, яке закінчив в 1989 р. Працював імам-</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хатибом</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мечеті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Ун</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-Курган» Орджонікідзевського району Ташкентської області. 29 липня 1990 р. на загальних зборах мусульманської громади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Ак-месджіт</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за участі Голови ОКНР Мустафи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Джемілєва</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був обраний імамом мечеті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Кебір-джамі</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В 1991 р. призначений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Кадієм</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Кримського </a:t>
            </a:r>
            <a:r>
              <a:rPr lang="uk-UA" sz="3600" b="1" dirty="0" err="1">
                <a:effectLst/>
                <a:latin typeface="Times New Roman" panose="02020603050405020304" pitchFamily="18" charset="0"/>
                <a:ea typeface="Calibri" panose="020F0502020204030204" pitchFamily="34" charset="0"/>
                <a:cs typeface="Times New Roman" panose="02020603050405020304" pitchFamily="18" charset="0"/>
              </a:rPr>
              <a:t>кадіяту</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В 1995 р. був усунутий від керування ДУМК. Викладав в Російському ісламському інституті (м. Казань). Помер </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 листопада 2013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після довгої і важкої хвороби.</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65400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Autofit/>
          </a:bodyPr>
          <a:lstStyle/>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Обіймав посаду муфтія в найбільш складний і важкий час, який припав на перші роки масового повернення корінного народу Криму на свою землю, створення перших мусульманських громад, повернення мусульманам раніше відібраних у них мечетей, будівництва нових мечетей, відкриття перших ісламських шкіл.</a:t>
            </a:r>
            <a:endParaRPr lang="uk-UA"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uk-UA" sz="3200" b="1" dirty="0">
                <a:latin typeface="Times New Roman" panose="02020603050405020304" pitchFamily="18" charset="0"/>
                <a:cs typeface="Times New Roman" panose="02020603050405020304" pitchFamily="18" charset="0"/>
              </a:rPr>
              <a:t>В ті часи відносини між репатрійованими кримськими татарами та місцевим населенням іноді доходили до конфліктів. Наприклад, в </a:t>
            </a:r>
            <a:r>
              <a:rPr lang="uk-UA" sz="3200" b="1" dirty="0">
                <a:highlight>
                  <a:srgbClr val="FFFF00"/>
                </a:highlight>
                <a:latin typeface="Times New Roman" panose="02020603050405020304" pitchFamily="18" charset="0"/>
                <a:cs typeface="Times New Roman" panose="02020603050405020304" pitchFamily="18" charset="0"/>
              </a:rPr>
              <a:t>Довідці про релігійну обстановку в мусульманських спільнотах Кримської області</a:t>
            </a:r>
            <a:r>
              <a:rPr lang="uk-UA" sz="3200" b="1" dirty="0">
                <a:latin typeface="Times New Roman" panose="02020603050405020304" pitchFamily="18" charset="0"/>
                <a:cs typeface="Times New Roman" panose="02020603050405020304" pitchFamily="18" charset="0"/>
              </a:rPr>
              <a:t> міститься така інформація що до подій, що розгорталися навколо будівництва та повернення мечетей: </a:t>
            </a:r>
          </a:p>
        </p:txBody>
      </p:sp>
    </p:spTree>
    <p:extLst>
      <p:ext uri="{BB962C8B-B14F-4D97-AF65-F5344CB8AC3E}">
        <p14:creationId xmlns:p14="http://schemas.microsoft.com/office/powerpoint/2010/main" val="25130835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marL="0" indent="0" algn="just">
              <a:buNone/>
            </a:pPr>
            <a:r>
              <a:rPr lang="uk-UA" sz="3000" b="1" dirty="0">
                <a:latin typeface="Times New Roman" panose="02020603050405020304" pitchFamily="18" charset="0"/>
                <a:cs typeface="Times New Roman" panose="02020603050405020304" pitchFamily="18" charset="0"/>
              </a:rPr>
              <a:t>«</a:t>
            </a:r>
            <a:r>
              <a:rPr lang="uk-UA" sz="3000" b="1" dirty="0">
                <a:highlight>
                  <a:srgbClr val="00FFFF"/>
                </a:highlight>
                <a:latin typeface="Times New Roman" panose="02020603050405020304" pitchFamily="18" charset="0"/>
                <a:cs typeface="Times New Roman" panose="02020603050405020304" pitchFamily="18" charset="0"/>
              </a:rPr>
              <a:t>Місцеві органи влади з розумінням ставляться до запитів віруючих громадян, які сповідують іслам. Разом з тим питання передачі мусульманам колишніх культових будівель або будівництво нових мечетей в Криму вирішується вкрай повільно. На зустрічі в райвиконкомі з питання будівництва мечеті в м. Білогірськ (</a:t>
            </a:r>
            <a:r>
              <a:rPr lang="uk-UA" sz="3000" b="1" dirty="0" err="1">
                <a:highlight>
                  <a:srgbClr val="00FFFF"/>
                </a:highlight>
                <a:latin typeface="Times New Roman" panose="02020603050405020304" pitchFamily="18" charset="0"/>
                <a:cs typeface="Times New Roman" panose="02020603050405020304" pitchFamily="18" charset="0"/>
              </a:rPr>
              <a:t>Карасу</a:t>
            </a:r>
            <a:r>
              <a:rPr lang="uk-UA" sz="3000" b="1" dirty="0">
                <a:highlight>
                  <a:srgbClr val="00FFFF"/>
                </a:highlight>
                <a:latin typeface="Times New Roman" panose="02020603050405020304" pitchFamily="18" charset="0"/>
                <a:cs typeface="Times New Roman" panose="02020603050405020304" pitchFamily="18" charset="0"/>
              </a:rPr>
              <a:t>-базарі) мулла </a:t>
            </a:r>
            <a:r>
              <a:rPr lang="uk-UA" sz="3000" b="1" dirty="0" err="1">
                <a:highlight>
                  <a:srgbClr val="00FFFF"/>
                </a:highlight>
                <a:latin typeface="Times New Roman" panose="02020603050405020304" pitchFamily="18" charset="0"/>
                <a:cs typeface="Times New Roman" panose="02020603050405020304" pitchFamily="18" charset="0"/>
              </a:rPr>
              <a:t>Сейтмаметов</a:t>
            </a:r>
            <a:r>
              <a:rPr lang="uk-UA" sz="3000" b="1" dirty="0">
                <a:highlight>
                  <a:srgbClr val="00FFFF"/>
                </a:highlight>
                <a:latin typeface="Times New Roman" panose="02020603050405020304" pitchFamily="18" charset="0"/>
                <a:cs typeface="Times New Roman" panose="02020603050405020304" pitchFamily="18" charset="0"/>
              </a:rPr>
              <a:t> </a:t>
            </a:r>
            <a:r>
              <a:rPr lang="uk-UA" sz="3000" b="1" dirty="0" err="1">
                <a:highlight>
                  <a:srgbClr val="00FFFF"/>
                </a:highlight>
                <a:latin typeface="Times New Roman" panose="02020603050405020304" pitchFamily="18" charset="0"/>
                <a:cs typeface="Times New Roman" panose="02020603050405020304" pitchFamily="18" charset="0"/>
              </a:rPr>
              <a:t>Сейдамет</a:t>
            </a:r>
            <a:r>
              <a:rPr lang="uk-UA" sz="3000" b="1" dirty="0">
                <a:highlight>
                  <a:srgbClr val="00FFFF"/>
                </a:highlight>
                <a:latin typeface="Times New Roman" panose="02020603050405020304" pitchFamily="18" charset="0"/>
                <a:cs typeface="Times New Roman" panose="02020603050405020304" pitchFamily="18" charset="0"/>
              </a:rPr>
              <a:t> сказав: «Питання будівництва мечеті треба вирішувати сьогодні. Ми хочемо вирішити його без зіткнення з місцевою владою і без кровопролиття</a:t>
            </a:r>
            <a:r>
              <a:rPr lang="uk-UA" sz="3000" b="1" dirty="0">
                <a:latin typeface="Times New Roman" panose="02020603050405020304" pitchFamily="18" charset="0"/>
                <a:cs typeface="Times New Roman" panose="02020603050405020304" pitchFamily="18" charset="0"/>
              </a:rPr>
              <a:t>». </a:t>
            </a:r>
          </a:p>
          <a:p>
            <a:pPr marL="0" indent="0" algn="just">
              <a:buNone/>
            </a:pPr>
            <a:r>
              <a:rPr lang="uk-UA" sz="3000" b="1" dirty="0">
                <a:highlight>
                  <a:srgbClr val="FFFF00"/>
                </a:highlight>
                <a:latin typeface="Times New Roman" panose="02020603050405020304" pitchFamily="18" charset="0"/>
                <a:cs typeface="Times New Roman" panose="02020603050405020304" pitchFamily="18" charset="0"/>
              </a:rPr>
              <a:t>Зовсім іншу позицію займали присутні на  зустрічі члени ініціативної групи з національних питань кримських татар. Так, один з них ратував за те, щоб цю проблему вирішувало на мітингу все кримськотатарське населення району. В результаті гострого обговорення, була прийнята домовленість про виділення земельної ділянки під будівництво мечеті при в’їзді в місто</a:t>
            </a:r>
            <a:r>
              <a:rPr lang="uk-UA" sz="3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22228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lnSpcReduction="10000"/>
          </a:bodyPr>
          <a:lstStyle/>
          <a:p>
            <a:pPr indent="0" algn="just">
              <a:lnSpc>
                <a:spcPct val="107000"/>
              </a:lnSpc>
              <a:spcAft>
                <a:spcPts val="800"/>
              </a:spcAft>
              <a:buNone/>
            </a:pPr>
            <a:r>
              <a:rPr lang="uk-UA" sz="3300" b="1"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33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На зустрічі в с. Піонерському віруючі просили повернення їм колишніх мусульманських святинь. Голова релігійної громади </a:t>
            </a:r>
            <a:r>
              <a:rPr lang="uk-UA" sz="33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Якубов</a:t>
            </a:r>
            <a:r>
              <a:rPr lang="uk-UA" sz="33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К.Ф., 1958 року народження, сказав про те, щоб віруючим держава передала будівлю колишньої мечеті в м. Євпаторія. В даний час тут розміщується музей атеїзму. З метою попередження гострих конфліктних ситуацій, апарату уповноваженого рекомендовано ці питання взяти під особливий контроль. Виконкому міськради також рекомендовано до остаточного вирішення питання будівництва мечеті в м. Білогірськ тимчасово надати зареєстрованому релігійній громаді приміщення в оренду для проведення богослужінь</a:t>
            </a:r>
            <a:r>
              <a:rPr lang="uk-UA" sz="33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3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87982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Оскільки, як правило, мусульманські громади отримували в своє розпорядження або напівзруйновані мечеті, або перебудовані до невпізнання будівлі, в яких десятиріччями перебували склади, магазини, виробничі майстерні або спортивні клуби, та всю роботу з ремонту та відновленню мечетей громади вели своїми силами і за власний рахунок.</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При цьому, як зауважували дослідники, на роки керівництва ДУМК С.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Ібрагімовим</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припав пік зростання реєстрації мусульманських громад: у 1995 р. кількість зареєстрованих релігійних організацій досягла рекордної цифри – 52. В цей період у результаті активної взаємодії ДУМК із зарубіжними клерикальними центрами мусульманських країн почався активний процес відбудови ісламської інфраструктури в Криму.</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8162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marL="0" indent="0" algn="just">
              <a:buNone/>
            </a:pPr>
            <a:r>
              <a:rPr lang="uk-UA" sz="4100" b="1" dirty="0">
                <a:latin typeface="Times New Roman" panose="02020603050405020304" pitchFamily="18" charset="0"/>
                <a:cs typeface="Times New Roman" panose="02020603050405020304" pitchFamily="18" charset="0"/>
              </a:rPr>
              <a:t>Нетривале перебування на посаді муфтія, незважаючи на активність та наявність вкрай рідкої в ті часи вищої ісламської освіти, багато в чому пов’язане з </a:t>
            </a:r>
            <a:r>
              <a:rPr lang="uk-UA" sz="4100" b="1" dirty="0">
                <a:solidFill>
                  <a:srgbClr val="FF0000"/>
                </a:solidFill>
                <a:latin typeface="Times New Roman" panose="02020603050405020304" pitchFamily="18" charset="0"/>
                <a:cs typeface="Times New Roman" panose="02020603050405020304" pitchFamily="18" charset="0"/>
              </a:rPr>
              <a:t>намаганнями С. </a:t>
            </a:r>
            <a:r>
              <a:rPr lang="uk-UA" sz="4100" b="1" dirty="0" err="1">
                <a:solidFill>
                  <a:srgbClr val="FF0000"/>
                </a:solidFill>
                <a:latin typeface="Times New Roman" panose="02020603050405020304" pitchFamily="18" charset="0"/>
                <a:cs typeface="Times New Roman" panose="02020603050405020304" pitchFamily="18" charset="0"/>
              </a:rPr>
              <a:t>Ібрагімова</a:t>
            </a:r>
            <a:r>
              <a:rPr lang="uk-UA" sz="4100" b="1" dirty="0">
                <a:solidFill>
                  <a:srgbClr val="FF0000"/>
                </a:solidFill>
                <a:latin typeface="Times New Roman" panose="02020603050405020304" pitchFamily="18" charset="0"/>
                <a:cs typeface="Times New Roman" panose="02020603050405020304" pitchFamily="18" charset="0"/>
              </a:rPr>
              <a:t> поєднати релігійну та світську владу</a:t>
            </a:r>
            <a:r>
              <a:rPr lang="uk-UA" sz="4100" b="1" dirty="0">
                <a:latin typeface="Times New Roman" panose="02020603050405020304" pitchFamily="18" charset="0"/>
                <a:cs typeface="Times New Roman" panose="02020603050405020304" pitchFamily="18" charset="0"/>
              </a:rPr>
              <a:t>. </a:t>
            </a:r>
          </a:p>
          <a:p>
            <a:pPr marL="0" indent="0" algn="just">
              <a:buNone/>
            </a:pPr>
            <a:r>
              <a:rPr lang="uk-UA" sz="4100" b="1" dirty="0">
                <a:latin typeface="Times New Roman" panose="02020603050405020304" pitchFamily="18" charset="0"/>
                <a:cs typeface="Times New Roman" panose="02020603050405020304" pitchFamily="18" charset="0"/>
              </a:rPr>
              <a:t>Як зауважує С. </a:t>
            </a:r>
            <a:r>
              <a:rPr lang="uk-UA" sz="4100" b="1" dirty="0" err="1">
                <a:latin typeface="Times New Roman" panose="02020603050405020304" pitchFamily="18" charset="0"/>
                <a:cs typeface="Times New Roman" panose="02020603050405020304" pitchFamily="18" charset="0"/>
              </a:rPr>
              <a:t>Червоная</a:t>
            </a:r>
            <a:r>
              <a:rPr lang="uk-UA" sz="4100" b="1" dirty="0">
                <a:latin typeface="Times New Roman" panose="02020603050405020304" pitchFamily="18" charset="0"/>
                <a:cs typeface="Times New Roman" panose="02020603050405020304" pitchFamily="18" charset="0"/>
              </a:rPr>
              <a:t>, «</a:t>
            </a:r>
            <a:r>
              <a:rPr lang="uk-UA" sz="4100" b="1" dirty="0">
                <a:highlight>
                  <a:srgbClr val="FFFF00"/>
                </a:highlight>
                <a:latin typeface="Times New Roman" panose="02020603050405020304" pitchFamily="18" charset="0"/>
                <a:cs typeface="Times New Roman" panose="02020603050405020304" pitchFamily="18" charset="0"/>
              </a:rPr>
              <a:t>Головний камінь спотикання полягав в тому, що </a:t>
            </a:r>
            <a:r>
              <a:rPr lang="uk-UA" sz="4100" b="1" dirty="0" err="1">
                <a:highlight>
                  <a:srgbClr val="FFFF00"/>
                </a:highlight>
                <a:latin typeface="Times New Roman" panose="02020603050405020304" pitchFamily="18" charset="0"/>
                <a:cs typeface="Times New Roman" panose="02020603050405020304" pitchFamily="18" charset="0"/>
              </a:rPr>
              <a:t>муфтіят</a:t>
            </a:r>
            <a:r>
              <a:rPr lang="uk-UA" sz="4100" b="1" dirty="0">
                <a:highlight>
                  <a:srgbClr val="FFFF00"/>
                </a:highlight>
                <a:latin typeface="Times New Roman" panose="02020603050405020304" pitchFamily="18" charset="0"/>
                <a:cs typeface="Times New Roman" panose="02020603050405020304" pitchFamily="18" charset="0"/>
              </a:rPr>
              <a:t> під керівництвом </a:t>
            </a:r>
            <a:r>
              <a:rPr lang="uk-UA" sz="4100" b="1" dirty="0" err="1">
                <a:highlight>
                  <a:srgbClr val="FFFF00"/>
                </a:highlight>
                <a:latin typeface="Times New Roman" panose="02020603050405020304" pitchFamily="18" charset="0"/>
                <a:cs typeface="Times New Roman" panose="02020603050405020304" pitchFamily="18" charset="0"/>
              </a:rPr>
              <a:t>Сеітджеліла</a:t>
            </a:r>
            <a:r>
              <a:rPr lang="uk-UA" sz="4100" b="1" dirty="0">
                <a:highlight>
                  <a:srgbClr val="FFFF00"/>
                </a:highlight>
                <a:latin typeface="Times New Roman" panose="02020603050405020304" pitchFamily="18" charset="0"/>
                <a:cs typeface="Times New Roman" panose="02020603050405020304" pitchFamily="18" charset="0"/>
              </a:rPr>
              <a:t>, значно зміцнив свої позиції до 1995 року, проявив тенденцію до того, щоб встати «над» Меджлісом …</a:t>
            </a:r>
            <a:r>
              <a:rPr lang="uk-UA" sz="41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509829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a:bodyPr>
          <a:lstStyle/>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Незважаючи на формальну незалежність, свою релігійну політику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мав вибудовувати відповідно до волі керівництва Меджлісу. </a:t>
            </a:r>
            <a:endParaRPr lang="ru-UA"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У кримськотатарському середовищі спостерігалося прагнення до злиття національного (цивільного, політичного) руху з релігійним, зокрема, Меджліс претендував на керівну роль в об’єднаному масовому русі кримських татар, про що свідчив хід проведення </a:t>
            </a:r>
            <a:r>
              <a:rPr lang="en-US" sz="3200" b="1" u="sng" dirty="0">
                <a:effectLst/>
                <a:latin typeface="Times New Roman" panose="02020603050405020304" pitchFamily="18" charset="0"/>
                <a:ea typeface="Calibri" panose="020F0502020204030204" pitchFamily="34" charset="0"/>
                <a:cs typeface="Times New Roman" panose="02020603050405020304" pitchFamily="18" charset="0"/>
              </a:rPr>
              <a:t>I</a:t>
            </a:r>
            <a:r>
              <a:rPr lang="uk-UA" sz="3200" b="1" u="sng" dirty="0">
                <a:effectLst/>
                <a:latin typeface="Times New Roman" panose="02020603050405020304" pitchFamily="18" charset="0"/>
                <a:ea typeface="Calibri" panose="020F0502020204030204" pitchFamily="34" charset="0"/>
                <a:cs typeface="Times New Roman" panose="02020603050405020304" pitchFamily="18" charset="0"/>
              </a:rPr>
              <a:t>-го Курултаю мусульман Криму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скликаного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18 листопада 1995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На ньому Мустафа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Джемілєв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виступив з програмною промовою, в якій закликав щоб новообраний муфтій і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Криму працювали воєдино з Меджлісом. З цієї причини релігійна риторика ДУМК змінювалася відповідно до інтересів Меджлісу.</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35054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lnSpcReduction="10000"/>
          </a:bodyPr>
          <a:lstStyle/>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Другим муфтієм Криму на Курултаї мусульман Криму в 1995 р. був обраний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Нурі </a:t>
            </a:r>
            <a:r>
              <a:rPr lang="uk-UA" sz="32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Мустафаєв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(1930</a:t>
            </a:r>
            <a:r>
              <a:rPr lang="ru-UA" sz="3200" b="1" dirty="0">
                <a:effectLst/>
                <a:latin typeface="Times New Roman" panose="02020603050405020304" pitchFamily="18" charset="0"/>
                <a:ea typeface="Calibri" panose="020F0502020204030204" pitchFamily="34" charset="0"/>
                <a:cs typeface="Times New Roman" panose="02020603050405020304" pitchFamily="18" charset="0"/>
              </a:rPr>
              <a:t>/31</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-2011). Він народився в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сел</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Біюк-Озенбаш</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UA" sz="3200" b="1" dirty="0">
                <a:effectLst/>
                <a:latin typeface="Times New Roman" panose="02020603050405020304" pitchFamily="18" charset="0"/>
                <a:ea typeface="Calibri" panose="020F0502020204030204" pitchFamily="34" charset="0"/>
                <a:cs typeface="Times New Roman" panose="02020603050405020304" pitchFamily="18" charset="0"/>
              </a:rPr>
              <a:t>(с. </a:t>
            </a:r>
            <a:r>
              <a:rPr lang="ru-UA" sz="3200" b="1" dirty="0" err="1">
                <a:effectLst/>
                <a:latin typeface="Times New Roman" panose="02020603050405020304" pitchFamily="18" charset="0"/>
                <a:ea typeface="Calibri" panose="020F0502020204030204" pitchFamily="34" charset="0"/>
                <a:cs typeface="Times New Roman" panose="02020603050405020304" pitchFamily="18" charset="0"/>
              </a:rPr>
              <a:t>Щасливе</a:t>
            </a:r>
            <a:r>
              <a:rPr lang="ru-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Бахчисарайського району. Навчався в місцевій школі, але разом з іншими кримськими татарами в 1944 р. був депортований в Середню Азію, в місце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Шахріхан</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Андіжанської</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області. </a:t>
            </a:r>
            <a:endParaRPr lang="ru-UA"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Працював на шовковичному комбінаті, паралельно навчаючись у вечірній школі, закінчив будівельний технікум. Родина намагалася повернутись до Криму ще в 1968 р., але отримала відмову та була депортована в Херсонську область. Там Нурі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Мустафаєв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пропрацював 27 років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виконрабом</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доки, разом з іншими кримськими татарами не отримав можливість повернутись на батьківщину.</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2571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6373091" cy="6368473"/>
          </a:xfrm>
        </p:spPr>
        <p:txBody>
          <a:bodyPr>
            <a:normAutofit/>
          </a:bodyPr>
          <a:lstStyle/>
          <a:p>
            <a:pPr marL="0" indent="0" algn="ctr">
              <a:buNone/>
            </a:pPr>
            <a:r>
              <a:rPr lang="uk-UA" sz="3600" b="1" dirty="0">
                <a:highlight>
                  <a:srgbClr val="00FFFF"/>
                </a:highlight>
                <a:latin typeface="Times New Roman" panose="02020603050405020304" pitchFamily="18" charset="0"/>
                <a:cs typeface="Times New Roman" panose="02020603050405020304" pitchFamily="18" charset="0"/>
              </a:rPr>
              <a:t>Нурі </a:t>
            </a:r>
            <a:r>
              <a:rPr lang="uk-UA" sz="3600" b="1" dirty="0" err="1">
                <a:highlight>
                  <a:srgbClr val="00FFFF"/>
                </a:highlight>
                <a:latin typeface="Times New Roman" panose="02020603050405020304" pitchFamily="18" charset="0"/>
                <a:cs typeface="Times New Roman" panose="02020603050405020304" pitchFamily="18" charset="0"/>
              </a:rPr>
              <a:t>Мустафаєв</a:t>
            </a:r>
            <a:r>
              <a:rPr lang="uk-UA" sz="3600" b="1" dirty="0">
                <a:highlight>
                  <a:srgbClr val="00FFFF"/>
                </a:highlight>
                <a:latin typeface="Times New Roman" panose="02020603050405020304" pitchFamily="18" charset="0"/>
                <a:cs typeface="Times New Roman" panose="02020603050405020304" pitchFamily="18" charset="0"/>
              </a:rPr>
              <a:t> </a:t>
            </a:r>
          </a:p>
          <a:p>
            <a:pPr marL="0" indent="0" algn="ctr">
              <a:buNone/>
            </a:pPr>
            <a:r>
              <a:rPr lang="uk-UA" sz="3600" b="1" dirty="0">
                <a:latin typeface="Times New Roman" panose="02020603050405020304" pitchFamily="18" charset="0"/>
                <a:cs typeface="Times New Roman" panose="02020603050405020304" pitchFamily="18" charset="0"/>
              </a:rPr>
              <a:t> (14.02.1931 - 28 березня 2011)</a:t>
            </a:r>
          </a:p>
          <a:p>
            <a:pPr marL="0" indent="0" algn="ctr">
              <a:buNone/>
            </a:pPr>
            <a:r>
              <a:rPr lang="uk-UA" sz="3600" b="1" dirty="0">
                <a:latin typeface="Times New Roman" panose="02020603050405020304" pitchFamily="18" charset="0"/>
                <a:cs typeface="Times New Roman" panose="02020603050405020304" pitchFamily="18" charset="0"/>
              </a:rPr>
              <a:t>Від грудня 1995 р. до грудня 1999 р. був муфтієм мусульман Криму, очолював Духовне управління мусульман Криму до виходу на пенсію.</a:t>
            </a:r>
          </a:p>
        </p:txBody>
      </p:sp>
      <p:pic>
        <p:nvPicPr>
          <p:cNvPr id="2" name="Рисунок 1">
            <a:extLst>
              <a:ext uri="{FF2B5EF4-FFF2-40B4-BE49-F238E27FC236}">
                <a16:creationId xmlns:a16="http://schemas.microsoft.com/office/drawing/2014/main" id="{23AA4320-921A-DF7F-F329-187FDD1B5584}"/>
              </a:ext>
            </a:extLst>
          </p:cNvPr>
          <p:cNvPicPr>
            <a:picLocks noChangeAspect="1"/>
          </p:cNvPicPr>
          <p:nvPr/>
        </p:nvPicPr>
        <p:blipFill>
          <a:blip r:embed="rId2"/>
          <a:stretch>
            <a:fillRect/>
          </a:stretch>
        </p:blipFill>
        <p:spPr>
          <a:xfrm>
            <a:off x="6811818" y="983671"/>
            <a:ext cx="5380182" cy="5380182"/>
          </a:xfrm>
          <a:prstGeom prst="rect">
            <a:avLst/>
          </a:prstGeom>
        </p:spPr>
      </p:pic>
    </p:spTree>
    <p:extLst>
      <p:ext uri="{BB962C8B-B14F-4D97-AF65-F5344CB8AC3E}">
        <p14:creationId xmlns:p14="http://schemas.microsoft.com/office/powerpoint/2010/main" val="3651922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1136072"/>
            <a:ext cx="6031345" cy="1265383"/>
          </a:xfrm>
        </p:spPr>
        <p:txBody>
          <a:bodyPr>
            <a:normAutofit lnSpcReduction="10000"/>
          </a:bodyPr>
          <a:lstStyle/>
          <a:p>
            <a:pPr marL="0" indent="0" algn="ctr">
              <a:buNone/>
            </a:pPr>
            <a:r>
              <a:rPr lang="uk-UA" sz="3200" b="1" dirty="0">
                <a:latin typeface="Times New Roman" panose="02020603050405020304" pitchFamily="18" charset="0"/>
                <a:cs typeface="Times New Roman" panose="02020603050405020304" pitchFamily="18" charset="0"/>
              </a:rPr>
              <a:t>Вже </a:t>
            </a:r>
            <a:r>
              <a:rPr lang="uk-UA" sz="3200" b="1" dirty="0">
                <a:highlight>
                  <a:srgbClr val="00FF00"/>
                </a:highlight>
                <a:latin typeface="Times New Roman" panose="02020603050405020304" pitchFamily="18" charset="0"/>
                <a:cs typeface="Times New Roman" panose="02020603050405020304" pitchFamily="18" charset="0"/>
              </a:rPr>
              <a:t>30 червня 1991 р.</a:t>
            </a:r>
            <a:r>
              <a:rPr lang="uk-UA" sz="3200" b="1" dirty="0">
                <a:latin typeface="Times New Roman" panose="02020603050405020304" pitchFamily="18" charset="0"/>
                <a:cs typeface="Times New Roman" panose="02020603050405020304" pitchFamily="18" charset="0"/>
              </a:rPr>
              <a:t> Меджліс прийняв національний гімн і прапор кримських татар.</a:t>
            </a:r>
          </a:p>
        </p:txBody>
      </p:sp>
      <p:pic>
        <p:nvPicPr>
          <p:cNvPr id="2" name="Рисунок 1">
            <a:extLst>
              <a:ext uri="{FF2B5EF4-FFF2-40B4-BE49-F238E27FC236}">
                <a16:creationId xmlns:a16="http://schemas.microsoft.com/office/drawing/2014/main" id="{BA35D922-2DB6-519A-6232-A1357709FA32}"/>
              </a:ext>
            </a:extLst>
          </p:cNvPr>
          <p:cNvPicPr>
            <a:picLocks noChangeAspect="1"/>
          </p:cNvPicPr>
          <p:nvPr/>
        </p:nvPicPr>
        <p:blipFill>
          <a:blip r:embed="rId2"/>
          <a:stretch>
            <a:fillRect/>
          </a:stretch>
        </p:blipFill>
        <p:spPr>
          <a:xfrm>
            <a:off x="6160655" y="535709"/>
            <a:ext cx="5874326" cy="4405745"/>
          </a:xfrm>
          <a:prstGeom prst="rect">
            <a:avLst/>
          </a:prstGeom>
        </p:spPr>
      </p:pic>
      <p:pic>
        <p:nvPicPr>
          <p:cNvPr id="3" name="Рисунок 2">
            <a:extLst>
              <a:ext uri="{FF2B5EF4-FFF2-40B4-BE49-F238E27FC236}">
                <a16:creationId xmlns:a16="http://schemas.microsoft.com/office/drawing/2014/main" id="{900898B8-299E-2F1E-E459-13D039B08747}"/>
              </a:ext>
            </a:extLst>
          </p:cNvPr>
          <p:cNvPicPr>
            <a:picLocks noChangeAspect="1"/>
          </p:cNvPicPr>
          <p:nvPr/>
        </p:nvPicPr>
        <p:blipFill>
          <a:blip r:embed="rId3"/>
          <a:stretch>
            <a:fillRect/>
          </a:stretch>
        </p:blipFill>
        <p:spPr>
          <a:xfrm>
            <a:off x="43438" y="3278909"/>
            <a:ext cx="6957728" cy="3483841"/>
          </a:xfrm>
          <a:prstGeom prst="rect">
            <a:avLst/>
          </a:prstGeom>
        </p:spPr>
      </p:pic>
    </p:spTree>
    <p:extLst>
      <p:ext uri="{BB962C8B-B14F-4D97-AF65-F5344CB8AC3E}">
        <p14:creationId xmlns:p14="http://schemas.microsoft.com/office/powerpoint/2010/main" val="37787939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marL="0" indent="0" algn="just">
              <a:buNone/>
            </a:pPr>
            <a:r>
              <a:rPr lang="uk-UA" sz="3200" b="1" dirty="0">
                <a:latin typeface="Times New Roman" panose="02020603050405020304" pitchFamily="18" charset="0"/>
                <a:cs typeface="Times New Roman" panose="02020603050405020304" pitchFamily="18" charset="0"/>
              </a:rPr>
              <a:t>Приймав участь в будівництві та з серпня 1995</a:t>
            </a:r>
            <a:r>
              <a:rPr lang="ru-UA" sz="3200" b="1" dirty="0">
                <a:latin typeface="Times New Roman" panose="02020603050405020304" pitchFamily="18" charset="0"/>
                <a:cs typeface="Times New Roman" panose="02020603050405020304" pitchFamily="18" charset="0"/>
              </a:rPr>
              <a:t> </a:t>
            </a:r>
            <a:r>
              <a:rPr lang="uk-UA" sz="3200" b="1" dirty="0">
                <a:latin typeface="Times New Roman" panose="02020603050405020304" pitchFamily="18" charset="0"/>
                <a:cs typeface="Times New Roman" panose="02020603050405020304" pitchFamily="18" charset="0"/>
              </a:rPr>
              <a:t>р. був муллою </a:t>
            </a:r>
            <a:r>
              <a:rPr lang="uk-UA" sz="3200" b="1" dirty="0" err="1">
                <a:latin typeface="Times New Roman" panose="02020603050405020304" pitchFamily="18" charset="0"/>
                <a:cs typeface="Times New Roman" panose="02020603050405020304" pitchFamily="18" charset="0"/>
              </a:rPr>
              <a:t>Джамі</a:t>
            </a:r>
            <a:r>
              <a:rPr lang="uk-UA" sz="3200" b="1" dirty="0">
                <a:latin typeface="Times New Roman" panose="02020603050405020304" pitchFamily="18" charset="0"/>
                <a:cs typeface="Times New Roman" panose="02020603050405020304" pitchFamily="18" charset="0"/>
              </a:rPr>
              <a:t>-мечеті («</a:t>
            </a:r>
            <a:r>
              <a:rPr lang="uk-UA" sz="3200" b="1" dirty="0" err="1">
                <a:latin typeface="Times New Roman" panose="02020603050405020304" pitchFamily="18" charset="0"/>
                <a:cs typeface="Times New Roman" panose="02020603050405020304" pitchFamily="18" charset="0"/>
              </a:rPr>
              <a:t>Азрет</a:t>
            </a:r>
            <a:r>
              <a:rPr lang="uk-UA" sz="3200" b="1" dirty="0">
                <a:latin typeface="Times New Roman" panose="02020603050405020304" pitchFamily="18" charset="0"/>
                <a:cs typeface="Times New Roman" panose="02020603050405020304" pitchFamily="18" charset="0"/>
              </a:rPr>
              <a:t> Умер») в селище </a:t>
            </a:r>
            <a:r>
              <a:rPr lang="uk-UA" sz="3200" b="1" dirty="0" err="1">
                <a:latin typeface="Times New Roman" panose="02020603050405020304" pitchFamily="18" charset="0"/>
                <a:cs typeface="Times New Roman" panose="02020603050405020304" pitchFamily="18" charset="0"/>
              </a:rPr>
              <a:t>Борчокъракъ</a:t>
            </a:r>
            <a:r>
              <a:rPr lang="uk-UA" sz="3200" b="1" dirty="0">
                <a:latin typeface="Times New Roman" panose="02020603050405020304" pitchFamily="18" charset="0"/>
                <a:cs typeface="Times New Roman" panose="02020603050405020304" pitchFamily="18" charset="0"/>
              </a:rPr>
              <a:t> (Фонтани). При мечеті відкрив релігійну школу, де місцеві вчились читати Коран. </a:t>
            </a:r>
          </a:p>
          <a:p>
            <a:pPr marL="0" indent="0" algn="just">
              <a:buNone/>
            </a:pPr>
            <a:r>
              <a:rPr lang="uk-UA" sz="3200" b="1" dirty="0">
                <a:latin typeface="Times New Roman" panose="02020603050405020304" pitchFamily="18" charset="0"/>
                <a:cs typeface="Times New Roman" panose="02020603050405020304" pitchFamily="18" charset="0"/>
              </a:rPr>
              <a:t>За часи перебування Нурі </a:t>
            </a:r>
            <a:r>
              <a:rPr lang="uk-UA" sz="3200" b="1" dirty="0" err="1">
                <a:latin typeface="Times New Roman" panose="02020603050405020304" pitchFamily="18" charset="0"/>
                <a:cs typeface="Times New Roman" panose="02020603050405020304" pitchFamily="18" charset="0"/>
              </a:rPr>
              <a:t>Мустафаєва</a:t>
            </a:r>
            <a:r>
              <a:rPr lang="uk-UA" sz="3200" b="1" dirty="0">
                <a:latin typeface="Times New Roman" panose="02020603050405020304" pitchFamily="18" charset="0"/>
                <a:cs typeface="Times New Roman" panose="02020603050405020304" pitchFamily="18" charset="0"/>
              </a:rPr>
              <a:t> на посаді муфтія налагодилась співпраця між ДУМК та ДУМУ. Зокрема, в </a:t>
            </a:r>
            <a:r>
              <a:rPr lang="uk-UA" sz="3200" b="1" dirty="0">
                <a:highlight>
                  <a:srgbClr val="00FFFF"/>
                </a:highlight>
                <a:latin typeface="Times New Roman" panose="02020603050405020304" pitchFamily="18" charset="0"/>
                <a:cs typeface="Times New Roman" panose="02020603050405020304" pitchFamily="18" charset="0"/>
              </a:rPr>
              <a:t>січні 1996 р.</a:t>
            </a:r>
            <a:r>
              <a:rPr lang="uk-UA" sz="3200" b="1" dirty="0">
                <a:latin typeface="Times New Roman" panose="02020603050405020304" pitchFamily="18" charset="0"/>
                <a:cs typeface="Times New Roman" panose="02020603050405020304" pitchFamily="18" charset="0"/>
              </a:rPr>
              <a:t> після зустрічі з шейхом Ахмедом </a:t>
            </a:r>
            <a:r>
              <a:rPr lang="uk-UA" sz="3200" b="1" dirty="0" err="1">
                <a:latin typeface="Times New Roman" panose="02020603050405020304" pitchFamily="18" charset="0"/>
                <a:cs typeface="Times New Roman" panose="02020603050405020304" pitchFamily="18" charset="0"/>
              </a:rPr>
              <a:t>Тамімом</a:t>
            </a:r>
            <a:r>
              <a:rPr lang="uk-UA" sz="3200" b="1" dirty="0">
                <a:latin typeface="Times New Roman" panose="02020603050405020304" pitchFamily="18" charset="0"/>
                <a:cs typeface="Times New Roman" panose="02020603050405020304" pitchFamily="18" charset="0"/>
              </a:rPr>
              <a:t> Мустафа </a:t>
            </a:r>
            <a:r>
              <a:rPr lang="uk-UA" sz="3200" b="1" dirty="0" err="1">
                <a:latin typeface="Times New Roman" panose="02020603050405020304" pitchFamily="18" charset="0"/>
                <a:cs typeface="Times New Roman" panose="02020603050405020304" pitchFamily="18" charset="0"/>
              </a:rPr>
              <a:t>Джемілєв</a:t>
            </a:r>
            <a:r>
              <a:rPr lang="uk-UA" sz="3200" b="1" dirty="0">
                <a:latin typeface="Times New Roman" panose="02020603050405020304" pitchFamily="18" charset="0"/>
                <a:cs typeface="Times New Roman" panose="02020603050405020304" pitchFamily="18" charset="0"/>
              </a:rPr>
              <a:t> заявив: «</a:t>
            </a:r>
            <a:r>
              <a:rPr lang="uk-UA" sz="3200" b="1" dirty="0">
                <a:highlight>
                  <a:srgbClr val="FFFF00"/>
                </a:highlight>
                <a:latin typeface="Times New Roman" panose="02020603050405020304" pitchFamily="18" charset="0"/>
                <a:cs typeface="Times New Roman" panose="02020603050405020304" pitchFamily="18" charset="0"/>
              </a:rPr>
              <a:t>З обранням нового Муфтія у нас будуть більш тісні зв’язки з Києвом, тому що Духовне Управління виражало раніше стурбованість з приводу нездорових, на їх погляд, зв’язків колишнього муфтія з тими організаціями, які вони розглядають як фундаменталістські. Це, безсумнівно, кидало тінь на взаємини муфтіяту з ДУМУ. Тепер ситуація змінилася</a:t>
            </a:r>
            <a:r>
              <a:rPr lang="uk-UA"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06830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lnSpcReduction="10000"/>
          </a:bodyPr>
          <a:lstStyle/>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У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1996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на підставі рішень Курултаю до статуту ДУМК були внесені зміни. Зокрема, термін скликання чергового Курултаю був скорочений до 4-х років. Була введена посада представника Меджлісу з великими повноваженнями, що дозволяло координувати весь спектр діяльності Духовного управління мусульман Криму. </a:t>
            </a:r>
            <a:endParaRPr lang="ru-UA"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У структуру ДУМК було введено новий підрозділ  – </a:t>
            </a:r>
            <a:r>
              <a:rPr lang="uk-UA" sz="3200" b="1" i="1" dirty="0" err="1">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Муфтіят</a:t>
            </a:r>
            <a:r>
              <a:rPr lang="uk-UA" sz="3200" b="1" i="1" dirty="0">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мусульман Криму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до якого входили: муфтій, 3 його заступника (з релігійних питань, духовної освіти, видавничої діяльності та з економіки, будівництва й управління  справами), секретар, представник фонду «Крим» і представник Меджлісу (останні два не обираються, а призначаються самими структурами, які вони представляють).</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9918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lnSpcReduction="20000"/>
          </a:bodyPr>
          <a:lstStyle/>
          <a:p>
            <a:pPr indent="450215" algn="just">
              <a:lnSpc>
                <a:spcPct val="107000"/>
              </a:lnSpc>
              <a:spcAft>
                <a:spcPts val="800"/>
              </a:spcAft>
            </a:pPr>
            <a:r>
              <a:rPr lang="uk-UA" sz="4400" b="1" dirty="0">
                <a:effectLst/>
                <a:latin typeface="Times New Roman" panose="02020603050405020304" pitchFamily="18" charset="0"/>
                <a:ea typeface="Calibri" panose="020F0502020204030204" pitchFamily="34" charset="0"/>
                <a:cs typeface="Times New Roman" panose="02020603050405020304" pitchFamily="18" charset="0"/>
              </a:rPr>
              <a:t>Відповідно до новій редакції Статуту муфтій у своїй діяльності відтепер був повинен керуватися не тільки рішенням Курултаю, Пленуму ДУМК і Муфтіяту Криму, але і Меджлісу кримськотатарського народу.</a:t>
            </a:r>
            <a:endParaRPr lang="ru-RU" sz="44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4400" b="1" u="sng"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Нурі </a:t>
            </a:r>
            <a:r>
              <a:rPr lang="uk-UA" sz="4400" b="1" u="sng"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Мустафаєв</a:t>
            </a:r>
            <a:r>
              <a:rPr lang="uk-UA" sz="4400" b="1" u="sng"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перебував муфтієм Криму з 1995 р. по 1999 р.</a:t>
            </a:r>
            <a:r>
              <a:rPr lang="uk-UA" sz="4400" b="1" dirty="0">
                <a:effectLst/>
                <a:latin typeface="Times New Roman" panose="02020603050405020304" pitchFamily="18" charset="0"/>
                <a:ea typeface="Calibri" panose="020F0502020204030204" pitchFamily="34" charset="0"/>
                <a:cs typeface="Times New Roman" panose="02020603050405020304" pitchFamily="18" charset="0"/>
              </a:rPr>
              <a:t> Після полишення посади, в 2000 р. заснував громадську організацію по вивченню і збереженню спадщини кримських татар «</a:t>
            </a:r>
            <a:r>
              <a:rPr lang="uk-UA" sz="4400" b="1" dirty="0" err="1">
                <a:effectLst/>
                <a:latin typeface="Times New Roman" panose="02020603050405020304" pitchFamily="18" charset="0"/>
                <a:ea typeface="Calibri" panose="020F0502020204030204" pitchFamily="34" charset="0"/>
                <a:cs typeface="Times New Roman" panose="02020603050405020304" pitchFamily="18" charset="0"/>
              </a:rPr>
              <a:t>Азізлєр</a:t>
            </a:r>
            <a:r>
              <a:rPr lang="uk-UA" sz="4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4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01778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lnSpcReduction="10000"/>
          </a:bodyPr>
          <a:lstStyle/>
          <a:p>
            <a:pPr indent="0" algn="just">
              <a:lnSpc>
                <a:spcPct val="107000"/>
              </a:lnSpc>
              <a:spcAft>
                <a:spcPts val="800"/>
              </a:spcAft>
              <a:buNone/>
            </a:pPr>
            <a:r>
              <a:rPr lang="uk-UA" sz="2600" b="1" dirty="0">
                <a:effectLst/>
                <a:latin typeface="Times New Roman" panose="02020603050405020304" pitchFamily="18" charset="0"/>
                <a:ea typeface="Calibri" panose="020F0502020204030204" pitchFamily="34" charset="0"/>
                <a:cs typeface="Times New Roman" panose="02020603050405020304" pitchFamily="18" charset="0"/>
              </a:rPr>
              <a:t>На II Курултаї мусульман Криму, який відбувся </a:t>
            </a:r>
            <a:r>
              <a:rPr lang="uk-UA" sz="2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 грудня 1999 р.</a:t>
            </a:r>
            <a:r>
              <a:rPr lang="uk-UA" sz="2600" b="1" dirty="0">
                <a:effectLst/>
                <a:latin typeface="Times New Roman" panose="02020603050405020304" pitchFamily="18" charset="0"/>
                <a:ea typeface="Calibri" panose="020F0502020204030204" pitchFamily="34" charset="0"/>
                <a:cs typeface="Times New Roman" panose="02020603050405020304" pitchFamily="18" charset="0"/>
              </a:rPr>
              <a:t> третім муфтієм був обраний </a:t>
            </a:r>
            <a:r>
              <a:rPr lang="uk-UA" sz="26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Еміралі</a:t>
            </a:r>
            <a:r>
              <a:rPr lang="uk-UA" sz="26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uk-UA" sz="26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Аблаєв</a:t>
            </a:r>
            <a:r>
              <a:rPr lang="uk-UA" sz="2600" b="1" dirty="0">
                <a:effectLst/>
                <a:latin typeface="Times New Roman" panose="02020603050405020304" pitchFamily="18" charset="0"/>
                <a:ea typeface="Calibri" panose="020F0502020204030204" pitchFamily="34" charset="0"/>
                <a:cs typeface="Times New Roman" panose="02020603050405020304" pitchFamily="18" charset="0"/>
              </a:rPr>
              <a:t> (нар. 1962). Народився в Узбекистані, повернувся до Криму в 1988 р. Релігійну освіту отримав в Туреччині. </a:t>
            </a:r>
            <a:endParaRPr lang="ru-UA" sz="2600" b="1" dirty="0">
              <a:effectLst/>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07000"/>
              </a:lnSpc>
              <a:spcAft>
                <a:spcPts val="800"/>
              </a:spcAft>
              <a:buNone/>
            </a:pPr>
            <a:r>
              <a:rPr lang="uk-UA" sz="2600" b="1" dirty="0">
                <a:effectLst/>
                <a:latin typeface="Times New Roman" panose="02020603050405020304" pitchFamily="18" charset="0"/>
                <a:ea typeface="Calibri" panose="020F0502020204030204" pitchFamily="34" charset="0"/>
                <a:cs typeface="Times New Roman" panose="02020603050405020304" pitchFamily="18" charset="0"/>
              </a:rPr>
              <a:t>В 1995 р. був обраний імамом мечеті в </a:t>
            </a:r>
            <a:r>
              <a:rPr lang="uk-UA" sz="2600" b="1" dirty="0" err="1">
                <a:effectLst/>
                <a:latin typeface="Times New Roman" panose="02020603050405020304" pitchFamily="18" charset="0"/>
                <a:ea typeface="Calibri" panose="020F0502020204030204" pitchFamily="34" charset="0"/>
                <a:cs typeface="Times New Roman" panose="02020603050405020304" pitchFamily="18" charset="0"/>
              </a:rPr>
              <a:t>сел</a:t>
            </a:r>
            <a:r>
              <a:rPr lang="uk-UA" sz="2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600" b="1" dirty="0" err="1">
                <a:effectLst/>
                <a:latin typeface="Times New Roman" panose="02020603050405020304" pitchFamily="18" charset="0"/>
                <a:ea typeface="Calibri" panose="020F0502020204030204" pitchFamily="34" charset="0"/>
                <a:cs typeface="Times New Roman" panose="02020603050405020304" pitchFamily="18" charset="0"/>
              </a:rPr>
              <a:t>Джайлав</a:t>
            </a:r>
            <a:r>
              <a:rPr lang="uk-UA" sz="2600" b="1" dirty="0">
                <a:effectLst/>
                <a:latin typeface="Times New Roman" panose="02020603050405020304" pitchFamily="18" charset="0"/>
                <a:ea typeface="Calibri" panose="020F0502020204030204" pitchFamily="34" charset="0"/>
                <a:cs typeface="Times New Roman" panose="02020603050405020304" pitchFamily="18" charset="0"/>
              </a:rPr>
              <a:t> (Золоте поле). З 1997 по 1999 рр. працював головним імамом Кіровського району. В 1999 р. підвищував кваліфікацію на курсах в Лівані. Після обрання в 1999 р. муфтієм Е. </a:t>
            </a:r>
            <a:r>
              <a:rPr lang="uk-UA" sz="2600" b="1" dirty="0" err="1">
                <a:effectLst/>
                <a:latin typeface="Times New Roman" panose="02020603050405020304" pitchFamily="18" charset="0"/>
                <a:ea typeface="Calibri" panose="020F0502020204030204" pitchFamily="34" charset="0"/>
                <a:cs typeface="Times New Roman" panose="02020603050405020304" pitchFamily="18" charset="0"/>
              </a:rPr>
              <a:t>Аблаєв</a:t>
            </a:r>
            <a:r>
              <a:rPr lang="uk-UA" sz="2600" b="1" dirty="0">
                <a:effectLst/>
                <a:latin typeface="Times New Roman" panose="02020603050405020304" pitchFamily="18" charset="0"/>
                <a:ea typeface="Calibri" panose="020F0502020204030204" pitchFamily="34" charset="0"/>
                <a:cs typeface="Times New Roman" panose="02020603050405020304" pitchFamily="18" charset="0"/>
              </a:rPr>
              <a:t> ще тричі переобирався на цю посаду III, IV і V Курултаями мусульман Криму. Був делегатом IV, V Курултаю кримськотатарського народу і членом президії Меджлісу кримськотатарського народу.</a:t>
            </a:r>
          </a:p>
          <a:p>
            <a:pPr indent="0" algn="just">
              <a:lnSpc>
                <a:spcPct val="107000"/>
              </a:lnSpc>
              <a:spcAft>
                <a:spcPts val="800"/>
              </a:spcAft>
              <a:buNone/>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Зазначають, що Е.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Аблаєв</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виявився найбільш прийнятною для Меджлісу фігурою, і це стало одним з факторів його довгого перебування на посаді кримського муфтія. А на останньому Курултаї, щоб продовжити термін його повноважень, Курултай вирішив повернутися до колишнього терміну каденції кримського муфтія і голови Духовного управління мусульман Криму – до п’яти років.</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7000"/>
              </a:lnSpc>
              <a:spcAft>
                <a:spcPts val="800"/>
              </a:spcAft>
              <a:buNone/>
            </a:pPr>
            <a:endParaRPr lang="ru-RU" sz="2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54750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Від початку російської анексії Криму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муфій</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Криму Е.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Аблаєв</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зайняв </a:t>
            </a:r>
            <a:r>
              <a:rPr lang="uk-UA" sz="3200" b="1" u="sng" dirty="0">
                <a:effectLst/>
                <a:latin typeface="Times New Roman" panose="02020603050405020304" pitchFamily="18" charset="0"/>
                <a:ea typeface="Calibri" panose="020F0502020204030204" pitchFamily="34" charset="0"/>
                <a:cs typeface="Times New Roman" panose="02020603050405020304" pitchFamily="18" charset="0"/>
              </a:rPr>
              <a:t>проросійську позицію</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і вже в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квітні 2014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він значився серед регіональних муфтіїв, що входять до складу Ради муфтіїв Росії, яку очолює голова ДУМ РФ </a:t>
            </a:r>
            <a:r>
              <a:rPr lang="uk-UA" sz="3200" b="1" u="sng" dirty="0" err="1">
                <a:effectLst/>
                <a:latin typeface="Times New Roman" panose="02020603050405020304" pitchFamily="18" charset="0"/>
                <a:ea typeface="Calibri" panose="020F0502020204030204" pitchFamily="34" charset="0"/>
                <a:cs typeface="Times New Roman" panose="02020603050405020304" pitchFamily="18" charset="0"/>
              </a:rPr>
              <a:t>Равіль</a:t>
            </a:r>
            <a:r>
              <a:rPr lang="uk-UA" sz="3200" b="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u="sng" dirty="0" err="1">
                <a:effectLst/>
                <a:latin typeface="Times New Roman" panose="02020603050405020304" pitchFamily="18" charset="0"/>
                <a:ea typeface="Calibri" panose="020F0502020204030204" pitchFamily="34" charset="0"/>
                <a:cs typeface="Times New Roman" panose="02020603050405020304" pitchFamily="18" charset="0"/>
              </a:rPr>
              <a:t>Гайнутдін</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p>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Як стверджує А. Заремба, люди з оточення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Аблаєва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визнають, що після «референдуму», він різко негативно ставився до будь-яких протестів кримських татар, вважаючи їх непотрібними і небезпечними. Він жодного разу публічно не засудив анексію, обґрунтовуючи свою позицію тим, що «</a:t>
            </a:r>
            <a:r>
              <a:rPr lang="uk-UA"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російські війська завжди були в Криму</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08033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1" y="489526"/>
            <a:ext cx="6825125" cy="6368473"/>
          </a:xfrm>
        </p:spPr>
        <p:txBody>
          <a:bodyPr>
            <a:normAutofit fontScale="85000" lnSpcReduction="20000"/>
          </a:bodyPr>
          <a:lstStyle/>
          <a:p>
            <a:pPr marL="0" indent="0" algn="ctr">
              <a:buNone/>
            </a:pPr>
            <a:r>
              <a:rPr lang="uk-UA" b="1" dirty="0" err="1">
                <a:highlight>
                  <a:srgbClr val="FFFF00"/>
                </a:highlight>
                <a:latin typeface="Times New Roman" panose="02020603050405020304" pitchFamily="18" charset="0"/>
                <a:cs typeface="Times New Roman" panose="02020603050405020304" pitchFamily="18" charset="0"/>
              </a:rPr>
              <a:t>Еміралі</a:t>
            </a:r>
            <a:r>
              <a:rPr lang="uk-UA" b="1" dirty="0">
                <a:highlight>
                  <a:srgbClr val="FFFF00"/>
                </a:highlight>
                <a:latin typeface="Times New Roman" panose="02020603050405020304" pitchFamily="18" charset="0"/>
                <a:cs typeface="Times New Roman" panose="02020603050405020304" pitchFamily="18" charset="0"/>
              </a:rPr>
              <a:t> </a:t>
            </a:r>
            <a:r>
              <a:rPr lang="uk-UA" b="1" dirty="0" err="1">
                <a:highlight>
                  <a:srgbClr val="FFFF00"/>
                </a:highlight>
                <a:latin typeface="Times New Roman" panose="02020603050405020304" pitchFamily="18" charset="0"/>
                <a:cs typeface="Times New Roman" panose="02020603050405020304" pitchFamily="18" charset="0"/>
              </a:rPr>
              <a:t>Аблаєв</a:t>
            </a:r>
            <a:endParaRPr lang="uk-UA" b="1" dirty="0">
              <a:highlight>
                <a:srgbClr val="FFFF00"/>
              </a:highlight>
              <a:latin typeface="Times New Roman" panose="02020603050405020304" pitchFamily="18" charset="0"/>
              <a:cs typeface="Times New Roman" panose="02020603050405020304" pitchFamily="18" charset="0"/>
            </a:endParaRPr>
          </a:p>
          <a:p>
            <a:pPr marL="0" indent="0" algn="ctr">
              <a:buNone/>
            </a:pPr>
            <a:r>
              <a:rPr lang="uk-UA" b="1" dirty="0">
                <a:latin typeface="Times New Roman" panose="02020603050405020304" pitchFamily="18" charset="0"/>
                <a:cs typeface="Times New Roman" panose="02020603050405020304" pitchFamily="18" charset="0"/>
              </a:rPr>
              <a:t>(нар. 11 липня 1962 року)</a:t>
            </a:r>
          </a:p>
          <a:p>
            <a:pPr marL="0" indent="0" algn="ctr">
              <a:buNone/>
            </a:pPr>
            <a:r>
              <a:rPr lang="uk-UA" b="1" dirty="0">
                <a:latin typeface="Times New Roman" panose="02020603050405020304" pitchFamily="18" charset="0"/>
                <a:cs typeface="Times New Roman" panose="02020603050405020304" pitchFamily="18" charset="0"/>
              </a:rPr>
              <a:t>Муфтій Криму</a:t>
            </a:r>
          </a:p>
          <a:p>
            <a:pPr marL="0" indent="0" algn="ctr">
              <a:buNone/>
            </a:pPr>
            <a:r>
              <a:rPr lang="uk-UA" b="1" dirty="0">
                <a:solidFill>
                  <a:srgbClr val="FF0000"/>
                </a:solidFill>
                <a:latin typeface="Times New Roman" panose="02020603050405020304" pitchFamily="18" charset="0"/>
                <a:cs typeface="Times New Roman" panose="02020603050405020304" pitchFamily="18" charset="0"/>
              </a:rPr>
              <a:t>4 грудня 1999 — 18 березня 2014</a:t>
            </a:r>
          </a:p>
          <a:p>
            <a:pPr marL="0" indent="0" algn="ctr">
              <a:buNone/>
            </a:pPr>
            <a:endParaRPr lang="ru-RU" dirty="0">
              <a:latin typeface="Times New Roman" panose="02020603050405020304" pitchFamily="18" charset="0"/>
              <a:cs typeface="Times New Roman" panose="02020603050405020304" pitchFamily="18" charset="0"/>
            </a:endParaRPr>
          </a:p>
          <a:p>
            <a:pPr marL="0" indent="0" algn="ctr">
              <a:buNone/>
            </a:pPr>
            <a:r>
              <a:rPr lang="uk-UA" b="1" dirty="0">
                <a:highlight>
                  <a:srgbClr val="FFFF00"/>
                </a:highlight>
                <a:latin typeface="Times New Roman" panose="02020603050405020304" pitchFamily="18" charset="0"/>
                <a:cs typeface="Times New Roman" panose="02020603050405020304" pitchFamily="18" charset="0"/>
              </a:rPr>
              <a:t>З 18 березня 2014 р. — Муфтій окупаційної влади РФ Криму</a:t>
            </a:r>
          </a:p>
          <a:p>
            <a:pPr marL="0" indent="0" algn="ctr">
              <a:buNone/>
            </a:pPr>
            <a:endParaRPr lang="uk-UA" b="1" dirty="0">
              <a:highlight>
                <a:srgbClr val="FFFF00"/>
              </a:highlight>
              <a:latin typeface="Times New Roman" panose="02020603050405020304" pitchFamily="18" charset="0"/>
              <a:cs typeface="Times New Roman" panose="02020603050405020304" pitchFamily="18" charset="0"/>
            </a:endParaRPr>
          </a:p>
          <a:p>
            <a:pPr marL="0" indent="0" algn="ctr">
              <a:buNone/>
            </a:pPr>
            <a:r>
              <a:rPr lang="uk-UA" b="1" dirty="0">
                <a:highlight>
                  <a:srgbClr val="FFFF00"/>
                </a:highlight>
                <a:latin typeface="Times New Roman" panose="02020603050405020304" pitchFamily="18" charset="0"/>
                <a:cs typeface="Times New Roman" panose="02020603050405020304" pitchFamily="18" charset="0"/>
              </a:rPr>
              <a:t>У вересні 2022 р., після початку мобілізації в Росії, </a:t>
            </a:r>
            <a:r>
              <a:rPr lang="uk-UA" b="1" dirty="0" err="1">
                <a:highlight>
                  <a:srgbClr val="FFFF00"/>
                </a:highlight>
                <a:latin typeface="Times New Roman" panose="02020603050405020304" pitchFamily="18" charset="0"/>
                <a:cs typeface="Times New Roman" panose="02020603050405020304" pitchFamily="18" charset="0"/>
              </a:rPr>
              <a:t>Еміралі</a:t>
            </a:r>
            <a:r>
              <a:rPr lang="uk-UA" b="1" dirty="0">
                <a:highlight>
                  <a:srgbClr val="FFFF00"/>
                </a:highlight>
                <a:latin typeface="Times New Roman" panose="02020603050405020304" pitchFamily="18" charset="0"/>
                <a:cs typeface="Times New Roman" panose="02020603050405020304" pitchFamily="18" charset="0"/>
              </a:rPr>
              <a:t> </a:t>
            </a:r>
            <a:r>
              <a:rPr lang="uk-UA" b="1" dirty="0" err="1">
                <a:highlight>
                  <a:srgbClr val="FFFF00"/>
                </a:highlight>
                <a:latin typeface="Times New Roman" panose="02020603050405020304" pitchFamily="18" charset="0"/>
                <a:cs typeface="Times New Roman" panose="02020603050405020304" pitchFamily="18" charset="0"/>
              </a:rPr>
              <a:t>Аблаєв</a:t>
            </a:r>
            <a:r>
              <a:rPr lang="uk-UA" b="1" dirty="0">
                <a:highlight>
                  <a:srgbClr val="FFFF00"/>
                </a:highlight>
                <a:latin typeface="Times New Roman" panose="02020603050405020304" pitchFamily="18" charset="0"/>
                <a:cs typeface="Times New Roman" panose="02020603050405020304" pitchFamily="18" charset="0"/>
              </a:rPr>
              <a:t> підтримав повномасштабне вторгнення.</a:t>
            </a:r>
          </a:p>
          <a:p>
            <a:pPr marL="0" indent="0" algn="ctr">
              <a:buNone/>
            </a:pPr>
            <a:endParaRPr lang="uk-UA" b="1" dirty="0">
              <a:highlight>
                <a:srgbClr val="FFFF00"/>
              </a:highlight>
              <a:latin typeface="Times New Roman" panose="02020603050405020304" pitchFamily="18" charset="0"/>
              <a:cs typeface="Times New Roman" panose="02020603050405020304" pitchFamily="18" charset="0"/>
            </a:endParaRPr>
          </a:p>
          <a:p>
            <a:pPr marL="0" indent="0" algn="ctr">
              <a:buNone/>
            </a:pPr>
            <a:r>
              <a:rPr lang="uk-UA" b="1" dirty="0">
                <a:highlight>
                  <a:srgbClr val="FFFF00"/>
                </a:highlight>
                <a:latin typeface="Times New Roman" panose="02020603050405020304" pitchFamily="18" charset="0"/>
                <a:cs typeface="Times New Roman" panose="02020603050405020304" pitchFamily="18" charset="0"/>
              </a:rPr>
              <a:t>У лютому 2023 р. Прокуратура Автономної Республіки Крим та міста Севастополя оголосила підозру муфтію півострова. Йому загрожує до 12 років ув’язнення за </a:t>
            </a:r>
            <a:r>
              <a:rPr lang="uk-UA" b="1" dirty="0" err="1">
                <a:highlight>
                  <a:srgbClr val="FFFF00"/>
                </a:highlight>
                <a:latin typeface="Times New Roman" panose="02020603050405020304" pitchFamily="18" charset="0"/>
                <a:cs typeface="Times New Roman" panose="02020603050405020304" pitchFamily="18" charset="0"/>
              </a:rPr>
              <a:t>глорифікацію</a:t>
            </a:r>
            <a:r>
              <a:rPr lang="uk-UA" b="1" dirty="0">
                <a:highlight>
                  <a:srgbClr val="FFFF00"/>
                </a:highlight>
                <a:latin typeface="Times New Roman" panose="02020603050405020304" pitchFamily="18" charset="0"/>
                <a:cs typeface="Times New Roman" panose="02020603050405020304" pitchFamily="18" charset="0"/>
              </a:rPr>
              <a:t> (</a:t>
            </a:r>
            <a:r>
              <a:rPr lang="uk-UA" b="1" dirty="0" err="1">
                <a:highlight>
                  <a:srgbClr val="FFFF00"/>
                </a:highlight>
                <a:latin typeface="Times New Roman" panose="02020603050405020304" pitchFamily="18" charset="0"/>
                <a:cs typeface="Times New Roman" panose="02020603050405020304" pitchFamily="18" charset="0"/>
              </a:rPr>
              <a:t>виправдовування</a:t>
            </a:r>
            <a:r>
              <a:rPr lang="uk-UA" b="1" dirty="0">
                <a:highlight>
                  <a:srgbClr val="FFFF00"/>
                </a:highlight>
                <a:latin typeface="Times New Roman" panose="02020603050405020304" pitchFamily="18" charset="0"/>
                <a:cs typeface="Times New Roman" panose="02020603050405020304" pitchFamily="18" charset="0"/>
              </a:rPr>
              <a:t>) агресії та </a:t>
            </a:r>
            <a:r>
              <a:rPr lang="uk-UA" b="1" dirty="0" err="1">
                <a:highlight>
                  <a:srgbClr val="FFFF00"/>
                </a:highlight>
                <a:latin typeface="Times New Roman" panose="02020603050405020304" pitchFamily="18" charset="0"/>
                <a:cs typeface="Times New Roman" panose="02020603050405020304" pitchFamily="18" charset="0"/>
              </a:rPr>
              <a:t>колабораційну</a:t>
            </a:r>
            <a:r>
              <a:rPr lang="uk-UA" b="1" dirty="0">
                <a:highlight>
                  <a:srgbClr val="FFFF00"/>
                </a:highlight>
                <a:latin typeface="Times New Roman" panose="02020603050405020304" pitchFamily="18" charset="0"/>
                <a:cs typeface="Times New Roman" panose="02020603050405020304" pitchFamily="18" charset="0"/>
              </a:rPr>
              <a:t> діяльність.</a:t>
            </a:r>
          </a:p>
        </p:txBody>
      </p:sp>
      <p:pic>
        <p:nvPicPr>
          <p:cNvPr id="3" name="Рисунок 2">
            <a:extLst>
              <a:ext uri="{FF2B5EF4-FFF2-40B4-BE49-F238E27FC236}">
                <a16:creationId xmlns:a16="http://schemas.microsoft.com/office/drawing/2014/main" id="{9E037283-242B-6418-6B51-C37DE736B015}"/>
              </a:ext>
            </a:extLst>
          </p:cNvPr>
          <p:cNvPicPr>
            <a:picLocks noChangeAspect="1"/>
          </p:cNvPicPr>
          <p:nvPr/>
        </p:nvPicPr>
        <p:blipFill>
          <a:blip r:embed="rId2"/>
          <a:stretch>
            <a:fillRect/>
          </a:stretch>
        </p:blipFill>
        <p:spPr>
          <a:xfrm>
            <a:off x="6880817" y="3763238"/>
            <a:ext cx="5255493" cy="2956214"/>
          </a:xfrm>
          <a:prstGeom prst="rect">
            <a:avLst/>
          </a:prstGeom>
        </p:spPr>
      </p:pic>
      <p:pic>
        <p:nvPicPr>
          <p:cNvPr id="6" name="Рисунок 5">
            <a:extLst>
              <a:ext uri="{FF2B5EF4-FFF2-40B4-BE49-F238E27FC236}">
                <a16:creationId xmlns:a16="http://schemas.microsoft.com/office/drawing/2014/main" id="{01371332-5542-E560-751A-66037DADF53F}"/>
              </a:ext>
            </a:extLst>
          </p:cNvPr>
          <p:cNvPicPr>
            <a:picLocks noChangeAspect="1"/>
          </p:cNvPicPr>
          <p:nvPr/>
        </p:nvPicPr>
        <p:blipFill>
          <a:blip r:embed="rId3"/>
          <a:stretch>
            <a:fillRect/>
          </a:stretch>
        </p:blipFill>
        <p:spPr>
          <a:xfrm>
            <a:off x="7088361" y="489526"/>
            <a:ext cx="4840403" cy="3055505"/>
          </a:xfrm>
          <a:prstGeom prst="rect">
            <a:avLst/>
          </a:prstGeom>
        </p:spPr>
      </p:pic>
    </p:spTree>
    <p:extLst>
      <p:ext uri="{BB962C8B-B14F-4D97-AF65-F5344CB8AC3E}">
        <p14:creationId xmlns:p14="http://schemas.microsoft.com/office/powerpoint/2010/main" val="9849030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lnSpcReduction="20000"/>
          </a:bodyPr>
          <a:lstStyle/>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В деяких ситуаціях муфтій Криму сам проявляв ініціативу. Саме за його особистим запрошенням Р.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Гайнутдін</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прибув до Криму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27 березня 2014 р.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для подальшої участі в Курултаї. А в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січні 2016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разом з іншими членами ради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ЦРО </a:t>
            </a:r>
            <a:r>
              <a:rPr lang="uk-UA"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ДУМРКіС</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8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Централізована Російська організація Духовне управління мусульман республіки Крим і Сибіру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Е.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Аблаєв</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закликав кримських татар бути пильними і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не обманюватися на красиві гасла, заклики і обіцянки; не піддаватися на погрози і шантаж з боку окремих представників нашого народу, які знаходяться далеко за межами рідної землі; зберігати розсудливість, терпіння і єдність; дотримуватися принципу взаємоповаги та добросусідства з усіма жителями Криму, не піддаючись на провокативні заклики ззовні, від кого б вони не виходили. Ні в якому разі не залишати землю предків і тим більше не брати участь в антигуманних акціях і військових формуваннях</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У зв’язку з цим М.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Джемілєв</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констатував: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Муфтій наш виявився людиною ненадійною ... З цієї причини ми прийняли рішення про створення тут (</a:t>
            </a:r>
            <a:r>
              <a:rPr lang="uk-UA"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на території материкової України</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муфтіяту, який буде відображати думки і бажання кримських татар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5867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lnSpcReduction="10000"/>
          </a:bodyPr>
          <a:lstStyle/>
          <a:p>
            <a:pPr marL="514350" indent="-514350" algn="ctr">
              <a:buAutoNum type="arabicParenR" startAt="2"/>
            </a:pPr>
            <a:r>
              <a:rPr lang="uk-UA" sz="3200" b="1" dirty="0">
                <a:solidFill>
                  <a:srgbClr val="FF0000"/>
                </a:solidFill>
                <a:highlight>
                  <a:srgbClr val="00FFFF"/>
                </a:highlight>
                <a:latin typeface="Times New Roman" panose="02020603050405020304" pitchFamily="18" charset="0"/>
                <a:cs typeface="Times New Roman" panose="02020603050405020304" pitchFamily="18" charset="0"/>
              </a:rPr>
              <a:t>Духовне управління мусульман України в Києві (ДУМУ):</a:t>
            </a:r>
          </a:p>
          <a:p>
            <a:pPr marL="0" indent="0" algn="just">
              <a:buNone/>
            </a:pPr>
            <a:r>
              <a:rPr lang="uk-UA" sz="3600" b="1" dirty="0">
                <a:latin typeface="Times New Roman" panose="02020603050405020304" pitchFamily="18" charset="0"/>
                <a:cs typeface="Times New Roman" panose="02020603050405020304" pitchFamily="18" charset="0"/>
              </a:rPr>
              <a:t>Ще одним з перших релігійних об’єднань українських мусульман є </a:t>
            </a:r>
            <a:r>
              <a:rPr lang="uk-UA" sz="3600" b="1" dirty="0">
                <a:solidFill>
                  <a:srgbClr val="FF0000"/>
                </a:solidFill>
                <a:latin typeface="Times New Roman" panose="02020603050405020304" pitchFamily="18" charset="0"/>
                <a:cs typeface="Times New Roman" panose="02020603050405020304" pitchFamily="18" charset="0"/>
              </a:rPr>
              <a:t>Духовне управління мусульман України </a:t>
            </a:r>
            <a:r>
              <a:rPr lang="uk-UA" sz="3600" b="1" dirty="0">
                <a:latin typeface="Times New Roman" panose="02020603050405020304" pitchFamily="18" charset="0"/>
                <a:cs typeface="Times New Roman" panose="02020603050405020304" pitchFamily="18" charset="0"/>
              </a:rPr>
              <a:t>з центром у Києві. На початку свого існування воно являло собою легітимацію незареєстрованих підпільних громад мусульман, що існували в Україні в радянський період, розглянутих нами на другій лекції шановне студентство. </a:t>
            </a:r>
          </a:p>
          <a:p>
            <a:pPr marL="0" indent="0" algn="just">
              <a:buNone/>
            </a:pPr>
            <a:r>
              <a:rPr lang="uk-UA" sz="3600" b="1" dirty="0">
                <a:latin typeface="Times New Roman" panose="02020603050405020304" pitchFamily="18" charset="0"/>
                <a:cs typeface="Times New Roman" panose="02020603050405020304" pitchFamily="18" charset="0"/>
              </a:rPr>
              <a:t>Слід зазначити, що татарська діаспора відрізняється винятковою консолідованістю, оскільки і в радянський період вона підпільно продовжувала сповідувати іслам, об’єднуючи татарське населення таких центрів татарської діаспори, як Харків, Одеса, Донбас та Київ.</a:t>
            </a:r>
          </a:p>
        </p:txBody>
      </p:sp>
    </p:spTree>
    <p:extLst>
      <p:ext uri="{BB962C8B-B14F-4D97-AF65-F5344CB8AC3E}">
        <p14:creationId xmlns:p14="http://schemas.microsoft.com/office/powerpoint/2010/main" val="15575909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lnSpcReduction="10000"/>
          </a:bodyPr>
          <a:lstStyle/>
          <a:p>
            <a:pPr marL="457200"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Як ми відзначали на другій лекції, в післявоєнний період до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1951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саме в </a:t>
            </a:r>
            <a:r>
              <a:rPr lang="uk-UA" sz="3200" b="1" dirty="0">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Києві</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діяла єдина зареєстрована в УРСР мусульманська громада, учасники якої після її примусової ліквідації продовжували проводити релігійні обряди.</a:t>
            </a:r>
            <a:r>
              <a:rPr lang="uk-UA" sz="3200" b="1" dirty="0">
                <a:effectLst/>
                <a:latin typeface="Calibri" panose="020F0502020204030204" pitchFamily="34" charset="0"/>
                <a:ea typeface="Calibri" panose="020F0502020204030204" pitchFamily="34" charset="0"/>
                <a:cs typeface="Times New Roman" panose="02020603050405020304" pitchFamily="18" charset="0"/>
              </a:rPr>
              <a:t> </a:t>
            </a:r>
          </a:p>
          <a:p>
            <a:pPr marL="457200"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У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1989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члени цієї неофіційної мусульманської громади взяли найактивнішу участь в релігійному відродженні в УРСР, подавши документи на реєстрацію першого релігійного об’єднання. Про це, зокрема, свідчить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заява віруючих в Шевченківський райвиконком м. Києва від 31 жовтня 1989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з проханням зареєструвати мусульманську релігійну громаду та «</a:t>
            </a:r>
            <a:r>
              <a:rPr lang="uk-UA" sz="3200" b="1" i="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Витяг з протоколу № 6 засідання Ради у справах релігій при Раді Міністрів СРСР 19 березня 1990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2342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997527"/>
            <a:ext cx="12192000" cy="5860472"/>
          </a:xfrm>
        </p:spPr>
        <p:txBody>
          <a:bodyPr>
            <a:normAutofit/>
          </a:bodyPr>
          <a:lstStyle/>
          <a:p>
            <a:pPr marL="457200" indent="0" algn="just">
              <a:lnSpc>
                <a:spcPct val="107000"/>
              </a:lnSpc>
              <a:buNone/>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«СЛУХАЛИ: Подання виконкому Київської міської Ради народних депутатів від 20.12.89 № 006-264 і пропозицію Ради у справах релігій при Раді Міністрів Української РСР від 01.02.90 № 84 про реєстрацію релігійної громади мусульман в м. Києві. </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lgn="just">
              <a:lnSpc>
                <a:spcPct val="107000"/>
              </a:lnSpc>
              <a:spcAft>
                <a:spcPts val="800"/>
              </a:spcAft>
              <a:buNone/>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УХВАЛИЛИ: Зареєструвати релігійну громаду мусульман в м. Києві».</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21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1"/>
            <a:ext cx="12192000" cy="535708"/>
          </a:xfrm>
        </p:spPr>
        <p:txBody>
          <a:bodyPr>
            <a:noAutofit/>
          </a:bodyPr>
          <a:lstStyle/>
          <a:p>
            <a:pPr algn="ctr"/>
            <a:r>
              <a:rPr lang="ru-RU" sz="2800" b="1" dirty="0">
                <a:highlight>
                  <a:srgbClr val="00FFFF"/>
                </a:highlight>
                <a:latin typeface="Times New Roman" panose="02020603050405020304" pitchFamily="18" charset="0"/>
                <a:cs typeface="Times New Roman" panose="02020603050405020304" pitchFamily="18" charset="0"/>
              </a:rPr>
              <a:t>1</a:t>
            </a:r>
            <a:r>
              <a:rPr lang="uk-UA" sz="2800" b="1" dirty="0">
                <a:highlight>
                  <a:srgbClr val="00FFFF"/>
                </a:highlight>
                <a:latin typeface="Times New Roman" panose="02020603050405020304" pitchFamily="18" charset="0"/>
                <a:cs typeface="Times New Roman" panose="02020603050405020304" pitchFamily="18" charset="0"/>
              </a:rPr>
              <a:t>.	Декларація Верховної Ради СРСР 1989 р.</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535710"/>
            <a:ext cx="12192000" cy="6322290"/>
          </a:xfrm>
        </p:spPr>
        <p:txBody>
          <a:bodyPr>
            <a:normAutofit/>
          </a:bodyPr>
          <a:lstStyle/>
          <a:p>
            <a:pPr marL="0" indent="0" algn="just">
              <a:buNone/>
            </a:pPr>
            <a:r>
              <a:rPr lang="uk-UA" sz="3900" b="1" dirty="0">
                <a:highlight>
                  <a:srgbClr val="FFFF00"/>
                </a:highlight>
                <a:latin typeface="Times New Roman" panose="02020603050405020304" pitchFamily="18" charset="0"/>
                <a:cs typeface="Times New Roman" panose="02020603050405020304" pitchFamily="18" charset="0"/>
              </a:rPr>
              <a:t>Наприкінці серпня — на початку вересня 1991 р. </a:t>
            </a:r>
            <a:r>
              <a:rPr lang="uk-UA" sz="3900" b="1" dirty="0">
                <a:latin typeface="Times New Roman" panose="02020603050405020304" pitchFamily="18" charset="0"/>
                <a:cs typeface="Times New Roman" panose="02020603050405020304" pitchFamily="18" charset="0"/>
              </a:rPr>
              <a:t>відбулося позачергове засідання Меджлісу, на якому члени Меджлісу привітали проголошення незалежності України і прийняли звернення до Верховної Ради України, у якому закликали </a:t>
            </a:r>
            <a:r>
              <a:rPr lang="uk-UA" sz="3900" b="1" dirty="0">
                <a:highlight>
                  <a:srgbClr val="00FFFF"/>
                </a:highlight>
                <a:latin typeface="Times New Roman" panose="02020603050405020304" pitchFamily="18" charset="0"/>
                <a:cs typeface="Times New Roman" panose="02020603050405020304" pitchFamily="18" charset="0"/>
              </a:rPr>
              <a:t>визнати Меджліс вищим і єдиним представницьким органом кримськотатарського народу, без участі якого не повинні вирішуватися питання Криму</a:t>
            </a:r>
            <a:r>
              <a:rPr lang="uk-UA" sz="3900" b="1" dirty="0">
                <a:latin typeface="Times New Roman" panose="02020603050405020304" pitchFamily="18" charset="0"/>
                <a:cs typeface="Times New Roman" panose="02020603050405020304" pitchFamily="18" charset="0"/>
              </a:rPr>
              <a:t>. </a:t>
            </a:r>
          </a:p>
          <a:p>
            <a:pPr marL="0" indent="0" algn="just">
              <a:buNone/>
            </a:pPr>
            <a:r>
              <a:rPr lang="uk-UA" sz="3900" b="1" dirty="0">
                <a:latin typeface="Times New Roman" panose="02020603050405020304" pitchFamily="18" charset="0"/>
                <a:cs typeface="Times New Roman" panose="02020603050405020304" pitchFamily="18" charset="0"/>
              </a:rPr>
              <a:t>Ці рішення були прийняті на підставі Декларації </a:t>
            </a:r>
            <a:r>
              <a:rPr lang="uk-UA" sz="3900" b="1" dirty="0">
                <a:highlight>
                  <a:srgbClr val="00FF00"/>
                </a:highlight>
                <a:latin typeface="Times New Roman" panose="02020603050405020304" pitchFamily="18" charset="0"/>
                <a:cs typeface="Times New Roman" panose="02020603050405020304" pitchFamily="18" charset="0"/>
              </a:rPr>
              <a:t>II-го Курултаю кримськотатарського народу</a:t>
            </a:r>
            <a:r>
              <a:rPr lang="uk-UA" sz="3900" b="1" dirty="0">
                <a:latin typeface="Times New Roman" panose="02020603050405020304" pitchFamily="18" charset="0"/>
                <a:cs typeface="Times New Roman" panose="02020603050405020304" pitchFamily="18" charset="0"/>
              </a:rPr>
              <a:t> (</a:t>
            </a:r>
            <a:r>
              <a:rPr lang="uk-UA" sz="3900" b="1" dirty="0">
                <a:highlight>
                  <a:srgbClr val="FF0000"/>
                </a:highlight>
                <a:latin typeface="Times New Roman" panose="02020603050405020304" pitchFamily="18" charset="0"/>
                <a:cs typeface="Times New Roman" panose="02020603050405020304" pitchFamily="18" charset="0"/>
              </a:rPr>
              <a:t>I-й Курултай був у грудні 1917 р.</a:t>
            </a:r>
            <a:r>
              <a:rPr lang="uk-UA" sz="39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16414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lnSpcReduction="10000"/>
          </a:bodyPr>
          <a:lstStyle/>
          <a:p>
            <a:pPr marL="0" indent="0" algn="just">
              <a:buNone/>
            </a:pPr>
            <a:r>
              <a:rPr lang="uk-UA" sz="3600" b="1" dirty="0">
                <a:latin typeface="Times New Roman" panose="02020603050405020304" pitchFamily="18" charset="0"/>
                <a:cs typeface="Times New Roman" panose="02020603050405020304" pitchFamily="18" charset="0"/>
              </a:rPr>
              <a:t>В </a:t>
            </a:r>
            <a:r>
              <a:rPr lang="uk-UA" sz="3600" b="1" dirty="0">
                <a:solidFill>
                  <a:srgbClr val="FF0000"/>
                </a:solidFill>
                <a:latin typeface="Times New Roman" panose="02020603050405020304" pitchFamily="18" charset="0"/>
                <a:cs typeface="Times New Roman" panose="02020603050405020304" pitchFamily="18" charset="0"/>
              </a:rPr>
              <a:t>1991 р.</a:t>
            </a:r>
            <a:r>
              <a:rPr lang="uk-UA" sz="3600" b="1" dirty="0">
                <a:latin typeface="Times New Roman" panose="02020603050405020304" pitchFamily="18" charset="0"/>
                <a:cs typeface="Times New Roman" panose="02020603050405020304" pitchFamily="18" charset="0"/>
              </a:rPr>
              <a:t> голова цієї громади </a:t>
            </a:r>
            <a:r>
              <a:rPr lang="uk-UA" sz="3600" b="1" dirty="0" err="1">
                <a:highlight>
                  <a:srgbClr val="00FF00"/>
                </a:highlight>
                <a:latin typeface="Times New Roman" panose="02020603050405020304" pitchFamily="18" charset="0"/>
                <a:cs typeface="Times New Roman" panose="02020603050405020304" pitchFamily="18" charset="0"/>
              </a:rPr>
              <a:t>Асхат</a:t>
            </a:r>
            <a:r>
              <a:rPr lang="uk-UA" sz="3600" b="1" dirty="0">
                <a:highlight>
                  <a:srgbClr val="00FF00"/>
                </a:highlight>
                <a:latin typeface="Times New Roman" panose="02020603050405020304" pitchFamily="18" charset="0"/>
                <a:cs typeface="Times New Roman" panose="02020603050405020304" pitchFamily="18" charset="0"/>
              </a:rPr>
              <a:t> </a:t>
            </a:r>
            <a:r>
              <a:rPr lang="uk-UA" sz="3600" b="1" dirty="0" err="1">
                <a:highlight>
                  <a:srgbClr val="00FF00"/>
                </a:highlight>
                <a:latin typeface="Times New Roman" panose="02020603050405020304" pitchFamily="18" charset="0"/>
                <a:cs typeface="Times New Roman" panose="02020603050405020304" pitchFamily="18" charset="0"/>
              </a:rPr>
              <a:t>Кашапов</a:t>
            </a:r>
            <a:r>
              <a:rPr lang="uk-UA" sz="3600" b="1" dirty="0">
                <a:latin typeface="Times New Roman" panose="02020603050405020304" pitchFamily="18" charset="0"/>
                <a:cs typeface="Times New Roman" panose="02020603050405020304" pitchFamily="18" charset="0"/>
              </a:rPr>
              <a:t> запросив колишнього студента КПІ (Київського політехнічного інституту) </a:t>
            </a:r>
            <a:r>
              <a:rPr lang="uk-UA" sz="3600" b="1" dirty="0">
                <a:solidFill>
                  <a:srgbClr val="FF0000"/>
                </a:solidFill>
                <a:highlight>
                  <a:srgbClr val="FFFF00"/>
                </a:highlight>
                <a:latin typeface="Times New Roman" panose="02020603050405020304" pitchFamily="18" charset="0"/>
                <a:cs typeface="Times New Roman" panose="02020603050405020304" pitchFamily="18" charset="0"/>
              </a:rPr>
              <a:t>Ахмеда </a:t>
            </a:r>
            <a:r>
              <a:rPr lang="uk-UA" sz="3600" b="1" dirty="0" err="1">
                <a:solidFill>
                  <a:srgbClr val="FF0000"/>
                </a:solidFill>
                <a:highlight>
                  <a:srgbClr val="FFFF00"/>
                </a:highlight>
                <a:latin typeface="Times New Roman" panose="02020603050405020304" pitchFamily="18" charset="0"/>
                <a:cs typeface="Times New Roman" panose="02020603050405020304" pitchFamily="18" charset="0"/>
              </a:rPr>
              <a:t>Таміма</a:t>
            </a:r>
            <a:r>
              <a:rPr lang="uk-UA" sz="36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uk-UA" sz="3600" b="1" dirty="0">
                <a:latin typeface="Times New Roman" panose="02020603050405020304" pitchFamily="18" charset="0"/>
                <a:cs typeface="Times New Roman" panose="02020603050405020304" pitchFamily="18" charset="0"/>
              </a:rPr>
              <a:t>(колишній громадянин Лівану) надати допомогу та сприяння в організації вивчення основ Корану членами громади. </a:t>
            </a:r>
          </a:p>
          <a:p>
            <a:pPr marL="0" indent="0" algn="just">
              <a:buNone/>
            </a:pPr>
            <a:r>
              <a:rPr lang="uk-UA" sz="3600" b="1" dirty="0">
                <a:latin typeface="Times New Roman" panose="02020603050405020304" pitchFamily="18" charset="0"/>
                <a:cs typeface="Times New Roman" panose="02020603050405020304" pitchFamily="18" charset="0"/>
              </a:rPr>
              <a:t>У </a:t>
            </a:r>
            <a:r>
              <a:rPr lang="uk-UA" sz="3600" b="1" dirty="0">
                <a:highlight>
                  <a:srgbClr val="00FF00"/>
                </a:highlight>
                <a:latin typeface="Times New Roman" panose="02020603050405020304" pitchFamily="18" charset="0"/>
                <a:cs typeface="Times New Roman" panose="02020603050405020304" pitchFamily="18" charset="0"/>
              </a:rPr>
              <a:t>червні 1991 р.</a:t>
            </a:r>
            <a:r>
              <a:rPr lang="uk-UA" sz="3600" b="1" dirty="0">
                <a:latin typeface="Times New Roman" panose="02020603050405020304" pitchFamily="18" charset="0"/>
                <a:cs typeface="Times New Roman" panose="02020603050405020304" pitchFamily="18" charset="0"/>
              </a:rPr>
              <a:t> разом з А. </a:t>
            </a:r>
            <a:r>
              <a:rPr lang="uk-UA" sz="3600" b="1" dirty="0" err="1">
                <a:latin typeface="Times New Roman" panose="02020603050405020304" pitchFamily="18" charset="0"/>
                <a:cs typeface="Times New Roman" panose="02020603050405020304" pitchFamily="18" charset="0"/>
              </a:rPr>
              <a:t>Кашаповим</a:t>
            </a:r>
            <a:r>
              <a:rPr lang="uk-UA" sz="3600" b="1" dirty="0">
                <a:latin typeface="Times New Roman" panose="02020603050405020304" pitchFamily="18" charset="0"/>
                <a:cs typeface="Times New Roman" panose="02020603050405020304" pitchFamily="18" charset="0"/>
              </a:rPr>
              <a:t> Ахмед </a:t>
            </a:r>
            <a:r>
              <a:rPr lang="uk-UA" sz="3600" b="1" dirty="0" err="1">
                <a:latin typeface="Times New Roman" panose="02020603050405020304" pitchFamily="18" charset="0"/>
                <a:cs typeface="Times New Roman" panose="02020603050405020304" pitchFamily="18" charset="0"/>
              </a:rPr>
              <a:t>Тамім</a:t>
            </a:r>
            <a:r>
              <a:rPr lang="uk-UA" sz="3600" b="1" dirty="0">
                <a:latin typeface="Times New Roman" panose="02020603050405020304" pitchFamily="18" charset="0"/>
                <a:cs typeface="Times New Roman" panose="02020603050405020304" pitchFamily="18" charset="0"/>
              </a:rPr>
              <a:t> відвідав Уфу, де познайомився з муфтієм Духовного управління мусульман Європейської частини Росії і Сибіру (ДУМЄС) </a:t>
            </a:r>
            <a:r>
              <a:rPr lang="uk-UA" sz="3600" b="1" dirty="0" err="1">
                <a:highlight>
                  <a:srgbClr val="00FFFF"/>
                </a:highlight>
                <a:latin typeface="Times New Roman" panose="02020603050405020304" pitchFamily="18" charset="0"/>
                <a:cs typeface="Times New Roman" panose="02020603050405020304" pitchFamily="18" charset="0"/>
              </a:rPr>
              <a:t>Талгатом</a:t>
            </a:r>
            <a:r>
              <a:rPr lang="uk-UA" sz="3600" b="1" dirty="0">
                <a:highlight>
                  <a:srgbClr val="00FFFF"/>
                </a:highlight>
                <a:latin typeface="Times New Roman" panose="02020603050405020304" pitchFamily="18" charset="0"/>
                <a:cs typeface="Times New Roman" panose="02020603050405020304" pitchFamily="18" charset="0"/>
              </a:rPr>
              <a:t> </a:t>
            </a:r>
            <a:r>
              <a:rPr lang="uk-UA" sz="3600" b="1" dirty="0" err="1">
                <a:highlight>
                  <a:srgbClr val="00FFFF"/>
                </a:highlight>
                <a:latin typeface="Times New Roman" panose="02020603050405020304" pitchFamily="18" charset="0"/>
                <a:cs typeface="Times New Roman" panose="02020603050405020304" pitchFamily="18" charset="0"/>
              </a:rPr>
              <a:t>Таджуддіном</a:t>
            </a:r>
            <a:r>
              <a:rPr lang="uk-UA" sz="3600" b="1" dirty="0">
                <a:latin typeface="Times New Roman" panose="02020603050405020304" pitchFamily="18" charset="0"/>
                <a:cs typeface="Times New Roman" panose="02020603050405020304" pitchFamily="18" charset="0"/>
              </a:rPr>
              <a:t>. </a:t>
            </a:r>
          </a:p>
          <a:p>
            <a:pPr marL="0" indent="0" algn="just">
              <a:buNone/>
            </a:pPr>
            <a:r>
              <a:rPr lang="uk-UA" sz="3600" b="1" dirty="0">
                <a:highlight>
                  <a:srgbClr val="FFFF00"/>
                </a:highlight>
                <a:latin typeface="Times New Roman" panose="02020603050405020304" pitchFamily="18" charset="0"/>
                <a:cs typeface="Times New Roman" panose="02020603050405020304" pitchFamily="18" charset="0"/>
              </a:rPr>
              <a:t>Оскільки київська громада ще з 1920-х рр. входила до складу ДУМЄС (у той час – ЦДУМ), для підтвердження статусу духовної особи (імама) Ахмед </a:t>
            </a:r>
            <a:r>
              <a:rPr lang="uk-UA" sz="3600" b="1" dirty="0" err="1">
                <a:highlight>
                  <a:srgbClr val="FFFF00"/>
                </a:highlight>
                <a:latin typeface="Times New Roman" panose="02020603050405020304" pitchFamily="18" charset="0"/>
                <a:cs typeface="Times New Roman" panose="02020603050405020304" pitchFamily="18" charset="0"/>
              </a:rPr>
              <a:t>Тамім</a:t>
            </a:r>
            <a:r>
              <a:rPr lang="uk-UA" sz="3600" b="1" dirty="0">
                <a:highlight>
                  <a:srgbClr val="FFFF00"/>
                </a:highlight>
                <a:latin typeface="Times New Roman" panose="02020603050405020304" pitchFamily="18" charset="0"/>
                <a:cs typeface="Times New Roman" panose="02020603050405020304" pitchFamily="18" charset="0"/>
              </a:rPr>
              <a:t> повинен був отримати згоду муфтія цього духовного управління</a:t>
            </a:r>
            <a:r>
              <a:rPr lang="uk-UA" sz="36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73655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7379853" cy="6368473"/>
          </a:xfrm>
        </p:spPr>
        <p:txBody>
          <a:bodyPr>
            <a:normAutofit/>
          </a:bodyPr>
          <a:lstStyle/>
          <a:p>
            <a:pPr marL="0" indent="0" algn="ctr">
              <a:buNone/>
            </a:pPr>
            <a:r>
              <a:rPr lang="uk-UA" b="1" dirty="0">
                <a:solidFill>
                  <a:srgbClr val="FF0000"/>
                </a:solidFill>
                <a:highlight>
                  <a:srgbClr val="FFFF00"/>
                </a:highlight>
                <a:latin typeface="Times New Roman" panose="02020603050405020304" pitchFamily="18" charset="0"/>
                <a:cs typeface="Times New Roman" panose="02020603050405020304" pitchFamily="18" charset="0"/>
              </a:rPr>
              <a:t>Ахмед </a:t>
            </a:r>
            <a:r>
              <a:rPr lang="uk-UA" b="1" dirty="0" err="1">
                <a:solidFill>
                  <a:srgbClr val="FF0000"/>
                </a:solidFill>
                <a:highlight>
                  <a:srgbClr val="FFFF00"/>
                </a:highlight>
                <a:latin typeface="Times New Roman" panose="02020603050405020304" pitchFamily="18" charset="0"/>
                <a:cs typeface="Times New Roman" panose="02020603050405020304" pitchFamily="18" charset="0"/>
              </a:rPr>
              <a:t>Тамім</a:t>
            </a:r>
            <a:r>
              <a:rPr lang="uk-UA" b="1" dirty="0">
                <a:solidFill>
                  <a:srgbClr val="FF0000"/>
                </a:solidFill>
                <a:highlight>
                  <a:srgbClr val="FFFF00"/>
                </a:highlight>
                <a:latin typeface="Times New Roman" panose="02020603050405020304" pitchFamily="18" charset="0"/>
                <a:cs typeface="Times New Roman" panose="02020603050405020304" pitchFamily="18" charset="0"/>
              </a:rPr>
              <a:t> </a:t>
            </a:r>
          </a:p>
          <a:p>
            <a:pPr marL="0" indent="0" algn="ctr">
              <a:buNone/>
            </a:pPr>
            <a:r>
              <a:rPr lang="uk-UA" b="1" dirty="0">
                <a:latin typeface="Times New Roman" panose="02020603050405020304" pitchFamily="18" charset="0"/>
                <a:cs typeface="Times New Roman" panose="02020603050405020304" pitchFamily="18" charset="0"/>
              </a:rPr>
              <a:t>(араб. </a:t>
            </a:r>
            <a:r>
              <a:rPr lang="uk-UA" b="1" dirty="0" err="1">
                <a:latin typeface="Times New Roman" panose="02020603050405020304" pitchFamily="18" charset="0"/>
                <a:cs typeface="Times New Roman" panose="02020603050405020304" pitchFamily="18" charset="0"/>
              </a:rPr>
              <a:t>أحمد</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تميم</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Aḥmad</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Tamīm</a:t>
            </a:r>
            <a:r>
              <a:rPr lang="uk-UA" b="1" dirty="0">
                <a:latin typeface="Times New Roman" panose="02020603050405020304" pitchFamily="18" charset="0"/>
                <a:cs typeface="Times New Roman" panose="02020603050405020304" pitchFamily="18" charset="0"/>
              </a:rPr>
              <a:t>; 1956)</a:t>
            </a:r>
          </a:p>
          <a:p>
            <a:pPr marL="0" indent="0" algn="ctr">
              <a:buNone/>
            </a:pPr>
            <a:r>
              <a:rPr lang="uk-UA" b="1" dirty="0">
                <a:latin typeface="Times New Roman" panose="02020603050405020304" pitchFamily="18" charset="0"/>
                <a:cs typeface="Times New Roman" panose="02020603050405020304" pitchFamily="18" charset="0"/>
              </a:rPr>
              <a:t>До України приїхав у 1976 році. </a:t>
            </a:r>
          </a:p>
          <a:p>
            <a:pPr marL="0" indent="0" algn="ctr">
              <a:buNone/>
            </a:pPr>
            <a:r>
              <a:rPr lang="uk-UA" b="1" dirty="0">
                <a:latin typeface="Times New Roman" panose="02020603050405020304" pitchFamily="18" charset="0"/>
                <a:cs typeface="Times New Roman" panose="02020603050405020304" pitchFamily="18" charset="0"/>
              </a:rPr>
              <a:t>Навчався у Київському політехнічному інституті, факультеті обчислювальної техніки (1976—1982). </a:t>
            </a:r>
          </a:p>
          <a:p>
            <a:pPr marL="0" indent="0" algn="ctr">
              <a:buNone/>
            </a:pPr>
            <a:r>
              <a:rPr lang="uk-UA" b="1" dirty="0">
                <a:latin typeface="Times New Roman" panose="02020603050405020304" pitchFamily="18" charset="0"/>
                <a:cs typeface="Times New Roman" panose="02020603050405020304" pitchFamily="18" charset="0"/>
              </a:rPr>
              <a:t>Працював у іноземних фірмах. Ісламську теологічну освіту отримав на теологічному факультеті Арабського університету Бейрута. Доктор ісламського богослов’я. Ахмед </a:t>
            </a:r>
            <a:r>
              <a:rPr lang="uk-UA" b="1" dirty="0" err="1">
                <a:latin typeface="Times New Roman" panose="02020603050405020304" pitchFamily="18" charset="0"/>
                <a:cs typeface="Times New Roman" panose="02020603050405020304" pitchFamily="18" charset="0"/>
              </a:rPr>
              <a:t>Тамім</a:t>
            </a:r>
            <a:r>
              <a:rPr lang="uk-UA" b="1" dirty="0">
                <a:latin typeface="Times New Roman" panose="02020603050405020304" pitchFamily="18" charset="0"/>
                <a:cs typeface="Times New Roman" panose="02020603050405020304" pitchFamily="18" charset="0"/>
              </a:rPr>
              <a:t> — громадянин України, одружений, має 5 дітей. </a:t>
            </a:r>
          </a:p>
        </p:txBody>
      </p:sp>
      <p:pic>
        <p:nvPicPr>
          <p:cNvPr id="2" name="Рисунок 1">
            <a:extLst>
              <a:ext uri="{FF2B5EF4-FFF2-40B4-BE49-F238E27FC236}">
                <a16:creationId xmlns:a16="http://schemas.microsoft.com/office/drawing/2014/main" id="{A21BD8EC-7428-5504-3BC5-65311E689F8E}"/>
              </a:ext>
            </a:extLst>
          </p:cNvPr>
          <p:cNvPicPr>
            <a:picLocks noChangeAspect="1"/>
          </p:cNvPicPr>
          <p:nvPr/>
        </p:nvPicPr>
        <p:blipFill>
          <a:blip r:embed="rId2"/>
          <a:stretch>
            <a:fillRect/>
          </a:stretch>
        </p:blipFill>
        <p:spPr>
          <a:xfrm>
            <a:off x="7379853" y="589880"/>
            <a:ext cx="4659313" cy="6167765"/>
          </a:xfrm>
          <a:prstGeom prst="rect">
            <a:avLst/>
          </a:prstGeom>
        </p:spPr>
      </p:pic>
    </p:spTree>
    <p:extLst>
      <p:ext uri="{BB962C8B-B14F-4D97-AF65-F5344CB8AC3E}">
        <p14:creationId xmlns:p14="http://schemas.microsoft.com/office/powerpoint/2010/main" val="36224731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marL="457200" indent="0" algn="just">
              <a:lnSpc>
                <a:spcPct val="107000"/>
              </a:lnSpc>
              <a:spcAft>
                <a:spcPts val="800"/>
              </a:spcAft>
              <a:buNone/>
            </a:pP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Після здачі відповідних іспитів А. </a:t>
            </a:r>
            <a:r>
              <a:rPr lang="uk-UA" sz="2900" b="1" dirty="0" err="1">
                <a:effectLst/>
                <a:latin typeface="Times New Roman" panose="02020603050405020304" pitchFamily="18" charset="0"/>
                <a:ea typeface="Calibri" panose="020F0502020204030204" pitchFamily="34" charset="0"/>
                <a:cs typeface="Times New Roman" panose="02020603050405020304" pitchFamily="18" charset="0"/>
              </a:rPr>
              <a:t>Тамім</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був призначений Т. </a:t>
            </a:r>
            <a:r>
              <a:rPr lang="uk-UA" sz="2900" b="1" dirty="0" err="1">
                <a:effectLst/>
                <a:latin typeface="Times New Roman" panose="02020603050405020304" pitchFamily="18" charset="0"/>
                <a:ea typeface="Calibri" panose="020F0502020204030204" pitchFamily="34" charset="0"/>
                <a:cs typeface="Times New Roman" panose="02020603050405020304" pitchFamily="18" charset="0"/>
              </a:rPr>
              <a:t>Таджуддіном</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імамом-</a:t>
            </a:r>
            <a:r>
              <a:rPr lang="uk-UA" sz="2900" b="1" dirty="0" err="1">
                <a:effectLst/>
                <a:latin typeface="Times New Roman" panose="02020603050405020304" pitchFamily="18" charset="0"/>
                <a:ea typeface="Calibri" panose="020F0502020204030204" pitchFamily="34" charset="0"/>
                <a:cs typeface="Times New Roman" panose="02020603050405020304" pitchFamily="18" charset="0"/>
              </a:rPr>
              <a:t>хатибом</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при мечеті (орендоване приміщення, де проводилася колективна молитва) київської мусульманської громади, а в </a:t>
            </a:r>
            <a:r>
              <a:rPr lang="uk-UA" sz="29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1992 р. – імамом-</a:t>
            </a:r>
            <a:r>
              <a:rPr lang="uk-UA" sz="2900" b="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мухтасібом</a:t>
            </a:r>
            <a:r>
              <a:rPr lang="uk-UA" sz="29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uk-UA" sz="29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Головного </a:t>
            </a:r>
            <a:r>
              <a:rPr lang="uk-UA" sz="2900" b="1" i="1" dirty="0" err="1">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мухтасібатського</a:t>
            </a:r>
            <a:r>
              <a:rPr lang="uk-UA" sz="29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управління мусульман України</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2900" b="1" dirty="0">
                <a:effectLst/>
                <a:latin typeface="Calibri" panose="020F0502020204030204" pitchFamily="34" charset="0"/>
                <a:ea typeface="Calibri" panose="020F0502020204030204" pitchFamily="34" charset="0"/>
                <a:cs typeface="Times New Roman" panose="02020603050405020304" pitchFamily="18" charset="0"/>
              </a:rPr>
              <a:t> </a:t>
            </a:r>
          </a:p>
          <a:p>
            <a:pPr marL="457200" indent="0" algn="just">
              <a:lnSpc>
                <a:spcPct val="107000"/>
              </a:lnSpc>
              <a:spcAft>
                <a:spcPts val="800"/>
              </a:spcAft>
              <a:buNone/>
            </a:pP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Слід зазначити, що до того ДУМЄС намагалось утворити регіональне відділення (</a:t>
            </a:r>
            <a:r>
              <a:rPr lang="uk-UA" sz="2900" b="1" dirty="0" err="1">
                <a:effectLst/>
                <a:latin typeface="Times New Roman" panose="02020603050405020304" pitchFamily="18" charset="0"/>
                <a:ea typeface="Calibri" panose="020F0502020204030204" pitchFamily="34" charset="0"/>
                <a:cs typeface="Times New Roman" panose="02020603050405020304" pitchFamily="18" charset="0"/>
              </a:rPr>
              <a:t>мухтасібат</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яке б опікувалось мусульманами України – це було </a:t>
            </a:r>
            <a:r>
              <a:rPr lang="uk-UA" sz="2900" b="1" u="sng"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Мухтасібатське</a:t>
            </a:r>
            <a:r>
              <a:rPr lang="uk-UA" sz="2900" b="1" u="sng"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управління Ростовської області, Молдови, України та прибалтійських республік</a:t>
            </a:r>
            <a:r>
              <a:rPr lang="uk-UA" sz="2900" b="1" u="sng"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яке існувало лише на папері. Втім, згідно з уставом першої мусульманської громади, яка була зареєстрована в Києві, вона входила до складу саме Ростовського </a:t>
            </a:r>
            <a:r>
              <a:rPr lang="uk-UA" sz="2900" b="1" dirty="0" err="1">
                <a:effectLst/>
                <a:latin typeface="Times New Roman" panose="02020603050405020304" pitchFamily="18" charset="0"/>
                <a:ea typeface="Calibri" panose="020F0502020204030204" pitchFamily="34" charset="0"/>
                <a:cs typeface="Times New Roman" panose="02020603050405020304" pitchFamily="18" charset="0"/>
              </a:rPr>
              <a:t>мухтасібату</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9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43448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783771"/>
            <a:ext cx="12192000" cy="6074228"/>
          </a:xfrm>
        </p:spPr>
        <p:txBody>
          <a:bodyPr>
            <a:normAutofit fontScale="92500" lnSpcReduction="20000"/>
          </a:bodyPr>
          <a:lstStyle/>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Вже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9 вересня 1992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Головне </a:t>
            </a:r>
            <a:r>
              <a:rPr lang="uk-UA" sz="32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мухтасібатське</a:t>
            </a:r>
            <a:r>
              <a:rPr lang="uk-UA" sz="3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управління мусульман України було зареєстровано</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p>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Через півроку,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27 лютого 1993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на конференції представників мусульман України було прийнято рішення змінити назву управління з «</a:t>
            </a:r>
            <a:r>
              <a:rPr lang="uk-UA" sz="3200" b="1" i="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Головного </a:t>
            </a:r>
            <a:r>
              <a:rPr lang="uk-UA" sz="3200" b="1" i="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мухтасібатського</a:t>
            </a:r>
            <a:r>
              <a:rPr lang="uk-UA" sz="3200" b="1" i="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 управління мусульман України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на «</a:t>
            </a:r>
            <a:r>
              <a:rPr lang="uk-UA" sz="3200" b="1" i="1" dirty="0">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Духовне управління мусульман України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із внесенням відповідних змін до статуту. У цій конференції брали участь глави зареєстрованих мусульманських громад міст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Києва, </a:t>
            </a:r>
            <a:r>
              <a:rPr lang="uk-UA" sz="3200" b="1" dirty="0">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Запоріжжя</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Херсона, Полтави, Одеси, Миколаєва, Харкова, а також представники незареєстрованих громад міст Львова, Донецька та Черкас</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p>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Головою ДУМУ був обраний шейх Ахмед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Тамім</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а вже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 квітня 1993 р. </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управління отримало реєстрацію від державних органів. </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5930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a:bodyPr>
          <a:lstStyle/>
          <a:p>
            <a:pPr marL="0" indent="0" algn="ctr">
              <a:buNone/>
            </a:pPr>
            <a:r>
              <a:rPr lang="uk-UA" b="1" u="sng" dirty="0">
                <a:highlight>
                  <a:srgbClr val="FFFF00"/>
                </a:highlight>
                <a:latin typeface="Times New Roman" panose="02020603050405020304" pitchFamily="18" charset="0"/>
                <a:cs typeface="Times New Roman" panose="02020603050405020304" pitchFamily="18" charset="0"/>
              </a:rPr>
              <a:t>Основними напрямками діяльності ДУМУ є: </a:t>
            </a:r>
          </a:p>
          <a:p>
            <a:pPr marL="0" indent="0" algn="just">
              <a:buNone/>
            </a:pPr>
            <a:r>
              <a:rPr lang="uk-UA" b="1" dirty="0">
                <a:latin typeface="Times New Roman" panose="02020603050405020304" pitchFamily="18" charset="0"/>
                <a:cs typeface="Times New Roman" panose="02020603050405020304" pitchFamily="18" charset="0"/>
              </a:rPr>
              <a:t>1) духовна і просвітницька робота;</a:t>
            </a:r>
          </a:p>
          <a:p>
            <a:pPr marL="0" indent="0" algn="just">
              <a:buNone/>
            </a:pPr>
            <a:r>
              <a:rPr lang="uk-UA" b="1" dirty="0">
                <a:latin typeface="Times New Roman" panose="02020603050405020304" pitchFamily="18" charset="0"/>
                <a:cs typeface="Times New Roman" panose="02020603050405020304" pitchFamily="18" charset="0"/>
              </a:rPr>
              <a:t>2) забезпечення виконання релігійних ритуалів (</a:t>
            </a:r>
            <a:r>
              <a:rPr lang="uk-UA" b="1" dirty="0" err="1">
                <a:latin typeface="Times New Roman" panose="02020603050405020304" pitchFamily="18" charset="0"/>
                <a:cs typeface="Times New Roman" panose="02020603050405020304" pitchFamily="18" charset="0"/>
              </a:rPr>
              <a:t>ніках</a:t>
            </a:r>
            <a:r>
              <a:rPr lang="uk-UA" b="1" dirty="0">
                <a:latin typeface="Times New Roman" panose="02020603050405020304" pitchFamily="18" charset="0"/>
                <a:cs typeface="Times New Roman" panose="02020603050405020304" pitchFamily="18" charset="0"/>
              </a:rPr>
              <a:t>, хадж, обряди з нагоди народження дитини, допомога при похованні померлих, поминки, читання Корану померлим і </a:t>
            </a:r>
            <a:r>
              <a:rPr lang="uk-UA" b="1" dirty="0" err="1">
                <a:latin typeface="Times New Roman" panose="02020603050405020304" pitchFamily="18" charset="0"/>
                <a:cs typeface="Times New Roman" panose="02020603050405020304" pitchFamily="18" charset="0"/>
              </a:rPr>
              <a:t>т.д</a:t>
            </a:r>
            <a:r>
              <a:rPr lang="uk-UA" b="1" dirty="0">
                <a:latin typeface="Times New Roman" panose="02020603050405020304" pitchFamily="18" charset="0"/>
                <a:cs typeface="Times New Roman" panose="02020603050405020304" pitchFamily="18" charset="0"/>
              </a:rPr>
              <a:t>.); </a:t>
            </a:r>
          </a:p>
          <a:p>
            <a:pPr marL="0" indent="0" algn="just">
              <a:buNone/>
            </a:pPr>
            <a:r>
              <a:rPr lang="uk-UA" b="1" dirty="0">
                <a:latin typeface="Times New Roman" panose="02020603050405020304" pitchFamily="18" charset="0"/>
                <a:cs typeface="Times New Roman" panose="02020603050405020304" pitchFamily="18" charset="0"/>
              </a:rPr>
              <a:t>3) сприяння виробництву, імпорту та експорту продукції «</a:t>
            </a:r>
            <a:r>
              <a:rPr lang="uk-UA" b="1" dirty="0" err="1">
                <a:latin typeface="Times New Roman" panose="02020603050405020304" pitchFamily="18" charset="0"/>
                <a:cs typeface="Times New Roman" panose="02020603050405020304" pitchFamily="18" charset="0"/>
              </a:rPr>
              <a:t>Халяль</a:t>
            </a:r>
            <a:r>
              <a:rPr lang="uk-UA" b="1" dirty="0">
                <a:latin typeface="Times New Roman" panose="02020603050405020304" pitchFamily="18" charset="0"/>
                <a:cs typeface="Times New Roman" panose="02020603050405020304" pitchFamily="18" charset="0"/>
              </a:rPr>
              <a:t>», проведення експертизи виробництва на відповідність вимогам шаріату; </a:t>
            </a:r>
          </a:p>
          <a:p>
            <a:pPr marL="0" indent="0" algn="just">
              <a:buNone/>
            </a:pPr>
            <a:r>
              <a:rPr lang="uk-UA" b="1" dirty="0">
                <a:latin typeface="Times New Roman" panose="02020603050405020304" pitchFamily="18" charset="0"/>
                <a:cs typeface="Times New Roman" panose="02020603050405020304" pitchFamily="18" charset="0"/>
              </a:rPr>
              <a:t>4) збереження культурної спадщини мусульманських народів України, відродження і розвиток їх звичаїв і традицій; </a:t>
            </a:r>
          </a:p>
          <a:p>
            <a:pPr marL="0" indent="0" algn="just">
              <a:buNone/>
            </a:pPr>
            <a:r>
              <a:rPr lang="uk-UA" b="1" dirty="0">
                <a:latin typeface="Times New Roman" panose="02020603050405020304" pitchFamily="18" charset="0"/>
                <a:cs typeface="Times New Roman" panose="02020603050405020304" pitchFamily="18" charset="0"/>
              </a:rPr>
              <a:t>5) проведення урочистих заходів з нагоди свят і знаменних дат в Ісламі;</a:t>
            </a:r>
          </a:p>
          <a:p>
            <a:pPr marL="0" indent="0" algn="just">
              <a:buNone/>
            </a:pPr>
            <a:r>
              <a:rPr lang="uk-UA" b="1" dirty="0">
                <a:latin typeface="Times New Roman" panose="02020603050405020304" pitchFamily="18" charset="0"/>
                <a:cs typeface="Times New Roman" panose="02020603050405020304" pitchFamily="18" charset="0"/>
              </a:rPr>
              <a:t>6) сприяння мусульманським громадам у виділенні земельних ділянок для будівництва мечетей і ділянок під мусульманські кладовища;</a:t>
            </a:r>
          </a:p>
          <a:p>
            <a:pPr marL="0" indent="0" algn="just">
              <a:buNone/>
            </a:pPr>
            <a:r>
              <a:rPr lang="uk-UA" b="1" dirty="0">
                <a:latin typeface="Times New Roman" panose="02020603050405020304" pitchFamily="18" charset="0"/>
                <a:cs typeface="Times New Roman" panose="02020603050405020304" pitchFamily="18" charset="0"/>
              </a:rPr>
              <a:t>7) благодійність, соціальна і моральна підтримка малозабезпечених і нужденних. </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54637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3"/>
            <a:ext cx="12192000" cy="415634"/>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15637"/>
            <a:ext cx="12192000" cy="6442362"/>
          </a:xfrm>
        </p:spPr>
        <p:txBody>
          <a:bodyPr>
            <a:normAutofit/>
          </a:bodyPr>
          <a:lstStyle/>
          <a:p>
            <a:pPr indent="0" algn="just">
              <a:lnSpc>
                <a:spcPct val="107000"/>
              </a:lnSpc>
              <a:spcAft>
                <a:spcPts val="800"/>
              </a:spcAft>
              <a:buNone/>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З моменту свого заснування ДУМУ провело 7-м З’їздів мусульман України, на яких обирається керівний склад управління та приймаються програмні документи, які містять стратегію розвитку ДУМУ. Одним з головних питань, що піднімаються на з’їздах, та відображає ідеологічні пріоритети  ДУМУ, є протидія діяльності екстремістських організацій і поширенню на території України радикальної ідеології.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0" algn="just">
              <a:lnSpc>
                <a:spcPct val="107000"/>
              </a:lnSpc>
              <a:spcAft>
                <a:spcPts val="800"/>
              </a:spcAft>
              <a:buNone/>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Перший З’їзд мусульман України був проведений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16-18 вересня 1994 р. </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У роботі з’їзду взяли участь 199 делегатів, а також понад сто гостей з країн ближнього і далекого зарубіжжя. На з’їзді був підтверджений курс ДУМУ по протистоянню екстремістським течіям і прийнято постанову про необхідність вести через засоби масової інформації широку роз’яснювальну роботу про сутність ідеологій різних течій.</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39393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lnSpcReduction="10000"/>
          </a:bodyPr>
          <a:lstStyle/>
          <a:p>
            <a:pPr marL="457200" indent="450215" algn="just">
              <a:lnSpc>
                <a:spcPct val="107000"/>
              </a:lnSpc>
            </a:pP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У </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1995 р.</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відбувся </a:t>
            </a:r>
            <a:r>
              <a:rPr lang="uk-UA" sz="36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Пленум духовного управління</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в якому прийняли участь представники мусульманських громад в складі ДУМУ, релігійні діячі кримськотатарського Меджлісу, та представники громад, які висловили побажання увійти до складу ДУМУ. На пленумі обговорювалися питання оформлення руху по об’єднанню українських мусульман, підготовки релігійних кадрів, а також проблеми, які виникли у зв’язку з поширенням в Україні серед мусульман зарубіжної літератури, що містить антидержавні заклики.</a:t>
            </a:r>
            <a:endParaRPr lang="ru-RU" sz="3600" b="1"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lnSpc>
                <a:spcPct val="107000"/>
              </a:lnSpc>
              <a:spcAft>
                <a:spcPts val="800"/>
              </a:spcAft>
            </a:pPr>
            <a:r>
              <a:rPr lang="uk-UA" sz="36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Другий Надзвичайний з’їзд мусульман України</a:t>
            </a:r>
            <a:r>
              <a:rPr lang="uk-UA" sz="3600" b="1" dirty="0">
                <a:effectLst/>
                <a:latin typeface="Times New Roman" panose="02020603050405020304" pitchFamily="18" charset="0"/>
                <a:ea typeface="Calibri" panose="020F0502020204030204" pitchFamily="34" charset="0"/>
                <a:cs typeface="Times New Roman" panose="02020603050405020304" pitchFamily="18" charset="0"/>
              </a:rPr>
              <a:t> відбувся </a:t>
            </a:r>
            <a:r>
              <a:rPr lang="uk-UA"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24 серпня 1996 р.</a:t>
            </a:r>
            <a:endParaRPr lang="ru-RU"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78144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lnSpcReduction="10000"/>
          </a:bodyPr>
          <a:lstStyle/>
          <a:p>
            <a:pPr marL="457200" indent="0" algn="just">
              <a:lnSpc>
                <a:spcPct val="107000"/>
              </a:lnSpc>
              <a:spcAft>
                <a:spcPts val="800"/>
              </a:spcAft>
              <a:buNone/>
            </a:pPr>
            <a:r>
              <a:rPr lang="uk-UA" sz="3200" b="1" i="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Третій з’їзд мусульман України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відбувся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квітня 2000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 президент-готелі «Київський», і зібрав 386 делегатів від мусульманських громад з багатьох міст України (з </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Миколаєва, Донецька, Івано-Франківська, Києва, Львова, Одеси, </a:t>
            </a:r>
            <a:r>
              <a:rPr lang="uk-UA" sz="3200" b="1" dirty="0">
                <a:solidFill>
                  <a:srgbClr val="FF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Запоріжжя</a:t>
            </a:r>
            <a:r>
              <a:rPr lang="uk-UA" sz="32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а також Херсонської, Сумської та Харківської областей</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Також були присутні іноземні гості, посли і співробітники дипломатичних представництв в Україні, представники засобів масової інформації, громадських організацій та державних структур. </a:t>
            </a:r>
          </a:p>
          <a:p>
            <a:pPr marL="457200"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Головним мотивом з’їзду було збереження та об’єднання сильного та процвітаючого українського суспільства в протистоянні тероризму та екстремізму.</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4357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lnSpcReduction="20000"/>
          </a:bodyPr>
          <a:lstStyle/>
          <a:p>
            <a:pPr marL="457200" indent="450215" algn="just">
              <a:lnSpc>
                <a:spcPct val="107000"/>
              </a:lnSpc>
              <a:spcAft>
                <a:spcPts val="800"/>
              </a:spcAft>
            </a:pPr>
            <a:r>
              <a:rPr lang="uk-UA" sz="28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Четвертий з’їзд</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відбувся </a:t>
            </a: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10 квітня 2006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і, за оцінкою організаторів, зібрав 512 делегатів з </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Києва, Одеси, Харкова, Донецька, Макіївки, Луганська, Херсону, Ніколаєва, Дніпропетровська, </a:t>
            </a:r>
            <a:r>
              <a:rPr lang="uk-UA" sz="28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Запоріжжя,</a:t>
            </a:r>
            <a:r>
              <a:rPr lang="uk-UA" sz="28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 Полтави, Сум, Кіровограда, Кременчука, Черкас, Рівно, Житомиру, Вінниці, Львова, Тернополя, Ужгорода та АР Крим.</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Під час засідань відбулися вибори складу керівних органів ДУМУ, та розглядалися внутрішні та організаційні питання.</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26 лютого 2007 р.</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відбувся </a:t>
            </a:r>
            <a:r>
              <a:rPr lang="uk-UA" sz="2800" b="1" i="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черговий Пленум ДУМУ</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 в якому взяли участь керівництво ДУМУ, головні імами міст і областей України, голови громад з регіонів. На пленумі обговорювалися питання, пов’язані з роботою діючих релігійних громад і реєстрацією нових громад мусульман в Україні. </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Також піднімалося питання ставлення держави до проблем українських мусульман, висвітлення в ЗМІ релігійного життя українських мусульман і питання повернення мусульманам культових споруд. Особливу увагу було приділено спробам використовувати національний фактор в релігійному житті мусульман України.</a:t>
            </a:r>
            <a:endParaRPr lang="ru-RU" sz="20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210889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DE1E962-1F15-02C7-CA8D-5664ED118F0A}"/>
              </a:ext>
            </a:extLst>
          </p:cNvPr>
          <p:cNvSpPr>
            <a:spLocks noGrp="1"/>
          </p:cNvSpPr>
          <p:nvPr>
            <p:ph type="title"/>
          </p:nvPr>
        </p:nvSpPr>
        <p:spPr>
          <a:xfrm>
            <a:off x="0" y="2"/>
            <a:ext cx="12192000" cy="489525"/>
          </a:xfrm>
        </p:spPr>
        <p:txBody>
          <a:bodyPr>
            <a:noAutofit/>
          </a:bodyPr>
          <a:lstStyle/>
          <a:p>
            <a:pPr algn="ctr"/>
            <a:r>
              <a:rPr lang="uk-UA" sz="2800" b="1" dirty="0">
                <a:highlight>
                  <a:srgbClr val="00FF00"/>
                </a:highlight>
                <a:latin typeface="Times New Roman" panose="02020603050405020304" pitchFamily="18" charset="0"/>
                <a:cs typeface="Times New Roman" panose="02020603050405020304" pitchFamily="18" charset="0"/>
              </a:rPr>
              <a:t>3.	Духовні мусульманські центри:</a:t>
            </a:r>
          </a:p>
        </p:txBody>
      </p:sp>
      <p:sp>
        <p:nvSpPr>
          <p:cNvPr id="5" name="Объект 4">
            <a:extLst>
              <a:ext uri="{FF2B5EF4-FFF2-40B4-BE49-F238E27FC236}">
                <a16:creationId xmlns:a16="http://schemas.microsoft.com/office/drawing/2014/main" id="{61086520-ADC7-D35C-BC40-6894AACCC16B}"/>
              </a:ext>
            </a:extLst>
          </p:cNvPr>
          <p:cNvSpPr>
            <a:spLocks noGrp="1"/>
          </p:cNvSpPr>
          <p:nvPr>
            <p:ph idx="1"/>
          </p:nvPr>
        </p:nvSpPr>
        <p:spPr>
          <a:xfrm>
            <a:off x="0" y="489526"/>
            <a:ext cx="12192000" cy="6368473"/>
          </a:xfrm>
        </p:spPr>
        <p:txBody>
          <a:bodyPr>
            <a:normAutofit fontScale="92500" lnSpcReduction="10000"/>
          </a:bodyPr>
          <a:lstStyle/>
          <a:p>
            <a:pPr indent="450215" algn="just">
              <a:lnSpc>
                <a:spcPct val="107000"/>
              </a:lnSpc>
              <a:spcAft>
                <a:spcPts val="800"/>
              </a:spcAft>
            </a:pPr>
            <a:r>
              <a:rPr lang="uk-UA" sz="3200" b="1"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П’ятий з’їзд</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відбувся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11 грудня 2011 р.</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та зібрав близько 3,5  тис. делегатів з усіх регіонів України, які представляли більш ніж 190 мусульманських громад. На з’їзді було прийнято резолюцію, в якій засуджувалися будь-які прояви екстремізму і ксенофобії, спроби політизувати релігію. Також було прийнято рішення продовжити роботу по консолідації українського суспільства, розвитку міжнаціонального і міжконфесійного діалогу, розвитку, вивченню та поширенню ісламських духовних і культурних цінностей, об’єднанню і духовному вихованню мусульман, поліпшенню взаємодії із засобами масової інформації з метою поширення  «правдивої і об’єктивної» інформації про іслам. </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3200" b="1" i="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Шостий з’їзд мусульман України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був проведений ДУМУ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23 листопада 2018 р. в палаці «Україна»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917840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897</TotalTime>
  <Words>17055</Words>
  <Application>Microsoft Office PowerPoint</Application>
  <PresentationFormat>Широкоэкранный</PresentationFormat>
  <Paragraphs>540</Paragraphs>
  <Slides>147</Slides>
  <Notes>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147</vt:i4>
      </vt:variant>
    </vt:vector>
  </HeadingPairs>
  <TitlesOfParts>
    <vt:vector size="153" baseType="lpstr">
      <vt:lpstr>Arial</vt:lpstr>
      <vt:lpstr>Calibri</vt:lpstr>
      <vt:lpstr>Calibri Light</vt:lpstr>
      <vt:lpstr>Times New Roman</vt:lpstr>
      <vt:lpstr>Wingdings</vt:lpstr>
      <vt:lpstr>Тема Office</vt:lpstr>
      <vt:lpstr>Лекція 3. Інституалізація мусульманської спільноти в незалежній Україні</vt:lpstr>
      <vt:lpstr>1. Декларація Верховної Ради СРСР 1989 р. «Про визнання незаконними і злочинними репресивних актів проти народів, що були піддані насильницькому переселенню, і забезпечення їхніх прав» і її значення для повернення кримських татар до Криму</vt:lpstr>
      <vt:lpstr>1. Декларація Верховної Ради СРСР 1989 р.</vt:lpstr>
      <vt:lpstr>1. Декларація Верховної Ради СРСР 1989 р. </vt:lpstr>
      <vt:lpstr>1. Декларація Верховної Ради СРСР 1989 р.</vt:lpstr>
      <vt:lpstr>1. Декларація Верховної Ради СРСР 1989 р.</vt:lpstr>
      <vt:lpstr>1. Декларація Верховної Ради СРСР 1989 р.</vt:lpstr>
      <vt:lpstr>1. Декларація Верховної Ради СРСР 1989 р.</vt:lpstr>
      <vt:lpstr>1. Декларація Верховної Ради СРСР 1989 р.</vt:lpstr>
      <vt:lpstr>1. Декларація Верховної Ради СРСР 1989 р.</vt:lpstr>
      <vt:lpstr>1. Декларація Верховної Ради СРСР 1989 р.</vt:lpstr>
      <vt:lpstr>1. Декларація Верховної Ради СРСР 1989 р. </vt:lpstr>
      <vt:lpstr>1. Декларація Верховної Ради СРСР 1989 р.</vt:lpstr>
      <vt:lpstr>1. Декларація Верховної Ради СРСР 1989 р.</vt:lpstr>
      <vt:lpstr>1. Декларація Верховної Ради СРСР 1989 р.</vt:lpstr>
      <vt:lpstr>1. Декларація Верховної Ради СРСР 1989 р.</vt:lpstr>
      <vt:lpstr>1. Декларація Верховної Ради СРСР 1989 р. </vt:lpstr>
      <vt:lpstr>1. Декларація Верховної Ради СРСР 1989 р. </vt:lpstr>
      <vt:lpstr>2. Перепис населення України 2001 р. і кількість мусульман за походженням (т. зв. етнічні мусульмани). Мусульманські громади Криму, Донецької, Харківської, Луганської, Дніпропетровської, Херсонської, Одеської, Запорізької областей та м. Київ.</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2. Перепис населення України 2001 р. і кількість мусульман</vt:lpstr>
      <vt:lpstr>3. Духовні мусульманські центри: Духовне управління мусульман Криму (ДУМК) у Сімферополі, Духовне управління мусульман України в Києві (ДУМУ), Духовний центр мусульман України в Донецьку (ДЦМУ), Релігійне управління незалежних мусульманських громад України (РУНМГУ) «Київський муфтіят» у Києві, духовне управління мусульман України «Умма» в Києві, духовний центр мусульман Криму (ДЦМК) в Євпаторії і Всеукраїнське духовне управління мусульман «Єднання» в Макіївці.</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3. Духовні мусульманські центри:</vt:lpstr>
      <vt:lpstr>4. Вплив збройної агресії Росії 2014 р. (анексія Криму та Донбасу) на мусульманські громади. Переєстрація мусульманських громад в кінці 2017 р. на підконтрольних Україні територіях</vt:lpstr>
      <vt:lpstr>4. Вплив збройної агресії Росії 2014 р. (анексія Криму та Донбасу) на мусульманські громади. Переєстрація мусульманських громад в кінці 2017 р. на підконтрольних Україні територіях</vt:lpstr>
      <vt:lpstr>4. Вплив збройної агресії Росії 2014 р. (анексія Криму та Донбасу) на мусульманські громади. Переєстрація мусульманських громад в кінці 2017 р. на підконтрольних Україні територіях</vt:lpstr>
      <vt:lpstr>4. Вплив збройної агресії Росії 2014 р. (анексія Криму та Донбасу) на мусульманські громади. Переєстрація мусульманських громад в кінці 2017 р. на підконтрольних Україні територіях</vt:lpstr>
      <vt:lpstr>4. Вплив збройної агресії Росії 2014 р. (анексія Криму та Донбасу) на мусульманські громади. Переєстрація мусульманських громад в кінці 2017 р. на підконтрольних Україні територіях</vt:lpstr>
      <vt:lpstr>4. Вплив збройної агресії Росії 2014 р. (анексія Криму та Донбасу) на мусульманські громади. Переєстрація мусульманських громад в кінці 2017 р. на підконтрольних Україні територіях</vt:lpstr>
      <vt:lpstr>4. Вплив збройної агресії Росії 2014 р. (анексія Криму та Донбасу) на мусульманські громади. Переєстрація мусульманських громад в кінці 2017 р. на підконтрольних Україні територіях</vt:lpstr>
      <vt:lpstr>4. Вплив збройної агресії Росії 2014 р. (анексія Криму та Донбасу) на мусульманські громади. Переєстрація мусульманських громад в кінці 2017 р. на підконтрольних Україні територіях</vt:lpstr>
      <vt:lpstr>4. Вплив збройної агресії Росії 2014 р. (анексія Криму та Донбасу) на мусульманські громади. Переєстрація мусульманських громад в кінці 2017 р. на підконтрольних Україні територіях</vt:lpstr>
      <vt:lpstr>4. Вплив збройної агресії Росії 2014 р. (анексія Криму та Донбасу) на мусульманські громади. Переєстрація мусульманських громад в кінці 2017 р. на підконтрольних Україні територіях</vt:lpstr>
      <vt:lpstr>4. Вплив збройної агресії Росії 2014 р. (анексія Криму та Донбасу) на мусульманські громади. Переєстрація мусульманських громад в кінці 2017 р. на підконтрольних Україні територіях</vt:lpstr>
      <vt:lpstr>4. Вплив збройної агресії Росії 2014 р. (анексія Криму та Донбасу) на мусульманські громади. Переєстрація мусульманських громад в кінці 2017 р. на підконтрольних Україні територіях</vt:lpstr>
      <vt:lpstr>4. Вплив збройної агресії Росії 2014 р. (анексія Криму та Донбасу) на мусульманські громади. Переєстрація мусульманських громад в кінці 2017 р. на підконтрольних Україні територіях</vt:lpstr>
      <vt:lpstr>4. Вплив збройної агресії Росії 2014 р. (анексія Криму та Донбасу) на мусульманські громади. Переєстрація мусульманських громад в кінці 2017 р. на підконтрольних Україні територіях</vt:lpstr>
      <vt:lpstr>4. Вплив збройної агресії Росії 2014 р. Переєстрація мусульманських громад в кінці 2017 р. на підконтрольних Україні територіях</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3. Інституалізація мусульманської спільноти в незалежній Україні</dc:title>
  <dc:creator>admin</dc:creator>
  <cp:lastModifiedBy>admin</cp:lastModifiedBy>
  <cp:revision>35</cp:revision>
  <dcterms:created xsi:type="dcterms:W3CDTF">2023-09-25T06:33:43Z</dcterms:created>
  <dcterms:modified xsi:type="dcterms:W3CDTF">2023-10-10T12:53:46Z</dcterms:modified>
</cp:coreProperties>
</file>