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72920-6EA2-494D-AEC1-BF9FABF7C66A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F36E-E803-4D87-9C18-1406C96AAC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КРЕАТИВНА ІМІДЖЕОЛОГІЯ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Павленко </a:t>
            </a:r>
            <a:r>
              <a:rPr lang="ru-RU" dirty="0" err="1"/>
              <a:t>Іва</a:t>
            </a:r>
            <a:r>
              <a:rPr lang="ru-RU" dirty="0"/>
              <a:t> </a:t>
            </a:r>
            <a:r>
              <a:rPr lang="ru-RU" dirty="0" err="1"/>
              <a:t>Олександрівна</a:t>
            </a:r>
            <a:r>
              <a:rPr lang="ru-RU" dirty="0"/>
              <a:t>, доцент </a:t>
            </a:r>
            <a:r>
              <a:rPr lang="ru-RU" dirty="0" err="1"/>
              <a:t>кафедри</a:t>
            </a:r>
            <a:r>
              <a:rPr lang="ru-RU" dirty="0"/>
              <a:t> </a:t>
            </a:r>
            <a:r>
              <a:rPr lang="ru-RU" dirty="0" err="1"/>
              <a:t>соціології</a:t>
            </a:r>
            <a:r>
              <a:rPr lang="ru-RU" dirty="0"/>
              <a:t>, кандидат </a:t>
            </a:r>
            <a:r>
              <a:rPr lang="ru-RU" dirty="0" err="1"/>
              <a:t>філософських</a:t>
            </a:r>
            <a:r>
              <a:rPr lang="ru-RU" dirty="0"/>
              <a:t> наук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/>
              <a:t>Тема 6. </a:t>
            </a:r>
            <a:r>
              <a:rPr lang="ru-RU" b="1" dirty="0" err="1"/>
              <a:t>Коучинг</a:t>
            </a:r>
            <a:r>
              <a:rPr lang="ru-RU" b="1" dirty="0"/>
              <a:t> як </a:t>
            </a:r>
            <a:r>
              <a:rPr lang="ru-RU" b="1" dirty="0" err="1"/>
              <a:t>глибинний</a:t>
            </a:r>
            <a:r>
              <a:rPr lang="ru-RU" b="1" dirty="0"/>
              <a:t> </a:t>
            </a:r>
            <a:r>
              <a:rPr lang="ru-RU" b="1" dirty="0" err="1"/>
              <a:t>інструментарій</a:t>
            </a:r>
            <a:r>
              <a:rPr lang="ru-RU" b="1" dirty="0"/>
              <a:t> </a:t>
            </a:r>
            <a:r>
              <a:rPr lang="ru-RU" b="1" dirty="0" err="1"/>
              <a:t>іміджмейкерства</a:t>
            </a:r>
            <a:endParaRPr lang="ru-RU" dirty="0"/>
          </a:p>
          <a:p>
            <a:r>
              <a:rPr lang="ru-RU" dirty="0" err="1"/>
              <a:t>Походження</a:t>
            </a:r>
            <a:r>
              <a:rPr lang="ru-RU" dirty="0"/>
              <a:t>, </a:t>
            </a:r>
            <a:r>
              <a:rPr lang="ru-RU" dirty="0" err="1"/>
              <a:t>філософія</a:t>
            </a:r>
            <a:r>
              <a:rPr lang="ru-RU" dirty="0"/>
              <a:t>,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 </a:t>
            </a:r>
            <a:r>
              <a:rPr lang="ru-RU" dirty="0" err="1"/>
              <a:t>коучинга</a:t>
            </a:r>
            <a:r>
              <a:rPr lang="ru-RU" dirty="0"/>
              <a:t>. Причини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коучинга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</a:t>
            </a:r>
            <a:r>
              <a:rPr lang="ru-RU" dirty="0" err="1"/>
              <a:t>Походження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коучинг</a:t>
            </a:r>
            <a:r>
              <a:rPr lang="ru-RU" dirty="0"/>
              <a:t> (англ.. </a:t>
            </a:r>
            <a:r>
              <a:rPr lang="ru-RU" dirty="0" err="1"/>
              <a:t>сoаche</a:t>
            </a:r>
            <a:r>
              <a:rPr lang="ru-RU" dirty="0"/>
              <a:t> (фургон, вагон) метафорично „</a:t>
            </a:r>
            <a:r>
              <a:rPr lang="ru-RU" dirty="0" err="1"/>
              <a:t>транспортний</a:t>
            </a:r>
            <a:r>
              <a:rPr lang="ru-RU" dirty="0"/>
              <a:t>” </a:t>
            </a:r>
            <a:r>
              <a:rPr lang="ru-RU" dirty="0" err="1"/>
              <a:t>засіб</a:t>
            </a:r>
            <a:r>
              <a:rPr lang="ru-RU" dirty="0"/>
              <a:t> для </a:t>
            </a:r>
            <a:r>
              <a:rPr lang="ru-RU" dirty="0" err="1"/>
              <a:t>пересування</a:t>
            </a:r>
            <a:r>
              <a:rPr lang="ru-RU" dirty="0"/>
              <a:t> (</a:t>
            </a:r>
            <a:r>
              <a:rPr lang="ru-RU" dirty="0" err="1"/>
              <a:t>для</a:t>
            </a:r>
            <a:r>
              <a:rPr lang="ru-RU" dirty="0"/>
              <a:t> </a:t>
            </a:r>
            <a:r>
              <a:rPr lang="ru-RU" dirty="0" err="1"/>
              <a:t>особистісного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руху</a:t>
            </a:r>
            <a:r>
              <a:rPr lang="ru-RU" dirty="0"/>
              <a:t>) у </a:t>
            </a:r>
            <a:r>
              <a:rPr lang="ru-RU" dirty="0" err="1"/>
              <a:t>житті</a:t>
            </a:r>
            <a:r>
              <a:rPr lang="ru-RU" dirty="0"/>
              <a:t>,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настанови</a:t>
            </a:r>
            <a:r>
              <a:rPr lang="ru-RU" dirty="0"/>
              <a:t>, </a:t>
            </a:r>
            <a:r>
              <a:rPr lang="ru-RU" dirty="0" err="1"/>
              <a:t>наснаги</a:t>
            </a:r>
            <a:r>
              <a:rPr lang="ru-RU" dirty="0"/>
              <a:t>, </a:t>
            </a:r>
            <a:r>
              <a:rPr lang="ru-RU" dirty="0" err="1"/>
              <a:t>тренування</a:t>
            </a:r>
            <a:r>
              <a:rPr lang="ru-RU" dirty="0"/>
              <a:t>.   .</a:t>
            </a:r>
            <a:r>
              <a:rPr lang="ru-RU" dirty="0" err="1"/>
              <a:t>Коуч</a:t>
            </a:r>
            <a:r>
              <a:rPr lang="ru-RU" dirty="0"/>
              <a:t> в </a:t>
            </a:r>
            <a:r>
              <a:rPr lang="ru-RU" dirty="0" err="1"/>
              <a:t>освіті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спорті</a:t>
            </a:r>
            <a:r>
              <a:rPr lang="ru-RU" dirty="0"/>
              <a:t> як репетиторство -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вихованців</a:t>
            </a:r>
            <a:r>
              <a:rPr lang="ru-RU" dirty="0"/>
              <a:t> </a:t>
            </a:r>
            <a:r>
              <a:rPr lang="ru-RU" dirty="0" err="1"/>
              <a:t>прийомам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стратегіям</a:t>
            </a:r>
            <a:r>
              <a:rPr lang="ru-RU" dirty="0"/>
              <a:t>. </a:t>
            </a:r>
            <a:r>
              <a:rPr lang="ru-RU" dirty="0" err="1"/>
              <a:t>Коучинг</a:t>
            </a:r>
            <a:r>
              <a:rPr lang="ru-RU" dirty="0"/>
              <a:t> як </a:t>
            </a:r>
            <a:r>
              <a:rPr lang="ru-RU" dirty="0" err="1"/>
              <a:t>інтенсивний</a:t>
            </a:r>
            <a:r>
              <a:rPr lang="ru-RU" dirty="0"/>
              <a:t> </a:t>
            </a:r>
            <a:r>
              <a:rPr lang="ru-RU" dirty="0" err="1"/>
              <a:t>тренінг</a:t>
            </a:r>
            <a:r>
              <a:rPr lang="ru-RU" dirty="0"/>
              <a:t>. Основа </a:t>
            </a:r>
            <a:r>
              <a:rPr lang="ru-RU" dirty="0" err="1"/>
              <a:t>коучинга</a:t>
            </a:r>
            <a:r>
              <a:rPr lang="ru-RU" dirty="0"/>
              <a:t> – </a:t>
            </a:r>
            <a:r>
              <a:rPr lang="ru-RU" dirty="0" err="1"/>
              <a:t>базові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гуманістичної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транс </a:t>
            </a:r>
            <a:r>
              <a:rPr lang="ru-RU" dirty="0" err="1"/>
              <a:t>персональної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коучинга</a:t>
            </a:r>
            <a:r>
              <a:rPr lang="ru-RU" dirty="0"/>
              <a:t> у 80-і </a:t>
            </a:r>
            <a:r>
              <a:rPr lang="ru-RU" dirty="0" err="1"/>
              <a:t>рр</a:t>
            </a:r>
            <a:r>
              <a:rPr lang="ru-RU" dirty="0"/>
              <a:t>. ХХ ст. як </a:t>
            </a:r>
            <a:r>
              <a:rPr lang="ru-RU" dirty="0" err="1"/>
              <a:t>індивідуальної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та </a:t>
            </a:r>
            <a:r>
              <a:rPr lang="ru-RU" dirty="0" err="1"/>
              <a:t>професійної</a:t>
            </a:r>
            <a:r>
              <a:rPr lang="ru-RU" dirty="0"/>
              <a:t> сфер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Коучинг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тренінг</a:t>
            </a:r>
            <a:r>
              <a:rPr lang="ru-RU" dirty="0"/>
              <a:t>, консалтинг, </a:t>
            </a:r>
            <a:r>
              <a:rPr lang="ru-RU" dirty="0" err="1"/>
              <a:t>психотерапія</a:t>
            </a:r>
            <a:r>
              <a:rPr lang="ru-RU" dirty="0"/>
              <a:t>.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ними.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стану на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. </a:t>
            </a:r>
            <a:r>
              <a:rPr lang="ru-RU" dirty="0" err="1"/>
              <a:t>Проективний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непрожективний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Мотиваційна</a:t>
            </a:r>
            <a:r>
              <a:rPr lang="ru-RU" dirty="0"/>
              <a:t> </a:t>
            </a:r>
            <a:r>
              <a:rPr lang="ru-RU" dirty="0" err="1"/>
              <a:t>матриця</a:t>
            </a:r>
            <a:r>
              <a:rPr lang="ru-RU" dirty="0"/>
              <a:t>.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r>
              <a:rPr lang="ru-RU" dirty="0"/>
              <a:t> </a:t>
            </a:r>
            <a:r>
              <a:rPr lang="ru-RU" dirty="0" err="1"/>
              <a:t>коучингу</a:t>
            </a:r>
            <a:r>
              <a:rPr lang="ru-RU" dirty="0"/>
              <a:t>: </a:t>
            </a:r>
            <a:r>
              <a:rPr lang="ru-RU" dirty="0" err="1"/>
              <a:t>коуч</a:t>
            </a:r>
            <a:r>
              <a:rPr lang="ru-RU" dirty="0"/>
              <a:t> для </a:t>
            </a:r>
            <a:r>
              <a:rPr lang="ru-RU" dirty="0" err="1"/>
              <a:t>керівників</a:t>
            </a:r>
            <a:r>
              <a:rPr lang="ru-RU" dirty="0"/>
              <a:t>, </a:t>
            </a:r>
            <a:r>
              <a:rPr lang="ru-RU" dirty="0" err="1"/>
              <a:t>наради</a:t>
            </a:r>
            <a:r>
              <a:rPr lang="ru-RU" dirty="0"/>
              <a:t> </a:t>
            </a:r>
            <a:r>
              <a:rPr lang="ru-RU" dirty="0" err="1"/>
              <a:t>директорів</a:t>
            </a:r>
            <a:r>
              <a:rPr lang="ru-RU" dirty="0"/>
              <a:t>,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, персоналу. </a:t>
            </a:r>
            <a:r>
              <a:rPr lang="ru-RU" dirty="0" err="1"/>
              <a:t>Коучинг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організаційного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реінженірінгу</a:t>
            </a:r>
            <a:r>
              <a:rPr lang="ru-RU" dirty="0"/>
              <a:t>, </a:t>
            </a:r>
            <a:r>
              <a:rPr lang="ru-RU" dirty="0" err="1"/>
              <a:t>коучинг</a:t>
            </a:r>
            <a:r>
              <a:rPr lang="ru-RU" dirty="0"/>
              <a:t> продажу,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ценової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, </a:t>
            </a:r>
            <a:r>
              <a:rPr lang="ru-RU" dirty="0" err="1"/>
              <a:t>новаційного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  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коучінгу</a:t>
            </a:r>
            <a:r>
              <a:rPr lang="ru-RU" dirty="0"/>
              <a:t>: </a:t>
            </a:r>
            <a:r>
              <a:rPr lang="ru-RU" dirty="0" err="1"/>
              <a:t>корпоративний</a:t>
            </a:r>
            <a:r>
              <a:rPr lang="ru-RU" dirty="0"/>
              <a:t>, </a:t>
            </a:r>
            <a:r>
              <a:rPr lang="ru-RU" dirty="0" err="1"/>
              <a:t>коучинг</a:t>
            </a:r>
            <a:r>
              <a:rPr lang="ru-RU" dirty="0"/>
              <a:t> маркетингу, малого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стосунків</a:t>
            </a:r>
            <a:r>
              <a:rPr lang="ru-RU" dirty="0"/>
              <a:t>, </a:t>
            </a:r>
            <a:r>
              <a:rPr lang="ru-RU" dirty="0" err="1"/>
              <a:t>стилів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(М. </a:t>
            </a:r>
            <a:r>
              <a:rPr lang="ru-RU" dirty="0" err="1"/>
              <a:t>Аткінсон</a:t>
            </a:r>
            <a:r>
              <a:rPr lang="ru-RU" dirty="0"/>
              <a:t>, 2001). </a:t>
            </a:r>
            <a:r>
              <a:rPr lang="ru-RU" dirty="0" err="1"/>
              <a:t>Новаційний</a:t>
            </a:r>
            <a:r>
              <a:rPr lang="ru-RU" dirty="0"/>
              <a:t> </a:t>
            </a:r>
            <a:r>
              <a:rPr lang="ru-RU" dirty="0" err="1"/>
              <a:t>коучинг</a:t>
            </a:r>
            <a:r>
              <a:rPr lang="ru-RU" dirty="0"/>
              <a:t> –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 (М. </a:t>
            </a:r>
            <a:r>
              <a:rPr lang="ru-RU" dirty="0" err="1"/>
              <a:t>Рейнольдс</a:t>
            </a:r>
            <a:r>
              <a:rPr lang="ru-RU" dirty="0"/>
              <a:t>).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психо-емоційної</a:t>
            </a:r>
            <a:r>
              <a:rPr lang="ru-RU" dirty="0"/>
              <a:t>,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мотиваційної</a:t>
            </a:r>
            <a:r>
              <a:rPr lang="ru-RU" dirty="0"/>
              <a:t> </a:t>
            </a:r>
            <a:r>
              <a:rPr lang="ru-RU" dirty="0" err="1"/>
              <a:t>діагностики</a:t>
            </a:r>
            <a:r>
              <a:rPr lang="ru-RU" dirty="0"/>
              <a:t>. Як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особистісні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 та </a:t>
            </a:r>
            <a:r>
              <a:rPr lang="ru-RU" dirty="0" err="1"/>
              <a:t>обмеження</a:t>
            </a:r>
            <a:r>
              <a:rPr lang="ru-RU" dirty="0"/>
              <a:t> у </a:t>
            </a:r>
            <a:r>
              <a:rPr lang="ru-RU" dirty="0" err="1"/>
              <a:t>досягненні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r>
              <a:rPr lang="ru-RU" dirty="0" err="1"/>
              <a:t>Теорії</a:t>
            </a:r>
            <a:r>
              <a:rPr lang="ru-RU" dirty="0"/>
              <a:t> Р. </a:t>
            </a:r>
            <a:r>
              <a:rPr lang="ru-RU" dirty="0" err="1"/>
              <a:t>Дилтса</a:t>
            </a:r>
            <a:r>
              <a:rPr lang="ru-RU" dirty="0"/>
              <a:t> (2004 Р.). Л. </a:t>
            </a:r>
            <a:r>
              <a:rPr lang="ru-RU" dirty="0" err="1"/>
              <a:t>Уітворт</a:t>
            </a:r>
            <a:r>
              <a:rPr lang="ru-RU" dirty="0"/>
              <a:t>, Г. </a:t>
            </a:r>
            <a:r>
              <a:rPr lang="ru-RU" dirty="0" err="1"/>
              <a:t>Кимсі-Хаус</a:t>
            </a:r>
            <a:r>
              <a:rPr lang="ru-RU" dirty="0"/>
              <a:t>, Ф. </a:t>
            </a:r>
            <a:r>
              <a:rPr lang="ru-RU" dirty="0" err="1"/>
              <a:t>Сендал</a:t>
            </a:r>
            <a:r>
              <a:rPr lang="ru-RU" dirty="0"/>
              <a:t> (2004) про </a:t>
            </a:r>
            <a:r>
              <a:rPr lang="ru-RU" dirty="0" err="1"/>
              <a:t>коучинг</a:t>
            </a:r>
            <a:r>
              <a:rPr lang="ru-RU" dirty="0"/>
              <a:t> як 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вмінь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системності</a:t>
            </a:r>
            <a:r>
              <a:rPr lang="ru-RU" dirty="0"/>
              <a:t> та </a:t>
            </a:r>
            <a:r>
              <a:rPr lang="ru-RU" dirty="0" err="1"/>
              <a:t>креативності</a:t>
            </a:r>
            <a:r>
              <a:rPr lang="ru-RU" dirty="0"/>
              <a:t>. </a:t>
            </a:r>
            <a:r>
              <a:rPr lang="ru-RU" dirty="0" err="1"/>
              <a:t>Коуч-консультування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генеральна</a:t>
            </a:r>
            <a:r>
              <a:rPr lang="ru-RU" dirty="0"/>
              <a:t> </a:t>
            </a:r>
            <a:r>
              <a:rPr lang="ru-RU" dirty="0" err="1"/>
              <a:t>ідея</a:t>
            </a:r>
            <a:r>
              <a:rPr lang="ru-RU" dirty="0"/>
              <a:t>: </a:t>
            </a:r>
            <a:r>
              <a:rPr lang="ru-RU" dirty="0" err="1"/>
              <a:t>максимальне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у </a:t>
            </a:r>
            <a:r>
              <a:rPr lang="ru-RU" dirty="0" err="1"/>
              <a:t>комунікативних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, </a:t>
            </a:r>
            <a:r>
              <a:rPr lang="ru-RU" dirty="0" err="1"/>
              <a:t>кар’єрі</a:t>
            </a:r>
            <a:r>
              <a:rPr lang="ru-RU" dirty="0"/>
              <a:t>, </a:t>
            </a:r>
            <a:r>
              <a:rPr lang="ru-RU" dirty="0" err="1"/>
              <a:t>житті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.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майстерність</a:t>
            </a:r>
            <a:r>
              <a:rPr lang="ru-RU" dirty="0"/>
              <a:t>, </a:t>
            </a:r>
            <a:r>
              <a:rPr lang="ru-RU" dirty="0" err="1"/>
              <a:t>менторство</a:t>
            </a:r>
            <a:r>
              <a:rPr lang="ru-RU" dirty="0"/>
              <a:t> у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суб’єкт-суб’єкт</a:t>
            </a:r>
            <a:r>
              <a:rPr lang="ru-RU" dirty="0"/>
              <a:t>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когнітивних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переконань</a:t>
            </a:r>
            <a:r>
              <a:rPr lang="ru-RU" dirty="0"/>
              <a:t>.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коучинга</a:t>
            </a:r>
            <a:r>
              <a:rPr lang="ru-RU" dirty="0"/>
              <a:t> – </a:t>
            </a:r>
            <a:r>
              <a:rPr lang="ru-RU" dirty="0" err="1"/>
              <a:t>людина</a:t>
            </a:r>
            <a:r>
              <a:rPr lang="ru-RU" dirty="0"/>
              <a:t> як </a:t>
            </a:r>
            <a:r>
              <a:rPr lang="ru-RU" dirty="0" err="1"/>
              <a:t>цілісна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. Постановка задач як </a:t>
            </a:r>
            <a:r>
              <a:rPr lang="ru-RU" dirty="0" err="1"/>
              <a:t>меседж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анкетування</a:t>
            </a:r>
            <a:r>
              <a:rPr lang="ru-RU" dirty="0"/>
              <a:t>, </a:t>
            </a:r>
            <a:r>
              <a:rPr lang="ru-RU" dirty="0" err="1"/>
              <a:t>тестування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артефактів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коучинг-консультування</a:t>
            </a:r>
            <a:r>
              <a:rPr lang="ru-RU" dirty="0"/>
              <a:t> </a:t>
            </a:r>
            <a:r>
              <a:rPr lang="ru-RU" dirty="0" err="1"/>
              <a:t>гештальт-психології</a:t>
            </a:r>
            <a:r>
              <a:rPr lang="ru-RU" dirty="0"/>
              <a:t>, НЛП, </a:t>
            </a:r>
            <a:r>
              <a:rPr lang="ru-RU" dirty="0" err="1"/>
              <a:t>тілесно-орієнтованої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, </a:t>
            </a:r>
            <a:r>
              <a:rPr lang="ru-RU" dirty="0" err="1"/>
              <a:t>трансперсональної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. „Колесо” </a:t>
            </a:r>
            <a:r>
              <a:rPr lang="ru-RU" dirty="0" err="1"/>
              <a:t>коучингу</a:t>
            </a:r>
            <a:r>
              <a:rPr lang="ru-RU" dirty="0"/>
              <a:t>. </a:t>
            </a:r>
            <a:r>
              <a:rPr lang="ru-RU" dirty="0" err="1"/>
              <a:t>Моделювання</a:t>
            </a:r>
            <a:r>
              <a:rPr lang="ru-RU" dirty="0"/>
              <a:t> </a:t>
            </a:r>
            <a:r>
              <a:rPr lang="ru-RU" dirty="0" err="1"/>
              <a:t>мета-програм</a:t>
            </a:r>
            <a:r>
              <a:rPr lang="ru-RU" dirty="0"/>
              <a:t>. </a:t>
            </a:r>
            <a:r>
              <a:rPr lang="ru-RU" dirty="0" err="1"/>
              <a:t>Аналітична</a:t>
            </a:r>
            <a:r>
              <a:rPr lang="ru-RU" dirty="0"/>
              <a:t> робота к</a:t>
            </a:r>
            <a:r>
              <a:rPr lang="uk-UA" dirty="0"/>
              <a:t>о</a:t>
            </a:r>
            <a:r>
              <a:rPr lang="ru-RU" dirty="0" err="1"/>
              <a:t>учера</a:t>
            </a:r>
            <a:r>
              <a:rPr lang="ru-RU" dirty="0"/>
              <a:t>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Мета</a:t>
            </a:r>
            <a:r>
              <a:rPr lang="uk-UA" dirty="0" smtClean="0"/>
              <a:t> вивчення курсу </a:t>
            </a:r>
            <a:r>
              <a:rPr lang="uk-UA" dirty="0" smtClean="0"/>
              <a:t>«КРЕАТИВНА ІМІДЖЕЛОГІЯ»: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ознайомити </a:t>
            </a:r>
            <a:r>
              <a:rPr lang="uk-UA" dirty="0"/>
              <a:t>студентів з теоретичними основами розвитку і функціонування </a:t>
            </a:r>
            <a:r>
              <a:rPr lang="uk-UA" dirty="0" err="1"/>
              <a:t>іміджелогії</a:t>
            </a:r>
            <a:r>
              <a:rPr lang="uk-UA" dirty="0" smtClean="0"/>
              <a:t>.</a:t>
            </a:r>
          </a:p>
          <a:p>
            <a:r>
              <a:rPr lang="uk-UA" b="1" dirty="0"/>
              <a:t>Завдання</a:t>
            </a:r>
            <a:r>
              <a:rPr lang="uk-UA" dirty="0"/>
              <a:t> курсу: </a:t>
            </a:r>
            <a:endParaRPr lang="ru-RU" dirty="0"/>
          </a:p>
          <a:p>
            <a:pPr lvl="0"/>
            <a:r>
              <a:rPr lang="uk-UA" dirty="0"/>
              <a:t>формування уявлень про </a:t>
            </a:r>
            <a:r>
              <a:rPr lang="ru-RU" dirty="0" err="1"/>
              <a:t>теоретичн</a:t>
            </a:r>
            <a:r>
              <a:rPr lang="uk-UA" dirty="0"/>
              <a:t>і</a:t>
            </a:r>
            <a:r>
              <a:rPr lang="ru-RU" dirty="0"/>
              <a:t> основ</a:t>
            </a:r>
            <a:r>
              <a:rPr lang="uk-UA" dirty="0"/>
              <a:t>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образних</a:t>
            </a:r>
            <a:r>
              <a:rPr lang="ru-RU" dirty="0"/>
              <a:t> систем у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формування</a:t>
            </a:r>
            <a:r>
              <a:rPr lang="ru-RU" dirty="0"/>
              <a:t> </a:t>
            </a:r>
            <a:r>
              <a:rPr lang="ru-RU" dirty="0" err="1"/>
              <a:t>навич</a:t>
            </a:r>
            <a:r>
              <a:rPr lang="uk-UA" dirty="0" err="1"/>
              <a:t>ок</a:t>
            </a:r>
            <a:r>
              <a:rPr lang="ru-RU" dirty="0"/>
              <a:t> </a:t>
            </a:r>
            <a:r>
              <a:rPr lang="ru-RU" dirty="0" err="1"/>
              <a:t>свідомого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іміджевих</a:t>
            </a:r>
            <a:r>
              <a:rPr lang="ru-RU" dirty="0"/>
              <a:t> характеристик у </a:t>
            </a:r>
            <a:r>
              <a:rPr lang="ru-RU" dirty="0" err="1"/>
              <a:t>різних</a:t>
            </a:r>
            <a:r>
              <a:rPr lang="ru-RU" dirty="0"/>
              <a:t> сферах </a:t>
            </a:r>
            <a:r>
              <a:rPr lang="ru-RU" dirty="0" err="1"/>
              <a:t>життєдіяльності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 результаті вивчення курсу студенти повинні 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i="1" dirty="0" smtClean="0"/>
              <a:t>знати</a:t>
            </a:r>
            <a:r>
              <a:rPr lang="uk-UA" b="1" i="1" dirty="0"/>
              <a:t>:</a:t>
            </a:r>
            <a:endParaRPr lang="ru-RU" dirty="0"/>
          </a:p>
          <a:p>
            <a:pPr lvl="0"/>
            <a:r>
              <a:rPr lang="uk-UA" dirty="0"/>
              <a:t>особливості розвитку феномена іміджу в історії науки і культури;</a:t>
            </a:r>
            <a:endParaRPr lang="ru-RU" dirty="0"/>
          </a:p>
          <a:p>
            <a:pPr lvl="0"/>
            <a:r>
              <a:rPr lang="uk-UA" dirty="0"/>
              <a:t>базові поняття </a:t>
            </a:r>
            <a:r>
              <a:rPr lang="uk-UA" dirty="0" err="1"/>
              <a:t>іміджелогії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концептуальні моделі іміджу; </a:t>
            </a:r>
            <a:endParaRPr lang="ru-RU" dirty="0"/>
          </a:p>
          <a:p>
            <a:pPr lvl="0"/>
            <a:r>
              <a:rPr lang="uk-UA" dirty="0"/>
              <a:t>системи </a:t>
            </a:r>
            <a:r>
              <a:rPr lang="uk-UA" dirty="0" err="1"/>
              <a:t>маніпулятивних</a:t>
            </a:r>
            <a:r>
              <a:rPr lang="uk-UA" dirty="0"/>
              <a:t> технологій впливу на масову свідомість задля розвитку критичного мислення, підвищення етичної складової власної роботи,</a:t>
            </a:r>
            <a:endParaRPr lang="ru-RU" dirty="0"/>
          </a:p>
          <a:p>
            <a:pPr lvl="0"/>
            <a:r>
              <a:rPr lang="uk-UA" dirty="0"/>
              <a:t>основи технології формування зовнішнього і внутрішнього іміджу;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i="1" dirty="0"/>
              <a:t>вміти:</a:t>
            </a:r>
            <a:endParaRPr lang="ru-RU" dirty="0"/>
          </a:p>
          <a:p>
            <a:pPr lvl="0"/>
            <a:r>
              <a:rPr lang="uk-UA" dirty="0"/>
              <a:t>використовувати імідж-знання при </a:t>
            </a:r>
            <a:r>
              <a:rPr lang="uk-UA" dirty="0" err="1"/>
              <a:t>вибудові</a:t>
            </a:r>
            <a:r>
              <a:rPr lang="uk-UA" dirty="0"/>
              <a:t> міжособистісних і ділових відносин; </a:t>
            </a:r>
            <a:endParaRPr lang="ru-RU" dirty="0"/>
          </a:p>
          <a:p>
            <a:pPr lvl="0"/>
            <a:r>
              <a:rPr lang="uk-UA" dirty="0" err="1"/>
              <a:t>володі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технікам</a:t>
            </a:r>
            <a:r>
              <a:rPr lang="uk-UA" dirty="0"/>
              <a:t>и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іміджем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захищати позитивний імідж спільноти (держави тощо); </a:t>
            </a:r>
            <a:endParaRPr lang="ru-RU" dirty="0"/>
          </a:p>
          <a:p>
            <a:pPr lvl="0"/>
            <a:r>
              <a:rPr lang="uk-UA" dirty="0"/>
              <a:t>формувати діловий образ, обирати моделі поведінки.</a:t>
            </a:r>
            <a:endParaRPr lang="ru-RU" dirty="0"/>
          </a:p>
          <a:p>
            <a:r>
              <a:rPr lang="uk-UA" dirty="0"/>
              <a:t>Міждисциплінарні зв’язки пов’язують курс «Філософія </a:t>
            </a:r>
            <a:r>
              <a:rPr lang="uk-UA" dirty="0" err="1"/>
              <a:t>іміджелогії</a:t>
            </a:r>
            <a:r>
              <a:rPr lang="uk-UA" dirty="0"/>
              <a:t>» з такими науковими дисциплінами як: соціальна психологія,  філософія </a:t>
            </a:r>
            <a:r>
              <a:rPr lang="uk-UA" dirty="0" err="1"/>
              <a:t>культурознавства</a:t>
            </a:r>
            <a:r>
              <a:rPr lang="uk-UA" dirty="0"/>
              <a:t>, </a:t>
            </a:r>
            <a:r>
              <a:rPr lang="uk-UA" dirty="0" err="1"/>
              <a:t>конфліктологія</a:t>
            </a:r>
            <a:r>
              <a:rPr lang="uk-UA" dirty="0"/>
              <a:t> тощо.  Становить собою базу для подальшого вивчення філософських курсів і спецкурсів, створює методологічні засади для формування навичок самостійної науково-дослідної роботи.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b="1" dirty="0"/>
              <a:t>Програма навчальної дисципліни</a:t>
            </a:r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Розділ 1. Філософсько-теоретичні засади </a:t>
            </a:r>
            <a:r>
              <a:rPr lang="uk-UA" b="1" dirty="0" err="1"/>
              <a:t>іміджелогії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/>
              <a:t>Тема 1. </a:t>
            </a:r>
            <a:r>
              <a:rPr lang="ru-RU" b="1" dirty="0" err="1"/>
              <a:t>Імідж</a:t>
            </a:r>
            <a:r>
              <a:rPr lang="ru-RU" b="1" dirty="0"/>
              <a:t> як </a:t>
            </a:r>
            <a:r>
              <a:rPr lang="ru-RU" b="1" dirty="0" err="1"/>
              <a:t>історико-культурний</a:t>
            </a:r>
            <a:r>
              <a:rPr lang="ru-RU" b="1" dirty="0"/>
              <a:t> феномен, </a:t>
            </a:r>
            <a:r>
              <a:rPr lang="ru-RU" b="1" dirty="0" err="1"/>
              <a:t>складова</a:t>
            </a:r>
            <a:r>
              <a:rPr lang="ru-RU" b="1" dirty="0"/>
              <a:t> </a:t>
            </a:r>
            <a:r>
              <a:rPr lang="ru-RU" b="1" dirty="0" err="1"/>
              <a:t>цивілізації</a:t>
            </a:r>
            <a:endParaRPr lang="ru-RU" dirty="0"/>
          </a:p>
          <a:p>
            <a:r>
              <a:rPr lang="ru-RU" dirty="0" err="1"/>
              <a:t>Актуальність</a:t>
            </a:r>
            <a:r>
              <a:rPr lang="ru-RU" dirty="0"/>
              <a:t> теми </a:t>
            </a:r>
            <a:r>
              <a:rPr lang="ru-RU" dirty="0" err="1"/>
              <a:t>іміджу</a:t>
            </a:r>
            <a:r>
              <a:rPr lang="ru-RU" dirty="0"/>
              <a:t> в </a:t>
            </a:r>
            <a:r>
              <a:rPr lang="ru-RU" dirty="0" err="1"/>
              <a:t>епоху</a:t>
            </a:r>
            <a:r>
              <a:rPr lang="ru-RU" dirty="0"/>
              <a:t> </a:t>
            </a:r>
            <a:r>
              <a:rPr lang="ru-RU" dirty="0" err="1"/>
              <a:t>мозаїчної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</a:t>
            </a:r>
            <a:r>
              <a:rPr lang="ru-RU" dirty="0" err="1"/>
              <a:t>конкуренції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Тлумачення</a:t>
            </a:r>
            <a:r>
              <a:rPr lang="ru-RU" dirty="0"/>
              <a:t> понять </a:t>
            </a:r>
            <a:r>
              <a:rPr lang="ru-RU" dirty="0" err="1"/>
              <a:t>імідж</a:t>
            </a:r>
            <a:r>
              <a:rPr lang="ru-RU" dirty="0"/>
              <a:t>, </a:t>
            </a:r>
            <a:r>
              <a:rPr lang="ru-RU" dirty="0" err="1"/>
              <a:t>іміджелогія</a:t>
            </a:r>
            <a:r>
              <a:rPr lang="ru-RU" dirty="0"/>
              <a:t>, </a:t>
            </a:r>
            <a:r>
              <a:rPr lang="ru-RU" dirty="0" err="1"/>
              <a:t>іміджмейкерство</a:t>
            </a:r>
            <a:r>
              <a:rPr lang="ru-RU" dirty="0"/>
              <a:t>, </a:t>
            </a:r>
            <a:r>
              <a:rPr lang="ru-RU" dirty="0" err="1"/>
              <a:t>коучінг</a:t>
            </a:r>
            <a:r>
              <a:rPr lang="ru-RU" dirty="0"/>
              <a:t>, авторитет, статус, мода, престиж. </a:t>
            </a:r>
            <a:r>
              <a:rPr lang="ru-RU" dirty="0" err="1"/>
              <a:t>Зв’язок</a:t>
            </a:r>
            <a:r>
              <a:rPr lang="ru-RU" dirty="0"/>
              <a:t> понять: </a:t>
            </a:r>
            <a:r>
              <a:rPr lang="ru-RU" dirty="0" err="1"/>
              <a:t>образ-вид-лік-обличчя-тип-стереотип-імідж-ярлик-маска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Філософсько-історична</a:t>
            </a:r>
            <a:r>
              <a:rPr lang="ru-RU" dirty="0"/>
              <a:t> </a:t>
            </a:r>
            <a:r>
              <a:rPr lang="ru-RU" dirty="0" err="1"/>
              <a:t>ретроспекція</a:t>
            </a:r>
            <a:r>
              <a:rPr lang="ru-RU" dirty="0"/>
              <a:t> теми.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ідеального</a:t>
            </a:r>
            <a:r>
              <a:rPr lang="ru-RU" dirty="0"/>
              <a:t> образу у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комунікативного</a:t>
            </a:r>
            <a:r>
              <a:rPr lang="ru-RU" dirty="0"/>
              <a:t> простору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давнини</a:t>
            </a:r>
            <a:r>
              <a:rPr lang="ru-RU" dirty="0"/>
              <a:t> до наших </a:t>
            </a:r>
            <a:r>
              <a:rPr lang="ru-RU" dirty="0" err="1"/>
              <a:t>днів</a:t>
            </a:r>
            <a:r>
              <a:rPr lang="ru-RU" dirty="0"/>
              <a:t>. </a:t>
            </a:r>
            <a:r>
              <a:rPr lang="ru-RU" dirty="0" err="1"/>
              <a:t>Ейдоси</a:t>
            </a:r>
            <a:r>
              <a:rPr lang="ru-RU" dirty="0"/>
              <a:t>   </a:t>
            </a:r>
            <a:r>
              <a:rPr lang="ru-RU" dirty="0" err="1"/>
              <a:t>античності</a:t>
            </a:r>
            <a:r>
              <a:rPr lang="ru-RU" dirty="0"/>
              <a:t>. </a:t>
            </a:r>
            <a:r>
              <a:rPr lang="ru-RU" dirty="0" err="1"/>
              <a:t>Художній</a:t>
            </a:r>
            <a:r>
              <a:rPr lang="ru-RU" dirty="0"/>
              <a:t> образ.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. Як </a:t>
            </a:r>
            <a:r>
              <a:rPr lang="ru-RU" dirty="0" err="1"/>
              <a:t>худодні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світогляд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зовнішній</a:t>
            </a:r>
            <a:r>
              <a:rPr lang="ru-RU" dirty="0"/>
              <a:t> та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як </a:t>
            </a:r>
            <a:r>
              <a:rPr lang="ru-RU" dirty="0" err="1"/>
              <a:t>об’єкти</a:t>
            </a:r>
            <a:r>
              <a:rPr lang="ru-RU" dirty="0"/>
              <a:t> </a:t>
            </a:r>
            <a:r>
              <a:rPr lang="ru-RU" i="1" dirty="0" err="1"/>
              <a:t>споглядання</a:t>
            </a:r>
            <a:r>
              <a:rPr lang="ru-RU" dirty="0"/>
              <a:t> 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Зв’язок</a:t>
            </a:r>
            <a:r>
              <a:rPr lang="ru-RU" dirty="0"/>
              <a:t> автоматичного </a:t>
            </a:r>
            <a:r>
              <a:rPr lang="ru-RU" dirty="0" err="1"/>
              <a:t>споглядання</a:t>
            </a:r>
            <a:r>
              <a:rPr lang="ru-RU" dirty="0"/>
              <a:t> та </a:t>
            </a:r>
            <a:r>
              <a:rPr lang="ru-RU" dirty="0" err="1"/>
              <a:t>асоціативного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(ос)</a:t>
            </a:r>
            <a:r>
              <a:rPr lang="ru-RU" dirty="0" err="1"/>
              <a:t>мислення</a:t>
            </a:r>
            <a:r>
              <a:rPr lang="ru-RU" dirty="0"/>
              <a:t>. </a:t>
            </a:r>
            <a:r>
              <a:rPr lang="ru-RU" dirty="0" err="1"/>
              <a:t>Теяр</a:t>
            </a:r>
            <a:r>
              <a:rPr lang="ru-RU" dirty="0"/>
              <a:t> де Шарден про феномен </a:t>
            </a:r>
            <a:r>
              <a:rPr lang="ru-RU" i="1" dirty="0" err="1"/>
              <a:t>бачення</a:t>
            </a:r>
            <a:r>
              <a:rPr lang="ru-RU" dirty="0"/>
              <a:t>. </a:t>
            </a:r>
            <a:r>
              <a:rPr lang="ru-RU" dirty="0" err="1"/>
              <a:t>Філософсько-психологічні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споглядання</a:t>
            </a:r>
            <a:r>
              <a:rPr lang="ru-RU" dirty="0"/>
              <a:t> як </a:t>
            </a:r>
            <a:r>
              <a:rPr lang="ru-RU" dirty="0" err="1"/>
              <a:t>осягнення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/>
              <a:t>. </a:t>
            </a:r>
            <a:r>
              <a:rPr lang="ru-RU" dirty="0" err="1"/>
              <a:t>Історична</a:t>
            </a:r>
            <a:r>
              <a:rPr lang="ru-RU" dirty="0"/>
              <a:t> </a:t>
            </a:r>
            <a:r>
              <a:rPr lang="ru-RU" dirty="0" err="1"/>
              <a:t>динаміка</a:t>
            </a:r>
            <a:r>
              <a:rPr lang="ru-RU" dirty="0"/>
              <a:t> образу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у </a:t>
            </a:r>
            <a:r>
              <a:rPr lang="ru-RU" dirty="0" err="1"/>
              <a:t>соціоантропогенезі</a:t>
            </a:r>
            <a:r>
              <a:rPr lang="ru-RU" dirty="0"/>
              <a:t> та у </a:t>
            </a:r>
            <a:r>
              <a:rPr lang="ru-RU" dirty="0" err="1"/>
              <a:t>психологічних</a:t>
            </a:r>
            <a:r>
              <a:rPr lang="ru-RU" dirty="0"/>
              <a:t> школах. </a:t>
            </a:r>
            <a:r>
              <a:rPr lang="ru-RU" dirty="0" err="1"/>
              <a:t>Зовнішні</a:t>
            </a:r>
            <a:r>
              <a:rPr lang="ru-RU" dirty="0"/>
              <a:t> та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типологій</a:t>
            </a:r>
            <a:r>
              <a:rPr lang="ru-RU" dirty="0"/>
              <a:t>. </a:t>
            </a:r>
            <a:r>
              <a:rPr lang="ru-RU" dirty="0" err="1"/>
              <a:t>Філософсько-антропологічний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образу </a:t>
            </a:r>
            <a:r>
              <a:rPr lang="ru-RU" dirty="0" err="1"/>
              <a:t>людини</a:t>
            </a:r>
            <a:r>
              <a:rPr lang="ru-RU" dirty="0"/>
              <a:t> як </a:t>
            </a:r>
            <a:r>
              <a:rPr lang="ru-RU" dirty="0" err="1"/>
              <a:t>триєдності</a:t>
            </a:r>
            <a:r>
              <a:rPr lang="ru-RU" dirty="0"/>
              <a:t> </a:t>
            </a:r>
            <a:r>
              <a:rPr lang="ru-RU" dirty="0" err="1"/>
              <a:t>духовно-душевно-тілесного</a:t>
            </a:r>
            <a:r>
              <a:rPr lang="ru-RU" dirty="0"/>
              <a:t>. </a:t>
            </a:r>
            <a:r>
              <a:rPr lang="ru-RU" dirty="0" err="1"/>
              <a:t>Предметні</a:t>
            </a:r>
            <a:r>
              <a:rPr lang="ru-RU" dirty="0"/>
              <a:t>, </a:t>
            </a:r>
            <a:r>
              <a:rPr lang="ru-RU" dirty="0" err="1"/>
              <a:t>абстрактні</a:t>
            </a:r>
            <a:r>
              <a:rPr lang="ru-RU" dirty="0"/>
              <a:t>, </a:t>
            </a:r>
            <a:r>
              <a:rPr lang="ru-RU" dirty="0" err="1"/>
              <a:t>віртуальні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. НЛП про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репрезентації</a:t>
            </a:r>
            <a:r>
              <a:rPr lang="ru-RU" dirty="0"/>
              <a:t>. </a:t>
            </a:r>
            <a:r>
              <a:rPr lang="ru-RU" dirty="0" err="1"/>
              <a:t>Пріоритетність</a:t>
            </a:r>
            <a:r>
              <a:rPr lang="ru-RU" dirty="0"/>
              <a:t> </a:t>
            </a:r>
            <a:r>
              <a:rPr lang="ru-RU" dirty="0" err="1"/>
              <a:t>візуального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візуального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: </a:t>
            </a:r>
            <a:r>
              <a:rPr lang="ru-RU" dirty="0" err="1"/>
              <a:t>колористика</a:t>
            </a:r>
            <a:r>
              <a:rPr lang="ru-RU" dirty="0"/>
              <a:t>, форма, </a:t>
            </a:r>
            <a:r>
              <a:rPr lang="ru-RU" dirty="0" err="1"/>
              <a:t>розмір</a:t>
            </a:r>
            <a:r>
              <a:rPr lang="ru-RU" dirty="0"/>
              <a:t>, </a:t>
            </a:r>
            <a:r>
              <a:rPr lang="ru-RU" dirty="0" err="1"/>
              <a:t>рух</a:t>
            </a:r>
            <a:r>
              <a:rPr lang="ru-RU" dirty="0"/>
              <a:t>, характеристики </a:t>
            </a:r>
            <a:r>
              <a:rPr lang="ru-RU" dirty="0" err="1"/>
              <a:t>поверхні</a:t>
            </a:r>
            <a:r>
              <a:rPr lang="ru-RU" dirty="0"/>
              <a:t>, </a:t>
            </a:r>
            <a:r>
              <a:rPr lang="ru-RU" dirty="0" err="1"/>
              <a:t>проксеміка</a:t>
            </a:r>
            <a:r>
              <a:rPr lang="ru-RU" dirty="0"/>
              <a:t>.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: </a:t>
            </a:r>
            <a:r>
              <a:rPr lang="ru-RU" dirty="0" err="1"/>
              <a:t>особистісний</a:t>
            </a:r>
            <a:r>
              <a:rPr lang="ru-RU" dirty="0"/>
              <a:t> (</a:t>
            </a:r>
            <a:r>
              <a:rPr lang="ru-RU" dirty="0" err="1"/>
              <a:t>ментальний</a:t>
            </a:r>
            <a:r>
              <a:rPr lang="ru-RU" dirty="0"/>
              <a:t>, </a:t>
            </a:r>
            <a:r>
              <a:rPr lang="ru-RU" dirty="0" err="1"/>
              <a:t>індивідуальний</a:t>
            </a:r>
            <a:r>
              <a:rPr lang="ru-RU" dirty="0"/>
              <a:t>, </a:t>
            </a:r>
            <a:r>
              <a:rPr lang="ru-RU" dirty="0" err="1"/>
              <a:t>професійний</a:t>
            </a:r>
            <a:r>
              <a:rPr lang="ru-RU" dirty="0"/>
              <a:t>, </a:t>
            </a:r>
            <a:r>
              <a:rPr lang="ru-RU" dirty="0" err="1"/>
              <a:t>габітарний</a:t>
            </a:r>
            <a:r>
              <a:rPr lang="ru-RU" dirty="0"/>
              <a:t>, </a:t>
            </a:r>
            <a:r>
              <a:rPr lang="ru-RU" dirty="0" err="1"/>
              <a:t>речовий</a:t>
            </a:r>
            <a:r>
              <a:rPr lang="ru-RU" dirty="0"/>
              <a:t>, </a:t>
            </a:r>
            <a:r>
              <a:rPr lang="ru-RU" dirty="0" err="1"/>
              <a:t>середовищний</a:t>
            </a:r>
            <a:r>
              <a:rPr lang="ru-RU" dirty="0"/>
              <a:t>, </a:t>
            </a:r>
            <a:r>
              <a:rPr lang="ru-RU" dirty="0" err="1"/>
              <a:t>вербальний</a:t>
            </a:r>
            <a:r>
              <a:rPr lang="ru-RU" dirty="0"/>
              <a:t>, </a:t>
            </a:r>
            <a:r>
              <a:rPr lang="ru-RU" dirty="0" err="1"/>
              <a:t>невербальний</a:t>
            </a:r>
            <a:r>
              <a:rPr lang="ru-RU" dirty="0"/>
              <a:t>), </a:t>
            </a:r>
            <a:r>
              <a:rPr lang="ru-RU" dirty="0" err="1"/>
              <a:t>корпоративний</a:t>
            </a:r>
            <a:r>
              <a:rPr lang="ru-RU" dirty="0"/>
              <a:t>, </a:t>
            </a:r>
            <a:r>
              <a:rPr lang="ru-RU" dirty="0" err="1"/>
              <a:t>державний</a:t>
            </a:r>
            <a:r>
              <a:rPr lang="ru-RU" dirty="0"/>
              <a:t>, стиль (образ)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формуючих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, </a:t>
            </a:r>
            <a:r>
              <a:rPr lang="ru-RU" dirty="0" err="1"/>
              <a:t>сучасних</a:t>
            </a:r>
            <a:r>
              <a:rPr lang="ru-RU" dirty="0"/>
              <a:t> сфер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іміджмейкерства</a:t>
            </a:r>
            <a:r>
              <a:rPr lang="ru-RU" dirty="0"/>
              <a:t>: </a:t>
            </a:r>
            <a:r>
              <a:rPr lang="ru-RU" dirty="0" err="1"/>
              <a:t>політика</a:t>
            </a:r>
            <a:r>
              <a:rPr lang="ru-RU" dirty="0"/>
              <a:t>, </a:t>
            </a:r>
            <a:r>
              <a:rPr lang="ru-RU" dirty="0" err="1"/>
              <a:t>бізнес</a:t>
            </a:r>
            <a:r>
              <a:rPr lang="ru-RU" dirty="0"/>
              <a:t>, </a:t>
            </a:r>
            <a:r>
              <a:rPr lang="ru-RU" dirty="0" err="1"/>
              <a:t>маскультура</a:t>
            </a:r>
            <a:r>
              <a:rPr lang="ru-RU" dirty="0"/>
              <a:t>, ЗМІ, </a:t>
            </a:r>
            <a:r>
              <a:rPr lang="ru-RU" dirty="0" err="1"/>
              <a:t>приватне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/>
              <a:t>Тема 2. </a:t>
            </a:r>
            <a:r>
              <a:rPr lang="ru-RU" b="1" dirty="0" err="1"/>
              <a:t>Складові</a:t>
            </a:r>
            <a:r>
              <a:rPr lang="ru-RU" b="1" dirty="0"/>
              <a:t> </a:t>
            </a:r>
            <a:r>
              <a:rPr lang="ru-RU" b="1" dirty="0" err="1"/>
              <a:t>особистісного</a:t>
            </a:r>
            <a:r>
              <a:rPr lang="ru-RU" b="1" dirty="0"/>
              <a:t> </a:t>
            </a:r>
            <a:r>
              <a:rPr lang="ru-RU" b="1" dirty="0" err="1"/>
              <a:t>іміджу</a:t>
            </a:r>
            <a:r>
              <a:rPr lang="ru-RU" b="1" dirty="0"/>
              <a:t>. </a:t>
            </a:r>
            <a:r>
              <a:rPr lang="ru-RU" b="1" dirty="0" err="1"/>
              <a:t>Гендерні</a:t>
            </a:r>
            <a:r>
              <a:rPr lang="ru-RU" b="1" dirty="0"/>
              <a:t> </a:t>
            </a:r>
            <a:r>
              <a:rPr lang="ru-RU" b="1" dirty="0" err="1"/>
              <a:t>аспекти</a:t>
            </a:r>
            <a:r>
              <a:rPr lang="ru-RU" b="1" dirty="0"/>
              <a:t> </a:t>
            </a:r>
            <a:r>
              <a:rPr lang="ru-RU" b="1" dirty="0" err="1"/>
              <a:t>іміджу</a:t>
            </a:r>
            <a:endParaRPr lang="ru-RU" dirty="0"/>
          </a:p>
          <a:p>
            <a:r>
              <a:rPr lang="ru-RU" dirty="0"/>
              <a:t>„Я” – </a:t>
            </a:r>
            <a:r>
              <a:rPr lang="ru-RU" dirty="0" err="1"/>
              <a:t>концепція</a:t>
            </a:r>
            <a:r>
              <a:rPr lang="ru-RU" dirty="0"/>
              <a:t> в </a:t>
            </a:r>
            <a:r>
              <a:rPr lang="ru-RU" dirty="0" err="1"/>
              <a:t>іміджелогії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У. </a:t>
            </a:r>
            <a:r>
              <a:rPr lang="ru-RU" dirty="0" err="1"/>
              <a:t>Джемма</a:t>
            </a:r>
            <a:r>
              <a:rPr lang="ru-RU" dirty="0"/>
              <a:t> та Дж. </a:t>
            </a:r>
            <a:r>
              <a:rPr lang="ru-RU" dirty="0" err="1"/>
              <a:t>Мід</a:t>
            </a:r>
            <a:r>
              <a:rPr lang="ru-RU" dirty="0"/>
              <a:t> образу „я” (</a:t>
            </a:r>
            <a:r>
              <a:rPr lang="ru-RU" dirty="0" err="1"/>
              <a:t>ідеальне</a:t>
            </a:r>
            <a:r>
              <a:rPr lang="ru-RU" dirty="0"/>
              <a:t>, </a:t>
            </a:r>
            <a:r>
              <a:rPr lang="ru-RU" dirty="0" err="1"/>
              <a:t>бажане</a:t>
            </a:r>
            <a:r>
              <a:rPr lang="ru-RU" dirty="0"/>
              <a:t>,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спричинене</a:t>
            </a:r>
            <a:r>
              <a:rPr lang="ru-RU" dirty="0"/>
              <a:t>, </a:t>
            </a:r>
            <a:r>
              <a:rPr lang="ru-RU" dirty="0" err="1"/>
              <a:t>очима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дійсне</a:t>
            </a:r>
            <a:r>
              <a:rPr lang="ru-RU" dirty="0"/>
              <a:t>, </a:t>
            </a:r>
            <a:r>
              <a:rPr lang="ru-RU" dirty="0" err="1"/>
              <a:t>дзеркальне</a:t>
            </a:r>
            <a:r>
              <a:rPr lang="ru-RU" dirty="0"/>
              <a:t>). </a:t>
            </a:r>
            <a:r>
              <a:rPr lang="ru-RU" dirty="0" err="1"/>
              <a:t>Протиріччя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вимірами</a:t>
            </a:r>
            <a:r>
              <a:rPr lang="ru-RU" dirty="0"/>
              <a:t> „я”. Феномен </a:t>
            </a:r>
            <a:r>
              <a:rPr lang="ru-RU" dirty="0" err="1"/>
              <a:t>самопізнання</a:t>
            </a:r>
            <a:r>
              <a:rPr lang="ru-RU" dirty="0"/>
              <a:t>. </a:t>
            </a:r>
            <a:r>
              <a:rPr lang="ru-RU" dirty="0" err="1"/>
              <a:t>Сократівське</a:t>
            </a:r>
            <a:r>
              <a:rPr lang="ru-RU" dirty="0"/>
              <a:t> „</a:t>
            </a:r>
            <a:r>
              <a:rPr lang="ru-RU" dirty="0" err="1"/>
              <a:t>пізнай</a:t>
            </a:r>
            <a:r>
              <a:rPr lang="ru-RU" dirty="0"/>
              <a:t> себе” – шлях </a:t>
            </a:r>
            <a:r>
              <a:rPr lang="ru-RU" dirty="0" err="1"/>
              <a:t>авторефлексії</a:t>
            </a:r>
            <a:r>
              <a:rPr lang="ru-RU" dirty="0"/>
              <a:t>. </a:t>
            </a:r>
            <a:r>
              <a:rPr lang="ru-RU" dirty="0" err="1"/>
              <a:t>Прикладні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самопізнання</a:t>
            </a:r>
            <a:r>
              <a:rPr lang="ru-RU" dirty="0"/>
              <a:t>: </a:t>
            </a:r>
            <a:r>
              <a:rPr lang="ru-RU" dirty="0" err="1"/>
              <a:t>тестування</a:t>
            </a:r>
            <a:r>
              <a:rPr lang="ru-RU" dirty="0"/>
              <a:t>, </a:t>
            </a:r>
            <a:r>
              <a:rPr lang="ru-RU" dirty="0" err="1"/>
              <a:t>візуально-технічні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 для </a:t>
            </a:r>
            <a:r>
              <a:rPr lang="ru-RU" dirty="0" err="1"/>
              <a:t>самодіагностики</a:t>
            </a:r>
            <a:r>
              <a:rPr lang="ru-RU" dirty="0"/>
              <a:t> голосу, </a:t>
            </a:r>
            <a:r>
              <a:rPr lang="ru-RU" dirty="0" err="1"/>
              <a:t>зовнішності</a:t>
            </a:r>
            <a:r>
              <a:rPr lang="ru-RU" dirty="0"/>
              <a:t>, </a:t>
            </a:r>
            <a:r>
              <a:rPr lang="ru-RU" dirty="0" err="1"/>
              <a:t>кінесики</a:t>
            </a:r>
            <a:r>
              <a:rPr lang="ru-RU" dirty="0"/>
              <a:t>,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. Проблема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думки </a:t>
            </a:r>
            <a:r>
              <a:rPr lang="ru-RU" dirty="0" err="1"/>
              <a:t>оточення</a:t>
            </a:r>
            <a:r>
              <a:rPr lang="ru-RU" dirty="0"/>
              <a:t> про себе. Знаки </a:t>
            </a:r>
            <a:r>
              <a:rPr lang="ru-RU" dirty="0" err="1"/>
              <a:t>іміджу</a:t>
            </a:r>
            <a:r>
              <a:rPr lang="ru-RU" dirty="0"/>
              <a:t>: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негативний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 </a:t>
            </a:r>
            <a:r>
              <a:rPr lang="ru-RU" dirty="0" err="1"/>
              <a:t>габітарного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: </a:t>
            </a:r>
            <a:r>
              <a:rPr lang="ru-RU" dirty="0" err="1"/>
              <a:t>кінесика</a:t>
            </a:r>
            <a:r>
              <a:rPr lang="ru-RU" dirty="0"/>
              <a:t>, </a:t>
            </a:r>
            <a:r>
              <a:rPr lang="ru-RU" dirty="0" err="1"/>
              <a:t>колористика</a:t>
            </a:r>
            <a:r>
              <a:rPr lang="ru-RU" dirty="0"/>
              <a:t>, </a:t>
            </a:r>
            <a:r>
              <a:rPr lang="ru-RU" dirty="0" err="1"/>
              <a:t>одяг</a:t>
            </a:r>
            <a:r>
              <a:rPr lang="ru-RU" dirty="0"/>
              <a:t>, стиль, </a:t>
            </a:r>
            <a:r>
              <a:rPr lang="ru-RU" dirty="0" err="1"/>
              <a:t>проксеміка</a:t>
            </a:r>
            <a:r>
              <a:rPr lang="ru-RU" dirty="0"/>
              <a:t>. Роль </a:t>
            </a:r>
            <a:r>
              <a:rPr lang="ru-RU" dirty="0" err="1"/>
              <a:t>репутації</a:t>
            </a:r>
            <a:r>
              <a:rPr lang="ru-RU" dirty="0"/>
              <a:t> в </a:t>
            </a:r>
            <a:r>
              <a:rPr lang="ru-RU" dirty="0" err="1"/>
              <a:t>іміджевих</a:t>
            </a:r>
            <a:r>
              <a:rPr lang="ru-RU" dirty="0"/>
              <a:t> характеристиках </a:t>
            </a:r>
            <a:r>
              <a:rPr lang="ru-RU" dirty="0" err="1"/>
              <a:t>суб’єкта</a:t>
            </a:r>
            <a:r>
              <a:rPr lang="ru-RU" dirty="0"/>
              <a:t>. 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середовищний</a:t>
            </a:r>
            <a:r>
              <a:rPr lang="ru-RU" dirty="0"/>
              <a:t>. 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успішної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Технології</a:t>
            </a:r>
            <a:r>
              <a:rPr lang="ru-RU" dirty="0"/>
              <a:t> персонального  </a:t>
            </a:r>
            <a:r>
              <a:rPr lang="ru-RU" dirty="0" err="1"/>
              <a:t>иміджування</a:t>
            </a:r>
            <a:r>
              <a:rPr lang="ru-RU" dirty="0"/>
              <a:t>,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привабливого</a:t>
            </a:r>
            <a:r>
              <a:rPr lang="ru-RU" dirty="0"/>
              <a:t> </a:t>
            </a:r>
            <a:r>
              <a:rPr lang="ru-RU" dirty="0" err="1"/>
              <a:t>вигляду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: </a:t>
            </a:r>
            <a:r>
              <a:rPr lang="ru-RU" dirty="0" err="1"/>
              <a:t>атракція</a:t>
            </a:r>
            <a:r>
              <a:rPr lang="ru-RU" dirty="0"/>
              <a:t>, </a:t>
            </a:r>
            <a:r>
              <a:rPr lang="ru-RU" dirty="0" err="1"/>
              <a:t>імпонування</a:t>
            </a:r>
            <a:r>
              <a:rPr lang="ru-RU" dirty="0"/>
              <a:t>, </a:t>
            </a:r>
            <a:r>
              <a:rPr lang="ru-RU" dirty="0" err="1"/>
              <a:t>гармоніка</a:t>
            </a:r>
            <a:r>
              <a:rPr lang="ru-RU" dirty="0"/>
              <a:t>, </a:t>
            </a:r>
            <a:r>
              <a:rPr lang="ru-RU" dirty="0" err="1"/>
              <a:t>гармонія</a:t>
            </a:r>
            <a:r>
              <a:rPr lang="ru-RU" dirty="0"/>
              <a:t>. </a:t>
            </a:r>
            <a:r>
              <a:rPr lang="ru-RU" dirty="0" err="1"/>
              <a:t>Основні</a:t>
            </a:r>
            <a:r>
              <a:rPr lang="ru-RU" dirty="0"/>
              <a:t> </a:t>
            </a:r>
            <a:r>
              <a:rPr lang="ru-RU" dirty="0" err="1"/>
              <a:t>види</a:t>
            </a:r>
            <a:r>
              <a:rPr lang="ru-RU" dirty="0"/>
              <a:t> </a:t>
            </a:r>
            <a:r>
              <a:rPr lang="ru-RU" dirty="0" err="1"/>
              <a:t>імідж-технологій</a:t>
            </a:r>
            <a:r>
              <a:rPr lang="ru-RU" dirty="0"/>
              <a:t>: </a:t>
            </a:r>
            <a:r>
              <a:rPr lang="ru-RU" dirty="0" err="1"/>
              <a:t>телесноориєнтоване</a:t>
            </a:r>
            <a:r>
              <a:rPr lang="ru-RU" dirty="0"/>
              <a:t> </a:t>
            </a:r>
            <a:r>
              <a:rPr lang="ru-RU" dirty="0" err="1"/>
              <a:t>іміджування</a:t>
            </a:r>
            <a:r>
              <a:rPr lang="ru-RU" dirty="0"/>
              <a:t> (</a:t>
            </a:r>
            <a:r>
              <a:rPr lang="ru-RU" dirty="0" err="1"/>
              <a:t>ситуативне</a:t>
            </a:r>
            <a:r>
              <a:rPr lang="ru-RU" dirty="0"/>
              <a:t>); </a:t>
            </a:r>
            <a:r>
              <a:rPr lang="ru-RU" dirty="0" err="1"/>
              <a:t>особистісно-центроване</a:t>
            </a:r>
            <a:r>
              <a:rPr lang="ru-RU" dirty="0"/>
              <a:t> (</a:t>
            </a:r>
            <a:r>
              <a:rPr lang="ru-RU" dirty="0" err="1"/>
              <a:t>глибинне</a:t>
            </a:r>
            <a:r>
              <a:rPr lang="ru-RU" dirty="0"/>
              <a:t>) </a:t>
            </a:r>
            <a:r>
              <a:rPr lang="ru-RU" dirty="0" err="1"/>
              <a:t>іміджування</a:t>
            </a:r>
            <a:r>
              <a:rPr lang="ru-RU" dirty="0"/>
              <a:t>. Духовна </a:t>
            </a:r>
            <a:r>
              <a:rPr lang="ru-RU" dirty="0" err="1"/>
              <a:t>складова</a:t>
            </a:r>
            <a:r>
              <a:rPr lang="ru-RU" dirty="0"/>
              <a:t>— основа </a:t>
            </a:r>
            <a:r>
              <a:rPr lang="ru-RU" dirty="0" err="1"/>
              <a:t>іміджу</a:t>
            </a:r>
            <a:r>
              <a:rPr lang="ru-RU" dirty="0"/>
              <a:t>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арттерапії</a:t>
            </a:r>
            <a:r>
              <a:rPr lang="ru-RU" dirty="0"/>
              <a:t> у </a:t>
            </a:r>
            <a:r>
              <a:rPr lang="ru-RU" dirty="0" err="1"/>
              <a:t>персональній</a:t>
            </a:r>
            <a:r>
              <a:rPr lang="ru-RU" dirty="0"/>
              <a:t> </a:t>
            </a:r>
            <a:r>
              <a:rPr lang="ru-RU" dirty="0" err="1"/>
              <a:t>імиджелогії</a:t>
            </a:r>
            <a:r>
              <a:rPr lang="ru-RU" dirty="0"/>
              <a:t>: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адаптивності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, </a:t>
            </a:r>
            <a:r>
              <a:rPr lang="ru-RU" dirty="0" err="1"/>
              <a:t>психологічної</a:t>
            </a:r>
            <a:r>
              <a:rPr lang="ru-RU" dirty="0"/>
              <a:t> </a:t>
            </a:r>
            <a:r>
              <a:rPr lang="ru-RU" dirty="0" err="1"/>
              <a:t>пластичності</a:t>
            </a:r>
            <a:r>
              <a:rPr lang="ru-RU" dirty="0"/>
              <a:t>, </a:t>
            </a:r>
            <a:r>
              <a:rPr lang="ru-RU" dirty="0" err="1"/>
              <a:t>комунікабельності</a:t>
            </a:r>
            <a:r>
              <a:rPr lang="ru-RU" dirty="0"/>
              <a:t>. </a:t>
            </a:r>
            <a:r>
              <a:rPr lang="ru-RU" dirty="0" err="1"/>
              <a:t>Підсилення</a:t>
            </a:r>
            <a:r>
              <a:rPr lang="ru-RU" dirty="0"/>
              <a:t> </a:t>
            </a:r>
            <a:r>
              <a:rPr lang="ru-RU" dirty="0" err="1"/>
              <a:t>саморегуляції</a:t>
            </a:r>
            <a:r>
              <a:rPr lang="ru-RU" dirty="0"/>
              <a:t>, </a:t>
            </a:r>
            <a:r>
              <a:rPr lang="ru-RU" dirty="0" err="1"/>
              <a:t>приведення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у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запитаними</a:t>
            </a:r>
            <a:r>
              <a:rPr lang="ru-RU" dirty="0"/>
              <a:t> </a:t>
            </a:r>
            <a:r>
              <a:rPr lang="ru-RU" dirty="0" err="1"/>
              <a:t>психоемоційними</a:t>
            </a:r>
            <a:r>
              <a:rPr lang="ru-RU" dirty="0"/>
              <a:t> станами,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міжособистісних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оточуючими</a:t>
            </a:r>
            <a:r>
              <a:rPr lang="ru-RU" dirty="0"/>
              <a:t>.  </a:t>
            </a:r>
            <a:r>
              <a:rPr lang="ru-RU" dirty="0" err="1"/>
              <a:t>Візуальні</a:t>
            </a:r>
            <a:r>
              <a:rPr lang="ru-RU" dirty="0"/>
              <a:t>, </a:t>
            </a:r>
            <a:r>
              <a:rPr lang="ru-RU" dirty="0" err="1"/>
              <a:t>комунікативні</a:t>
            </a:r>
            <a:r>
              <a:rPr lang="ru-RU" dirty="0"/>
              <a:t>, </a:t>
            </a:r>
            <a:r>
              <a:rPr lang="ru-RU" dirty="0" err="1"/>
              <a:t>вербальні</a:t>
            </a:r>
            <a:r>
              <a:rPr lang="ru-RU" dirty="0"/>
              <a:t> та </a:t>
            </a:r>
            <a:r>
              <a:rPr lang="ru-RU" dirty="0" err="1"/>
              <a:t>невербальні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самопрезентації</a:t>
            </a:r>
            <a:r>
              <a:rPr lang="ru-RU" dirty="0"/>
              <a:t>.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шкали</a:t>
            </a:r>
            <a:r>
              <a:rPr lang="ru-RU" dirty="0"/>
              <a:t> </a:t>
            </a:r>
            <a:r>
              <a:rPr lang="ru-RU" dirty="0" err="1"/>
              <a:t>оцінування</a:t>
            </a:r>
            <a:r>
              <a:rPr lang="ru-RU" dirty="0"/>
              <a:t> персонального </a:t>
            </a:r>
            <a:r>
              <a:rPr lang="ru-RU" dirty="0" err="1"/>
              <a:t>іміджу:</a:t>
            </a:r>
            <a:r>
              <a:rPr lang="ru-RU" i="1" dirty="0" err="1"/>
              <a:t>природні</a:t>
            </a:r>
            <a:r>
              <a:rPr lang="ru-RU" i="1" dirty="0"/>
              <a:t> </a:t>
            </a:r>
            <a:r>
              <a:rPr lang="ru-RU" i="1" dirty="0" err="1"/>
              <a:t>дані</a:t>
            </a:r>
            <a:r>
              <a:rPr lang="ru-RU" i="1" dirty="0"/>
              <a:t>, стиль </a:t>
            </a:r>
            <a:r>
              <a:rPr lang="ru-RU" i="1" dirty="0" err="1"/>
              <a:t>одягу</a:t>
            </a:r>
            <a:r>
              <a:rPr lang="ru-RU" i="1" dirty="0"/>
              <a:t>, </a:t>
            </a:r>
            <a:r>
              <a:rPr lang="ru-RU" i="1" dirty="0" err="1"/>
              <a:t>кінесика</a:t>
            </a:r>
            <a:r>
              <a:rPr lang="ru-RU" i="1" dirty="0"/>
              <a:t>, </a:t>
            </a:r>
            <a:r>
              <a:rPr lang="ru-RU" i="1" dirty="0" err="1"/>
              <a:t>техніка</a:t>
            </a:r>
            <a:r>
              <a:rPr lang="ru-RU" i="1" dirty="0"/>
              <a:t> </a:t>
            </a:r>
            <a:r>
              <a:rPr lang="ru-RU" i="1" dirty="0" err="1"/>
              <a:t>мовлення</a:t>
            </a:r>
            <a:r>
              <a:rPr lang="ru-RU" i="1" dirty="0"/>
              <a:t>, </a:t>
            </a:r>
            <a:r>
              <a:rPr lang="ru-RU" i="1" dirty="0" err="1"/>
              <a:t>вербальний</a:t>
            </a:r>
            <a:r>
              <a:rPr lang="ru-RU" i="1" dirty="0"/>
              <a:t> </a:t>
            </a:r>
            <a:r>
              <a:rPr lang="ru-RU" i="1" dirty="0" err="1"/>
              <a:t>імідж</a:t>
            </a:r>
            <a:r>
              <a:rPr lang="ru-RU" i="1" dirty="0"/>
              <a:t>, </a:t>
            </a:r>
            <a:r>
              <a:rPr lang="ru-RU" i="1" dirty="0" err="1"/>
              <a:t>гендерна</a:t>
            </a:r>
            <a:r>
              <a:rPr lang="ru-RU" i="1" dirty="0"/>
              <a:t> </a:t>
            </a:r>
            <a:r>
              <a:rPr lang="ru-RU" i="1" dirty="0" err="1"/>
              <a:t>адекватність</a:t>
            </a:r>
            <a:r>
              <a:rPr lang="ru-RU" i="1" dirty="0"/>
              <a:t>, </a:t>
            </a:r>
            <a:r>
              <a:rPr lang="ru-RU" i="1" dirty="0" err="1"/>
              <a:t>змістовність</a:t>
            </a:r>
            <a:r>
              <a:rPr lang="ru-RU" i="1" dirty="0"/>
              <a:t> </a:t>
            </a:r>
            <a:r>
              <a:rPr lang="ru-RU" i="1" dirty="0" err="1"/>
              <a:t>комунікації</a:t>
            </a:r>
            <a:r>
              <a:rPr lang="ru-RU" i="1" dirty="0"/>
              <a:t>, </a:t>
            </a:r>
            <a:r>
              <a:rPr lang="ru-RU" i="1" dirty="0" err="1"/>
              <a:t>гарні</a:t>
            </a:r>
            <a:r>
              <a:rPr lang="ru-RU" i="1" dirty="0"/>
              <a:t> </a:t>
            </a:r>
            <a:r>
              <a:rPr lang="ru-RU" i="1" dirty="0" err="1"/>
              <a:t>манери</a:t>
            </a:r>
            <a:r>
              <a:rPr lang="ru-RU" i="1" dirty="0"/>
              <a:t>, статус, </a:t>
            </a:r>
            <a:r>
              <a:rPr lang="ru-RU" i="1" dirty="0" err="1"/>
              <a:t>відповідність</a:t>
            </a:r>
            <a:r>
              <a:rPr lang="ru-RU" i="1" dirty="0"/>
              <a:t> </a:t>
            </a:r>
            <a:r>
              <a:rPr lang="ru-RU" i="1" dirty="0" err="1"/>
              <a:t>модним</a:t>
            </a:r>
            <a:r>
              <a:rPr lang="ru-RU" i="1" dirty="0"/>
              <a:t> </a:t>
            </a:r>
            <a:r>
              <a:rPr lang="ru-RU" i="1" dirty="0" err="1"/>
              <a:t>тенденціям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у </a:t>
            </a:r>
            <a:r>
              <a:rPr lang="ru-RU" dirty="0" err="1"/>
              <a:t>конфліктних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/>
              <a:t>Психологічно-іміджеві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 та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подолання</a:t>
            </a:r>
            <a:r>
              <a:rPr lang="ru-RU" dirty="0"/>
              <a:t>. </a:t>
            </a:r>
            <a:r>
              <a:rPr lang="ru-RU" dirty="0" err="1"/>
              <a:t>Токени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та </a:t>
            </a:r>
            <a:r>
              <a:rPr lang="ru-RU" dirty="0" err="1"/>
              <a:t>жінки</a:t>
            </a:r>
            <a:r>
              <a:rPr lang="ru-RU" dirty="0"/>
              <a:t> у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українському</a:t>
            </a:r>
            <a:r>
              <a:rPr lang="ru-RU" dirty="0"/>
              <a:t> </a:t>
            </a:r>
            <a:r>
              <a:rPr lang="ru-RU" dirty="0" err="1"/>
              <a:t>суспільстві</a:t>
            </a:r>
            <a:r>
              <a:rPr lang="ru-RU" dirty="0"/>
              <a:t>.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жіночих</a:t>
            </a:r>
            <a:r>
              <a:rPr lang="ru-RU" dirty="0"/>
              <a:t> та </a:t>
            </a:r>
            <a:r>
              <a:rPr lang="ru-RU" dirty="0" err="1"/>
              <a:t>чоловічих</a:t>
            </a:r>
            <a:r>
              <a:rPr lang="ru-RU" dirty="0"/>
              <a:t> </a:t>
            </a:r>
            <a:r>
              <a:rPr lang="ru-RU" dirty="0" err="1"/>
              <a:t>іміджевих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/>
              <a:t>Тема 3.   Мода та </a:t>
            </a:r>
            <a:r>
              <a:rPr lang="ru-RU" b="1" dirty="0" err="1"/>
              <a:t>етикет</a:t>
            </a:r>
            <a:r>
              <a:rPr lang="ru-RU" b="1" dirty="0"/>
              <a:t> у </a:t>
            </a:r>
            <a:r>
              <a:rPr lang="ru-RU" b="1" dirty="0" err="1"/>
              <a:t>структурі</a:t>
            </a:r>
            <a:r>
              <a:rPr lang="ru-RU" b="1" dirty="0"/>
              <a:t> </a:t>
            </a:r>
            <a:r>
              <a:rPr lang="ru-RU" b="1" dirty="0" err="1"/>
              <a:t>іміджу</a:t>
            </a:r>
            <a:endParaRPr lang="ru-RU" dirty="0"/>
          </a:p>
          <a:p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 та </a:t>
            </a:r>
            <a:r>
              <a:rPr lang="ru-RU" dirty="0" err="1"/>
              <a:t>етикету</a:t>
            </a:r>
            <a:r>
              <a:rPr lang="ru-RU" dirty="0"/>
              <a:t>. </a:t>
            </a:r>
            <a:r>
              <a:rPr lang="ru-RU" dirty="0" err="1"/>
              <a:t>Античний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. </a:t>
            </a:r>
            <a:r>
              <a:rPr lang="ru-RU" dirty="0" err="1"/>
              <a:t>Грецький</a:t>
            </a:r>
            <a:r>
              <a:rPr lang="ru-RU" dirty="0"/>
              <a:t> </a:t>
            </a:r>
            <a:r>
              <a:rPr lang="ru-RU" dirty="0" err="1"/>
              <a:t>поліс</a:t>
            </a:r>
            <a:r>
              <a:rPr lang="ru-RU" dirty="0"/>
              <a:t> (</a:t>
            </a:r>
            <a:r>
              <a:rPr lang="ru-RU" dirty="0" err="1"/>
              <a:t>polis</a:t>
            </a:r>
            <a:r>
              <a:rPr lang="ru-RU" dirty="0"/>
              <a:t>) –</a:t>
            </a:r>
            <a:r>
              <a:rPr lang="ru-RU" dirty="0" err="1"/>
              <a:t>місто-держава</a:t>
            </a:r>
            <a:r>
              <a:rPr lang="ru-RU" dirty="0"/>
              <a:t> та </a:t>
            </a:r>
            <a:r>
              <a:rPr lang="ru-RU" dirty="0" err="1"/>
              <a:t>римський</a:t>
            </a:r>
            <a:r>
              <a:rPr lang="ru-RU" dirty="0"/>
              <a:t> </a:t>
            </a:r>
            <a:r>
              <a:rPr lang="ru-RU" dirty="0" err="1"/>
              <a:t>цивітас</a:t>
            </a:r>
            <a:r>
              <a:rPr lang="ru-RU" dirty="0"/>
              <a:t> (</a:t>
            </a:r>
            <a:r>
              <a:rPr lang="ru-RU" dirty="0" err="1"/>
              <a:t>civitas</a:t>
            </a:r>
            <a:r>
              <a:rPr lang="ru-RU" dirty="0"/>
              <a:t>)- община – </a:t>
            </a:r>
            <a:r>
              <a:rPr lang="ru-RU" dirty="0" err="1"/>
              <a:t>стародавні</a:t>
            </a:r>
            <a:r>
              <a:rPr lang="ru-RU" dirty="0"/>
              <a:t>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 та </a:t>
            </a:r>
            <a:r>
              <a:rPr lang="ru-RU" dirty="0" err="1"/>
              <a:t>етикету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. </a:t>
            </a:r>
            <a:r>
              <a:rPr lang="ru-RU" dirty="0" err="1"/>
              <a:t>Одяг</a:t>
            </a:r>
            <a:r>
              <a:rPr lang="ru-RU" dirty="0"/>
              <a:t> у </a:t>
            </a:r>
            <a:r>
              <a:rPr lang="ru-RU" dirty="0" err="1"/>
              <a:t>давній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. Спорт, </a:t>
            </a:r>
            <a:r>
              <a:rPr lang="ru-RU" dirty="0" err="1"/>
              <a:t>лазні</a:t>
            </a:r>
            <a:r>
              <a:rPr lang="ru-RU" dirty="0"/>
              <a:t>, </a:t>
            </a:r>
            <a:r>
              <a:rPr lang="ru-RU" dirty="0" err="1"/>
              <a:t>урочисті</a:t>
            </a:r>
            <a:r>
              <a:rPr lang="ru-RU" dirty="0"/>
              <a:t> </a:t>
            </a:r>
            <a:r>
              <a:rPr lang="ru-RU" dirty="0" err="1"/>
              <a:t>трапези</a:t>
            </a:r>
            <a:r>
              <a:rPr lang="ru-RU" dirty="0"/>
              <a:t>, </a:t>
            </a:r>
            <a:r>
              <a:rPr lang="ru-RU" dirty="0" err="1"/>
              <a:t>проксенія</a:t>
            </a:r>
            <a:r>
              <a:rPr lang="ru-RU" dirty="0"/>
              <a:t>. </a:t>
            </a:r>
            <a:r>
              <a:rPr lang="ru-RU" dirty="0" err="1"/>
              <a:t>Одяг</a:t>
            </a:r>
            <a:r>
              <a:rPr lang="ru-RU" dirty="0"/>
              <a:t> у </a:t>
            </a:r>
            <a:r>
              <a:rPr lang="ru-RU" dirty="0" err="1"/>
              <a:t>давньому</a:t>
            </a:r>
            <a:r>
              <a:rPr lang="ru-RU" dirty="0"/>
              <a:t> </a:t>
            </a:r>
            <a:r>
              <a:rPr lang="ru-RU" dirty="0" err="1"/>
              <a:t>Римі</a:t>
            </a:r>
            <a:r>
              <a:rPr lang="ru-RU" dirty="0"/>
              <a:t>. </a:t>
            </a:r>
            <a:r>
              <a:rPr lang="ru-RU" dirty="0" err="1"/>
              <a:t>Терми</a:t>
            </a:r>
            <a:r>
              <a:rPr lang="ru-RU" dirty="0"/>
              <a:t>.  </a:t>
            </a:r>
            <a:r>
              <a:rPr lang="ru-RU" dirty="0" err="1"/>
              <a:t>Римляни</a:t>
            </a:r>
            <a:r>
              <a:rPr lang="ru-RU" dirty="0"/>
              <a:t> на </a:t>
            </a:r>
            <a:r>
              <a:rPr lang="ru-RU" dirty="0" err="1"/>
              <a:t>банкеті</a:t>
            </a:r>
            <a:r>
              <a:rPr lang="ru-RU" dirty="0"/>
              <a:t>. </a:t>
            </a:r>
            <a:r>
              <a:rPr lang="ru-RU" dirty="0" err="1"/>
              <a:t>Формування</a:t>
            </a:r>
            <a:r>
              <a:rPr lang="ru-RU" dirty="0"/>
              <a:t> основ </a:t>
            </a:r>
            <a:r>
              <a:rPr lang="ru-RU" dirty="0" err="1"/>
              <a:t>етикету</a:t>
            </a:r>
            <a:r>
              <a:rPr lang="ru-RU" dirty="0"/>
              <a:t> у </a:t>
            </a:r>
            <a:r>
              <a:rPr lang="ru-RU" dirty="0" err="1"/>
              <a:t>давньому</a:t>
            </a:r>
            <a:r>
              <a:rPr lang="ru-RU" dirty="0"/>
              <a:t> </a:t>
            </a:r>
            <a:r>
              <a:rPr lang="ru-RU" dirty="0" err="1"/>
              <a:t>Римі</a:t>
            </a:r>
            <a:r>
              <a:rPr lang="ru-RU" dirty="0"/>
              <a:t>. </a:t>
            </a:r>
            <a:r>
              <a:rPr lang="ru-RU" dirty="0" err="1"/>
              <a:t>Західна</a:t>
            </a:r>
            <a:r>
              <a:rPr lang="ru-RU" dirty="0"/>
              <a:t> </a:t>
            </a:r>
            <a:r>
              <a:rPr lang="ru-RU" dirty="0" err="1"/>
              <a:t>Європа</a:t>
            </a:r>
            <a:r>
              <a:rPr lang="ru-RU" dirty="0"/>
              <a:t>. </a:t>
            </a:r>
            <a:r>
              <a:rPr lang="ru-RU" dirty="0" err="1"/>
              <a:t>Етикет</a:t>
            </a:r>
            <a:r>
              <a:rPr lang="ru-RU" dirty="0"/>
              <a:t> у феодальному </a:t>
            </a:r>
            <a:r>
              <a:rPr lang="ru-RU" dirty="0" err="1"/>
              <a:t>суспільстві</a:t>
            </a:r>
            <a:r>
              <a:rPr lang="ru-RU" dirty="0"/>
              <a:t>. </a:t>
            </a:r>
            <a:r>
              <a:rPr lang="ru-RU" dirty="0" err="1"/>
              <a:t>Ранішнє</a:t>
            </a:r>
            <a:r>
              <a:rPr lang="ru-RU" dirty="0"/>
              <a:t> </a:t>
            </a:r>
            <a:r>
              <a:rPr lang="ru-RU" dirty="0" err="1"/>
              <a:t>Середньовіччя</a:t>
            </a:r>
            <a:r>
              <a:rPr lang="ru-RU" dirty="0"/>
              <a:t>. </a:t>
            </a:r>
            <a:r>
              <a:rPr lang="ru-RU" dirty="0" err="1"/>
              <a:t>Застільні</a:t>
            </a:r>
            <a:r>
              <a:rPr lang="ru-RU" dirty="0"/>
              <a:t> </a:t>
            </a:r>
            <a:r>
              <a:rPr lang="ru-RU" dirty="0" err="1"/>
              <a:t>манери</a:t>
            </a:r>
            <a:r>
              <a:rPr lang="ru-RU" dirty="0"/>
              <a:t> у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Середньовіччі</a:t>
            </a:r>
            <a:r>
              <a:rPr lang="ru-RU" dirty="0"/>
              <a:t>. </a:t>
            </a:r>
            <a:r>
              <a:rPr lang="ru-RU" dirty="0" err="1"/>
              <a:t>Застільний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 у ХІ – ХІІІ ст..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столових</a:t>
            </a:r>
            <a:r>
              <a:rPr lang="ru-RU" dirty="0"/>
              <a:t> </a:t>
            </a:r>
            <a:r>
              <a:rPr lang="ru-RU" dirty="0" err="1"/>
              <a:t>приборів</a:t>
            </a:r>
            <a:r>
              <a:rPr lang="ru-RU" dirty="0"/>
              <a:t>. </a:t>
            </a:r>
            <a:r>
              <a:rPr lang="ru-RU" dirty="0" err="1"/>
              <a:t>Застільна</a:t>
            </a:r>
            <a:r>
              <a:rPr lang="ru-RU" dirty="0"/>
              <a:t> </a:t>
            </a:r>
            <a:r>
              <a:rPr lang="ru-RU" dirty="0" err="1"/>
              <a:t>бесіда</a:t>
            </a:r>
            <a:r>
              <a:rPr lang="ru-RU" dirty="0"/>
              <a:t>. </a:t>
            </a:r>
            <a:r>
              <a:rPr lang="ru-RU" dirty="0" err="1"/>
              <a:t>Одяг</a:t>
            </a:r>
            <a:r>
              <a:rPr lang="ru-RU" dirty="0"/>
              <a:t> як символ </a:t>
            </a:r>
            <a:r>
              <a:rPr lang="ru-RU" dirty="0" err="1"/>
              <a:t>станових</a:t>
            </a:r>
            <a:r>
              <a:rPr lang="ru-RU" dirty="0"/>
              <a:t> </a:t>
            </a:r>
            <a:r>
              <a:rPr lang="ru-RU" dirty="0" err="1"/>
              <a:t>відмінностей</a:t>
            </a:r>
            <a:r>
              <a:rPr lang="ru-RU" dirty="0"/>
              <a:t>.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. </a:t>
            </a:r>
            <a:r>
              <a:rPr lang="ru-RU" dirty="0" err="1"/>
              <a:t>Лицарський</a:t>
            </a:r>
            <a:r>
              <a:rPr lang="ru-RU" dirty="0"/>
              <a:t> кодекс.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лицаря</a:t>
            </a:r>
            <a:r>
              <a:rPr lang="ru-RU" dirty="0"/>
              <a:t>. </a:t>
            </a:r>
            <a:r>
              <a:rPr lang="ru-RU" dirty="0" err="1"/>
              <a:t>Посвята</a:t>
            </a:r>
            <a:r>
              <a:rPr lang="ru-RU" dirty="0"/>
              <a:t> у </a:t>
            </a:r>
            <a:r>
              <a:rPr lang="ru-RU" dirty="0" err="1"/>
              <a:t>лицарі</a:t>
            </a:r>
            <a:r>
              <a:rPr lang="ru-RU" dirty="0"/>
              <a:t>.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васальної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. </a:t>
            </a:r>
            <a:r>
              <a:rPr lang="ru-RU" dirty="0" err="1"/>
              <a:t>Турніри</a:t>
            </a:r>
            <a:r>
              <a:rPr lang="ru-RU" dirty="0"/>
              <a:t>. </a:t>
            </a:r>
            <a:r>
              <a:rPr lang="ru-RU" dirty="0" err="1"/>
              <a:t>Обітниці</a:t>
            </a:r>
            <a:r>
              <a:rPr lang="ru-RU" dirty="0"/>
              <a:t>. Куртуазна </a:t>
            </a:r>
            <a:r>
              <a:rPr lang="ru-RU" dirty="0" err="1"/>
              <a:t>любов</a:t>
            </a:r>
            <a:r>
              <a:rPr lang="ru-RU" dirty="0"/>
              <a:t> та культ </a:t>
            </a:r>
            <a:r>
              <a:rPr lang="ru-RU" dirty="0" err="1"/>
              <a:t>Прекрасної</a:t>
            </a:r>
            <a:r>
              <a:rPr lang="ru-RU" dirty="0"/>
              <a:t> </a:t>
            </a:r>
            <a:r>
              <a:rPr lang="ru-RU" dirty="0" err="1"/>
              <a:t>Дами</a:t>
            </a:r>
            <a:r>
              <a:rPr lang="ru-RU" dirty="0"/>
              <a:t>.  </a:t>
            </a:r>
            <a:r>
              <a:rPr lang="ru-RU" dirty="0" err="1"/>
              <a:t>Етикет</a:t>
            </a:r>
            <a:r>
              <a:rPr lang="ru-RU" dirty="0"/>
              <a:t> при </a:t>
            </a:r>
            <a:r>
              <a:rPr lang="ru-RU" dirty="0" err="1"/>
              <a:t>французькому</a:t>
            </a:r>
            <a:r>
              <a:rPr lang="ru-RU" dirty="0"/>
              <a:t> </a:t>
            </a:r>
            <a:r>
              <a:rPr lang="ru-RU" dirty="0" err="1"/>
              <a:t>дворі</a:t>
            </a:r>
            <a:r>
              <a:rPr lang="ru-RU" dirty="0"/>
              <a:t> короля </a:t>
            </a:r>
            <a:r>
              <a:rPr lang="ru-RU" dirty="0" err="1"/>
              <a:t>Людовіка</a:t>
            </a:r>
            <a:r>
              <a:rPr lang="ru-RU" dirty="0"/>
              <a:t> ХІУ. </a:t>
            </a:r>
            <a:r>
              <a:rPr lang="ru-RU" dirty="0" err="1"/>
              <a:t>Виникнення</a:t>
            </a:r>
            <a:r>
              <a:rPr lang="ru-RU" dirty="0"/>
              <a:t> дипломатичного </a:t>
            </a:r>
            <a:r>
              <a:rPr lang="ru-RU" dirty="0" err="1"/>
              <a:t>етикету</a:t>
            </a:r>
            <a:r>
              <a:rPr lang="ru-RU" dirty="0"/>
              <a:t>. </a:t>
            </a:r>
            <a:r>
              <a:rPr lang="ru-RU" dirty="0" err="1"/>
              <a:t>Вимоги</a:t>
            </a:r>
            <a:r>
              <a:rPr lang="ru-RU" dirty="0"/>
              <a:t> до гарного </a:t>
            </a:r>
            <a:r>
              <a:rPr lang="ru-RU" dirty="0" err="1"/>
              <a:t>виховання</a:t>
            </a:r>
            <a:r>
              <a:rPr lang="ru-RU" dirty="0"/>
              <a:t> у ХУІІІ ст.. </a:t>
            </a:r>
            <a:r>
              <a:rPr lang="ru-RU" dirty="0" err="1"/>
              <a:t>Листи</a:t>
            </a:r>
            <a:r>
              <a:rPr lang="ru-RU" dirty="0"/>
              <a:t> лорда </a:t>
            </a:r>
            <a:r>
              <a:rPr lang="ru-RU" dirty="0" err="1"/>
              <a:t>Честерфільда</a:t>
            </a:r>
            <a:r>
              <a:rPr lang="ru-RU" dirty="0"/>
              <a:t> до </a:t>
            </a:r>
            <a:r>
              <a:rPr lang="ru-RU" dirty="0" err="1"/>
              <a:t>сина</a:t>
            </a:r>
            <a:r>
              <a:rPr lang="ru-RU" dirty="0"/>
              <a:t>. </a:t>
            </a:r>
            <a:r>
              <a:rPr lang="ru-RU" dirty="0" err="1"/>
              <a:t>Придворний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. </a:t>
            </a:r>
            <a:r>
              <a:rPr lang="ru-RU" dirty="0" err="1"/>
              <a:t>Допетровська</a:t>
            </a:r>
            <a:r>
              <a:rPr lang="ru-RU" dirty="0"/>
              <a:t> Русь. </a:t>
            </a:r>
            <a:r>
              <a:rPr lang="ru-RU" dirty="0" err="1"/>
              <a:t>Розпорядок</a:t>
            </a:r>
            <a:r>
              <a:rPr lang="ru-RU" dirty="0"/>
              <a:t> дня у </a:t>
            </a:r>
            <a:r>
              <a:rPr lang="ru-RU" dirty="0" err="1"/>
              <a:t>допетровській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, свята, мода, </a:t>
            </a:r>
            <a:r>
              <a:rPr lang="ru-RU" dirty="0" err="1"/>
              <a:t>кулінарія</a:t>
            </a:r>
            <a:r>
              <a:rPr lang="ru-RU" dirty="0"/>
              <a:t>, </a:t>
            </a:r>
            <a:r>
              <a:rPr lang="ru-RU" dirty="0" err="1"/>
              <a:t>традиції</a:t>
            </a:r>
            <a:r>
              <a:rPr lang="ru-RU" dirty="0"/>
              <a:t>. </a:t>
            </a:r>
            <a:r>
              <a:rPr lang="ru-RU" dirty="0" err="1"/>
              <a:t>Петровські</a:t>
            </a:r>
            <a:r>
              <a:rPr lang="ru-RU" dirty="0"/>
              <a:t> </a:t>
            </a:r>
            <a:r>
              <a:rPr lang="ru-RU" dirty="0" err="1"/>
              <a:t>часи</a:t>
            </a:r>
            <a:r>
              <a:rPr lang="ru-RU" dirty="0"/>
              <a:t> (1696-1725 </a:t>
            </a:r>
            <a:r>
              <a:rPr lang="ru-RU" dirty="0" err="1"/>
              <a:t>рр</a:t>
            </a:r>
            <a:r>
              <a:rPr lang="ru-RU" dirty="0"/>
              <a:t>.). </a:t>
            </a:r>
            <a:r>
              <a:rPr lang="ru-RU" dirty="0" err="1"/>
              <a:t>Ассамблеї</a:t>
            </a:r>
            <a:r>
              <a:rPr lang="ru-RU" dirty="0"/>
              <a:t>. </a:t>
            </a:r>
            <a:r>
              <a:rPr lang="ru-RU" dirty="0" err="1"/>
              <a:t>Шлюби</a:t>
            </a:r>
            <a:r>
              <a:rPr lang="ru-RU" dirty="0"/>
              <a:t>, мода, </a:t>
            </a:r>
            <a:r>
              <a:rPr lang="ru-RU" dirty="0" err="1"/>
              <a:t>світські</a:t>
            </a:r>
            <a:r>
              <a:rPr lang="ru-RU" dirty="0"/>
              <a:t> </a:t>
            </a:r>
            <a:r>
              <a:rPr lang="ru-RU" dirty="0" err="1"/>
              <a:t>розваги</a:t>
            </a:r>
            <a:r>
              <a:rPr lang="ru-RU" dirty="0"/>
              <a:t>, </a:t>
            </a:r>
            <a:r>
              <a:rPr lang="ru-RU" dirty="0" err="1"/>
              <a:t>традиції</a:t>
            </a:r>
            <a:r>
              <a:rPr lang="ru-RU" dirty="0"/>
              <a:t> при </a:t>
            </a:r>
            <a:r>
              <a:rPr lang="ru-RU" dirty="0" err="1"/>
              <a:t>Петрі</a:t>
            </a:r>
            <a:r>
              <a:rPr lang="ru-RU" dirty="0"/>
              <a:t>.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 за </a:t>
            </a:r>
            <a:r>
              <a:rPr lang="ru-RU" dirty="0" err="1"/>
              <a:t>часів</a:t>
            </a:r>
            <a:r>
              <a:rPr lang="ru-RU" dirty="0"/>
              <a:t> Петра 1. </a:t>
            </a:r>
            <a:r>
              <a:rPr lang="ru-RU" dirty="0" err="1"/>
              <a:t>Давньоукраїнські</a:t>
            </a:r>
            <a:r>
              <a:rPr lang="ru-RU" dirty="0"/>
              <a:t> </a:t>
            </a:r>
            <a:r>
              <a:rPr lang="ru-RU" dirty="0" err="1"/>
              <a:t>етикетні</a:t>
            </a:r>
            <a:r>
              <a:rPr lang="ru-RU" dirty="0"/>
              <a:t> </a:t>
            </a:r>
            <a:r>
              <a:rPr lang="ru-RU" dirty="0" err="1"/>
              <a:t>звичаї</a:t>
            </a:r>
            <a:r>
              <a:rPr lang="ru-RU" dirty="0"/>
              <a:t>. </a:t>
            </a:r>
            <a:r>
              <a:rPr lang="ru-RU" dirty="0" err="1"/>
              <a:t>Етикет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мода у </a:t>
            </a:r>
            <a:r>
              <a:rPr lang="ru-RU" dirty="0" err="1"/>
              <a:t>київських</a:t>
            </a:r>
            <a:r>
              <a:rPr lang="ru-RU" dirty="0"/>
              <a:t> </a:t>
            </a:r>
            <a:r>
              <a:rPr lang="ru-RU" dirty="0" err="1"/>
              <a:t>князів</a:t>
            </a:r>
            <a:r>
              <a:rPr lang="ru-RU" dirty="0"/>
              <a:t> та простолюдин,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міщан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, </a:t>
            </a:r>
            <a:r>
              <a:rPr lang="ru-RU" dirty="0" err="1"/>
              <a:t>міщанських</a:t>
            </a:r>
            <a:r>
              <a:rPr lang="ru-RU" dirty="0"/>
              <a:t> </a:t>
            </a:r>
            <a:r>
              <a:rPr lang="ru-RU" dirty="0" err="1"/>
              <a:t>традицій</a:t>
            </a:r>
            <a:r>
              <a:rPr lang="ru-RU" dirty="0"/>
              <a:t>. </a:t>
            </a:r>
            <a:r>
              <a:rPr lang="ru-RU" dirty="0" err="1"/>
              <a:t>Буржуазний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 ХІХ ст..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респектабельності</a:t>
            </a:r>
            <a:r>
              <a:rPr lang="ru-RU" dirty="0"/>
              <a:t>.  Правила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у ХІХ ст.. </a:t>
            </a:r>
            <a:r>
              <a:rPr lang="ru-RU" dirty="0" err="1"/>
              <a:t>Єврпейські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„джентльмен”, „</a:t>
            </a:r>
            <a:r>
              <a:rPr lang="ru-RU" dirty="0" err="1"/>
              <a:t>денді</a:t>
            </a:r>
            <a:r>
              <a:rPr lang="ru-RU" dirty="0"/>
              <a:t>”. Роль </a:t>
            </a:r>
            <a:r>
              <a:rPr lang="ru-RU" dirty="0" err="1"/>
              <a:t>освіти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 та </a:t>
            </a:r>
            <a:r>
              <a:rPr lang="ru-RU" dirty="0" err="1"/>
              <a:t>етикету</a:t>
            </a:r>
            <a:r>
              <a:rPr lang="ru-RU" dirty="0"/>
              <a:t> у </a:t>
            </a:r>
            <a:r>
              <a:rPr lang="ru-RU" dirty="0" err="1"/>
              <a:t>кінці</a:t>
            </a:r>
            <a:r>
              <a:rPr lang="ru-RU" dirty="0"/>
              <a:t> ХІХ – </a:t>
            </a:r>
            <a:r>
              <a:rPr lang="ru-RU" dirty="0" err="1"/>
              <a:t>поч</a:t>
            </a:r>
            <a:r>
              <a:rPr lang="ru-RU" dirty="0"/>
              <a:t>. ХХ ст.. </a:t>
            </a:r>
            <a:r>
              <a:rPr lang="ru-RU" dirty="0" err="1"/>
              <a:t>Світське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Культурно-етична</a:t>
            </a:r>
            <a:r>
              <a:rPr lang="ru-RU" dirty="0"/>
              <a:t> та </a:t>
            </a:r>
            <a:r>
              <a:rPr lang="ru-RU" dirty="0" err="1"/>
              <a:t>комунікативна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етикету</a:t>
            </a:r>
            <a:r>
              <a:rPr lang="ru-RU" dirty="0"/>
              <a:t>. </a:t>
            </a:r>
            <a:r>
              <a:rPr lang="ru-RU" dirty="0" err="1"/>
              <a:t>Трансформації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, </a:t>
            </a:r>
            <a:r>
              <a:rPr lang="ru-RU" dirty="0" err="1"/>
              <a:t>етикету</a:t>
            </a:r>
            <a:r>
              <a:rPr lang="ru-RU" dirty="0"/>
              <a:t>, </a:t>
            </a:r>
            <a:r>
              <a:rPr lang="ru-RU" dirty="0" err="1"/>
              <a:t>комунікативних</a:t>
            </a:r>
            <a:r>
              <a:rPr lang="ru-RU" dirty="0"/>
              <a:t> правил у ХХ ст.. Роль </a:t>
            </a:r>
            <a:r>
              <a:rPr lang="ru-RU" dirty="0" err="1"/>
              <a:t>емансипації</a:t>
            </a:r>
            <a:r>
              <a:rPr lang="ru-RU" dirty="0"/>
              <a:t> та </a:t>
            </a:r>
            <a:r>
              <a:rPr lang="ru-RU" dirty="0" err="1"/>
              <a:t>фемінізації</a:t>
            </a:r>
            <a:r>
              <a:rPr lang="ru-RU" dirty="0"/>
              <a:t> у </a:t>
            </a:r>
            <a:r>
              <a:rPr lang="ru-RU" dirty="0" err="1"/>
              <a:t>змінах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та </a:t>
            </a:r>
            <a:r>
              <a:rPr lang="ru-RU" dirty="0" err="1"/>
              <a:t>жінки</a:t>
            </a:r>
            <a:r>
              <a:rPr lang="ru-RU" dirty="0"/>
              <a:t> ХХ ст..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кіно</a:t>
            </a:r>
            <a:r>
              <a:rPr lang="ru-RU" dirty="0"/>
              <a:t>, ТВ,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-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іміджевих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спільнот</a:t>
            </a:r>
            <a:r>
              <a:rPr lang="ru-RU" dirty="0"/>
              <a:t>, </a:t>
            </a:r>
            <a:r>
              <a:rPr lang="ru-RU" dirty="0" err="1"/>
              <a:t>корпорацій</a:t>
            </a:r>
            <a:r>
              <a:rPr lang="ru-RU" dirty="0"/>
              <a:t>, держав, </a:t>
            </a:r>
            <a:r>
              <a:rPr lang="ru-RU" dirty="0" err="1"/>
              <a:t>етносів</a:t>
            </a:r>
            <a:r>
              <a:rPr lang="ru-RU" dirty="0"/>
              <a:t>.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„</a:t>
            </a:r>
            <a:r>
              <a:rPr lang="ru-RU" dirty="0" err="1"/>
              <a:t>світовий</a:t>
            </a:r>
            <a:r>
              <a:rPr lang="ru-RU" dirty="0"/>
              <a:t> стандарт”.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стилістика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. </a:t>
            </a:r>
            <a:r>
              <a:rPr lang="ru-RU" dirty="0" err="1"/>
              <a:t>Професії</a:t>
            </a:r>
            <a:r>
              <a:rPr lang="ru-RU" dirty="0"/>
              <a:t> </a:t>
            </a:r>
            <a:r>
              <a:rPr lang="ru-RU" dirty="0" err="1"/>
              <a:t>стиліста</a:t>
            </a:r>
            <a:r>
              <a:rPr lang="ru-RU" dirty="0"/>
              <a:t>, </a:t>
            </a:r>
            <a:r>
              <a:rPr lang="ru-RU" dirty="0" err="1"/>
              <a:t>візажиста</a:t>
            </a:r>
            <a:r>
              <a:rPr lang="ru-RU" dirty="0"/>
              <a:t> на ринку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Три </a:t>
            </a:r>
            <a:r>
              <a:rPr lang="ru-RU" dirty="0" err="1"/>
              <a:t>стилі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 як три </a:t>
            </a:r>
            <a:r>
              <a:rPr lang="ru-RU" dirty="0" err="1"/>
              <a:t>стилі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: </a:t>
            </a:r>
            <a:r>
              <a:rPr lang="ru-RU" dirty="0" err="1"/>
              <a:t>фізичний</a:t>
            </a:r>
            <a:r>
              <a:rPr lang="ru-RU" dirty="0"/>
              <a:t>, </a:t>
            </a:r>
            <a:r>
              <a:rPr lang="ru-RU" dirty="0" err="1"/>
              <a:t>ментальний</a:t>
            </a:r>
            <a:r>
              <a:rPr lang="ru-RU" dirty="0"/>
              <a:t>, </a:t>
            </a:r>
            <a:r>
              <a:rPr lang="ru-RU" dirty="0" err="1"/>
              <a:t>вербальний</a:t>
            </a:r>
            <a:r>
              <a:rPr lang="ru-RU" dirty="0"/>
              <a:t>. Правила </a:t>
            </a:r>
            <a:r>
              <a:rPr lang="ru-RU" dirty="0" err="1"/>
              <a:t>підбору</a:t>
            </a:r>
            <a:r>
              <a:rPr lang="ru-RU" dirty="0"/>
              <a:t> </a:t>
            </a:r>
            <a:r>
              <a:rPr lang="ru-RU" dirty="0" err="1"/>
              <a:t>аксесуарів</a:t>
            </a:r>
            <a:r>
              <a:rPr lang="ru-RU" dirty="0"/>
              <a:t> (5 „а”). Правила </a:t>
            </a:r>
            <a:r>
              <a:rPr lang="ru-RU" dirty="0" err="1"/>
              <a:t>макіяжу</a:t>
            </a:r>
            <a:r>
              <a:rPr lang="ru-RU" dirty="0"/>
              <a:t>. </a:t>
            </a:r>
            <a:r>
              <a:rPr lang="ru-RU" dirty="0" err="1"/>
              <a:t>Зв’язок</a:t>
            </a:r>
            <a:r>
              <a:rPr lang="ru-RU" dirty="0"/>
              <a:t> понять </a:t>
            </a:r>
            <a:r>
              <a:rPr lang="ru-RU" dirty="0" err="1"/>
              <a:t>етикет</a:t>
            </a:r>
            <a:r>
              <a:rPr lang="ru-RU" dirty="0"/>
              <a:t> та </a:t>
            </a:r>
            <a:r>
              <a:rPr lang="ru-RU" dirty="0" err="1"/>
              <a:t>інтелігентність</a:t>
            </a:r>
            <a:r>
              <a:rPr lang="ru-RU" dirty="0"/>
              <a:t>. </a:t>
            </a:r>
            <a:r>
              <a:rPr lang="ru-RU" dirty="0" err="1"/>
              <a:t>Побутовий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: </a:t>
            </a:r>
            <a:r>
              <a:rPr lang="ru-RU" dirty="0" err="1"/>
              <a:t>знайомство</a:t>
            </a:r>
            <a:r>
              <a:rPr lang="ru-RU" dirty="0"/>
              <a:t>, </a:t>
            </a:r>
            <a:r>
              <a:rPr lang="ru-RU" dirty="0" err="1"/>
              <a:t>привітання</a:t>
            </a:r>
            <a:r>
              <a:rPr lang="ru-RU" dirty="0"/>
              <a:t>, </a:t>
            </a:r>
            <a:r>
              <a:rPr lang="ru-RU" dirty="0" err="1"/>
              <a:t>прощання</a:t>
            </a:r>
            <a:r>
              <a:rPr lang="ru-RU" dirty="0"/>
              <a:t>, </a:t>
            </a:r>
            <a:r>
              <a:rPr lang="ru-RU" dirty="0" err="1"/>
              <a:t>вибачення</a:t>
            </a:r>
            <a:r>
              <a:rPr lang="ru-RU" dirty="0"/>
              <a:t>, </a:t>
            </a:r>
            <a:r>
              <a:rPr lang="ru-RU" dirty="0" err="1"/>
              <a:t>прохання</a:t>
            </a:r>
            <a:r>
              <a:rPr lang="ru-RU" dirty="0"/>
              <a:t>. </a:t>
            </a:r>
            <a:r>
              <a:rPr lang="ru-RU" dirty="0" err="1"/>
              <a:t>Ресторанний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. </a:t>
            </a:r>
            <a:r>
              <a:rPr lang="ru-RU" dirty="0" err="1"/>
              <a:t>Етикет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чоловіків</a:t>
            </a:r>
            <a:r>
              <a:rPr lang="ru-RU" dirty="0"/>
              <a:t> та </a:t>
            </a:r>
            <a:r>
              <a:rPr lang="ru-RU" dirty="0" err="1"/>
              <a:t>жінок</a:t>
            </a:r>
            <a:r>
              <a:rPr lang="ru-RU" dirty="0"/>
              <a:t>. </a:t>
            </a:r>
            <a:r>
              <a:rPr lang="ru-RU" dirty="0" err="1"/>
              <a:t>Сімейний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. </a:t>
            </a:r>
            <a:r>
              <a:rPr lang="ru-RU" dirty="0" err="1"/>
              <a:t>Етикет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.</a:t>
            </a:r>
            <a:r>
              <a:rPr lang="ru-RU" dirty="0" err="1"/>
              <a:t>Сучасний</a:t>
            </a:r>
            <a:r>
              <a:rPr lang="ru-RU" dirty="0"/>
              <a:t> </a:t>
            </a:r>
            <a:r>
              <a:rPr lang="ru-RU" dirty="0" err="1"/>
              <a:t>діловий</a:t>
            </a:r>
            <a:r>
              <a:rPr lang="ru-RU" dirty="0"/>
              <a:t> </a:t>
            </a:r>
            <a:r>
              <a:rPr lang="ru-RU" dirty="0" err="1"/>
              <a:t>етикет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Розділ</a:t>
            </a:r>
            <a:r>
              <a:rPr lang="ru-RU" b="1" dirty="0"/>
              <a:t> 2. </a:t>
            </a:r>
            <a:r>
              <a:rPr lang="ru-RU" b="1" dirty="0" err="1"/>
              <a:t>Практичні</a:t>
            </a:r>
            <a:r>
              <a:rPr lang="ru-RU" b="1" dirty="0"/>
              <a:t> </a:t>
            </a:r>
            <a:r>
              <a:rPr lang="ru-RU" b="1" dirty="0" err="1"/>
              <a:t>аспекти</a:t>
            </a:r>
            <a:r>
              <a:rPr lang="ru-RU" b="1" dirty="0"/>
              <a:t> </a:t>
            </a:r>
            <a:r>
              <a:rPr lang="ru-RU" b="1" dirty="0" err="1"/>
              <a:t>іміджелогії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Тема 4. </a:t>
            </a:r>
            <a:r>
              <a:rPr lang="ru-RU" b="1" dirty="0" err="1"/>
              <a:t>Імідж-стратегії</a:t>
            </a:r>
            <a:r>
              <a:rPr lang="ru-RU" b="1" dirty="0"/>
              <a:t> </a:t>
            </a:r>
            <a:r>
              <a:rPr lang="ru-RU" b="1" dirty="0" err="1"/>
              <a:t>впливу</a:t>
            </a:r>
            <a:r>
              <a:rPr lang="ru-RU" b="1" dirty="0"/>
              <a:t> на </a:t>
            </a:r>
            <a:r>
              <a:rPr lang="ru-RU" b="1" dirty="0" err="1"/>
              <a:t>масову</a:t>
            </a:r>
            <a:r>
              <a:rPr lang="ru-RU" b="1" dirty="0"/>
              <a:t> </a:t>
            </a:r>
            <a:r>
              <a:rPr lang="ru-RU" b="1" dirty="0" err="1"/>
              <a:t>аудиторію</a:t>
            </a:r>
            <a:r>
              <a:rPr lang="ru-RU" b="1" dirty="0"/>
              <a:t>. </a:t>
            </a:r>
            <a:r>
              <a:rPr lang="ru-RU" b="1" dirty="0" err="1"/>
              <a:t>Психологія</a:t>
            </a:r>
            <a:r>
              <a:rPr lang="ru-RU" b="1" dirty="0"/>
              <a:t> </a:t>
            </a:r>
            <a:r>
              <a:rPr lang="ru-RU" b="1" dirty="0" err="1"/>
              <a:t>сприйняття</a:t>
            </a:r>
            <a:r>
              <a:rPr lang="ru-RU" b="1" dirty="0"/>
              <a:t> </a:t>
            </a:r>
            <a:r>
              <a:rPr lang="ru-RU" b="1" dirty="0" err="1"/>
              <a:t>імідж-формуючої</a:t>
            </a:r>
            <a:r>
              <a:rPr lang="ru-RU" b="1" dirty="0"/>
              <a:t> </a:t>
            </a:r>
            <a:r>
              <a:rPr lang="ru-RU" b="1" dirty="0" err="1"/>
              <a:t>інформації</a:t>
            </a:r>
            <a:endParaRPr lang="ru-RU" dirty="0"/>
          </a:p>
          <a:p>
            <a:r>
              <a:rPr lang="ru-RU" dirty="0" err="1"/>
              <a:t>Розмежування</a:t>
            </a:r>
            <a:r>
              <a:rPr lang="ru-RU" dirty="0"/>
              <a:t> понять: „</a:t>
            </a:r>
            <a:r>
              <a:rPr lang="ru-RU" dirty="0" err="1"/>
              <a:t>група</a:t>
            </a:r>
            <a:r>
              <a:rPr lang="ru-RU" dirty="0"/>
              <a:t>”, „</a:t>
            </a:r>
            <a:r>
              <a:rPr lang="ru-RU" dirty="0" err="1"/>
              <a:t>колектив</a:t>
            </a:r>
            <a:r>
              <a:rPr lang="ru-RU" dirty="0"/>
              <a:t>”, „</a:t>
            </a:r>
            <a:r>
              <a:rPr lang="ru-RU" dirty="0" err="1"/>
              <a:t>аудиторія</a:t>
            </a:r>
            <a:r>
              <a:rPr lang="ru-RU" dirty="0"/>
              <a:t>”, „</a:t>
            </a:r>
            <a:r>
              <a:rPr lang="ru-RU" dirty="0" err="1"/>
              <a:t>натовп</a:t>
            </a:r>
            <a:r>
              <a:rPr lang="ru-RU" dirty="0"/>
              <a:t>”, „</a:t>
            </a:r>
            <a:r>
              <a:rPr lang="ru-RU" dirty="0" err="1"/>
              <a:t>маса</a:t>
            </a:r>
            <a:r>
              <a:rPr lang="ru-RU" dirty="0"/>
              <a:t>”, „</a:t>
            </a:r>
            <a:r>
              <a:rPr lang="ru-RU" dirty="0" err="1"/>
              <a:t>масовий</a:t>
            </a:r>
            <a:r>
              <a:rPr lang="ru-RU" dirty="0"/>
              <a:t> </a:t>
            </a:r>
            <a:r>
              <a:rPr lang="ru-RU" dirty="0" err="1"/>
              <a:t>глядач-слухач-читач</a:t>
            </a:r>
            <a:r>
              <a:rPr lang="ru-RU" dirty="0"/>
              <a:t>”.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. Роль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у </a:t>
            </a:r>
            <a:r>
              <a:rPr lang="ru-RU" dirty="0" err="1"/>
              <a:t>сприйнятті</a:t>
            </a:r>
            <a:r>
              <a:rPr lang="ru-RU" dirty="0"/>
              <a:t> </a:t>
            </a:r>
            <a:r>
              <a:rPr lang="ru-RU" dirty="0" err="1"/>
              <a:t>імідж-формуючої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відчуття</a:t>
            </a:r>
            <a:r>
              <a:rPr lang="ru-RU" dirty="0"/>
              <a:t>, </a:t>
            </a:r>
            <a:r>
              <a:rPr lang="ru-RU" dirty="0" err="1"/>
              <a:t>почуття</a:t>
            </a:r>
            <a:r>
              <a:rPr lang="ru-RU" dirty="0"/>
              <a:t>, </a:t>
            </a:r>
            <a:r>
              <a:rPr lang="ru-RU" dirty="0" err="1"/>
              <a:t>пам’ять</a:t>
            </a:r>
            <a:r>
              <a:rPr lang="ru-RU" dirty="0"/>
              <a:t>, темперамент,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емоцій</a:t>
            </a:r>
            <a:r>
              <a:rPr lang="ru-RU" dirty="0"/>
              <a:t>).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мас</a:t>
            </a:r>
            <a:r>
              <a:rPr lang="ru-RU" dirty="0"/>
              <a:t>, „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”. </a:t>
            </a:r>
            <a:r>
              <a:rPr lang="ru-RU" dirty="0" err="1"/>
              <a:t>Дослідження</a:t>
            </a:r>
            <a:r>
              <a:rPr lang="ru-RU" dirty="0"/>
              <a:t> феномену </a:t>
            </a:r>
            <a:r>
              <a:rPr lang="ru-RU" dirty="0" err="1"/>
              <a:t>натовпу</a:t>
            </a:r>
            <a:r>
              <a:rPr lang="ru-RU" dirty="0"/>
              <a:t> та </a:t>
            </a:r>
            <a:r>
              <a:rPr lang="ru-RU" dirty="0" err="1"/>
              <a:t>харизматичного</a:t>
            </a:r>
            <a:r>
              <a:rPr lang="ru-RU" dirty="0"/>
              <a:t> вождя Г. </a:t>
            </a:r>
            <a:r>
              <a:rPr lang="ru-RU" dirty="0" err="1"/>
              <a:t>Лебона</a:t>
            </a:r>
            <a:r>
              <a:rPr lang="ru-RU" dirty="0"/>
              <a:t>, С. </a:t>
            </a:r>
            <a:r>
              <a:rPr lang="ru-RU" dirty="0" err="1"/>
              <a:t>Московічі</a:t>
            </a:r>
            <a:r>
              <a:rPr lang="ru-RU" dirty="0"/>
              <a:t>, Е. </a:t>
            </a:r>
            <a:r>
              <a:rPr lang="ru-RU" dirty="0" err="1"/>
              <a:t>Каннеті</a:t>
            </a:r>
            <a:r>
              <a:rPr lang="ru-RU" dirty="0"/>
              <a:t>, З.Фрейда. </a:t>
            </a:r>
            <a:r>
              <a:rPr lang="ru-RU" dirty="0" err="1"/>
              <a:t>Маніпуляції</a:t>
            </a:r>
            <a:r>
              <a:rPr lang="ru-RU" dirty="0"/>
              <a:t> </a:t>
            </a:r>
            <a:r>
              <a:rPr lang="ru-RU" dirty="0" err="1"/>
              <a:t>масовою</a:t>
            </a:r>
            <a:r>
              <a:rPr lang="ru-RU" dirty="0"/>
              <a:t> </a:t>
            </a:r>
            <a:r>
              <a:rPr lang="ru-RU" dirty="0" err="1"/>
              <a:t>свідомістю</a:t>
            </a:r>
            <a:r>
              <a:rPr lang="ru-RU" dirty="0"/>
              <a:t> та </a:t>
            </a:r>
            <a:r>
              <a:rPr lang="ru-RU" dirty="0" err="1"/>
              <a:t>підсвідомістю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С. </a:t>
            </a:r>
            <a:r>
              <a:rPr lang="ru-RU" dirty="0" err="1"/>
              <a:t>Кара-Мурзи</a:t>
            </a:r>
            <a:r>
              <a:rPr lang="ru-RU" dirty="0"/>
              <a:t>, Є. Доценко.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.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прямої</a:t>
            </a:r>
            <a:r>
              <a:rPr lang="ru-RU" dirty="0"/>
              <a:t> та </a:t>
            </a:r>
            <a:r>
              <a:rPr lang="ru-RU" dirty="0" err="1"/>
              <a:t>непрямої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Суспільний</a:t>
            </a:r>
            <a:r>
              <a:rPr lang="ru-RU" dirty="0"/>
              <a:t> </a:t>
            </a:r>
            <a:r>
              <a:rPr lang="ru-RU" dirty="0" err="1"/>
              <a:t>настрій</a:t>
            </a:r>
            <a:r>
              <a:rPr lang="ru-RU" dirty="0"/>
              <a:t>. </a:t>
            </a:r>
            <a:r>
              <a:rPr lang="ru-RU" dirty="0" err="1"/>
              <a:t>Суспільна</a:t>
            </a:r>
            <a:r>
              <a:rPr lang="ru-RU" dirty="0"/>
              <a:t> думка. </a:t>
            </a:r>
            <a:r>
              <a:rPr lang="ru-RU" dirty="0" err="1"/>
              <a:t>Соціальний</a:t>
            </a:r>
            <a:r>
              <a:rPr lang="ru-RU" dirty="0"/>
              <a:t> стереотип. </a:t>
            </a:r>
            <a:r>
              <a:rPr lang="ru-RU" dirty="0" err="1"/>
              <a:t>Архетипи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підсвідомого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побудові</a:t>
            </a:r>
            <a:r>
              <a:rPr lang="ru-RU" dirty="0"/>
              <a:t> </a:t>
            </a:r>
            <a:r>
              <a:rPr lang="ru-RU" dirty="0" err="1"/>
              <a:t>імідж-інформації</a:t>
            </a:r>
            <a:r>
              <a:rPr lang="ru-RU" dirty="0"/>
              <a:t>. Роль </a:t>
            </a:r>
            <a:r>
              <a:rPr lang="ru-RU" dirty="0" err="1"/>
              <a:t>міфів</a:t>
            </a:r>
            <a:r>
              <a:rPr lang="ru-RU" dirty="0"/>
              <a:t> та </a:t>
            </a:r>
            <a:r>
              <a:rPr lang="ru-RU" dirty="0" err="1"/>
              <a:t>стереотипів</a:t>
            </a:r>
            <a:r>
              <a:rPr lang="ru-RU" dirty="0"/>
              <a:t> у </a:t>
            </a:r>
            <a:r>
              <a:rPr lang="ru-RU" dirty="0" err="1"/>
              <a:t>творенні</a:t>
            </a:r>
            <a:r>
              <a:rPr lang="ru-RU" dirty="0"/>
              <a:t> </a:t>
            </a:r>
            <a:r>
              <a:rPr lang="ru-RU" dirty="0" err="1"/>
              <a:t>іміджів</a:t>
            </a:r>
            <a:r>
              <a:rPr lang="ru-RU" dirty="0"/>
              <a:t>. </a:t>
            </a:r>
            <a:r>
              <a:rPr lang="ru-RU" dirty="0" err="1"/>
              <a:t>Іміджи</a:t>
            </a:r>
            <a:r>
              <a:rPr lang="ru-RU" dirty="0"/>
              <a:t> </a:t>
            </a:r>
            <a:r>
              <a:rPr lang="ru-RU" dirty="0" err="1"/>
              <a:t>маскультури</a:t>
            </a:r>
            <a:r>
              <a:rPr lang="ru-RU" b="1" dirty="0"/>
              <a:t>.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маскультури</a:t>
            </a:r>
            <a:r>
              <a:rPr lang="ru-RU" dirty="0"/>
              <a:t>. </a:t>
            </a:r>
            <a:r>
              <a:rPr lang="ru-RU" dirty="0" err="1"/>
              <a:t>Різновиди</a:t>
            </a:r>
            <a:r>
              <a:rPr lang="ru-RU" dirty="0"/>
              <a:t> </a:t>
            </a:r>
            <a:r>
              <a:rPr lang="ru-RU" dirty="0" err="1"/>
              <a:t>маскультури</a:t>
            </a:r>
            <a:r>
              <a:rPr lang="ru-RU" dirty="0"/>
              <a:t>: </a:t>
            </a:r>
            <a:r>
              <a:rPr lang="ru-RU" dirty="0" err="1"/>
              <a:t>естрада</a:t>
            </a:r>
            <a:r>
              <a:rPr lang="ru-RU" dirty="0"/>
              <a:t>, </a:t>
            </a:r>
            <a:r>
              <a:rPr lang="ru-RU" dirty="0" err="1"/>
              <a:t>шоубізнес</a:t>
            </a:r>
            <a:r>
              <a:rPr lang="ru-RU" dirty="0"/>
              <a:t>, </a:t>
            </a:r>
            <a:r>
              <a:rPr lang="ru-RU" dirty="0" err="1"/>
              <a:t>ТВ-програми</a:t>
            </a:r>
            <a:r>
              <a:rPr lang="ru-RU" dirty="0"/>
              <a:t>, </a:t>
            </a:r>
            <a:r>
              <a:rPr lang="ru-RU" dirty="0" err="1"/>
              <a:t>преса</a:t>
            </a:r>
            <a:r>
              <a:rPr lang="ru-RU" dirty="0"/>
              <a:t>, </a:t>
            </a:r>
            <a:r>
              <a:rPr lang="ru-RU" dirty="0" err="1"/>
              <a:t>вуличні</a:t>
            </a:r>
            <a:r>
              <a:rPr lang="ru-RU" dirty="0"/>
              <a:t> </a:t>
            </a:r>
            <a:r>
              <a:rPr lang="ru-RU" dirty="0" err="1"/>
              <a:t>перформенси</a:t>
            </a:r>
            <a:r>
              <a:rPr lang="ru-RU" dirty="0"/>
              <a:t>.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„</a:t>
            </a:r>
            <a:r>
              <a:rPr lang="ru-RU" dirty="0" err="1"/>
              <a:t>зірка</a:t>
            </a:r>
            <a:r>
              <a:rPr lang="ru-RU" dirty="0"/>
              <a:t>” </a:t>
            </a:r>
            <a:r>
              <a:rPr lang="ru-RU" dirty="0" err="1"/>
              <a:t>маскультури</a:t>
            </a:r>
            <a:r>
              <a:rPr lang="ru-RU" dirty="0"/>
              <a:t>. </a:t>
            </a:r>
            <a:r>
              <a:rPr lang="ru-RU" dirty="0" err="1"/>
              <a:t>Шоу-бізнес</a:t>
            </a:r>
            <a:r>
              <a:rPr lang="ru-RU" dirty="0"/>
              <a:t>. Спорт. </a:t>
            </a:r>
            <a:r>
              <a:rPr lang="ru-RU" dirty="0" err="1"/>
              <a:t>ТВ-герої</a:t>
            </a:r>
            <a:r>
              <a:rPr lang="ru-RU" dirty="0"/>
              <a:t>. </a:t>
            </a:r>
            <a:r>
              <a:rPr lang="ru-RU" dirty="0" err="1"/>
              <a:t>Імідж</a:t>
            </a:r>
            <a:r>
              <a:rPr lang="ru-RU" dirty="0"/>
              <a:t> „героя </a:t>
            </a:r>
            <a:r>
              <a:rPr lang="ru-RU" dirty="0" err="1"/>
              <a:t>нашого</a:t>
            </a:r>
            <a:r>
              <a:rPr lang="ru-RU" dirty="0"/>
              <a:t> часу”.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антигероїв</a:t>
            </a:r>
            <a:r>
              <a:rPr lang="ru-RU" dirty="0"/>
              <a:t>.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пропаганди</a:t>
            </a:r>
            <a:r>
              <a:rPr lang="ru-RU" dirty="0"/>
              <a:t> в </a:t>
            </a:r>
            <a:r>
              <a:rPr lang="ru-RU" dirty="0" err="1"/>
              <a:t>мас</a:t>
            </a:r>
            <a:r>
              <a:rPr lang="ru-RU" dirty="0"/>
              <a:t>- </a:t>
            </a:r>
            <a:r>
              <a:rPr lang="ru-RU" dirty="0" err="1"/>
              <a:t>іміджуванні</a:t>
            </a:r>
            <a:r>
              <a:rPr lang="ru-RU" dirty="0"/>
              <a:t>.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сенсацій</a:t>
            </a:r>
            <a:r>
              <a:rPr lang="ru-RU" dirty="0"/>
              <a:t>. </a:t>
            </a:r>
            <a:r>
              <a:rPr lang="ru-RU" dirty="0" err="1"/>
              <a:t>Прийоми</a:t>
            </a:r>
            <a:r>
              <a:rPr lang="ru-RU" dirty="0"/>
              <a:t> контрасту та </a:t>
            </a:r>
            <a:r>
              <a:rPr lang="ru-RU" dirty="0" err="1"/>
              <a:t>співставлення</a:t>
            </a:r>
            <a:r>
              <a:rPr lang="ru-RU" dirty="0"/>
              <a:t>. </a:t>
            </a:r>
            <a:r>
              <a:rPr lang="ru-RU" dirty="0" err="1"/>
              <a:t>Замовчування</a:t>
            </a:r>
            <a:r>
              <a:rPr lang="ru-RU" dirty="0"/>
              <a:t> та </a:t>
            </a:r>
            <a:r>
              <a:rPr lang="ru-RU" dirty="0" err="1"/>
              <a:t>вип’ячування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. Повтори та </a:t>
            </a:r>
            <a:r>
              <a:rPr lang="ru-RU" dirty="0" err="1"/>
              <a:t>навіювання</a:t>
            </a:r>
            <a:r>
              <a:rPr lang="ru-RU" dirty="0"/>
              <a:t> </a:t>
            </a:r>
            <a:r>
              <a:rPr lang="ru-RU" dirty="0" err="1"/>
              <a:t>переконань</a:t>
            </a:r>
            <a:r>
              <a:rPr lang="ru-RU" dirty="0"/>
              <a:t>. </a:t>
            </a:r>
            <a:r>
              <a:rPr lang="ru-RU" dirty="0" err="1"/>
              <a:t>Опитування</a:t>
            </a:r>
            <a:r>
              <a:rPr lang="ru-RU" dirty="0"/>
              <a:t> як </a:t>
            </a:r>
            <a:r>
              <a:rPr lang="ru-RU" dirty="0" err="1"/>
              <a:t>засіб</a:t>
            </a:r>
            <a:r>
              <a:rPr lang="ru-RU" dirty="0"/>
              <a:t>  </a:t>
            </a:r>
            <a:r>
              <a:rPr lang="ru-RU" dirty="0" err="1"/>
              <a:t>пресингу</a:t>
            </a:r>
            <a:r>
              <a:rPr lang="ru-RU" dirty="0"/>
              <a:t> на </a:t>
            </a:r>
            <a:r>
              <a:rPr lang="ru-RU" dirty="0" err="1"/>
              <a:t>суспільну</a:t>
            </a:r>
            <a:r>
              <a:rPr lang="ru-RU" dirty="0"/>
              <a:t> думку.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b="1" dirty="0"/>
              <a:t>Тема 5. </a:t>
            </a:r>
            <a:r>
              <a:rPr lang="ru-RU" b="1" dirty="0" err="1"/>
              <a:t>Імідж</a:t>
            </a:r>
            <a:r>
              <a:rPr lang="ru-RU" b="1" dirty="0"/>
              <a:t> </a:t>
            </a:r>
            <a:r>
              <a:rPr lang="ru-RU" b="1" dirty="0" err="1"/>
              <a:t>лідера</a:t>
            </a:r>
            <a:endParaRPr lang="ru-RU" dirty="0"/>
          </a:p>
          <a:p>
            <a:r>
              <a:rPr lang="ru-RU" dirty="0" err="1"/>
              <a:t>Історично</a:t>
            </a:r>
            <a:r>
              <a:rPr lang="ru-RU" dirty="0"/>
              <a:t> </a:t>
            </a:r>
            <a:r>
              <a:rPr lang="ru-RU" dirty="0" err="1"/>
              <a:t>складені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Н.Макіавеллі</a:t>
            </a:r>
            <a:r>
              <a:rPr lang="ru-RU" dirty="0"/>
              <a:t> про „</a:t>
            </a:r>
            <a:r>
              <a:rPr lang="ru-RU" dirty="0" err="1"/>
              <a:t>ілюзію</a:t>
            </a:r>
            <a:r>
              <a:rPr lang="ru-RU" dirty="0"/>
              <a:t> мажору” в </a:t>
            </a:r>
            <a:r>
              <a:rPr lang="ru-RU" dirty="0" err="1"/>
              <a:t>образі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Загадка </a:t>
            </a:r>
            <a:r>
              <a:rPr lang="ru-RU" dirty="0" err="1"/>
              <a:t>харизми</a:t>
            </a:r>
            <a:r>
              <a:rPr lang="ru-RU" dirty="0"/>
              <a:t>. М. Вебер про </a:t>
            </a:r>
            <a:r>
              <a:rPr lang="ru-RU" dirty="0" err="1"/>
              <a:t>харизматичне</a:t>
            </a:r>
            <a:r>
              <a:rPr lang="ru-RU" dirty="0"/>
              <a:t> </a:t>
            </a:r>
            <a:r>
              <a:rPr lang="ru-RU" dirty="0" err="1"/>
              <a:t>панування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собливості</a:t>
            </a:r>
            <a:r>
              <a:rPr lang="ru-RU" dirty="0"/>
              <a:t>. </a:t>
            </a:r>
            <a:r>
              <a:rPr lang="ru-RU" dirty="0" err="1"/>
              <a:t>Інструментарій</a:t>
            </a:r>
            <a:r>
              <a:rPr lang="ru-RU" dirty="0"/>
              <a:t> </a:t>
            </a:r>
            <a:r>
              <a:rPr lang="ru-RU" dirty="0" err="1"/>
              <a:t>іміджмейкерства</a:t>
            </a:r>
            <a:r>
              <a:rPr lang="ru-RU" dirty="0"/>
              <a:t> у </a:t>
            </a:r>
            <a:r>
              <a:rPr lang="ru-RU" dirty="0" err="1"/>
              <a:t>творенні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: </a:t>
            </a:r>
            <a:r>
              <a:rPr lang="ru-RU" dirty="0" err="1"/>
              <a:t>трансформація</a:t>
            </a:r>
            <a:r>
              <a:rPr lang="ru-RU" dirty="0"/>
              <a:t>, </a:t>
            </a:r>
            <a:r>
              <a:rPr lang="ru-RU" dirty="0" err="1"/>
              <a:t>утрирування</a:t>
            </a:r>
            <a:r>
              <a:rPr lang="ru-RU" dirty="0"/>
              <a:t>, </a:t>
            </a:r>
            <a:r>
              <a:rPr lang="ru-RU" dirty="0" err="1"/>
              <a:t>переведення</a:t>
            </a:r>
            <a:r>
              <a:rPr lang="ru-RU" dirty="0"/>
              <a:t>, </a:t>
            </a:r>
            <a:r>
              <a:rPr lang="ru-RU" dirty="0" err="1"/>
              <a:t>позиціювання</a:t>
            </a:r>
            <a:r>
              <a:rPr lang="ru-RU" dirty="0"/>
              <a:t>, </a:t>
            </a:r>
            <a:r>
              <a:rPr lang="ru-RU" dirty="0" err="1"/>
              <a:t>перформенс</a:t>
            </a:r>
            <a:r>
              <a:rPr lang="ru-RU" dirty="0"/>
              <a:t>.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. </a:t>
            </a:r>
            <a:r>
              <a:rPr lang="ru-RU" dirty="0" err="1"/>
              <a:t>Історична</a:t>
            </a:r>
            <a:r>
              <a:rPr lang="ru-RU" dirty="0"/>
              <a:t> та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типологія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.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Влада слова та слово </a:t>
            </a:r>
            <a:r>
              <a:rPr lang="ru-RU" dirty="0" err="1"/>
              <a:t>влади</a:t>
            </a:r>
            <a:r>
              <a:rPr lang="ru-RU" dirty="0"/>
              <a:t>.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міфологія</a:t>
            </a:r>
            <a:r>
              <a:rPr lang="ru-RU" dirty="0"/>
              <a:t> в </a:t>
            </a:r>
            <a:r>
              <a:rPr lang="ru-RU" dirty="0" err="1"/>
              <a:t>іміджмейкерстві</a:t>
            </a:r>
            <a:r>
              <a:rPr lang="ru-RU" dirty="0"/>
              <a:t>. </a:t>
            </a:r>
            <a:r>
              <a:rPr lang="ru-RU" dirty="0" err="1"/>
              <a:t>Етнопсихологічні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. </a:t>
            </a:r>
            <a:r>
              <a:rPr lang="ru-RU" dirty="0" err="1"/>
              <a:t>Семіотика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: знаки, </a:t>
            </a:r>
            <a:r>
              <a:rPr lang="ru-RU" dirty="0" err="1"/>
              <a:t>символи</a:t>
            </a:r>
            <a:r>
              <a:rPr lang="ru-RU" dirty="0"/>
              <a:t>, </a:t>
            </a:r>
            <a:r>
              <a:rPr lang="ru-RU" dirty="0" err="1"/>
              <a:t>регалії</a:t>
            </a:r>
            <a:r>
              <a:rPr lang="ru-RU" dirty="0"/>
              <a:t>, </a:t>
            </a:r>
            <a:r>
              <a:rPr lang="ru-RU" dirty="0" err="1"/>
              <a:t>емблеми</a:t>
            </a:r>
            <a:r>
              <a:rPr lang="ru-RU" dirty="0"/>
              <a:t>, </a:t>
            </a:r>
            <a:r>
              <a:rPr lang="ru-RU" dirty="0" err="1"/>
              <a:t>герби</a:t>
            </a:r>
            <a:r>
              <a:rPr lang="ru-RU" dirty="0"/>
              <a:t>, </a:t>
            </a:r>
            <a:r>
              <a:rPr lang="ru-RU" dirty="0" err="1"/>
              <a:t>культові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„Легенда”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Створення</a:t>
            </a:r>
            <a:r>
              <a:rPr lang="ru-RU" dirty="0"/>
              <a:t> образу ворога, друга, </a:t>
            </a:r>
            <a:r>
              <a:rPr lang="ru-RU" dirty="0" err="1"/>
              <a:t>ідеї</a:t>
            </a:r>
            <a:r>
              <a:rPr lang="ru-RU" dirty="0"/>
              <a:t>, </a:t>
            </a:r>
            <a:r>
              <a:rPr lang="ru-RU" dirty="0" err="1"/>
              <a:t>партії</a:t>
            </a:r>
            <a:r>
              <a:rPr lang="ru-RU" dirty="0"/>
              <a:t>,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. </a:t>
            </a:r>
            <a:r>
              <a:rPr lang="ru-RU" dirty="0" err="1"/>
              <a:t>Імідж</a:t>
            </a:r>
            <a:r>
              <a:rPr lang="ru-RU" dirty="0"/>
              <a:t> "VIP"-персоны. </a:t>
            </a:r>
            <a:r>
              <a:rPr lang="ru-RU" dirty="0" err="1"/>
              <a:t>Поняття</a:t>
            </a:r>
            <a:r>
              <a:rPr lang="ru-RU" dirty="0"/>
              <a:t> мажор в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. 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 "VIP"-персоны. Роль </a:t>
            </a:r>
            <a:r>
              <a:rPr lang="ru-RU" dirty="0" err="1"/>
              <a:t>національного</a:t>
            </a:r>
            <a:r>
              <a:rPr lang="ru-RU" dirty="0"/>
              <a:t> фактору у </a:t>
            </a:r>
            <a:r>
              <a:rPr lang="ru-RU" dirty="0" err="1"/>
              <a:t>творенні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Ментальний</a:t>
            </a:r>
            <a:r>
              <a:rPr lang="ru-RU" dirty="0"/>
              <a:t> параметр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характер. </a:t>
            </a:r>
            <a:r>
              <a:rPr lang="ru-RU" dirty="0" err="1"/>
              <a:t>Дослідження</a:t>
            </a:r>
            <a:r>
              <a:rPr lang="ru-RU" dirty="0"/>
              <a:t> М.Костомарова, </a:t>
            </a:r>
            <a:r>
              <a:rPr lang="ru-RU" dirty="0" err="1"/>
              <a:t>П.Куліша</a:t>
            </a:r>
            <a:r>
              <a:rPr lang="ru-RU" dirty="0"/>
              <a:t>, </a:t>
            </a:r>
            <a:r>
              <a:rPr lang="ru-RU" dirty="0" err="1"/>
              <a:t>Т.Шевченка</a:t>
            </a:r>
            <a:r>
              <a:rPr lang="ru-RU" dirty="0"/>
              <a:t>, </a:t>
            </a:r>
            <a:r>
              <a:rPr lang="ru-RU" dirty="0" err="1"/>
              <a:t>О.Потебні</a:t>
            </a:r>
            <a:r>
              <a:rPr lang="ru-RU" dirty="0"/>
              <a:t>, </a:t>
            </a:r>
            <a:r>
              <a:rPr lang="ru-RU" dirty="0" err="1"/>
              <a:t>В.Ляпинського</a:t>
            </a:r>
            <a:r>
              <a:rPr lang="ru-RU" dirty="0"/>
              <a:t>, </a:t>
            </a:r>
            <a:r>
              <a:rPr lang="ru-RU" dirty="0" err="1"/>
              <a:t>М.Драгоманова</a:t>
            </a:r>
            <a:r>
              <a:rPr lang="ru-RU" dirty="0"/>
              <a:t>, </a:t>
            </a:r>
            <a:r>
              <a:rPr lang="ru-RU" dirty="0" err="1"/>
              <a:t>В.Аньоновича</a:t>
            </a:r>
            <a:r>
              <a:rPr lang="ru-RU" dirty="0"/>
              <a:t>, </a:t>
            </a:r>
            <a:r>
              <a:rPr lang="ru-RU" dirty="0" err="1"/>
              <a:t>І.Франка</a:t>
            </a:r>
            <a:r>
              <a:rPr lang="ru-RU" dirty="0"/>
              <a:t>, </a:t>
            </a:r>
            <a:r>
              <a:rPr lang="ru-RU" dirty="0" err="1"/>
              <a:t>М.Грушевського</a:t>
            </a:r>
            <a:r>
              <a:rPr lang="ru-RU" dirty="0"/>
              <a:t>, </a:t>
            </a:r>
            <a:r>
              <a:rPr lang="ru-RU" dirty="0" err="1"/>
              <a:t>М.Хвильового</a:t>
            </a:r>
            <a:r>
              <a:rPr lang="ru-RU" dirty="0"/>
              <a:t>, </a:t>
            </a:r>
            <a:r>
              <a:rPr lang="ru-RU" dirty="0" err="1"/>
              <a:t>Д.Донцова</a:t>
            </a:r>
            <a:r>
              <a:rPr lang="ru-RU" dirty="0"/>
              <a:t>, </a:t>
            </a:r>
            <a:r>
              <a:rPr lang="ru-RU" dirty="0" err="1"/>
              <a:t>Д.Чижевського</a:t>
            </a:r>
            <a:r>
              <a:rPr lang="ru-RU" dirty="0"/>
              <a:t>, </a:t>
            </a:r>
            <a:r>
              <a:rPr lang="ru-RU" dirty="0" err="1"/>
              <a:t>І.Лисяк-Рудницького</a:t>
            </a:r>
            <a:r>
              <a:rPr lang="ru-RU" dirty="0"/>
              <a:t>, </a:t>
            </a:r>
            <a:r>
              <a:rPr lang="ru-RU" dirty="0" err="1"/>
              <a:t>І.Мірчука</a:t>
            </a:r>
            <a:r>
              <a:rPr lang="ru-RU" dirty="0"/>
              <a:t>, </a:t>
            </a:r>
            <a:r>
              <a:rPr lang="ru-RU" dirty="0" err="1"/>
              <a:t>О.Кульчицького</a:t>
            </a:r>
            <a:r>
              <a:rPr lang="ru-RU" dirty="0"/>
              <a:t>, </a:t>
            </a:r>
            <a:r>
              <a:rPr lang="ru-RU" dirty="0" err="1"/>
              <a:t>М.Шлемкевича</a:t>
            </a:r>
            <a:r>
              <a:rPr lang="ru-RU" dirty="0"/>
              <a:t>, </a:t>
            </a:r>
            <a:r>
              <a:rPr lang="ru-RU" dirty="0" err="1"/>
              <a:t>В.Храмової</a:t>
            </a:r>
            <a:r>
              <a:rPr lang="ru-RU" dirty="0"/>
              <a:t>, </a:t>
            </a:r>
            <a:r>
              <a:rPr lang="ru-RU" dirty="0" err="1"/>
              <a:t>Є.Онацького</a:t>
            </a:r>
            <a:r>
              <a:rPr lang="ru-RU" dirty="0"/>
              <a:t>, </a:t>
            </a:r>
            <a:r>
              <a:rPr lang="ru-RU" dirty="0" err="1"/>
              <a:t>В.Цимбалістого</a:t>
            </a:r>
            <a:r>
              <a:rPr lang="ru-RU" dirty="0"/>
              <a:t>, </a:t>
            </a:r>
            <a:r>
              <a:rPr lang="ru-RU" dirty="0" err="1"/>
              <a:t>О.Братко-Кутинського</a:t>
            </a:r>
            <a:r>
              <a:rPr lang="ru-RU" dirty="0"/>
              <a:t>, </a:t>
            </a:r>
            <a:r>
              <a:rPr lang="ru-RU" dirty="0" err="1"/>
              <a:t>А.Бичка</a:t>
            </a:r>
            <a:r>
              <a:rPr lang="ru-RU" dirty="0"/>
              <a:t>, </a:t>
            </a:r>
            <a:r>
              <a:rPr lang="ru-RU" dirty="0" err="1"/>
              <a:t>С.Кримського</a:t>
            </a:r>
            <a:r>
              <a:rPr lang="ru-RU" dirty="0"/>
              <a:t>, Ю. </a:t>
            </a:r>
            <a:r>
              <a:rPr lang="ru-RU" dirty="0" err="1"/>
              <a:t>Павленка</a:t>
            </a:r>
            <a:r>
              <a:rPr lang="ru-RU" dirty="0"/>
              <a:t>, </a:t>
            </a:r>
            <a:r>
              <a:rPr lang="ru-RU" dirty="0" err="1"/>
              <a:t>І.Рибчина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ментальності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. </a:t>
            </a:r>
            <a:r>
              <a:rPr lang="ru-RU" dirty="0" err="1"/>
              <a:t>Ментальні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: </a:t>
            </a:r>
            <a:r>
              <a:rPr lang="ru-RU" dirty="0" err="1"/>
              <a:t>пристрасність</a:t>
            </a:r>
            <a:r>
              <a:rPr lang="ru-RU" dirty="0"/>
              <a:t>, </a:t>
            </a:r>
            <a:r>
              <a:rPr lang="ru-RU" dirty="0" err="1"/>
              <a:t>екстремальні</a:t>
            </a:r>
            <a:r>
              <a:rPr lang="ru-RU" dirty="0"/>
              <a:t> </a:t>
            </a:r>
            <a:r>
              <a:rPr lang="ru-RU" dirty="0" err="1"/>
              <a:t>вияви</a:t>
            </a:r>
            <a:r>
              <a:rPr lang="ru-RU" dirty="0"/>
              <a:t> </a:t>
            </a:r>
            <a:r>
              <a:rPr lang="ru-RU" dirty="0" err="1"/>
              <a:t>почуттів</a:t>
            </a:r>
            <a:r>
              <a:rPr lang="ru-RU" dirty="0"/>
              <a:t>, </a:t>
            </a:r>
            <a:r>
              <a:rPr lang="ru-RU" dirty="0" err="1"/>
              <a:t>материнське</a:t>
            </a:r>
            <a:r>
              <a:rPr lang="ru-RU" dirty="0"/>
              <a:t> </a:t>
            </a:r>
            <a:r>
              <a:rPr lang="ru-RU" dirty="0" err="1"/>
              <a:t>опікування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несприйняття</a:t>
            </a:r>
            <a:r>
              <a:rPr lang="ru-RU" dirty="0"/>
              <a:t> великих </a:t>
            </a:r>
            <a:r>
              <a:rPr lang="ru-RU" dirty="0" err="1"/>
              <a:t>спільнот</a:t>
            </a:r>
            <a:r>
              <a:rPr lang="ru-RU" dirty="0"/>
              <a:t>, </a:t>
            </a:r>
            <a:r>
              <a:rPr lang="ru-RU" dirty="0" err="1"/>
              <a:t>шанування</a:t>
            </a:r>
            <a:r>
              <a:rPr lang="ru-RU" dirty="0"/>
              <a:t> речей, </a:t>
            </a:r>
            <a:r>
              <a:rPr lang="ru-RU" dirty="0" err="1"/>
              <a:t>витончений</a:t>
            </a:r>
            <a:r>
              <a:rPr lang="ru-RU" dirty="0"/>
              <a:t> смак до </a:t>
            </a:r>
            <a:r>
              <a:rPr lang="ru-RU" dirty="0" err="1"/>
              <a:t>найдрібнішого</a:t>
            </a:r>
            <a:r>
              <a:rPr lang="ru-RU" dirty="0"/>
              <a:t>, потреба в </a:t>
            </a:r>
            <a:r>
              <a:rPr lang="ru-RU" dirty="0" err="1"/>
              <a:t>співзвучності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навколишнім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, </a:t>
            </a:r>
            <a:r>
              <a:rPr lang="ru-RU" dirty="0" err="1"/>
              <a:t>елегійний</a:t>
            </a:r>
            <a:r>
              <a:rPr lang="ru-RU" dirty="0"/>
              <a:t> </a:t>
            </a:r>
            <a:r>
              <a:rPr lang="ru-RU" dirty="0" err="1"/>
              <a:t>настрій</a:t>
            </a:r>
            <a:r>
              <a:rPr lang="ru-RU" dirty="0"/>
              <a:t>; </a:t>
            </a:r>
            <a:r>
              <a:rPr lang="ru-RU" dirty="0" err="1"/>
              <a:t>сильні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, 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драматично-ліричних</a:t>
            </a:r>
            <a:r>
              <a:rPr lang="ru-RU" dirty="0"/>
              <a:t> </a:t>
            </a:r>
            <a:r>
              <a:rPr lang="ru-RU" dirty="0" err="1"/>
              <a:t>афектів</a:t>
            </a:r>
            <a:r>
              <a:rPr lang="ru-RU" dirty="0"/>
              <a:t>, </a:t>
            </a:r>
            <a:r>
              <a:rPr lang="ru-RU" dirty="0" err="1"/>
              <a:t>схильність</a:t>
            </a:r>
            <a:r>
              <a:rPr lang="ru-RU" dirty="0"/>
              <a:t> </a:t>
            </a:r>
            <a:r>
              <a:rPr lang="ru-RU" dirty="0" err="1"/>
              <a:t>до</a:t>
            </a:r>
            <a:r>
              <a:rPr lang="ru-RU" dirty="0"/>
              <a:t> театрального </a:t>
            </a:r>
            <a:r>
              <a:rPr lang="ru-RU" dirty="0" err="1"/>
              <a:t>мистецтва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музики</a:t>
            </a:r>
            <a:r>
              <a:rPr lang="ru-RU" dirty="0"/>
              <a:t>. </a:t>
            </a:r>
            <a:r>
              <a:rPr lang="ru-RU" dirty="0" err="1"/>
              <a:t>Толерантність</a:t>
            </a:r>
            <a:r>
              <a:rPr lang="ru-RU" dirty="0"/>
              <a:t>. </a:t>
            </a:r>
            <a:r>
              <a:rPr lang="ru-RU" dirty="0" err="1"/>
              <a:t>Кордоцентризм</a:t>
            </a:r>
            <a:r>
              <a:rPr lang="ru-RU" dirty="0"/>
              <a:t>. </a:t>
            </a:r>
            <a:r>
              <a:rPr lang="ru-RU" dirty="0" err="1"/>
              <a:t>Емоційність</a:t>
            </a:r>
            <a:r>
              <a:rPr lang="ru-RU" dirty="0"/>
              <a:t>. </a:t>
            </a:r>
            <a:r>
              <a:rPr lang="ru-RU" dirty="0" err="1"/>
              <a:t>Перевага</a:t>
            </a:r>
            <a:r>
              <a:rPr lang="ru-RU" dirty="0"/>
              <a:t> образного </a:t>
            </a:r>
            <a:r>
              <a:rPr lang="ru-RU" dirty="0" err="1"/>
              <a:t>мислення</a:t>
            </a:r>
            <a:r>
              <a:rPr lang="ru-RU" dirty="0"/>
              <a:t> над </a:t>
            </a:r>
            <a:r>
              <a:rPr lang="ru-RU" dirty="0" err="1"/>
              <a:t>раціональним</a:t>
            </a:r>
            <a:r>
              <a:rPr lang="ru-RU" dirty="0"/>
              <a:t>.  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іміджелогія</a:t>
            </a:r>
            <a:r>
              <a:rPr lang="ru-RU" dirty="0"/>
              <a:t> як система </a:t>
            </a:r>
            <a:r>
              <a:rPr lang="ru-RU" dirty="0" err="1"/>
              <a:t>поглядів</a:t>
            </a:r>
            <a:r>
              <a:rPr lang="ru-RU" dirty="0"/>
              <a:t> на </a:t>
            </a:r>
            <a:r>
              <a:rPr lang="ru-RU" dirty="0" err="1"/>
              <a:t>законі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.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іміджелогії</a:t>
            </a:r>
            <a:r>
              <a:rPr lang="ru-RU" dirty="0"/>
              <a:t> у </a:t>
            </a:r>
            <a:r>
              <a:rPr lang="ru-RU" dirty="0" err="1"/>
              <a:t>країнах</a:t>
            </a:r>
            <a:r>
              <a:rPr lang="ru-RU" dirty="0"/>
              <a:t> Заходу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іміджелогії</a:t>
            </a:r>
            <a:r>
              <a:rPr lang="ru-RU" dirty="0"/>
              <a:t> та паблик </a:t>
            </a:r>
            <a:r>
              <a:rPr lang="ru-RU" dirty="0" err="1"/>
              <a:t>рилейшенз</a:t>
            </a:r>
            <a:r>
              <a:rPr lang="ru-RU" dirty="0"/>
              <a:t>. </a:t>
            </a:r>
            <a:r>
              <a:rPr lang="ru-RU" dirty="0" err="1"/>
              <a:t>Психологічні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у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Образ-знання</a:t>
            </a:r>
            <a:r>
              <a:rPr lang="ru-RU" dirty="0"/>
              <a:t>, </a:t>
            </a:r>
            <a:r>
              <a:rPr lang="ru-RU" dirty="0" err="1"/>
              <a:t>образ-значення</a:t>
            </a:r>
            <a:r>
              <a:rPr lang="ru-RU" dirty="0"/>
              <a:t>, образ </a:t>
            </a:r>
            <a:r>
              <a:rPr lang="ru-RU" dirty="0" err="1"/>
              <a:t>бажаного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.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суспільною</a:t>
            </a:r>
            <a:r>
              <a:rPr lang="ru-RU" dirty="0"/>
              <a:t> думкою: </a:t>
            </a:r>
            <a:r>
              <a:rPr lang="ru-RU" dirty="0" err="1"/>
              <a:t>формування</a:t>
            </a:r>
            <a:r>
              <a:rPr lang="ru-RU" dirty="0"/>
              <a:t> списку </a:t>
            </a:r>
            <a:r>
              <a:rPr lang="ru-RU" dirty="0" err="1"/>
              <a:t>пріоритетів</a:t>
            </a:r>
            <a:r>
              <a:rPr lang="ru-RU" dirty="0"/>
              <a:t>, </a:t>
            </a:r>
            <a:r>
              <a:rPr lang="ru-RU" dirty="0" err="1"/>
              <a:t>перемикання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,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тем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</a:t>
            </a:r>
            <a:r>
              <a:rPr lang="ru-RU" dirty="0" err="1"/>
              <a:t>контрпропаганді</a:t>
            </a:r>
            <a:r>
              <a:rPr lang="ru-RU" dirty="0"/>
              <a:t>. </a:t>
            </a:r>
            <a:r>
              <a:rPr lang="ru-RU" dirty="0" err="1"/>
              <a:t>Я-концепція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: потреба у </a:t>
            </a:r>
            <a:r>
              <a:rPr lang="ru-RU" dirty="0" err="1"/>
              <a:t>владі</a:t>
            </a:r>
            <a:r>
              <a:rPr lang="ru-RU" dirty="0"/>
              <a:t>, </a:t>
            </a:r>
            <a:r>
              <a:rPr lang="ru-RU" dirty="0" err="1"/>
              <a:t>контролі</a:t>
            </a:r>
            <a:r>
              <a:rPr lang="ru-RU" dirty="0"/>
              <a:t> над людьми та </a:t>
            </a:r>
            <a:r>
              <a:rPr lang="ru-RU" dirty="0" err="1"/>
              <a:t>ситуацією</a:t>
            </a:r>
            <a:r>
              <a:rPr lang="ru-RU" dirty="0"/>
              <a:t>, </a:t>
            </a:r>
            <a:r>
              <a:rPr lang="ru-RU" dirty="0" err="1"/>
              <a:t>аффліліації</a:t>
            </a:r>
            <a:r>
              <a:rPr lang="ru-RU" dirty="0"/>
              <a:t>. Стиль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r>
              <a:rPr lang="ru-RU" dirty="0" err="1"/>
              <a:t>Функціональний</a:t>
            </a:r>
            <a:r>
              <a:rPr lang="ru-RU" dirty="0"/>
              <a:t>, </a:t>
            </a:r>
            <a:r>
              <a:rPr lang="ru-RU" dirty="0" err="1"/>
              <a:t>контекстний</a:t>
            </a:r>
            <a:r>
              <a:rPr lang="ru-RU" dirty="0"/>
              <a:t>, </a:t>
            </a:r>
            <a:r>
              <a:rPr lang="ru-RU" dirty="0" err="1"/>
              <a:t>співставляючий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Феномени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опосередкують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: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електорату</a:t>
            </a:r>
            <a:r>
              <a:rPr lang="ru-RU" dirty="0"/>
              <a:t>, установки, </a:t>
            </a:r>
            <a:r>
              <a:rPr lang="ru-RU" dirty="0" err="1"/>
              <a:t>рольові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/>
              <a:t>архетипи</a:t>
            </a:r>
            <a:r>
              <a:rPr lang="ru-RU" dirty="0"/>
              <a:t>, </a:t>
            </a:r>
            <a:r>
              <a:rPr lang="ru-RU" dirty="0" err="1"/>
              <a:t>стереотипи</a:t>
            </a:r>
            <a:r>
              <a:rPr lang="ru-RU" dirty="0"/>
              <a:t>, </a:t>
            </a:r>
            <a:r>
              <a:rPr lang="ru-RU" dirty="0" err="1"/>
              <a:t>прототипи</a:t>
            </a:r>
            <a:r>
              <a:rPr lang="ru-RU" dirty="0"/>
              <a:t>.  </a:t>
            </a:r>
            <a:r>
              <a:rPr lang="ru-RU" dirty="0" err="1"/>
              <a:t>Символічні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героїки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Типажі</a:t>
            </a:r>
            <a:r>
              <a:rPr lang="ru-RU" dirty="0"/>
              <a:t> „героя”, „</a:t>
            </a:r>
            <a:r>
              <a:rPr lang="ru-RU" dirty="0" err="1"/>
              <a:t>сім’янина</a:t>
            </a:r>
            <a:r>
              <a:rPr lang="ru-RU" dirty="0"/>
              <a:t>”, „батька </a:t>
            </a:r>
            <a:r>
              <a:rPr lang="ru-RU" dirty="0" err="1"/>
              <a:t>нації</a:t>
            </a:r>
            <a:r>
              <a:rPr lang="ru-RU" dirty="0"/>
              <a:t>”, „державного мужа”, „</a:t>
            </a:r>
            <a:r>
              <a:rPr lang="ru-RU" dirty="0" err="1"/>
              <a:t>інтелектуалу</a:t>
            </a:r>
            <a:r>
              <a:rPr lang="ru-RU" dirty="0"/>
              <a:t>”, „</a:t>
            </a:r>
            <a:r>
              <a:rPr lang="ru-RU" dirty="0" err="1"/>
              <a:t>господарця</a:t>
            </a:r>
            <a:r>
              <a:rPr lang="ru-RU" dirty="0"/>
              <a:t>”.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: </a:t>
            </a:r>
            <a:r>
              <a:rPr lang="ru-RU" dirty="0" err="1"/>
              <a:t>вербальна</a:t>
            </a:r>
            <a:r>
              <a:rPr lang="ru-RU" dirty="0"/>
              <a:t>, </a:t>
            </a:r>
            <a:r>
              <a:rPr lang="ru-RU" dirty="0" err="1"/>
              <a:t>візуальна</a:t>
            </a:r>
            <a:r>
              <a:rPr lang="ru-RU" dirty="0"/>
              <a:t>, </a:t>
            </a:r>
            <a:r>
              <a:rPr lang="ru-RU" dirty="0" err="1"/>
              <a:t>міфологічна</a:t>
            </a:r>
            <a:r>
              <a:rPr lang="ru-RU" dirty="0"/>
              <a:t>, </a:t>
            </a:r>
            <a:r>
              <a:rPr lang="ru-RU" dirty="0" err="1"/>
              <a:t>перформенсна</a:t>
            </a:r>
            <a:r>
              <a:rPr lang="ru-RU" dirty="0"/>
              <a:t>. </a:t>
            </a:r>
            <a:r>
              <a:rPr lang="ru-RU" dirty="0" err="1"/>
              <a:t>Уявлення</a:t>
            </a:r>
            <a:r>
              <a:rPr lang="ru-RU" dirty="0"/>
              <a:t> про „</a:t>
            </a:r>
            <a:r>
              <a:rPr lang="ru-RU" dirty="0" err="1"/>
              <a:t>ідеального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”. </a:t>
            </a:r>
            <a:r>
              <a:rPr lang="ru-RU" dirty="0" err="1"/>
              <a:t>Політична</a:t>
            </a:r>
            <a:r>
              <a:rPr lang="ru-RU" dirty="0"/>
              <a:t> реклама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ТВ-програми</a:t>
            </a:r>
            <a:r>
              <a:rPr lang="ru-RU" dirty="0"/>
              <a:t>, ток-шоу як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. </a:t>
            </a:r>
            <a:r>
              <a:rPr lang="ru-RU" dirty="0" err="1"/>
              <a:t>Написання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проголошення</a:t>
            </a:r>
            <a:r>
              <a:rPr lang="ru-RU" dirty="0"/>
              <a:t> </a:t>
            </a:r>
            <a:r>
              <a:rPr lang="ru-RU" dirty="0" err="1"/>
              <a:t>промов</a:t>
            </a:r>
            <a:r>
              <a:rPr lang="ru-RU" dirty="0"/>
              <a:t>. </a:t>
            </a:r>
            <a:r>
              <a:rPr lang="ru-RU" dirty="0" err="1"/>
              <a:t>Іміджеві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. </a:t>
            </a:r>
            <a:r>
              <a:rPr lang="ru-RU" dirty="0" err="1"/>
              <a:t>Президентська</a:t>
            </a:r>
            <a:r>
              <a:rPr lang="ru-RU" dirty="0"/>
              <a:t> </a:t>
            </a:r>
            <a:r>
              <a:rPr lang="ru-RU" dirty="0" err="1"/>
              <a:t>іміджева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. Культура </a:t>
            </a:r>
            <a:r>
              <a:rPr lang="ru-RU" dirty="0" err="1"/>
              <a:t>парламентської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</a:t>
            </a:r>
            <a:r>
              <a:rPr lang="ru-RU" dirty="0" err="1"/>
              <a:t>Іміджеві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: </a:t>
            </a:r>
            <a:r>
              <a:rPr lang="ru-RU" dirty="0" err="1"/>
              <a:t>ідеолог</a:t>
            </a:r>
            <a:r>
              <a:rPr lang="ru-RU" dirty="0"/>
              <a:t>, прагматик, </a:t>
            </a:r>
            <a:r>
              <a:rPr lang="ru-RU" dirty="0" err="1"/>
              <a:t>конформіст</a:t>
            </a:r>
            <a:r>
              <a:rPr lang="ru-RU" dirty="0"/>
              <a:t>, фанатик, догматик, </a:t>
            </a:r>
            <a:r>
              <a:rPr lang="ru-RU" dirty="0" err="1"/>
              <a:t>полководець</a:t>
            </a:r>
            <a:r>
              <a:rPr lang="ru-RU" dirty="0"/>
              <a:t>, вождь </a:t>
            </a:r>
            <a:r>
              <a:rPr lang="ru-RU" dirty="0" err="1"/>
              <a:t>нації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593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КРЕАТИВНА ІМІДЖЕОЛОГІЯ</vt:lpstr>
      <vt:lpstr>Мета вивчення курсу «КРЕАТИВНА ІМІДЖЕЛОГІЯ»:</vt:lpstr>
      <vt:lpstr>У результаті вивчення курсу студенти повинні : </vt:lpstr>
      <vt:lpstr>Слайд 4</vt:lpstr>
      <vt:lpstr>Програма навчальної дисципліни Розділ 1. Філософсько-теоретичні засади іміджелогії </vt:lpstr>
      <vt:lpstr>Слайд 6</vt:lpstr>
      <vt:lpstr>Слайд 7</vt:lpstr>
      <vt:lpstr>Розділ 2. Практичні аспекти іміджелогії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ІМІДЖЕОЛОГІЇ</dc:title>
  <dc:creator>Ива</dc:creator>
  <cp:lastModifiedBy>Ива</cp:lastModifiedBy>
  <cp:revision>2</cp:revision>
  <dcterms:created xsi:type="dcterms:W3CDTF">2020-09-05T07:51:46Z</dcterms:created>
  <dcterms:modified xsi:type="dcterms:W3CDTF">2021-09-16T17:42:38Z</dcterms:modified>
</cp:coreProperties>
</file>