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72" r:id="rId5"/>
    <p:sldId id="273" r:id="rId6"/>
    <p:sldId id="267" r:id="rId7"/>
    <p:sldId id="268" r:id="rId8"/>
    <p:sldId id="258" r:id="rId9"/>
    <p:sldId id="259" r:id="rId10"/>
    <p:sldId id="274" r:id="rId11"/>
    <p:sldId id="269" r:id="rId12"/>
    <p:sldId id="270" r:id="rId13"/>
    <p:sldId id="275" r:id="rId14"/>
    <p:sldId id="276" r:id="rId15"/>
    <p:sldId id="277" r:id="rId16"/>
    <p:sldId id="265" r:id="rId17"/>
    <p:sldId id="278" r:id="rId18"/>
    <p:sldId id="279" r:id="rId19"/>
    <p:sldId id="280" r:id="rId20"/>
    <p:sldId id="266" r:id="rId21"/>
    <p:sldId id="281" r:id="rId22"/>
    <p:sldId id="282" r:id="rId23"/>
    <p:sldId id="263" r:id="rId24"/>
    <p:sldId id="283" r:id="rId25"/>
    <p:sldId id="264" r:id="rId26"/>
    <p:sldId id="284" r:id="rId27"/>
    <p:sldId id="285" r:id="rId28"/>
    <p:sldId id="286" r:id="rId2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>
        <p:scale>
          <a:sx n="66" d="100"/>
          <a:sy n="66" d="100"/>
        </p:scale>
        <p:origin x="-14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1D75F-AF91-434B-B7A9-734E52FDDFB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659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67D84-6EAC-46A3-A021-2937EBBB23E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57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2F546-0273-4D73-99DE-2E6C2529B4B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8327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F8C96-D52E-48B3-96F9-23229677BD3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565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B50B9-0C07-4140-AC12-6D64E2DB5B0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376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8C5AC-B51E-448B-9875-AAA00514E8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479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E2EEB-9978-44E3-87F0-8CDDD7990E0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342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AFAD0-889E-4C6D-AD11-8DB3F8F6FE6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4340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12DC6-33C7-47AA-A00B-8F9A2EBC69A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3717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F1CC9-D1D2-4B33-A68F-6509DBBBEC6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7782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63423-18E4-4EE9-AD16-211C4323246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205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F6457-E4FB-4F20-8821-F44251E7273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240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Образец текста</a:t>
            </a:r>
          </a:p>
          <a:p>
            <a:pPr lvl="1"/>
            <a:r>
              <a:rPr lang="es-ES" smtClean="0"/>
              <a:t>Второй уровень</a:t>
            </a:r>
          </a:p>
          <a:p>
            <a:pPr lvl="2"/>
            <a:r>
              <a:rPr lang="es-ES" smtClean="0"/>
              <a:t>Третий уровень</a:t>
            </a:r>
          </a:p>
          <a:p>
            <a:pPr lvl="3"/>
            <a:r>
              <a:rPr lang="es-ES" smtClean="0"/>
              <a:t>Четвертый уровень</a:t>
            </a:r>
          </a:p>
          <a:p>
            <a:pPr lvl="4"/>
            <a:r>
              <a:rPr lang="es-E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B89F0B7-6389-47B7-A2E9-3F4516FBAA1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Relationship Id="rId9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osa\Documents\SVL\lr%20osn%20parazitologi\&#1087;&#1072;&#1088;&#1072;&#1079;&#1080;&#1090;&#1099;\mojevideo.sk.Klie&#353;&#357;%20oby&#269;ajn&#253;%20(Ixodes%20ricinus)%203D%20video.avi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dirty="0" smtClean="0"/>
              <a:t>Зоогеографія та паразитизм</a:t>
            </a:r>
            <a:endParaRPr lang="es-ES" dirty="0" smtClean="0"/>
          </a:p>
        </p:txBody>
      </p:sp>
      <p:sp>
        <p:nvSpPr>
          <p:cNvPr id="6147" name="Подзаголовок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mtClean="0"/>
              <a:t>Тема зосереджена на чинниках, які зумовлюють виникнення й усталення систем паразит-хазяїн у різних екосистемах земної кулі. </a:t>
            </a:r>
          </a:p>
          <a:p>
            <a:r>
              <a:rPr lang="uk-UA" smtClean="0"/>
              <a:t>Отже, звернімося до питань зоогеографії — науки про розміщення тварин на Землі</a:t>
            </a:r>
            <a:endParaRPr lang="ru-RU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500063" y="428625"/>
            <a:ext cx="8229600" cy="5643563"/>
          </a:xfrm>
        </p:spPr>
        <p:txBody>
          <a:bodyPr/>
          <a:lstStyle/>
          <a:p>
            <a:r>
              <a:rPr lang="uk-UA" smtClean="0"/>
              <a:t>явище утворення споріднених, але неідентичних систем паразит—хазяїн назвють </a:t>
            </a:r>
            <a:r>
              <a:rPr lang="uk-UA" b="1" smtClean="0"/>
              <a:t>паразитологічним вікаріатом, </a:t>
            </a:r>
            <a:r>
              <a:rPr lang="uk-UA" smtClean="0"/>
              <a:t>зумовленим переважно зоогеографічними й екологічними чинниками.</a:t>
            </a:r>
          </a:p>
          <a:p>
            <a:r>
              <a:rPr lang="uk-UA" smtClean="0"/>
              <a:t>Існування близьких форм паразитів — видів одного роду чи підвидів одного виду — в різних регіонах, відділених географічними перешкодами називають </a:t>
            </a:r>
            <a:r>
              <a:rPr lang="uk-UA" b="1" smtClean="0"/>
              <a:t>зворотним паразитологічним вікаріатом</a:t>
            </a:r>
            <a:r>
              <a:rPr lang="uk-UA" smtClean="0"/>
              <a:t>. </a:t>
            </a:r>
            <a:endParaRPr lang="ru-RU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F28456-726F-4200-BCB7-D273CC46CBAE}" type="slidenum">
              <a:rPr lang="es-ES" smtClean="0"/>
              <a:pPr eaLnBrk="1" hangingPunct="1"/>
              <a:t>11</a:t>
            </a:fld>
            <a:endParaRPr lang="es-ES" smtClean="0"/>
          </a:p>
        </p:txBody>
      </p:sp>
      <p:sp>
        <p:nvSpPr>
          <p:cNvPr id="1028" name="Rectangle 233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82000" cy="762000"/>
          </a:xfrm>
        </p:spPr>
        <p:txBody>
          <a:bodyPr/>
          <a:lstStyle/>
          <a:p>
            <a:pPr eaLnBrk="1" hangingPunct="1"/>
            <a:r>
              <a:rPr lang="uk-UA" sz="2400" smtClean="0"/>
              <a:t>Список видів </a:t>
            </a:r>
            <a:r>
              <a:rPr lang="en-GB" sz="2400" i="1" smtClean="0"/>
              <a:t>Ligophorus</a:t>
            </a:r>
            <a:r>
              <a:rPr lang="uk-UA" sz="2400" i="1" smtClean="0"/>
              <a:t> </a:t>
            </a:r>
            <a:r>
              <a:rPr lang="uk-UA" sz="2400" smtClean="0"/>
              <a:t>від риб родини кефалевих із зазначенням їх географічного поширення</a:t>
            </a:r>
            <a:endParaRPr lang="es-ES" sz="2400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685800" y="838200"/>
          <a:ext cx="80772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Документ" r:id="rId3" imgW="6222547" imgH="7133131" progId="Word.Document.8">
                  <p:embed/>
                </p:oleObj>
              </mc:Choice>
              <mc:Fallback>
                <p:oleObj name="Документ" r:id="rId3" imgW="6222547" imgH="7133131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838200"/>
                        <a:ext cx="80772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664972-6E1E-4ECF-9732-010F468834FD}" type="slidenum">
              <a:rPr lang="es-ES" smtClean="0"/>
              <a:pPr eaLnBrk="1" hangingPunct="1"/>
              <a:t>12</a:t>
            </a:fld>
            <a:endParaRPr lang="es-ES" smtClean="0"/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-152400"/>
            <a:ext cx="8839200" cy="1314450"/>
          </a:xfrm>
        </p:spPr>
        <p:txBody>
          <a:bodyPr/>
          <a:lstStyle/>
          <a:p>
            <a:pPr eaLnBrk="1" hangingPunct="1"/>
            <a:r>
              <a:rPr lang="uk-UA" sz="2400" b="1" smtClean="0">
                <a:latin typeface="Courier New" pitchFamily="49" charset="0"/>
              </a:rPr>
              <a:t>Реконструкція розповсюдження предкових форм</a:t>
            </a:r>
            <a:r>
              <a:rPr lang="en-GB" sz="2400" b="1" smtClean="0">
                <a:latin typeface="Courier New" pitchFamily="49" charset="0"/>
              </a:rPr>
              <a:t> </a:t>
            </a:r>
            <a:r>
              <a:rPr lang="uk-UA" sz="2400" b="1" smtClean="0">
                <a:latin typeface="Courier New" pitchFamily="49" charset="0"/>
              </a:rPr>
              <a:t>та гіпотеза еволюційних подій для</a:t>
            </a:r>
            <a:r>
              <a:rPr lang="en-GB" sz="2400" b="1" smtClean="0">
                <a:latin typeface="Courier New" pitchFamily="49" charset="0"/>
              </a:rPr>
              <a:t> </a:t>
            </a:r>
            <a:r>
              <a:rPr lang="en-GB" sz="2400" b="1" i="1" smtClean="0">
                <a:latin typeface="Courier New" pitchFamily="49" charset="0"/>
              </a:rPr>
              <a:t>Ligophorus</a:t>
            </a:r>
            <a:r>
              <a:rPr lang="en-GB" sz="2400" b="1" smtClean="0">
                <a:latin typeface="Courier New" pitchFamily="49" charset="0"/>
              </a:rPr>
              <a:t> </a:t>
            </a:r>
            <a:r>
              <a:rPr lang="uk-UA" sz="2400" b="1" smtClean="0">
                <a:latin typeface="Courier New" pitchFamily="49" charset="0"/>
              </a:rPr>
              <a:t>з використанням</a:t>
            </a:r>
            <a:r>
              <a:rPr lang="en-GB" sz="2400" b="1" smtClean="0">
                <a:latin typeface="Courier New" pitchFamily="49" charset="0"/>
              </a:rPr>
              <a:t> </a:t>
            </a:r>
            <a:r>
              <a:rPr lang="uk-UA" sz="2400" b="1" smtClean="0">
                <a:latin typeface="Courier New" pitchFamily="49" charset="0"/>
              </a:rPr>
              <a:t>дисперсійно–вікаріаціного аналізу</a:t>
            </a:r>
            <a:r>
              <a:rPr lang="uk-UA" sz="2800" smtClean="0"/>
              <a:t> </a:t>
            </a:r>
            <a:endParaRPr lang="es-ES" sz="2800" smtClean="0"/>
          </a:p>
        </p:txBody>
      </p:sp>
      <p:pic>
        <p:nvPicPr>
          <p:cNvPr id="16388" name="Picture 4" descr="ZTND08-05_F_16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6" b="5949"/>
          <a:stretch>
            <a:fillRect/>
          </a:stretch>
        </p:blipFill>
        <p:spPr>
          <a:xfrm>
            <a:off x="457200" y="1447800"/>
            <a:ext cx="8610600" cy="5430838"/>
          </a:xfrm>
        </p:spPr>
      </p:pic>
      <p:pic>
        <p:nvPicPr>
          <p:cNvPr id="16389" name="Picture 7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14600"/>
            <a:ext cx="465138" cy="354013"/>
          </a:xfrm>
          <a:noFill/>
        </p:spPr>
      </p:pic>
      <p:pic>
        <p:nvPicPr>
          <p:cNvPr id="16390" name="Picture 9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2"/>
          <a:stretch>
            <a:fillRect/>
          </a:stretch>
        </p:blipFill>
        <p:spPr>
          <a:xfrm>
            <a:off x="-33338" y="3581400"/>
            <a:ext cx="414338" cy="381000"/>
          </a:xfrm>
          <a:noFill/>
        </p:spPr>
      </p:pic>
      <p:pic>
        <p:nvPicPr>
          <p:cNvPr id="16391" name="Picture 11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3" y="1981200"/>
            <a:ext cx="350837" cy="350838"/>
          </a:xfrm>
          <a:noFill/>
        </p:spPr>
      </p:pic>
      <p:pic>
        <p:nvPicPr>
          <p:cNvPr id="1639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29200"/>
            <a:ext cx="277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1"/>
          <a:stretch>
            <a:fillRect/>
          </a:stretch>
        </p:blipFill>
        <p:spPr bwMode="auto">
          <a:xfrm>
            <a:off x="0" y="4267200"/>
            <a:ext cx="398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554163"/>
            <a:ext cx="35083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1650"/>
            <a:ext cx="1000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 Box 17"/>
          <p:cNvSpPr txBox="1">
            <a:spLocks noChangeArrowheads="1"/>
          </p:cNvSpPr>
          <p:nvPr/>
        </p:nvSpPr>
        <p:spPr bwMode="auto">
          <a:xfrm>
            <a:off x="381000" y="1535113"/>
            <a:ext cx="1222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1600"/>
              <a:t>вікаріації </a:t>
            </a:r>
            <a:endParaRPr lang="es-ES" sz="1600"/>
          </a:p>
        </p:txBody>
      </p:sp>
      <p:sp>
        <p:nvSpPr>
          <p:cNvPr id="16397" name="Text Box 18"/>
          <p:cNvSpPr txBox="1">
            <a:spLocks noChangeArrowheads="1"/>
          </p:cNvSpPr>
          <p:nvPr/>
        </p:nvSpPr>
        <p:spPr bwMode="auto">
          <a:xfrm>
            <a:off x="381000" y="1981200"/>
            <a:ext cx="4727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1600"/>
              <a:t>паралельного видоутворення (коспеціації)</a:t>
            </a:r>
            <a:endParaRPr lang="es-ES" sz="1600"/>
          </a:p>
        </p:txBody>
      </p:sp>
      <p:sp>
        <p:nvSpPr>
          <p:cNvPr id="16398" name="Rectangle 19"/>
          <p:cNvSpPr>
            <a:spLocks noChangeArrowheads="1"/>
          </p:cNvSpPr>
          <p:nvPr/>
        </p:nvSpPr>
        <p:spPr bwMode="auto">
          <a:xfrm>
            <a:off x="381000" y="1066800"/>
            <a:ext cx="1450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2400" b="1"/>
              <a:t>явища:</a:t>
            </a:r>
            <a:endParaRPr lang="es-ES" sz="2400" b="1"/>
          </a:p>
        </p:txBody>
      </p:sp>
      <p:sp>
        <p:nvSpPr>
          <p:cNvPr id="16399" name="Text Box 20"/>
          <p:cNvSpPr txBox="1">
            <a:spLocks noChangeArrowheads="1"/>
          </p:cNvSpPr>
          <p:nvPr/>
        </p:nvSpPr>
        <p:spPr bwMode="auto">
          <a:xfrm>
            <a:off x="457200" y="2438400"/>
            <a:ext cx="34940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1600"/>
              <a:t>обидва вікаріації та коспеціації</a:t>
            </a:r>
          </a:p>
          <a:p>
            <a:pPr eaLnBrk="1" hangingPunct="1"/>
            <a:r>
              <a:rPr lang="uk-UA" sz="1600"/>
              <a:t>можуть мати місце</a:t>
            </a:r>
            <a:endParaRPr lang="es-ES" sz="1600"/>
          </a:p>
        </p:txBody>
      </p:sp>
      <p:sp>
        <p:nvSpPr>
          <p:cNvPr id="16400" name="Text Box 21"/>
          <p:cNvSpPr txBox="1">
            <a:spLocks noChangeArrowheads="1"/>
          </p:cNvSpPr>
          <p:nvPr/>
        </p:nvSpPr>
        <p:spPr bwMode="auto">
          <a:xfrm>
            <a:off x="457200" y="5029200"/>
            <a:ext cx="1228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1600"/>
              <a:t>дуплікації</a:t>
            </a:r>
            <a:endParaRPr lang="es-ES" sz="1600"/>
          </a:p>
        </p:txBody>
      </p:sp>
      <p:sp>
        <p:nvSpPr>
          <p:cNvPr id="16401" name="Text Box 22"/>
          <p:cNvSpPr txBox="1">
            <a:spLocks noChangeArrowheads="1"/>
          </p:cNvSpPr>
          <p:nvPr/>
        </p:nvSpPr>
        <p:spPr bwMode="auto">
          <a:xfrm>
            <a:off x="457200" y="3048000"/>
            <a:ext cx="1146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1600"/>
              <a:t>дисперсії</a:t>
            </a:r>
            <a:endParaRPr lang="es-ES" sz="1600"/>
          </a:p>
        </p:txBody>
      </p:sp>
      <p:sp>
        <p:nvSpPr>
          <p:cNvPr id="16402" name="Text Box 23"/>
          <p:cNvSpPr txBox="1">
            <a:spLocks noChangeArrowheads="1"/>
          </p:cNvSpPr>
          <p:nvPr/>
        </p:nvSpPr>
        <p:spPr bwMode="auto">
          <a:xfrm>
            <a:off x="381000" y="3581400"/>
            <a:ext cx="2390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1600"/>
              <a:t>переключення хазяя</a:t>
            </a:r>
            <a:endParaRPr lang="es-ES" sz="1600"/>
          </a:p>
        </p:txBody>
      </p:sp>
      <p:sp>
        <p:nvSpPr>
          <p:cNvPr id="16403" name="Text Box 24"/>
          <p:cNvSpPr txBox="1">
            <a:spLocks noChangeArrowheads="1"/>
          </p:cNvSpPr>
          <p:nvPr/>
        </p:nvSpPr>
        <p:spPr bwMode="auto">
          <a:xfrm>
            <a:off x="381000" y="4114800"/>
            <a:ext cx="23336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1600"/>
              <a:t>обидва дисперсії та </a:t>
            </a:r>
          </a:p>
          <a:p>
            <a:pPr eaLnBrk="1" hangingPunct="1"/>
            <a:r>
              <a:rPr lang="uk-UA" sz="1600"/>
              <a:t>переключення</a:t>
            </a:r>
          </a:p>
          <a:p>
            <a:pPr eaLnBrk="1" hangingPunct="1"/>
            <a:r>
              <a:rPr lang="uk-UA" sz="1600"/>
              <a:t>можуть мати місце</a:t>
            </a:r>
            <a:endParaRPr lang="es-E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r>
              <a:rPr lang="uk-UA" smtClean="0"/>
              <a:t>Шляхи набуття паразитів </a:t>
            </a:r>
            <a:endParaRPr lang="ru-RU" smtClean="0"/>
          </a:p>
        </p:txBody>
      </p:sp>
      <p:sp>
        <p:nvSpPr>
          <p:cNvPr id="17411" name="Содержимое 7"/>
          <p:cNvSpPr>
            <a:spLocks noGrp="1"/>
          </p:cNvSpPr>
          <p:nvPr>
            <p:ph idx="1"/>
          </p:nvPr>
        </p:nvSpPr>
        <p:spPr>
          <a:xfrm>
            <a:off x="0" y="1071563"/>
            <a:ext cx="9144000" cy="5786437"/>
          </a:xfrm>
        </p:spPr>
        <p:txBody>
          <a:bodyPr/>
          <a:lstStyle/>
          <a:p>
            <a:r>
              <a:rPr lang="uk-UA" smtClean="0"/>
              <a:t>Паразити, набуті первинно, — це ті, що зв'язані з даним видом хазяїна майже від моменту його виокремлення. </a:t>
            </a:r>
          </a:p>
          <a:p>
            <a:r>
              <a:rPr lang="uk-UA" smtClean="0"/>
              <a:t>Паразити, набуті вторинно і випадково, утворюють із хазяїном молодшу систему і взагалі походять від інших тварин, які живуть у тому самому середовищі. </a:t>
            </a:r>
          </a:p>
          <a:p>
            <a:r>
              <a:rPr lang="uk-UA" smtClean="0"/>
              <a:t>Лише типові первинні паразити могли проходити еволюцію паралельно еволюції своїх хазяїв і разом з тим диференціювалися в нові види.</a:t>
            </a:r>
            <a:endParaRPr lang="ru-RU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smtClean="0"/>
              <a:t>Групи видів паразитів піленгаса в Азовському морі</a:t>
            </a:r>
            <a:endParaRPr lang="ru-RU" sz="3600" smtClean="0"/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75"/>
          </a:xfrm>
        </p:spPr>
        <p:txBody>
          <a:bodyPr/>
          <a:lstStyle/>
          <a:p>
            <a:r>
              <a:rPr lang="uk-UA" sz="2100" smtClean="0"/>
              <a:t>Специфічні для піленгаса види, завезені з нативного ареалу (3 види): </a:t>
            </a:r>
            <a:r>
              <a:rPr lang="uk-UA" sz="2100" i="1" smtClean="0"/>
              <a:t>L. </a:t>
            </a:r>
            <a:r>
              <a:rPr lang="en-US" sz="2100" i="1" smtClean="0"/>
              <a:t>kaohsianghsieni, G. zhukovi, G. mugili</a:t>
            </a:r>
            <a:r>
              <a:rPr lang="en-US" sz="2100" smtClean="0"/>
              <a:t>.</a:t>
            </a:r>
            <a:endParaRPr lang="ru-RU" sz="2100" smtClean="0"/>
          </a:p>
          <a:p>
            <a:r>
              <a:rPr lang="uk-UA" sz="2100" smtClean="0"/>
              <a:t>Паразити місцевих кефалевих риб, відомі для піленгаса як на Далекому Сході, так і в Азово-Чорноморському басейні (3 види): </a:t>
            </a:r>
            <a:r>
              <a:rPr lang="uk-UA" sz="2100" i="1" smtClean="0"/>
              <a:t>M. </a:t>
            </a:r>
            <a:r>
              <a:rPr lang="en-US" sz="2100" i="1" smtClean="0"/>
              <a:t>parvus, L. chabaudi, M. mugili</a:t>
            </a:r>
            <a:r>
              <a:rPr lang="en-US" sz="2100" smtClean="0"/>
              <a:t>.</a:t>
            </a:r>
            <a:endParaRPr lang="ru-RU" sz="2100" smtClean="0"/>
          </a:p>
          <a:p>
            <a:r>
              <a:rPr lang="uk-UA" sz="2100" smtClean="0"/>
              <a:t>Специфічні паразити азово-чорноморських кефалей, що перейшли на піленгас у районі акліматизації (8 видів): </a:t>
            </a:r>
            <a:r>
              <a:rPr lang="en-US" sz="2100" i="1" smtClean="0"/>
              <a:t>H. pachysomus, S. obesum, S. tensum, H. lateralis, D. contracta, L. galeatus, Ph. sinoecum </a:t>
            </a:r>
            <a:r>
              <a:rPr lang="en-US" sz="2100" smtClean="0"/>
              <a:t>mtc</a:t>
            </a:r>
            <a:r>
              <a:rPr lang="en-US" sz="2100" i="1" smtClean="0"/>
              <a:t>. N. agilis.</a:t>
            </a:r>
            <a:endParaRPr lang="ru-RU" sz="2100" smtClean="0"/>
          </a:p>
          <a:p>
            <a:r>
              <a:rPr lang="uk-UA" sz="2100" smtClean="0"/>
              <a:t>Широко розповсюджені паразити різних рядів риб, відомі для Азово-Чорноморського регіону (21 вид): </a:t>
            </a:r>
            <a:r>
              <a:rPr lang="uk-UA" sz="2100" i="1" smtClean="0"/>
              <a:t>. </a:t>
            </a:r>
            <a:r>
              <a:rPr lang="en-US" sz="2100" i="1" smtClean="0"/>
              <a:t>necatrix, T. pyriformis, A. ameiuri, T. ovonucleata, T. pediculus, T. puytoraci, T. jadranica</a:t>
            </a:r>
            <a:r>
              <a:rPr lang="en-US" sz="2100" smtClean="0"/>
              <a:t>, </a:t>
            </a:r>
            <a:r>
              <a:rPr lang="en-US" sz="2100" i="1" smtClean="0"/>
              <a:t>B. cingulata, Mesorchis </a:t>
            </a:r>
            <a:r>
              <a:rPr lang="en-US" sz="2100" smtClean="0"/>
              <a:t>sp</a:t>
            </a:r>
            <a:r>
              <a:rPr lang="en-US" sz="2100" i="1" smtClean="0"/>
              <a:t>. </a:t>
            </a:r>
            <a:r>
              <a:rPr lang="en-US" sz="2100" smtClean="0"/>
              <a:t>mtc</a:t>
            </a:r>
            <a:r>
              <a:rPr lang="en-US" sz="2100" i="1" smtClean="0"/>
              <a:t>., A. imbutiforme </a:t>
            </a:r>
            <a:r>
              <a:rPr lang="en-US" sz="2100" smtClean="0"/>
              <a:t>mtc</a:t>
            </a:r>
            <a:r>
              <a:rPr lang="en-US" sz="2100" i="1" smtClean="0"/>
              <a:t>., P. genata </a:t>
            </a:r>
            <a:r>
              <a:rPr lang="en-US" sz="2100" smtClean="0"/>
              <a:t>mtc</a:t>
            </a:r>
            <a:r>
              <a:rPr lang="en-US" sz="2100" i="1" smtClean="0"/>
              <a:t>.</a:t>
            </a:r>
            <a:r>
              <a:rPr lang="uk-UA" sz="2100" i="1" smtClean="0"/>
              <a:t> </a:t>
            </a:r>
            <a:r>
              <a:rPr lang="uk-UA" sz="2100" smtClean="0"/>
              <a:t>та інші.</a:t>
            </a:r>
            <a:r>
              <a:rPr lang="en-US" sz="2100" smtClean="0"/>
              <a:t> </a:t>
            </a:r>
            <a:endParaRPr lang="ru-RU" sz="21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smtClean="0"/>
              <a:t>Зміна середовища і спрощення контактів між тваринами спричинені людиною</a:t>
            </a:r>
            <a:endParaRPr lang="ru-RU" sz="3200" smtClean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400" smtClean="0"/>
              <a:t>У сучасній історії природні географічні бар'єри, які обмежують поширення видів, нівельовані господарською діяльністю людини, яка змінює середовище і спрощує контакти між тваринами, які заселяють різні екосистеми. </a:t>
            </a:r>
          </a:p>
          <a:p>
            <a:r>
              <a:rPr lang="uk-UA" sz="2400" smtClean="0"/>
              <a:t>З одного боку, це розвинені транспортні засоби, які багато тварин можуть використовувати як власні транспортні засоби, </a:t>
            </a:r>
          </a:p>
          <a:p>
            <a:r>
              <a:rPr lang="uk-UA" sz="2400" smtClean="0"/>
              <a:t>З іншого — інтродукція тварин у середовища, в яких вони раніше не траплялись. Особливо широкі можливості обміну і набуття нових паразитів створила інтродукція свійських тварин у нові географічні регіони.</a:t>
            </a:r>
            <a:endParaRPr lang="ru-RU" sz="240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81175"/>
            <a:ext cx="8229600" cy="1143000"/>
          </a:xfrm>
        </p:spPr>
        <p:txBody>
          <a:bodyPr/>
          <a:lstStyle/>
          <a:p>
            <a:pPr eaLnBrk="1" hangingPunct="1"/>
            <a:r>
              <a:rPr lang="uk-UA" smtClean="0"/>
              <a:t>Специфічність паразитів</a:t>
            </a:r>
            <a:endParaRPr lang="es-ES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Типи специфічності</a:t>
            </a:r>
            <a:endParaRPr lang="ru-RU" smtClean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142875" y="1285875"/>
            <a:ext cx="8715375" cy="5572125"/>
          </a:xfrm>
        </p:spPr>
        <p:txBody>
          <a:bodyPr/>
          <a:lstStyle/>
          <a:p>
            <a:r>
              <a:rPr lang="uk-UA" smtClean="0"/>
              <a:t>Специфічність давня (старовинна), або </a:t>
            </a:r>
            <a:r>
              <a:rPr lang="uk-UA" b="1" smtClean="0"/>
              <a:t>філогенетична, </a:t>
            </a:r>
            <a:r>
              <a:rPr lang="uk-UA" smtClean="0"/>
              <a:t>пов'язана з паралельною еволюцією обох партнерів системи, яка призводить до обмеження кола хазяїв вузькою групою. </a:t>
            </a:r>
            <a:r>
              <a:rPr lang="uk-UA" b="1" smtClean="0"/>
              <a:t>Філогенетична специфічність </a:t>
            </a:r>
            <a:r>
              <a:rPr lang="uk-UA" smtClean="0"/>
              <a:t>виказує тісний зв'язок історії родоводу паразитів із родоводом хазяїна. </a:t>
            </a:r>
          </a:p>
          <a:p>
            <a:r>
              <a:rPr lang="uk-UA" smtClean="0"/>
              <a:t>Специфічність </a:t>
            </a:r>
            <a:r>
              <a:rPr lang="uk-UA" b="1" smtClean="0"/>
              <a:t>недавня </a:t>
            </a:r>
            <a:r>
              <a:rPr lang="uk-UA" smtClean="0"/>
              <a:t>(молода), не пов'язана з родоводом ані паразитів, ані їхніх хазяїв. </a:t>
            </a:r>
            <a:endParaRPr lang="ru-RU" smtClean="0"/>
          </a:p>
          <a:p>
            <a:endParaRPr lang="ru-RU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smtClean="0">
                <a:solidFill>
                  <a:schemeClr val="tx1"/>
                </a:solidFill>
              </a:rPr>
              <a:t>У межах недавньої специфічності виділено три окремі типи: </a:t>
            </a:r>
            <a:br>
              <a:rPr lang="uk-UA" sz="4000" smtClean="0">
                <a:solidFill>
                  <a:schemeClr val="tx1"/>
                </a:solidFill>
              </a:rPr>
            </a:br>
            <a:endParaRPr lang="ru-RU" sz="2800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0" y="1285875"/>
            <a:ext cx="9144000" cy="5143500"/>
          </a:xfrm>
        </p:spPr>
        <p:txBody>
          <a:bodyPr/>
          <a:lstStyle/>
          <a:p>
            <a:pPr marL="514350" indent="-514350">
              <a:buFontTx/>
              <a:buAutoNum type="romanUcPeriod"/>
            </a:pPr>
            <a:r>
              <a:rPr lang="uk-UA" sz="2200" b="1" smtClean="0"/>
              <a:t>Екологічна</a:t>
            </a:r>
            <a:r>
              <a:rPr lang="uk-UA" sz="2200" smtClean="0"/>
              <a:t> специфічність має характер широкої і пов'язана з місцем хазяїв у трофічних ланцюгах місцем, де вони мешкають, і поведінкою, які створюють можливість контакту з паразитом у природних умовах. Певним різновидом звуженої екологічної специфічності є </a:t>
            </a:r>
            <a:r>
              <a:rPr lang="uk-UA" sz="2200" b="1" smtClean="0"/>
              <a:t>географічна специфічність, </a:t>
            </a:r>
            <a:r>
              <a:rPr lang="uk-UA" sz="2200" smtClean="0"/>
              <a:t>пов'язана з географічними бар'єрами стосовно хазяїна.</a:t>
            </a:r>
          </a:p>
          <a:p>
            <a:pPr marL="514350" indent="-514350">
              <a:buFontTx/>
              <a:buAutoNum type="romanUcPeriod"/>
            </a:pPr>
            <a:r>
              <a:rPr lang="uk-UA" sz="2200" b="1" smtClean="0"/>
              <a:t>Фізіологічна </a:t>
            </a:r>
            <a:r>
              <a:rPr lang="uk-UA" sz="2200" smtClean="0"/>
              <a:t>специфічність досить широка, пов'язана переважно з метаболічною активністю хазяїна, що забезпечує паразитові можливість оселення і розвитку, а також із фізіологічними властивостями паразита. </a:t>
            </a:r>
          </a:p>
          <a:p>
            <a:pPr marL="514350" indent="-514350">
              <a:buFontTx/>
              <a:buAutoNum type="romanUcPeriod"/>
            </a:pPr>
            <a:r>
              <a:rPr lang="uk-UA" sz="2200" b="1" smtClean="0"/>
              <a:t>Неогенна </a:t>
            </a:r>
            <a:r>
              <a:rPr lang="uk-UA" sz="2200" smtClean="0"/>
              <a:t>специфічність, яка характеризується вузьким колом хазяїв, виводиться зі зв'язків екологічної або фізіологічної природи і стосується паразитів з малою пластичністю, яка не дає змоги пристосовуватись до великого розмаїття умов, що забезпечують організми різних хазяїв. </a:t>
            </a:r>
            <a:endParaRPr lang="ru-RU" sz="220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143000"/>
          </a:xfrm>
        </p:spPr>
        <p:txBody>
          <a:bodyPr/>
          <a:lstStyle/>
          <a:p>
            <a:r>
              <a:rPr lang="uk-UA" sz="3500" smtClean="0">
                <a:solidFill>
                  <a:schemeClr val="tx1"/>
                </a:solidFill>
              </a:rPr>
              <a:t>Філогенетична специфічність на прикладі моногеней родини </a:t>
            </a:r>
            <a:r>
              <a:rPr lang="en-US" sz="3500" smtClean="0">
                <a:solidFill>
                  <a:schemeClr val="tx1"/>
                </a:solidFill>
              </a:rPr>
              <a:t>Polystomatidae</a:t>
            </a:r>
            <a:endParaRPr lang="ru-RU" sz="3500" smtClean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0" y="1428750"/>
            <a:ext cx="8715375" cy="5257800"/>
          </a:xfrm>
        </p:spPr>
        <p:txBody>
          <a:bodyPr/>
          <a:lstStyle/>
          <a:p>
            <a:r>
              <a:rPr lang="uk-UA" smtClean="0"/>
              <a:t>Можна простежити відщеплення предків </a:t>
            </a:r>
            <a:r>
              <a:rPr lang="en-US" smtClean="0"/>
              <a:t>Polystomatidae </a:t>
            </a:r>
            <a:r>
              <a:rPr lang="uk-UA" smtClean="0"/>
              <a:t>від групи, що паразитує в рибах, і наступну диференціацію видів у міру диференціації земноводних. </a:t>
            </a:r>
          </a:p>
          <a:p>
            <a:r>
              <a:rPr lang="uk-UA" smtClean="0"/>
              <a:t>Нині майже кожен вид жаб має "свій" специфічний вид сисунів родини </a:t>
            </a:r>
            <a:r>
              <a:rPr lang="en-US" smtClean="0"/>
              <a:t>Polystomatidae</a:t>
            </a:r>
            <a:r>
              <a:rPr lang="uk-UA" smtClean="0"/>
              <a:t>.</a:t>
            </a:r>
          </a:p>
          <a:p>
            <a:r>
              <a:rPr lang="uk-UA" smtClean="0"/>
              <a:t>Водночас цикли розвитку паразитів точно припасовані до способу і середовища життя хазяїна.</a:t>
            </a:r>
            <a:endParaRPr lang="ru-RU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Зоогеографія та паразитизм</a:t>
            </a:r>
            <a:endParaRPr lang="ru-RU" smtClean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214313" y="1600200"/>
            <a:ext cx="8929687" cy="4525963"/>
          </a:xfrm>
        </p:spPr>
        <p:txBody>
          <a:bodyPr/>
          <a:lstStyle/>
          <a:p>
            <a:r>
              <a:rPr lang="uk-UA" sz="2400" smtClean="0"/>
              <a:t>Серед паразитів можна вирізнити види, які трапляються майже по всьому світі і які назвають </a:t>
            </a:r>
            <a:r>
              <a:rPr lang="uk-UA" sz="2400" i="1" u="sng" smtClean="0"/>
              <a:t>космополітичними</a:t>
            </a:r>
            <a:r>
              <a:rPr lang="uk-UA" sz="2400" smtClean="0"/>
              <a:t>, і види з більш або менш обмеженим ареалом. </a:t>
            </a:r>
          </a:p>
          <a:p>
            <a:r>
              <a:rPr lang="uk-UA" sz="2400" smtClean="0"/>
              <a:t>До першої групи належить нематода </a:t>
            </a:r>
            <a:r>
              <a:rPr lang="en-US" sz="2400" i="1" smtClean="0"/>
              <a:t>Ascaris suum </a:t>
            </a:r>
            <a:r>
              <a:rPr lang="uk-UA" sz="2400" smtClean="0"/>
              <a:t>або сисун </a:t>
            </a:r>
            <a:r>
              <a:rPr lang="en-US" sz="2400" i="1" smtClean="0"/>
              <a:t>Fasciola hepatica</a:t>
            </a:r>
            <a:r>
              <a:rPr lang="uk-UA" sz="2400" i="1" smtClean="0"/>
              <a:t>. </a:t>
            </a:r>
            <a:r>
              <a:rPr lang="uk-UA" sz="2400" smtClean="0"/>
              <a:t>Цестода </a:t>
            </a:r>
            <a:r>
              <a:rPr lang="en-US" sz="2400" i="1" smtClean="0"/>
              <a:t>Diphyllobothrium latum </a:t>
            </a:r>
            <a:r>
              <a:rPr lang="uk-UA" sz="2400" smtClean="0"/>
              <a:t>трапляється по всьому поясу арктичного й помірного клімату. </a:t>
            </a:r>
          </a:p>
          <a:p>
            <a:r>
              <a:rPr lang="uk-UA" sz="2400" smtClean="0"/>
              <a:t>До другої групи можливо віднести паразитів обмежених тропічним поясом, зокрема нематода </a:t>
            </a:r>
            <a:r>
              <a:rPr lang="en-US" sz="2400" i="1" smtClean="0"/>
              <a:t>Wuchereria bancrofti</a:t>
            </a:r>
            <a:r>
              <a:rPr lang="uk-UA" sz="2400" i="1" smtClean="0"/>
              <a:t>, </a:t>
            </a:r>
            <a:r>
              <a:rPr lang="uk-UA" sz="2400" smtClean="0"/>
              <a:t>сисуни роду </a:t>
            </a:r>
            <a:r>
              <a:rPr lang="en-US" sz="2400" i="1" smtClean="0"/>
              <a:t>Schistosoma</a:t>
            </a:r>
            <a:r>
              <a:rPr lang="uk-UA" sz="2400" i="1" smtClean="0"/>
              <a:t>. </a:t>
            </a:r>
            <a:r>
              <a:rPr lang="uk-UA" sz="2400" smtClean="0"/>
              <a:t>Найпростіших </a:t>
            </a:r>
            <a:r>
              <a:rPr lang="en-US" sz="2400" i="1" smtClean="0"/>
              <a:t>Trypanosoma gambiense </a:t>
            </a:r>
            <a:r>
              <a:rPr lang="uk-UA" sz="2400" smtClean="0"/>
              <a:t>виявлено в тропічному поясі Африки, </a:t>
            </a:r>
            <a:r>
              <a:rPr lang="en-US" sz="2400" smtClean="0"/>
              <a:t>a </a:t>
            </a:r>
            <a:r>
              <a:rPr lang="en-US" sz="2400" i="1" smtClean="0"/>
              <a:t>Trypanosoma cruzi </a:t>
            </a:r>
            <a:r>
              <a:rPr lang="uk-UA" sz="2400" smtClean="0"/>
              <a:t>— в тропічному поясі Південної Америки. </a:t>
            </a:r>
            <a:endParaRPr lang="ru-RU" sz="240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uk-UA" sz="2800" smtClean="0"/>
              <a:t>Філогенез оленів та їхніх паразитів — круглих червів родів </a:t>
            </a:r>
            <a:r>
              <a:rPr lang="en-US" sz="2800" i="1" smtClean="0"/>
              <a:t>Spiculopteragia </a:t>
            </a:r>
            <a:r>
              <a:rPr lang="uk-UA" sz="2800" smtClean="0"/>
              <a:t>і </a:t>
            </a:r>
            <a:r>
              <a:rPr lang="en-US" sz="2800" i="1" smtClean="0"/>
              <a:t>Mazamostrongylus</a:t>
            </a:r>
            <a:endParaRPr lang="es-ES" sz="2800" i="1" smtClean="0"/>
          </a:p>
        </p:txBody>
      </p:sp>
      <p:pic>
        <p:nvPicPr>
          <p:cNvPr id="24579" name="Picture 5" descr="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t="44260" r="5553" b="11481"/>
          <a:stretch>
            <a:fillRect/>
          </a:stretch>
        </p:blipFill>
        <p:spPr bwMode="auto">
          <a:xfrm>
            <a:off x="649288" y="1392238"/>
            <a:ext cx="7954962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88"/>
            <a:ext cx="9144000" cy="6286500"/>
          </a:xfrm>
        </p:spPr>
        <p:txBody>
          <a:bodyPr/>
          <a:lstStyle/>
          <a:p>
            <a:r>
              <a:rPr lang="uk-UA" sz="2400" smtClean="0"/>
              <a:t>Межі специфічності паразита залежать від комбінації відкривання фільтрів зустрічі та сумісності паразита і хазяїна, а саме від: </a:t>
            </a:r>
          </a:p>
          <a:p>
            <a:pPr>
              <a:buFontTx/>
              <a:buAutoNum type="romanUcPeriod"/>
            </a:pPr>
            <a:r>
              <a:rPr lang="uk-UA" sz="2400" smtClean="0"/>
              <a:t>умов середовища (екологічних, етологічних), </a:t>
            </a:r>
          </a:p>
          <a:p>
            <a:pPr>
              <a:buFontTx/>
              <a:buAutoNum type="romanUcPeriod"/>
            </a:pPr>
            <a:r>
              <a:rPr lang="uk-UA" sz="2400" smtClean="0"/>
              <a:t>фізіологічних властивостей паразита (трофічних вимог, вміння уникати захисних бар'єрів хазяїна),</a:t>
            </a:r>
          </a:p>
          <a:p>
            <a:pPr>
              <a:buFontTx/>
              <a:buAutoNum type="romanUcPeriod"/>
            </a:pPr>
            <a:r>
              <a:rPr lang="uk-UA" sz="2400" smtClean="0"/>
              <a:t>хазяїна (ефективність його захисної системи, рівень толерантності до присутності незваного гостя, в тім числі продуктів обміну речовин, що він виділяє). </a:t>
            </a:r>
          </a:p>
          <a:p>
            <a:r>
              <a:rPr lang="uk-UA" sz="2400" smtClean="0"/>
              <a:t>Як наслідок взаємодії цих чинників, постає низка пристосувань, які вказують на напрям "орієнтації" паразита: до широкого кола хазяїв, що пов'язаний з певним шляхом перенесення паразитів, чи до вузького кола хазяїв, незважаючи на можливості контакту паразита з різними видами тварин</a:t>
            </a:r>
            <a:endParaRPr lang="ru-RU" sz="240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r>
              <a:rPr lang="uk-UA" sz="4000" smtClean="0"/>
              <a:t>Визначення типів специфічності</a:t>
            </a:r>
            <a:endParaRPr lang="ru-RU" sz="4000" smtClean="0"/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0" y="928688"/>
            <a:ext cx="9144000" cy="5929312"/>
          </a:xfrm>
        </p:spPr>
        <p:txBody>
          <a:bodyPr/>
          <a:lstStyle/>
          <a:p>
            <a:r>
              <a:rPr lang="uk-UA" sz="2400" smtClean="0"/>
              <a:t>Широке коло хазяїв є характерним </a:t>
            </a:r>
            <a:r>
              <a:rPr lang="uk-UA" sz="2400" b="1" smtClean="0"/>
              <a:t>евриксенних </a:t>
            </a:r>
            <a:r>
              <a:rPr lang="uk-UA" sz="2400" smtClean="0"/>
              <a:t>(або поліксенних) паразитів — видів з великою пластичністю, які використовують як хазяїв тварин із подібними екологією та етологією; </a:t>
            </a:r>
          </a:p>
          <a:p>
            <a:r>
              <a:rPr lang="uk-UA" sz="2400" smtClean="0"/>
              <a:t>вузьке коло хазяїв мають </a:t>
            </a:r>
            <a:r>
              <a:rPr lang="uk-UA" sz="2400" b="1" smtClean="0"/>
              <a:t>моноксенні </a:t>
            </a:r>
            <a:r>
              <a:rPr lang="uk-UA" sz="2400" smtClean="0"/>
              <a:t>паразити, які використовують на певному етапі розвитку лише один вид хазяїна (переважно внаслідок паралельної еволюції паразитів і хазяїв);</a:t>
            </a:r>
          </a:p>
          <a:p>
            <a:r>
              <a:rPr lang="uk-UA" sz="2400" b="1" smtClean="0"/>
              <a:t>стеноксенні, </a:t>
            </a:r>
            <a:r>
              <a:rPr lang="uk-UA" sz="2400" smtClean="0"/>
              <a:t>які використовують на певному етапі розвитку два або кілька споріднених видів хазяїв (також переважно внаслідок паралельної еволюції паразитів і хазяїв);</a:t>
            </a:r>
          </a:p>
          <a:p>
            <a:r>
              <a:rPr lang="uk-UA" sz="2400" b="1" smtClean="0"/>
              <a:t>олігоксенні, </a:t>
            </a:r>
            <a:r>
              <a:rPr lang="uk-UA" sz="2400" smtClean="0"/>
              <a:t>які використовують на певному етапі розвитку кілька неспоріднених видів хазяїв (таке вузьке коло хазяїв формується здебільшого внаслідок втрати паразитом пластичності).</a:t>
            </a:r>
            <a:endParaRPr lang="ru-RU" sz="240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1282700"/>
            <a:ext cx="3178175" cy="4233863"/>
          </a:xfrm>
        </p:spPr>
        <p:txBody>
          <a:bodyPr/>
          <a:lstStyle/>
          <a:p>
            <a:pPr eaLnBrk="1" hangingPunct="1"/>
            <a:r>
              <a:rPr lang="uk-UA" sz="2800" smtClean="0"/>
              <a:t>Схема розподілу паразитів з різним ступенем специфічності серед хазяїв у біотопі. Подібна форма "хазяїв" вказує на їх спорідненість </a:t>
            </a:r>
            <a:br>
              <a:rPr lang="uk-UA" sz="2800" smtClean="0"/>
            </a:br>
            <a:r>
              <a:rPr lang="uk-UA" sz="2800" i="1" smtClean="0"/>
              <a:t>(А </a:t>
            </a:r>
            <a:r>
              <a:rPr lang="uk-UA" sz="2800" smtClean="0"/>
              <a:t>і </a:t>
            </a:r>
            <a:r>
              <a:rPr lang="uk-UA" sz="2800" i="1" smtClean="0"/>
              <a:t>В, С </a:t>
            </a:r>
            <a:r>
              <a:rPr lang="uk-UA" sz="2800" smtClean="0"/>
              <a:t>і </a:t>
            </a:r>
            <a:r>
              <a:rPr lang="en-US" sz="2800" i="1" smtClean="0"/>
              <a:t>D, </a:t>
            </a:r>
            <a:r>
              <a:rPr lang="uk-UA" sz="2800" i="1" smtClean="0"/>
              <a:t>Е </a:t>
            </a:r>
            <a:r>
              <a:rPr lang="uk-UA" sz="2800" smtClean="0"/>
              <a:t>і </a:t>
            </a:r>
            <a:r>
              <a:rPr lang="en-US" sz="2800" i="1" smtClean="0"/>
              <a:t>F)</a:t>
            </a:r>
            <a:endParaRPr lang="es-ES" sz="2800" i="1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0" y="0"/>
          <a:ext cx="54673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HOTO-PAINT" r:id="rId3" imgW="4888795" imgH="6874487" progId="CorelPhotoPaint.Image.12">
                  <p:embed/>
                </p:oleObj>
              </mc:Choice>
              <mc:Fallback>
                <p:oleObj name="PHOTO-PAINT" r:id="rId3" imgW="4888795" imgH="6874487" progId="CorelPhotoPaint.Imag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4673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mtClean="0"/>
              <a:t>Явище вибіркового займання паразитами місць оселення в організмі хазяїна має назву </a:t>
            </a:r>
            <a:r>
              <a:rPr lang="uk-UA" b="1" smtClean="0"/>
              <a:t>топічної специфічності. </a:t>
            </a:r>
          </a:p>
          <a:p>
            <a:r>
              <a:rPr lang="uk-UA" smtClean="0"/>
              <a:t>Паразити не тільки оселяються в різних органах, а й часто у певній частині органа.</a:t>
            </a:r>
            <a:endParaRPr lang="ru-RU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5676900" y="260350"/>
            <a:ext cx="3467100" cy="3730625"/>
          </a:xfrm>
        </p:spPr>
        <p:txBody>
          <a:bodyPr/>
          <a:lstStyle/>
          <a:p>
            <a:pPr eaLnBrk="1" hangingPunct="1"/>
            <a:r>
              <a:rPr lang="uk-UA" sz="2800" smtClean="0"/>
              <a:t>Розміщення восьми видів стьожкових червів родини </a:t>
            </a:r>
            <a:r>
              <a:rPr lang="en-US" sz="2800" smtClean="0"/>
              <a:t>Hymenolepididae </a:t>
            </a:r>
            <a:r>
              <a:rPr lang="uk-UA" sz="2800" smtClean="0"/>
              <a:t>у травному каналі лебедя-шипуна</a:t>
            </a:r>
            <a:endParaRPr lang="es-ES" sz="2800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0" y="0"/>
          <a:ext cx="54371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HOTO-PAINT" r:id="rId3" imgW="4629529" imgH="5838209" progId="CorelPhotoPaint.Image.12">
                  <p:embed/>
                </p:oleObj>
              </mc:Choice>
              <mc:Fallback>
                <p:oleObj name="PHOTO-PAINT" r:id="rId3" imgW="4629529" imgH="5838209" progId="CorelPhotoPaint.Imag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4371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5508625" y="4149725"/>
            <a:ext cx="35274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000" i="1"/>
              <a:t>1 </a:t>
            </a:r>
            <a:r>
              <a:rPr lang="uk-UA" sz="2000"/>
              <a:t>— найчастіше і найчисленніше розміщення;</a:t>
            </a:r>
          </a:p>
          <a:p>
            <a:endParaRPr lang="uk-UA" sz="2000" i="1"/>
          </a:p>
          <a:p>
            <a:r>
              <a:rPr lang="uk-UA" sz="2000" i="1"/>
              <a:t>2 </a:t>
            </a:r>
            <a:r>
              <a:rPr lang="uk-UA" sz="2000"/>
              <a:t>— менш часте і численне;</a:t>
            </a:r>
          </a:p>
          <a:p>
            <a:endParaRPr lang="uk-UA" sz="2000" i="1"/>
          </a:p>
          <a:p>
            <a:r>
              <a:rPr lang="uk-UA" sz="2000" i="1"/>
              <a:t>3 </a:t>
            </a:r>
            <a:r>
              <a:rPr lang="uk-UA" sz="2000"/>
              <a:t>— найрідкісніше і найменш численне</a:t>
            </a:r>
            <a:endParaRPr lang="es-ES"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2"/>
          <p:cNvSpPr>
            <a:spLocks noGrp="1"/>
          </p:cNvSpPr>
          <p:nvPr>
            <p:ph idx="1"/>
          </p:nvPr>
        </p:nvSpPr>
        <p:spPr>
          <a:xfrm>
            <a:off x="0" y="357188"/>
            <a:ext cx="9001125" cy="6143625"/>
          </a:xfrm>
        </p:spPr>
        <p:txBody>
          <a:bodyPr/>
          <a:lstStyle/>
          <a:p>
            <a:r>
              <a:rPr lang="uk-UA" sz="3000" smtClean="0"/>
              <a:t>з явищем топічної специфічності пов'язані такі поняття, як </a:t>
            </a:r>
            <a:r>
              <a:rPr lang="uk-UA" sz="3000" b="1" smtClean="0"/>
              <a:t>локалізаційні генералісти і спеціалісти. </a:t>
            </a:r>
          </a:p>
          <a:p>
            <a:r>
              <a:rPr lang="uk-UA" sz="3000" smtClean="0"/>
              <a:t>Перші стосуються паразитів, які не виказують особливої вибірковості щодо місця оселення (як наприклад, деякі метацеркарії стригеїд, що інцистуються в порожнині тіла або на різних внутрішніх органах хазяїна), </a:t>
            </a:r>
          </a:p>
          <a:p>
            <a:r>
              <a:rPr lang="uk-UA" sz="3000" smtClean="0"/>
              <a:t>Другі — паразитів, які займають точно визначене мікросередовище (як згадувані вище стьожкові черви </a:t>
            </a:r>
            <a:r>
              <a:rPr lang="en-US" sz="3000" smtClean="0"/>
              <a:t>Hymenolepididae </a:t>
            </a:r>
            <a:r>
              <a:rPr lang="uk-UA" sz="3000" smtClean="0"/>
              <a:t>в кишечнику лебедя-шипуна)</a:t>
            </a:r>
            <a:endParaRPr lang="ru-RU" sz="300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uk-UA" sz="3500" smtClean="0"/>
              <a:t>Що для паразитів корисніше: формування вузької або широкої специфічності?</a:t>
            </a:r>
            <a:endParaRPr lang="ru-RU" sz="3500" smtClean="0"/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>
          <a:xfrm>
            <a:off x="0" y="1428750"/>
            <a:ext cx="9144000" cy="4525963"/>
          </a:xfrm>
        </p:spPr>
        <p:txBody>
          <a:bodyPr/>
          <a:lstStyle/>
          <a:p>
            <a:r>
              <a:rPr lang="uk-UA" sz="2200" smtClean="0"/>
              <a:t>На перший погляд, видається, що здатність пристосовуватись до різноманітних умов мікросередовища корисна для паразита хоча б з огляду на коливання чисельності деяких видів хазяїв в екосистемах, особливо в ситуаціях природних катаклізмів, що виникають час від часу. </a:t>
            </a:r>
          </a:p>
          <a:p>
            <a:r>
              <a:rPr lang="uk-UA" sz="2200" smtClean="0"/>
              <a:t>Але кожна адаптація тягне за собою певні витрати енергії, яку можна було б використати на інші цілі. </a:t>
            </a:r>
          </a:p>
          <a:p>
            <a:r>
              <a:rPr lang="uk-UA" sz="2200" smtClean="0"/>
              <a:t>Паразити, які використовують широке коло хазяїв, мають бути здатними вдаватись до різноманітних засобів уникнення дії різних захисних систем, протистояння конкуренції більшого числа паразитів, які заселяють різних хазяїв. У деяких випадках вартість вироблення механізмів, які дають змогу пристосуватися до таких різноманітних умов, може бути надто високою і невигідною з погляду виживання виду і вона буде тим більшою, чим більша є генетична відстань між хазяями.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uk-UA" sz="3200" b="1" smtClean="0"/>
              <a:t>Що для паразитів корисніше: формування вузької або широкої специфічності?</a:t>
            </a:r>
            <a:endParaRPr lang="ru-RU" sz="3200" b="1" smtClean="0"/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mtClean="0"/>
              <a:t>Далеко просунута спеціалізація, пов'язана з адаптаціями, що полегшують відшукування властивого хазяїна, в деяких випадках могла виявитися більш продуктивною для збереження виду, ніж розпорошення енергії на нейтралізацію захисних механізмів різних хазяїв, чи конкуренції з різними "спів­мешканцями"</a:t>
            </a:r>
            <a:endParaRPr lang="ru-RU" smtClean="0"/>
          </a:p>
          <a:p>
            <a:endParaRPr lang="ru-RU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229600" cy="571500"/>
          </a:xfrm>
        </p:spPr>
        <p:txBody>
          <a:bodyPr/>
          <a:lstStyle/>
          <a:p>
            <a:pPr eaLnBrk="1" hangingPunct="1"/>
            <a:r>
              <a:rPr lang="uk-UA" smtClean="0"/>
              <a:t>Зоогеографічні області</a:t>
            </a:r>
            <a:endParaRPr lang="es-ES" smtClean="0"/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7666" r="4303" b="6149"/>
          <a:stretch>
            <a:fillRect/>
          </a:stretch>
        </p:blipFill>
        <p:spPr bwMode="auto">
          <a:xfrm>
            <a:off x="285750" y="750888"/>
            <a:ext cx="85725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572500" cy="939800"/>
          </a:xfrm>
        </p:spPr>
        <p:txBody>
          <a:bodyPr/>
          <a:lstStyle/>
          <a:p>
            <a:r>
              <a:rPr lang="uk-UA" sz="3200" smtClean="0">
                <a:solidFill>
                  <a:schemeClr val="tx1"/>
                </a:solidFill>
              </a:rPr>
              <a:t>Географічне поширення паразитичних видів</a:t>
            </a:r>
            <a:endParaRPr lang="ru-RU" sz="3200" smtClean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0" y="1000125"/>
            <a:ext cx="8929688" cy="5572125"/>
          </a:xfrm>
        </p:spPr>
        <p:txBody>
          <a:bodyPr/>
          <a:lstStyle/>
          <a:p>
            <a:r>
              <a:rPr lang="uk-UA" sz="2000" smtClean="0"/>
              <a:t>Залежить від хазяїна, або від кількох чергових хазяїв. </a:t>
            </a:r>
          </a:p>
          <a:p>
            <a:r>
              <a:rPr lang="uk-UA" sz="2000" smtClean="0"/>
              <a:t>Межі поширення паразита, є межами поширення його хазяїв. Подолати географічні перешкоди має перш за все хазяїн, а вже потім паразит. </a:t>
            </a:r>
          </a:p>
          <a:p>
            <a:r>
              <a:rPr lang="uk-UA" sz="2000" smtClean="0"/>
              <a:t>Більшість паразитів приречена на пасивне перенесення своїми хазяями (винятком є деякі тимчасові паразити, які живляться кров'ю, такі як комарі, п'явки, кліщі та інші, але самостійно вони здатні подолати лише невеликі відстані). </a:t>
            </a:r>
          </a:p>
          <a:p>
            <a:r>
              <a:rPr lang="uk-UA" sz="2000" smtClean="0"/>
              <a:t>Колонізація нових територій може відбутися лише тоді, коли на нову територію потрапить хазяїн. </a:t>
            </a:r>
          </a:p>
          <a:p>
            <a:r>
              <a:rPr lang="uk-UA" sz="2000" smtClean="0"/>
              <a:t>Дисперсійні стадії паразитів (мірацидії, церкарії, корацидії та ін.) потрапляють у зовнішнє середовище лише на короткий час і можуть заразити тільки інших особин хазяїв у цій самій екосистемі. </a:t>
            </a:r>
          </a:p>
          <a:p>
            <a:r>
              <a:rPr lang="uk-UA" sz="2000" smtClean="0"/>
              <a:t>Паразити з ширшою специфічністю, які використовують як своїх хазяїв більш ніж один вид тварин, мають більші можливості експансії і розширення свого ареалу, ніж спеціалізовані види, обмежені лише одним видом хазяїв. </a:t>
            </a:r>
            <a:endParaRPr lang="ru-RU" sz="2000" smtClean="0"/>
          </a:p>
          <a:p>
            <a:endParaRPr lang="ru-RU" sz="200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jevideo.sk.Kliešť obyčajný (Ixodes ricinus) 3D video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pPr eaLnBrk="1" hangingPunct="1"/>
            <a:r>
              <a:rPr lang="uk-UA" sz="4000" smtClean="0"/>
              <a:t>Життєвий цикл </a:t>
            </a:r>
            <a:r>
              <a:rPr lang="en-US" sz="4000" smtClean="0"/>
              <a:t>Fasciola hepatica</a:t>
            </a:r>
            <a:endParaRPr lang="ru-RU" sz="4000" smtClean="0"/>
          </a:p>
        </p:txBody>
      </p:sp>
      <p:pic>
        <p:nvPicPr>
          <p:cNvPr id="11267" name="Picture 2" descr="http://medbiol.ru/medbiol/dog/images/14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850"/>
            <a:ext cx="535305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5072063" y="855663"/>
            <a:ext cx="3857625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400"/>
              <a:t>Печінковий сисун</a:t>
            </a:r>
            <a:r>
              <a:rPr lang="uk-UA" sz="2400" i="1"/>
              <a:t>, </a:t>
            </a:r>
            <a:r>
              <a:rPr lang="uk-UA" sz="2400"/>
              <a:t>остаточними хазяями якого є різні види парнокопитних тварин, а також людина, а проміжними хазяями в різних регіонах — різні види слимаків родів </a:t>
            </a:r>
            <a:r>
              <a:rPr lang="en-US" sz="2400" i="1"/>
              <a:t>Galba </a:t>
            </a:r>
            <a:r>
              <a:rPr lang="uk-UA" sz="2400"/>
              <a:t>і </a:t>
            </a:r>
            <a:r>
              <a:rPr lang="en-US" sz="2400" i="1"/>
              <a:t>Lymnaea</a:t>
            </a:r>
            <a:r>
              <a:rPr lang="uk-UA" sz="2400" i="1"/>
              <a:t>, </a:t>
            </a:r>
            <a:r>
              <a:rPr lang="uk-UA" sz="2400"/>
              <a:t>здатен замикати цикл розвитку в різних екосистемах, хоча в різних географічних регіонах чергові етапи системи паразит—хазяїн можуть проходити в інших видах хазяїв. 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29313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Прямоугольник 5"/>
          <p:cNvSpPr>
            <a:spLocks noChangeArrowheads="1"/>
          </p:cNvSpPr>
          <p:nvPr/>
        </p:nvSpPr>
        <p:spPr bwMode="auto">
          <a:xfrm>
            <a:off x="5572125" y="1143000"/>
            <a:ext cx="35718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000"/>
              <a:t>Відсутність широкої специфічності обмежує поширення виду до ареалу, спільного для всіх хазяїв певного виду.  Види паразитів людини </a:t>
            </a:r>
            <a:r>
              <a:rPr lang="en-US" sz="2000" i="1"/>
              <a:t>Wuchereria bancrofti</a:t>
            </a:r>
            <a:r>
              <a:rPr lang="uk-UA" sz="2000" i="1"/>
              <a:t>, </a:t>
            </a:r>
            <a:r>
              <a:rPr lang="en-US" sz="2000" i="1"/>
              <a:t>Onchocerca volvulus </a:t>
            </a:r>
            <a:r>
              <a:rPr lang="en-US" sz="2000"/>
              <a:t>i </a:t>
            </a:r>
            <a:r>
              <a:rPr lang="en-US" sz="2000" i="1"/>
              <a:t>Trypanosoma </a:t>
            </a:r>
            <a:r>
              <a:rPr lang="en-US" sz="2000"/>
              <a:t>spp</a:t>
            </a:r>
            <a:r>
              <a:rPr lang="uk-UA" sz="2000"/>
              <a:t>. обмежені тропічною зоною відповідно до поширення їхніх проміжних хазяїв: певних видів комарів, мошок, клопів і мухи це-це. </a:t>
            </a:r>
            <a:endParaRPr lang="ru-RU"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8250" cy="1143000"/>
          </a:xfrm>
        </p:spPr>
        <p:txBody>
          <a:bodyPr/>
          <a:lstStyle/>
          <a:p>
            <a:pPr eaLnBrk="1" hangingPunct="1"/>
            <a:r>
              <a:rPr lang="uk-UA" sz="2800" smtClean="0"/>
              <a:t>Замиканню циклу перешкоджає відсутність відповідних хазяїв </a:t>
            </a:r>
            <a:br>
              <a:rPr lang="uk-UA" sz="2800" smtClean="0"/>
            </a:br>
            <a:r>
              <a:rPr lang="uk-UA" sz="2800" smtClean="0"/>
              <a:t>На прикладі міграції оселедців у Балтійському морі </a:t>
            </a:r>
            <a:endParaRPr lang="es-ES" sz="2800" smtClean="0"/>
          </a:p>
        </p:txBody>
      </p:sp>
      <p:pic>
        <p:nvPicPr>
          <p:cNvPr id="13315" name="Picture 5" descr="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8679" r="9171" b="46982"/>
          <a:stretch>
            <a:fillRect/>
          </a:stretch>
        </p:blipFill>
        <p:spPr bwMode="auto">
          <a:xfrm>
            <a:off x="642938" y="1282700"/>
            <a:ext cx="8501062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9144000" cy="1403350"/>
          </a:xfrm>
        </p:spPr>
        <p:txBody>
          <a:bodyPr/>
          <a:lstStyle/>
          <a:p>
            <a:pPr eaLnBrk="1" hangingPunct="1"/>
            <a:r>
              <a:rPr lang="uk-UA" sz="2800" smtClean="0">
                <a:solidFill>
                  <a:schemeClr val="tx1"/>
                </a:solidFill>
              </a:rPr>
              <a:t/>
            </a:r>
            <a:br>
              <a:rPr lang="uk-UA" sz="2800" smtClean="0">
                <a:solidFill>
                  <a:schemeClr val="tx1"/>
                </a:solidFill>
              </a:rPr>
            </a:br>
            <a:r>
              <a:rPr lang="uk-UA" sz="2800" smtClean="0"/>
              <a:t>Важливу роль в обмеженні можливості колонізації нових територій  відіграють кліматичні умови, передусім невідповідна температура.</a:t>
            </a:r>
            <a:br>
              <a:rPr lang="uk-UA" sz="2800" smtClean="0"/>
            </a:br>
            <a:r>
              <a:rPr lang="es-ES" sz="2800" smtClean="0">
                <a:solidFill>
                  <a:schemeClr val="tx1"/>
                </a:solidFill>
              </a:rPr>
              <a:t/>
            </a:r>
            <a:br>
              <a:rPr lang="es-ES" sz="2800" smtClean="0">
                <a:solidFill>
                  <a:schemeClr val="tx1"/>
                </a:solidFill>
              </a:rPr>
            </a:br>
            <a:endParaRPr lang="es-ES" sz="2800" smtClean="0">
              <a:solidFill>
                <a:schemeClr val="tx1"/>
              </a:solidFill>
            </a:endParaRPr>
          </a:p>
        </p:txBody>
      </p:sp>
      <p:graphicFrame>
        <p:nvGraphicFramePr>
          <p:cNvPr id="6299" name="Group 155"/>
          <p:cNvGraphicFramePr>
            <a:graphicFrameLocks noGrp="1"/>
          </p:cNvGraphicFramePr>
          <p:nvPr/>
        </p:nvGraphicFramePr>
        <p:xfrm>
          <a:off x="357188" y="2244725"/>
          <a:ext cx="8569325" cy="4613274"/>
        </p:xfrm>
        <a:graphic>
          <a:graphicData uri="http://schemas.openxmlformats.org/drawingml/2006/table">
            <a:tbl>
              <a:tblPr/>
              <a:tblGrid>
                <a:gridCol w="2970213"/>
                <a:gridCol w="1797050"/>
                <a:gridCol w="2462212"/>
                <a:gridCol w="1339850"/>
              </a:tblGrid>
              <a:tr h="828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Вид паразита</a:t>
                      </a:r>
                      <a:endParaRPr kumimoji="0" lang="uk-UA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Географічна область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Ізотерми січня, °С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Ізотерми липня, °С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589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Т.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spiralis, T. pseudospiralis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Космополіти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-10 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до-12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+17 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до+28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66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Т.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nativa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Голарктика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-15 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до -30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+3 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до +17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66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Т6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Неарктика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-10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+22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589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Т.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britovi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Палеарктика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-3 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до +9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+17 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до +26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66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Т.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murrelli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Неарктика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-5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+22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96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Т8</a:t>
                      </a:r>
                      <a:endParaRPr kumimoji="0" lang="uk-UA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Ефіопська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+25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+18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69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Т. </a:t>
                      </a:r>
                      <a:r>
                        <a:rPr kumimoji="0" lang="en-US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nelsoni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Ефіопська</a:t>
                      </a:r>
                      <a:endParaRPr kumimoji="0" lang="uk-UA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+29 </a:t>
                      </a: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до +30 цілий</a:t>
                      </a: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рік</a:t>
                      </a:r>
                      <a:endParaRPr kumimoji="0" lang="uk-UA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380" name="Rectangle 150"/>
          <p:cNvSpPr>
            <a:spLocks noChangeArrowheads="1"/>
          </p:cNvSpPr>
          <p:nvPr/>
        </p:nvSpPr>
        <p:spPr bwMode="auto">
          <a:xfrm>
            <a:off x="0" y="4897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81" name="Прямоугольник 4"/>
          <p:cNvSpPr>
            <a:spLocks noChangeArrowheads="1"/>
          </p:cNvSpPr>
          <p:nvPr/>
        </p:nvSpPr>
        <p:spPr bwMode="auto">
          <a:xfrm>
            <a:off x="214313" y="1643063"/>
            <a:ext cx="8786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000">
                <a:solidFill>
                  <a:schemeClr val="tx2"/>
                </a:solidFill>
              </a:rPr>
              <a:t> </a:t>
            </a:r>
            <a:r>
              <a:rPr lang="uk-UA" sz="2000"/>
              <a:t>Ізотерми січня і липня, які визначають ареали окремих видів </a:t>
            </a:r>
            <a:r>
              <a:rPr lang="en-US" sz="2000" i="1"/>
              <a:t>Trichinella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3667</TotalTime>
  <Words>1745</Words>
  <Application>Microsoft Office PowerPoint</Application>
  <PresentationFormat>Экран (4:3)</PresentationFormat>
  <Paragraphs>123</Paragraphs>
  <Slides>28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Times New Roman</vt:lpstr>
      <vt:lpstr>SimSun</vt:lpstr>
      <vt:lpstr>Courier New</vt:lpstr>
      <vt:lpstr>Оформление по умолчанию</vt:lpstr>
      <vt:lpstr>Документ Microsoft Word</vt:lpstr>
      <vt:lpstr>Corel PHOTO-PAINT 12.0 Image</vt:lpstr>
      <vt:lpstr>Зоогеографія та паразитизм</vt:lpstr>
      <vt:lpstr>Зоогеографія та паразитизм</vt:lpstr>
      <vt:lpstr>Зоогеографічні області</vt:lpstr>
      <vt:lpstr>Географічне поширення паразитичних видів</vt:lpstr>
      <vt:lpstr>Презентация PowerPoint</vt:lpstr>
      <vt:lpstr>Життєвий цикл Fasciola hepatica</vt:lpstr>
      <vt:lpstr>Презентация PowerPoint</vt:lpstr>
      <vt:lpstr>Замиканню циклу перешкоджає відсутність відповідних хазяїв  На прикладі міграції оселедців у Балтійському морі </vt:lpstr>
      <vt:lpstr> Важливу роль в обмеженні можливості колонізації нових територій  відіграють кліматичні умови, передусім невідповідна температура.  </vt:lpstr>
      <vt:lpstr>Презентация PowerPoint</vt:lpstr>
      <vt:lpstr>Список видів Ligophorus від риб родини кефалевих із зазначенням їх географічного поширення</vt:lpstr>
      <vt:lpstr>Реконструкція розповсюдження предкових форм та гіпотеза еволюційних подій для Ligophorus з використанням дисперсійно–вікаріаціного аналізу </vt:lpstr>
      <vt:lpstr>Шляхи набуття паразитів </vt:lpstr>
      <vt:lpstr>Групи видів паразитів піленгаса в Азовському морі</vt:lpstr>
      <vt:lpstr>Зміна середовища і спрощення контактів між тваринами спричинені людиною</vt:lpstr>
      <vt:lpstr>Специфічність паразитів</vt:lpstr>
      <vt:lpstr>Типи специфічності</vt:lpstr>
      <vt:lpstr>У межах недавньої специфічності виділено три окремі типи:  </vt:lpstr>
      <vt:lpstr>Філогенетична специфічність на прикладі моногеней родини Polystomatidae</vt:lpstr>
      <vt:lpstr>Філогенез оленів та їхніх паразитів — круглих червів родів Spiculopteragia і Mazamostrongylus</vt:lpstr>
      <vt:lpstr>Презентация PowerPoint</vt:lpstr>
      <vt:lpstr>Визначення типів специфічності</vt:lpstr>
      <vt:lpstr>Схема розподілу паразитів з різним ступенем специфічності серед хазяїв у біотопі. Подібна форма "хазяїв" вказує на їх спорідненість  (А і В, С і D, Е і F)</vt:lpstr>
      <vt:lpstr>Презентация PowerPoint</vt:lpstr>
      <vt:lpstr>Розміщення восьми видів стьожкових червів родини Hymenolepididae у травному каналі лебедя-шипуна</vt:lpstr>
      <vt:lpstr>Презентация PowerPoint</vt:lpstr>
      <vt:lpstr>Що для паразитів корисніше: формування вузької або широкої специфічності?</vt:lpstr>
      <vt:lpstr>Що для паразитів корисніше: формування вузької або широкої специфічності?</vt:lpstr>
    </vt:vector>
  </TitlesOfParts>
  <Company>znu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Зоогеографія та паразитизм</dc:title>
  <dc:creator>Sarabeev</dc:creator>
  <cp:lastModifiedBy>X</cp:lastModifiedBy>
  <cp:revision>41</cp:revision>
  <dcterms:created xsi:type="dcterms:W3CDTF">2009-12-03T23:29:18Z</dcterms:created>
  <dcterms:modified xsi:type="dcterms:W3CDTF">2020-03-25T14:31:37Z</dcterms:modified>
</cp:coreProperties>
</file>