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91" d="100"/>
          <a:sy n="91" d="100"/>
        </p:scale>
        <p:origin x="202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600200"/>
            <a:ext cx="103632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556001"/>
            <a:ext cx="85344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447801"/>
            <a:ext cx="27432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47800"/>
            <a:ext cx="80264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8063251" y="4203592"/>
            <a:ext cx="383523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3492427" y="4075290"/>
            <a:ext cx="7392687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3771637" y="4087562"/>
            <a:ext cx="729064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7479319" y="4074175"/>
            <a:ext cx="4410667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82220" y="4058555"/>
            <a:ext cx="11631168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043" y="2463560"/>
            <a:ext cx="103632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3153" y="1437449"/>
            <a:ext cx="8556979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9/23/2024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902207" y="2679192"/>
            <a:ext cx="5096256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679192"/>
            <a:ext cx="5096256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2208" y="2678114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3110" y="3429001"/>
            <a:ext cx="5093407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7600" y="2678113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3429001"/>
            <a:ext cx="5096256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9/23/2024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9/23/2024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9/23/2024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9/23/2024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3581401"/>
            <a:ext cx="44704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1219200" y="2286000"/>
            <a:ext cx="44704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02616" y="1828800"/>
            <a:ext cx="5205435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874" y="338667"/>
            <a:ext cx="5083527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1112" y="2785533"/>
            <a:ext cx="5091289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9/23/2024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371600"/>
            <a:ext cx="475488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82220" y="1679429"/>
            <a:ext cx="11631168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338328"/>
            <a:ext cx="109728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84896" y="6250165"/>
            <a:ext cx="50489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9/23/2024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185" y="6250165"/>
            <a:ext cx="50489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21451" y="6250164"/>
            <a:ext cx="15491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757" y="2675467"/>
            <a:ext cx="9877777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71600" y="1332755"/>
            <a:ext cx="9448800" cy="2139335"/>
          </a:xfr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uk-UA" sz="4800" dirty="0"/>
              <a:t>УПРАВЛІННЯ РИЗИКОМ СУЇЦИДУ ПОСТРАЖДАЛИХ У ВІЙСЬКОВИХ КОНФЛІКТАХ</a:t>
            </a: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919583"/>
            <a:ext cx="9448800" cy="1122679"/>
          </a:xfrm>
        </p:spPr>
        <p:txBody>
          <a:bodyPr>
            <a:norm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209004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800" y="1672046"/>
            <a:ext cx="10820400" cy="4546639"/>
          </a:xfr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algn="just"/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означає</a:t>
            </a:r>
            <a:r>
              <a:rPr lang="ru-RU" dirty="0"/>
              <a:t> «</a:t>
            </a:r>
            <a:r>
              <a:rPr lang="ru-RU" dirty="0" err="1"/>
              <a:t>передбачити</a:t>
            </a:r>
            <a:r>
              <a:rPr lang="ru-RU" dirty="0"/>
              <a:t> </a:t>
            </a:r>
            <a:r>
              <a:rPr lang="ru-RU" dirty="0" err="1"/>
              <a:t>суїцид</a:t>
            </a:r>
            <a:r>
              <a:rPr lang="ru-RU" dirty="0"/>
              <a:t>»? </a:t>
            </a:r>
            <a:r>
              <a:rPr lang="ru-RU" dirty="0" err="1"/>
              <a:t>Передбачити</a:t>
            </a:r>
            <a:r>
              <a:rPr lang="ru-RU" dirty="0"/>
              <a:t> —  </a:t>
            </a:r>
            <a:r>
              <a:rPr lang="ru-RU" dirty="0" err="1"/>
              <a:t>означає</a:t>
            </a:r>
            <a:r>
              <a:rPr lang="ru-RU" dirty="0"/>
              <a:t> «</a:t>
            </a:r>
            <a:r>
              <a:rPr lang="ru-RU" dirty="0" err="1"/>
              <a:t>зрозуміти</a:t>
            </a:r>
            <a:r>
              <a:rPr lang="ru-RU" dirty="0"/>
              <a:t>, </a:t>
            </a:r>
            <a:r>
              <a:rPr lang="ru-RU" dirty="0" err="1"/>
              <a:t>базуючись</a:t>
            </a:r>
            <a:r>
              <a:rPr lang="ru-RU" dirty="0"/>
              <a:t> на </a:t>
            </a:r>
            <a:r>
              <a:rPr lang="ru-RU" dirty="0" err="1"/>
              <a:t>спостереженні</a:t>
            </a:r>
            <a:r>
              <a:rPr lang="ru-RU" dirty="0"/>
              <a:t>, </a:t>
            </a:r>
            <a:r>
              <a:rPr lang="ru-RU" dirty="0" err="1"/>
              <a:t>досвіді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наукових</a:t>
            </a:r>
            <a:r>
              <a:rPr lang="ru-RU" dirty="0"/>
              <a:t> </a:t>
            </a:r>
            <a:r>
              <a:rPr lang="ru-RU" dirty="0" err="1"/>
              <a:t>знаннях</a:t>
            </a:r>
            <a:r>
              <a:rPr lang="ru-RU" dirty="0"/>
              <a:t>». Таким чином, </a:t>
            </a:r>
            <a:r>
              <a:rPr lang="ru-RU" dirty="0" err="1"/>
              <a:t>передбачення</a:t>
            </a:r>
            <a:r>
              <a:rPr lang="ru-RU" dirty="0"/>
              <a:t> </a:t>
            </a:r>
            <a:r>
              <a:rPr lang="ru-RU" dirty="0" err="1"/>
              <a:t>суїциду</a:t>
            </a:r>
            <a:r>
              <a:rPr lang="ru-RU" dirty="0"/>
              <a:t> </a:t>
            </a:r>
            <a:r>
              <a:rPr lang="ru-RU" dirty="0" err="1"/>
              <a:t>означає</a:t>
            </a:r>
            <a:r>
              <a:rPr lang="ru-RU" dirty="0"/>
              <a:t>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очікування</a:t>
            </a:r>
            <a:r>
              <a:rPr lang="ru-RU" dirty="0"/>
              <a:t> </a:t>
            </a:r>
            <a:r>
              <a:rPr lang="ru-RU" dirty="0" err="1"/>
              <a:t>майбутньої</a:t>
            </a:r>
            <a:r>
              <a:rPr lang="ru-RU" dirty="0"/>
              <a:t> </a:t>
            </a:r>
            <a:r>
              <a:rPr lang="ru-RU" dirty="0" err="1"/>
              <a:t>поведінки</a:t>
            </a:r>
            <a:r>
              <a:rPr lang="ru-RU" dirty="0"/>
              <a:t>. Очевидно, </a:t>
            </a:r>
            <a:r>
              <a:rPr lang="ru-RU" dirty="0" err="1"/>
              <a:t>що</a:t>
            </a:r>
            <a:r>
              <a:rPr lang="ru-RU" dirty="0"/>
              <a:t> точно знати </a:t>
            </a:r>
            <a:r>
              <a:rPr lang="ru-RU" dirty="0" err="1"/>
              <a:t>майбутнє</a:t>
            </a:r>
            <a:r>
              <a:rPr lang="ru-RU" dirty="0"/>
              <a:t> </a:t>
            </a:r>
            <a:r>
              <a:rPr lang="ru-RU" dirty="0" err="1"/>
              <a:t>неможливо</a:t>
            </a:r>
            <a:r>
              <a:rPr lang="ru-RU" dirty="0"/>
              <a:t>, </a:t>
            </a:r>
            <a:r>
              <a:rPr lang="ru-RU" dirty="0" err="1"/>
              <a:t>проте</a:t>
            </a:r>
            <a:r>
              <a:rPr lang="ru-RU" dirty="0"/>
              <a:t> прецедентна практика у </a:t>
            </a:r>
            <a:r>
              <a:rPr lang="ru-RU" dirty="0" err="1"/>
              <a:t>судових</a:t>
            </a:r>
            <a:r>
              <a:rPr lang="ru-RU" dirty="0"/>
              <a:t> справах </a:t>
            </a:r>
            <a:r>
              <a:rPr lang="ru-RU" dirty="0" err="1"/>
              <a:t>показує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відповідач</a:t>
            </a:r>
            <a:r>
              <a:rPr lang="ru-RU" dirty="0"/>
              <a:t> </a:t>
            </a:r>
            <a:r>
              <a:rPr lang="ru-RU" dirty="0" err="1"/>
              <a:t>мав</a:t>
            </a:r>
            <a:r>
              <a:rPr lang="ru-RU" dirty="0"/>
              <a:t> </a:t>
            </a:r>
            <a:r>
              <a:rPr lang="ru-RU" dirty="0" err="1"/>
              <a:t>втрутитися</a:t>
            </a:r>
            <a:r>
              <a:rPr lang="ru-RU" dirty="0"/>
              <a:t>, коли </a:t>
            </a:r>
            <a:r>
              <a:rPr lang="ru-RU" dirty="0" err="1"/>
              <a:t>поведінка</a:t>
            </a:r>
            <a:r>
              <a:rPr lang="ru-RU" dirty="0"/>
              <a:t> особи </a:t>
            </a:r>
            <a:r>
              <a:rPr lang="ru-RU" dirty="0" err="1"/>
              <a:t>була</a:t>
            </a:r>
            <a:r>
              <a:rPr lang="ru-RU" dirty="0"/>
              <a:t> «</a:t>
            </a:r>
            <a:r>
              <a:rPr lang="ru-RU" dirty="0" err="1"/>
              <a:t>обґрунтовано</a:t>
            </a:r>
            <a:r>
              <a:rPr lang="ru-RU" dirty="0"/>
              <a:t> </a:t>
            </a:r>
            <a:r>
              <a:rPr lang="ru-RU" dirty="0" err="1"/>
              <a:t>передбачуваною</a:t>
            </a:r>
            <a:r>
              <a:rPr lang="ru-RU" dirty="0"/>
              <a:t>». </a:t>
            </a:r>
          </a:p>
          <a:p>
            <a:pPr algn="just"/>
            <a:r>
              <a:rPr lang="ru-RU" dirty="0" err="1"/>
              <a:t>Звісно</a:t>
            </a:r>
            <a:r>
              <a:rPr lang="ru-RU" dirty="0"/>
              <a:t>, до </a:t>
            </a:r>
            <a:r>
              <a:rPr lang="ru-RU" dirty="0" err="1"/>
              <a:t>завдань</a:t>
            </a:r>
            <a:r>
              <a:rPr lang="ru-RU" dirty="0"/>
              <a:t> </a:t>
            </a:r>
            <a:r>
              <a:rPr lang="ru-RU" dirty="0" err="1"/>
              <a:t>працівників</a:t>
            </a:r>
            <a:r>
              <a:rPr lang="ru-RU" dirty="0"/>
              <a:t>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психічного</a:t>
            </a:r>
            <a:r>
              <a:rPr lang="ru-RU" dirty="0"/>
              <a:t> </a:t>
            </a:r>
            <a:r>
              <a:rPr lang="ru-RU" dirty="0" err="1"/>
              <a:t>здоров’я</a:t>
            </a:r>
            <a:r>
              <a:rPr lang="ru-RU" dirty="0"/>
              <a:t> входить «</a:t>
            </a:r>
            <a:r>
              <a:rPr lang="ru-RU" dirty="0" err="1"/>
              <a:t>обґрунтоване</a:t>
            </a:r>
            <a:r>
              <a:rPr lang="ru-RU" dirty="0"/>
              <a:t> </a:t>
            </a:r>
            <a:r>
              <a:rPr lang="ru-RU" dirty="0" err="1"/>
              <a:t>передбачення</a:t>
            </a:r>
            <a:r>
              <a:rPr lang="ru-RU" dirty="0"/>
              <a:t>». </a:t>
            </a:r>
            <a:r>
              <a:rPr lang="ru-RU" dirty="0" err="1"/>
              <a:t>Пацієнти</a:t>
            </a:r>
            <a:r>
              <a:rPr lang="ru-RU" dirty="0"/>
              <a:t> часто </a:t>
            </a:r>
            <a:r>
              <a:rPr lang="ru-RU" dirty="0" err="1"/>
              <a:t>звертаються</a:t>
            </a:r>
            <a:r>
              <a:rPr lang="ru-RU" dirty="0"/>
              <a:t> до </a:t>
            </a:r>
            <a:r>
              <a:rPr lang="ru-RU" dirty="0" err="1"/>
              <a:t>працівників</a:t>
            </a:r>
            <a:r>
              <a:rPr lang="ru-RU" dirty="0"/>
              <a:t>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психічного</a:t>
            </a:r>
            <a:r>
              <a:rPr lang="ru-RU" dirty="0"/>
              <a:t> </a:t>
            </a:r>
            <a:r>
              <a:rPr lang="ru-RU" dirty="0" err="1"/>
              <a:t>здоров’я</a:t>
            </a:r>
            <a:r>
              <a:rPr lang="ru-RU" dirty="0"/>
              <a:t> з </a:t>
            </a:r>
            <a:r>
              <a:rPr lang="ru-RU" dirty="0" err="1"/>
              <a:t>питаннями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своєї</a:t>
            </a:r>
            <a:r>
              <a:rPr lang="ru-RU" dirty="0"/>
              <a:t> </a:t>
            </a:r>
            <a:r>
              <a:rPr lang="ru-RU" dirty="0" err="1"/>
              <a:t>безпеки</a:t>
            </a:r>
            <a:r>
              <a:rPr lang="ru-RU" dirty="0"/>
              <a:t>. До того ж </a:t>
            </a:r>
            <a:r>
              <a:rPr lang="ru-RU" dirty="0" err="1"/>
              <a:t>командири</a:t>
            </a:r>
            <a:r>
              <a:rPr lang="ru-RU" dirty="0"/>
              <a:t> </a:t>
            </a:r>
            <a:r>
              <a:rPr lang="ru-RU" dirty="0" err="1"/>
              <a:t>Армії</a:t>
            </a:r>
            <a:r>
              <a:rPr lang="ru-RU" dirty="0"/>
              <a:t> США часто </a:t>
            </a:r>
            <a:r>
              <a:rPr lang="ru-RU" dirty="0" err="1"/>
              <a:t>консультуються</a:t>
            </a:r>
            <a:r>
              <a:rPr lang="ru-RU" dirty="0"/>
              <a:t> з психологами на предмет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можливості</a:t>
            </a:r>
            <a:r>
              <a:rPr lang="ru-RU" dirty="0"/>
              <a:t> «</a:t>
            </a:r>
            <a:r>
              <a:rPr lang="ru-RU" dirty="0" err="1"/>
              <a:t>обґрунтованого</a:t>
            </a:r>
            <a:r>
              <a:rPr lang="ru-RU" dirty="0"/>
              <a:t> </a:t>
            </a:r>
            <a:r>
              <a:rPr lang="ru-RU" dirty="0" err="1"/>
              <a:t>передбачення</a:t>
            </a:r>
            <a:r>
              <a:rPr lang="ru-RU" dirty="0"/>
              <a:t>»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своїх</a:t>
            </a:r>
            <a:r>
              <a:rPr lang="ru-RU" dirty="0"/>
              <a:t> </a:t>
            </a:r>
            <a:r>
              <a:rPr lang="ru-RU" dirty="0" err="1"/>
              <a:t>солдатів</a:t>
            </a:r>
            <a:r>
              <a:rPr lang="ru-RU" dirty="0"/>
              <a:t>. </a:t>
            </a:r>
          </a:p>
          <a:p>
            <a:pPr algn="just"/>
            <a:r>
              <a:rPr lang="ru-RU" dirty="0" err="1"/>
              <a:t>Психологів</a:t>
            </a:r>
            <a:r>
              <a:rPr lang="ru-RU" dirty="0"/>
              <a:t> </a:t>
            </a:r>
            <a:r>
              <a:rPr lang="ru-RU" dirty="0" err="1"/>
              <a:t>просять</a:t>
            </a:r>
            <a:r>
              <a:rPr lang="ru-RU" dirty="0"/>
              <a:t> </a:t>
            </a:r>
            <a:r>
              <a:rPr lang="ru-RU" dirty="0" err="1"/>
              <a:t>передбачити</a:t>
            </a:r>
            <a:r>
              <a:rPr lang="ru-RU" dirty="0"/>
              <a:t> не </a:t>
            </a:r>
            <a:r>
              <a:rPr lang="ru-RU" dirty="0" err="1"/>
              <a:t>лише</a:t>
            </a:r>
            <a:r>
              <a:rPr lang="ru-RU" dirty="0"/>
              <a:t>,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збирається</a:t>
            </a:r>
            <a:r>
              <a:rPr lang="ru-RU" dirty="0"/>
              <a:t> </a:t>
            </a:r>
            <a:r>
              <a:rPr lang="ru-RU" dirty="0" err="1"/>
              <a:t>пацієнт</a:t>
            </a:r>
            <a:r>
              <a:rPr lang="ru-RU" dirty="0"/>
              <a:t> </a:t>
            </a:r>
            <a:r>
              <a:rPr lang="ru-RU" dirty="0" err="1"/>
              <a:t>вчинити</a:t>
            </a:r>
            <a:r>
              <a:rPr lang="ru-RU" dirty="0"/>
              <a:t> </a:t>
            </a:r>
            <a:r>
              <a:rPr lang="ru-RU" dirty="0" err="1"/>
              <a:t>суїцид</a:t>
            </a:r>
            <a:r>
              <a:rPr lang="ru-RU" dirty="0"/>
              <a:t>, а й коли </a:t>
            </a:r>
            <a:r>
              <a:rPr lang="ru-RU" dirty="0" err="1"/>
              <a:t>саме</a:t>
            </a:r>
            <a:r>
              <a:rPr lang="ru-RU" dirty="0"/>
              <a:t>. </a:t>
            </a:r>
            <a:r>
              <a:rPr lang="ru-RU" dirty="0" err="1"/>
              <a:t>Пацієнт</a:t>
            </a:r>
            <a:r>
              <a:rPr lang="ru-RU" dirty="0"/>
              <a:t> з </a:t>
            </a:r>
            <a:r>
              <a:rPr lang="ru-RU" dirty="0" err="1"/>
              <a:t>високим</a:t>
            </a:r>
            <a:r>
              <a:rPr lang="ru-RU" dirty="0"/>
              <a:t> </a:t>
            </a:r>
            <a:r>
              <a:rPr lang="ru-RU" dirty="0" err="1"/>
              <a:t>ризиком</a:t>
            </a:r>
            <a:r>
              <a:rPr lang="ru-RU" dirty="0"/>
              <a:t> </a:t>
            </a:r>
            <a:r>
              <a:rPr lang="ru-RU" dirty="0" err="1"/>
              <a:t>неминучої</a:t>
            </a:r>
            <a:r>
              <a:rPr lang="ru-RU" dirty="0"/>
              <a:t> </a:t>
            </a:r>
            <a:r>
              <a:rPr lang="ru-RU" dirty="0" err="1"/>
              <a:t>суїцидальної</a:t>
            </a:r>
            <a:r>
              <a:rPr lang="ru-RU" dirty="0"/>
              <a:t> </a:t>
            </a:r>
            <a:r>
              <a:rPr lang="ru-RU" dirty="0" err="1"/>
              <a:t>поведінки</a:t>
            </a:r>
            <a:r>
              <a:rPr lang="ru-RU" dirty="0"/>
              <a:t> </a:t>
            </a:r>
            <a:r>
              <a:rPr lang="ru-RU" dirty="0" err="1"/>
              <a:t>потребує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</a:t>
            </a:r>
            <a:r>
              <a:rPr lang="ru-RU" dirty="0" err="1"/>
              <a:t>пацієнт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хронічними</a:t>
            </a:r>
            <a:r>
              <a:rPr lang="ru-RU" dirty="0"/>
              <a:t> </a:t>
            </a:r>
            <a:r>
              <a:rPr lang="ru-RU" dirty="0" err="1"/>
              <a:t>чинниками</a:t>
            </a:r>
            <a:r>
              <a:rPr lang="ru-RU" dirty="0"/>
              <a:t> </a:t>
            </a:r>
            <a:r>
              <a:rPr lang="ru-RU" dirty="0" err="1"/>
              <a:t>ризику</a:t>
            </a:r>
            <a:r>
              <a:rPr lang="ru-RU" dirty="0"/>
              <a:t> без </a:t>
            </a:r>
            <a:r>
              <a:rPr lang="ru-RU" dirty="0" err="1"/>
              <a:t>імовірності</a:t>
            </a:r>
            <a:r>
              <a:rPr lang="ru-RU" dirty="0"/>
              <a:t> </a:t>
            </a:r>
            <a:r>
              <a:rPr lang="ru-RU" dirty="0" err="1"/>
              <a:t>покалічення</a:t>
            </a:r>
            <a:r>
              <a:rPr lang="ru-RU" dirty="0"/>
              <a:t>. </a:t>
            </a:r>
            <a:r>
              <a:rPr lang="ru-RU" dirty="0" err="1"/>
              <a:t>Однак</a:t>
            </a:r>
            <a:r>
              <a:rPr lang="ru-RU" dirty="0"/>
              <a:t> </a:t>
            </a:r>
            <a:r>
              <a:rPr lang="ru-RU" dirty="0" err="1"/>
              <a:t>ключове</a:t>
            </a:r>
            <a:r>
              <a:rPr lang="ru-RU" dirty="0"/>
              <a:t> </a:t>
            </a:r>
            <a:r>
              <a:rPr lang="ru-RU" dirty="0" err="1"/>
              <a:t>питання</a:t>
            </a:r>
            <a:r>
              <a:rPr lang="ru-RU" dirty="0"/>
              <a:t>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пов’язане</a:t>
            </a:r>
            <a:r>
              <a:rPr lang="ru-RU" dirty="0"/>
              <a:t> з «</a:t>
            </a:r>
            <a:r>
              <a:rPr lang="ru-RU" dirty="0" err="1"/>
              <a:t>обґрунтованим</a:t>
            </a:r>
            <a:r>
              <a:rPr lang="ru-RU" dirty="0"/>
              <a:t> </a:t>
            </a:r>
            <a:r>
              <a:rPr lang="ru-RU" dirty="0" err="1"/>
              <a:t>передбаченням</a:t>
            </a:r>
            <a:r>
              <a:rPr lang="ru-RU" dirty="0"/>
              <a:t>». Яке </a:t>
            </a:r>
            <a:r>
              <a:rPr lang="ru-RU" dirty="0" err="1"/>
              <a:t>дослідження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допомогти</a:t>
            </a:r>
            <a:r>
              <a:rPr lang="ru-RU" dirty="0"/>
              <a:t> </a:t>
            </a:r>
            <a:r>
              <a:rPr lang="ru-RU" dirty="0" err="1"/>
              <a:t>передбачити</a:t>
            </a:r>
            <a:r>
              <a:rPr lang="ru-RU" dirty="0"/>
              <a:t> </a:t>
            </a:r>
            <a:r>
              <a:rPr lang="ru-RU" dirty="0" err="1"/>
              <a:t>суїцидальну</a:t>
            </a:r>
            <a:r>
              <a:rPr lang="ru-RU" dirty="0"/>
              <a:t> </a:t>
            </a:r>
            <a:r>
              <a:rPr lang="ru-RU" dirty="0" err="1"/>
              <a:t>поведінку</a:t>
            </a:r>
            <a:r>
              <a:rPr lang="ru-RU" dirty="0"/>
              <a:t>? </a:t>
            </a:r>
            <a:r>
              <a:rPr lang="ru-RU" dirty="0" err="1"/>
              <a:t>Наскільки</a:t>
            </a:r>
            <a:r>
              <a:rPr lang="ru-RU" dirty="0"/>
              <a:t> </a:t>
            </a:r>
            <a:r>
              <a:rPr lang="ru-RU" dirty="0" err="1"/>
              <a:t>чітко</a:t>
            </a:r>
            <a:r>
              <a:rPr lang="ru-RU" dirty="0"/>
              <a:t> зараз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працівник</a:t>
            </a:r>
            <a:r>
              <a:rPr lang="ru-RU" dirty="0"/>
              <a:t>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психічного</a:t>
            </a:r>
            <a:r>
              <a:rPr lang="ru-RU" dirty="0"/>
              <a:t> </a:t>
            </a:r>
            <a:r>
              <a:rPr lang="ru-RU" dirty="0" err="1"/>
              <a:t>здоров’я</a:t>
            </a:r>
            <a:r>
              <a:rPr lang="ru-RU" dirty="0"/>
              <a:t> </a:t>
            </a:r>
            <a:r>
              <a:rPr lang="ru-RU" dirty="0" err="1"/>
              <a:t>передбачити</a:t>
            </a:r>
            <a:r>
              <a:rPr lang="ru-RU" dirty="0"/>
              <a:t> </a:t>
            </a:r>
            <a:r>
              <a:rPr lang="ru-RU" dirty="0" err="1"/>
              <a:t>суїцидальну</a:t>
            </a:r>
            <a:r>
              <a:rPr lang="ru-RU" dirty="0"/>
              <a:t> </a:t>
            </a:r>
            <a:r>
              <a:rPr lang="ru-RU" dirty="0" err="1"/>
              <a:t>поведінку</a:t>
            </a:r>
            <a:r>
              <a:rPr lang="ru-RU" dirty="0"/>
              <a:t>? </a:t>
            </a:r>
            <a:r>
              <a:rPr lang="ru-RU" dirty="0" err="1"/>
              <a:t>Наступний</a:t>
            </a:r>
            <a:r>
              <a:rPr lang="ru-RU" dirty="0"/>
              <a:t> </a:t>
            </a:r>
            <a:r>
              <a:rPr lang="ru-RU" dirty="0" err="1"/>
              <a:t>розділ</a:t>
            </a:r>
            <a:r>
              <a:rPr lang="ru-RU" dirty="0"/>
              <a:t> </a:t>
            </a:r>
            <a:r>
              <a:rPr lang="ru-RU" dirty="0" err="1"/>
              <a:t>присвячений</a:t>
            </a:r>
            <a:r>
              <a:rPr lang="ru-RU" dirty="0"/>
              <a:t> </a:t>
            </a:r>
            <a:r>
              <a:rPr lang="ru-RU" dirty="0" err="1"/>
              <a:t>розгляду</a:t>
            </a:r>
            <a:r>
              <a:rPr lang="ru-RU" dirty="0"/>
              <a:t> </a:t>
            </a:r>
            <a:r>
              <a:rPr lang="ru-RU" dirty="0" err="1"/>
              <a:t>деяких</a:t>
            </a:r>
            <a:r>
              <a:rPr lang="ru-RU" dirty="0"/>
              <a:t> </a:t>
            </a:r>
            <a:r>
              <a:rPr lang="ru-RU" dirty="0" err="1"/>
              <a:t>сучасних</a:t>
            </a:r>
            <a:r>
              <a:rPr lang="ru-RU" dirty="0"/>
              <a:t> </a:t>
            </a:r>
            <a:r>
              <a:rPr lang="ru-RU" dirty="0" err="1"/>
              <a:t>досліджень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передбачення</a:t>
            </a:r>
            <a:r>
              <a:rPr lang="ru-RU" dirty="0"/>
              <a:t> </a:t>
            </a:r>
            <a:r>
              <a:rPr lang="ru-RU" dirty="0" err="1"/>
              <a:t>самогубства</a:t>
            </a:r>
            <a:r>
              <a:rPr lang="ru-RU" dirty="0"/>
              <a:t> та </a:t>
            </a:r>
            <a:r>
              <a:rPr lang="ru-RU" dirty="0" err="1"/>
              <a:t>майбутніх</a:t>
            </a:r>
            <a:r>
              <a:rPr lang="ru-RU" dirty="0"/>
              <a:t> </a:t>
            </a:r>
            <a:r>
              <a:rPr lang="ru-RU" dirty="0" err="1"/>
              <a:t>дослідницьких</a:t>
            </a:r>
            <a:r>
              <a:rPr lang="ru-RU" dirty="0"/>
              <a:t> </a:t>
            </a:r>
            <a:r>
              <a:rPr lang="ru-RU" dirty="0" err="1"/>
              <a:t>пріоритетів</a:t>
            </a:r>
            <a:r>
              <a:rPr lang="ru-RU" dirty="0"/>
              <a:t>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2263" y="503115"/>
            <a:ext cx="6463937" cy="972987"/>
          </a:xfr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dirty="0"/>
              <a:t>ВИЗНАЧЕННЯ ЙМОВІРНОСТІ СУЇЦИДУ </a:t>
            </a:r>
          </a:p>
        </p:txBody>
      </p:sp>
    </p:spTree>
    <p:extLst>
      <p:ext uri="{BB962C8B-B14F-4D97-AF65-F5344CB8AC3E}">
        <p14:creationId xmlns:p14="http://schemas.microsoft.com/office/powerpoint/2010/main" val="7092804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800" y="1658983"/>
            <a:ext cx="10820400" cy="4794067"/>
          </a:xfrm>
          <a:gradFill flip="none" rotWithShape="1">
            <a:gsLst>
              <a:gs pos="0">
                <a:schemeClr val="accent2">
                  <a:lumMod val="67000"/>
                </a:schemeClr>
              </a:gs>
              <a:gs pos="48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dirty="0" err="1"/>
              <a:t>Чи</a:t>
            </a:r>
            <a:r>
              <a:rPr lang="ru-RU" dirty="0"/>
              <a:t> є  </a:t>
            </a:r>
            <a:r>
              <a:rPr lang="ru-RU" dirty="0" err="1"/>
              <a:t>важливим</a:t>
            </a:r>
            <a:r>
              <a:rPr lang="ru-RU" dirty="0"/>
              <a:t> </a:t>
            </a:r>
            <a:r>
              <a:rPr lang="ru-RU" dirty="0" err="1"/>
              <a:t>передбачення</a:t>
            </a:r>
            <a:r>
              <a:rPr lang="ru-RU" dirty="0"/>
              <a:t> </a:t>
            </a:r>
            <a:r>
              <a:rPr lang="ru-RU" dirty="0" err="1"/>
              <a:t>суїциду</a:t>
            </a:r>
            <a:r>
              <a:rPr lang="ru-RU" dirty="0"/>
              <a:t>?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dirty="0" err="1"/>
              <a:t>Наразі</a:t>
            </a:r>
            <a:r>
              <a:rPr lang="ru-RU" dirty="0"/>
              <a:t> </a:t>
            </a:r>
            <a:r>
              <a:rPr lang="ru-RU" dirty="0" err="1"/>
              <a:t>досліджень</a:t>
            </a:r>
            <a:r>
              <a:rPr lang="ru-RU" dirty="0"/>
              <a:t> для </a:t>
            </a:r>
            <a:r>
              <a:rPr lang="ru-RU" dirty="0" err="1"/>
              <a:t>передбачення</a:t>
            </a:r>
            <a:r>
              <a:rPr lang="ru-RU" dirty="0"/>
              <a:t> </a:t>
            </a:r>
            <a:r>
              <a:rPr lang="ru-RU" dirty="0" err="1"/>
              <a:t>самогубства</a:t>
            </a:r>
            <a:r>
              <a:rPr lang="ru-RU" dirty="0"/>
              <a:t> </a:t>
            </a:r>
            <a:r>
              <a:rPr lang="ru-RU" dirty="0" err="1"/>
              <a:t>недостатньо</a:t>
            </a:r>
            <a:r>
              <a:rPr lang="ru-RU" dirty="0"/>
              <a:t>, а </a:t>
            </a:r>
            <a:r>
              <a:rPr lang="ru-RU" dirty="0" err="1"/>
              <a:t>якісний</a:t>
            </a:r>
            <a:r>
              <a:rPr lang="ru-RU" dirty="0"/>
              <a:t> </a:t>
            </a:r>
            <a:r>
              <a:rPr lang="ru-RU" dirty="0" err="1"/>
              <a:t>аналіз</a:t>
            </a:r>
            <a:r>
              <a:rPr lang="ru-RU" dirty="0"/>
              <a:t> </a:t>
            </a:r>
            <a:r>
              <a:rPr lang="ru-RU" dirty="0" err="1"/>
              <a:t>дуже</a:t>
            </a:r>
            <a:r>
              <a:rPr lang="ru-RU" dirty="0"/>
              <a:t> </a:t>
            </a:r>
            <a:r>
              <a:rPr lang="ru-RU" dirty="0" err="1"/>
              <a:t>дорогий</a:t>
            </a:r>
            <a:r>
              <a:rPr lang="ru-RU" dirty="0"/>
              <a:t>, і до того ж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важко</a:t>
            </a:r>
            <a:r>
              <a:rPr lang="ru-RU" dirty="0"/>
              <a:t> провести, тому </a:t>
            </a:r>
            <a:r>
              <a:rPr lang="ru-RU" dirty="0" err="1"/>
              <a:t>варто</a:t>
            </a:r>
            <a:r>
              <a:rPr lang="ru-RU" dirty="0"/>
              <a:t> </a:t>
            </a:r>
            <a:r>
              <a:rPr lang="ru-RU" dirty="0" err="1"/>
              <a:t>замислитись</a:t>
            </a:r>
            <a:r>
              <a:rPr lang="ru-RU" dirty="0"/>
              <a:t>,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важливо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взагалі</a:t>
            </a:r>
            <a:r>
              <a:rPr lang="ru-RU" dirty="0"/>
              <a:t>. На жаль, </a:t>
            </a:r>
            <a:r>
              <a:rPr lang="ru-RU" dirty="0" err="1"/>
              <a:t>проаналізувавши</a:t>
            </a:r>
            <a:r>
              <a:rPr lang="ru-RU" dirty="0"/>
              <a:t> </a:t>
            </a:r>
            <a:r>
              <a:rPr lang="ru-RU" dirty="0" err="1"/>
              <a:t>попередні</a:t>
            </a:r>
            <a:r>
              <a:rPr lang="ru-RU" dirty="0"/>
              <a:t> </a:t>
            </a:r>
            <a:r>
              <a:rPr lang="ru-RU" dirty="0" err="1"/>
              <a:t>дані</a:t>
            </a:r>
            <a:r>
              <a:rPr lang="ru-RU" dirty="0"/>
              <a:t>,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дійти</a:t>
            </a:r>
            <a:r>
              <a:rPr lang="ru-RU" dirty="0"/>
              <a:t> </a:t>
            </a:r>
            <a:r>
              <a:rPr lang="ru-RU" dirty="0" err="1"/>
              <a:t>висновку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наші</a:t>
            </a:r>
            <a:r>
              <a:rPr lang="ru-RU" dirty="0"/>
              <a:t> </a:t>
            </a:r>
            <a:r>
              <a:rPr lang="ru-RU" dirty="0" err="1"/>
              <a:t>можливості</a:t>
            </a:r>
            <a:r>
              <a:rPr lang="ru-RU" dirty="0"/>
              <a:t> </a:t>
            </a:r>
            <a:r>
              <a:rPr lang="ru-RU" dirty="0" err="1"/>
              <a:t>передбачити</a:t>
            </a:r>
            <a:r>
              <a:rPr lang="ru-RU" dirty="0"/>
              <a:t> </a:t>
            </a:r>
            <a:r>
              <a:rPr lang="ru-RU" dirty="0" err="1"/>
              <a:t>самогубство</a:t>
            </a:r>
            <a:r>
              <a:rPr lang="ru-RU" dirty="0"/>
              <a:t> й </a:t>
            </a:r>
            <a:r>
              <a:rPr lang="ru-RU" dirty="0" err="1"/>
              <a:t>запобігти</a:t>
            </a:r>
            <a:r>
              <a:rPr lang="ru-RU" dirty="0"/>
              <a:t> </a:t>
            </a:r>
            <a:r>
              <a:rPr lang="ru-RU" dirty="0" err="1"/>
              <a:t>йому</a:t>
            </a:r>
            <a:r>
              <a:rPr lang="ru-RU" dirty="0"/>
              <a:t> </a:t>
            </a:r>
            <a:r>
              <a:rPr lang="ru-RU" dirty="0" err="1"/>
              <a:t>дуже</a:t>
            </a:r>
            <a:r>
              <a:rPr lang="ru-RU" dirty="0"/>
              <a:t> </a:t>
            </a:r>
            <a:r>
              <a:rPr lang="ru-RU" dirty="0" err="1"/>
              <a:t>неефективні</a:t>
            </a:r>
            <a:r>
              <a:rPr lang="ru-RU" dirty="0"/>
              <a:t> та </a:t>
            </a:r>
            <a:r>
              <a:rPr lang="ru-RU" dirty="0" err="1"/>
              <a:t>вартісні</a:t>
            </a:r>
            <a:r>
              <a:rPr lang="ru-RU" dirty="0"/>
              <a:t>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dirty="0" err="1"/>
              <a:t>Передбачення</a:t>
            </a:r>
            <a:r>
              <a:rPr lang="ru-RU" dirty="0"/>
              <a:t> у </a:t>
            </a:r>
            <a:r>
              <a:rPr lang="ru-RU" dirty="0" err="1"/>
              <a:t>певному</a:t>
            </a:r>
            <a:r>
              <a:rPr lang="ru-RU" dirty="0"/>
              <a:t> </a:t>
            </a:r>
            <a:r>
              <a:rPr lang="ru-RU" dirty="0" err="1"/>
              <a:t>сенсі</a:t>
            </a:r>
            <a:r>
              <a:rPr lang="ru-RU" dirty="0"/>
              <a:t> є </a:t>
            </a:r>
            <a:r>
              <a:rPr lang="ru-RU" dirty="0" err="1"/>
              <a:t>передумовою</a:t>
            </a:r>
            <a:r>
              <a:rPr lang="ru-RU" dirty="0"/>
              <a:t> </a:t>
            </a:r>
            <a:r>
              <a:rPr lang="ru-RU" dirty="0" err="1"/>
              <a:t>запобігання</a:t>
            </a:r>
            <a:r>
              <a:rPr lang="ru-RU" dirty="0"/>
              <a:t>. </a:t>
            </a:r>
            <a:r>
              <a:rPr lang="ru-RU" dirty="0" err="1"/>
              <a:t>Задля</a:t>
            </a:r>
            <a:r>
              <a:rPr lang="ru-RU" dirty="0"/>
              <a:t> </a:t>
            </a:r>
            <a:r>
              <a:rPr lang="ru-RU" dirty="0" err="1"/>
              <a:t>недопущення</a:t>
            </a:r>
            <a:r>
              <a:rPr lang="ru-RU" dirty="0"/>
              <a:t> </a:t>
            </a:r>
            <a:r>
              <a:rPr lang="ru-RU" dirty="0" err="1"/>
              <a:t>психічного</a:t>
            </a:r>
            <a:r>
              <a:rPr lang="ru-RU" dirty="0"/>
              <a:t> </a:t>
            </a:r>
            <a:r>
              <a:rPr lang="ru-RU" dirty="0" err="1"/>
              <a:t>розладу</a:t>
            </a:r>
            <a:r>
              <a:rPr lang="ru-RU" dirty="0"/>
              <a:t> </a:t>
            </a:r>
            <a:r>
              <a:rPr lang="ru-RU" dirty="0" err="1"/>
              <a:t>програми</a:t>
            </a:r>
            <a:r>
              <a:rPr lang="ru-RU" dirty="0"/>
              <a:t> </a:t>
            </a:r>
            <a:r>
              <a:rPr lang="ru-RU" dirty="0" err="1"/>
              <a:t>запобігання</a:t>
            </a:r>
            <a:r>
              <a:rPr lang="ru-RU" dirty="0"/>
              <a:t> </a:t>
            </a:r>
            <a:r>
              <a:rPr lang="ru-RU" dirty="0" err="1"/>
              <a:t>самогубству</a:t>
            </a:r>
            <a:r>
              <a:rPr lang="ru-RU" dirty="0"/>
              <a:t> </a:t>
            </a:r>
            <a:r>
              <a:rPr lang="ru-RU" dirty="0" err="1"/>
              <a:t>мали</a:t>
            </a:r>
            <a:r>
              <a:rPr lang="ru-RU" dirty="0"/>
              <a:t> б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певною</a:t>
            </a:r>
            <a:r>
              <a:rPr lang="ru-RU" dirty="0"/>
              <a:t> </a:t>
            </a:r>
            <a:r>
              <a:rPr lang="ru-RU" dirty="0" err="1"/>
              <a:t>точністю</a:t>
            </a:r>
            <a:r>
              <a:rPr lang="ru-RU" dirty="0"/>
              <a:t> </a:t>
            </a:r>
            <a:r>
              <a:rPr lang="ru-RU" dirty="0" err="1"/>
              <a:t>передбачити</a:t>
            </a:r>
            <a:r>
              <a:rPr lang="ru-RU" dirty="0"/>
              <a:t>, </a:t>
            </a:r>
            <a:r>
              <a:rPr lang="ru-RU" dirty="0" err="1"/>
              <a:t>хто</a:t>
            </a:r>
            <a:r>
              <a:rPr lang="ru-RU" dirty="0"/>
              <a:t> </a:t>
            </a:r>
            <a:r>
              <a:rPr lang="ru-RU" dirty="0" err="1"/>
              <a:t>матиме</a:t>
            </a:r>
            <a:r>
              <a:rPr lang="ru-RU" dirty="0"/>
              <a:t> </a:t>
            </a:r>
            <a:r>
              <a:rPr lang="ru-RU" dirty="0" err="1"/>
              <a:t>перевагу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зусиль</a:t>
            </a:r>
            <a:r>
              <a:rPr lang="ru-RU" dirty="0"/>
              <a:t>. Без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заходи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запобігання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проводити</a:t>
            </a:r>
            <a:r>
              <a:rPr lang="ru-RU" dirty="0"/>
              <a:t>, </a:t>
            </a:r>
            <a:r>
              <a:rPr lang="ru-RU" dirty="0" err="1"/>
              <a:t>проте</a:t>
            </a:r>
            <a:r>
              <a:rPr lang="ru-RU" dirty="0"/>
              <a:t> </a:t>
            </a:r>
            <a:r>
              <a:rPr lang="ru-RU" dirty="0" err="1"/>
              <a:t>неможливо</a:t>
            </a:r>
            <a:r>
              <a:rPr lang="ru-RU" dirty="0"/>
              <a:t> </a:t>
            </a:r>
            <a:r>
              <a:rPr lang="ru-RU" dirty="0" err="1"/>
              <a:t>спрямувати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на </a:t>
            </a:r>
            <a:r>
              <a:rPr lang="ru-RU" dirty="0" err="1"/>
              <a:t>осіб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високим</a:t>
            </a:r>
            <a:r>
              <a:rPr lang="ru-RU" dirty="0"/>
              <a:t> </a:t>
            </a:r>
            <a:r>
              <a:rPr lang="ru-RU" dirty="0" err="1"/>
              <a:t>ризиком</a:t>
            </a:r>
            <a:r>
              <a:rPr lang="ru-RU" dirty="0"/>
              <a:t>, </a:t>
            </a:r>
            <a:r>
              <a:rPr lang="ru-RU" dirty="0" err="1"/>
              <a:t>ефективність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</a:t>
            </a:r>
            <a:r>
              <a:rPr lang="ru-RU" dirty="0" err="1"/>
              <a:t>важко</a:t>
            </a:r>
            <a:r>
              <a:rPr lang="ru-RU" dirty="0"/>
              <a:t> </a:t>
            </a:r>
            <a:r>
              <a:rPr lang="ru-RU" dirty="0" err="1"/>
              <a:t>оцінити</a:t>
            </a:r>
            <a:r>
              <a:rPr lang="ru-RU" dirty="0"/>
              <a:t>, а </a:t>
            </a:r>
            <a:r>
              <a:rPr lang="ru-RU" dirty="0" err="1"/>
              <a:t>вартість</a:t>
            </a:r>
            <a:r>
              <a:rPr lang="ru-RU" dirty="0"/>
              <a:t> є </a:t>
            </a:r>
            <a:r>
              <a:rPr lang="ru-RU" dirty="0" err="1"/>
              <a:t>значною</a:t>
            </a:r>
            <a:r>
              <a:rPr lang="ru-RU" dirty="0"/>
              <a:t>. </a:t>
            </a:r>
            <a:r>
              <a:rPr lang="ru-RU" dirty="0" err="1"/>
              <a:t>Варіанти</a:t>
            </a:r>
            <a:r>
              <a:rPr lang="ru-RU" dirty="0"/>
              <a:t> для </a:t>
            </a:r>
            <a:r>
              <a:rPr lang="ru-RU" dirty="0" err="1"/>
              <a:t>програм</a:t>
            </a:r>
            <a:r>
              <a:rPr lang="ru-RU" dirty="0"/>
              <a:t> </a:t>
            </a:r>
            <a:r>
              <a:rPr lang="ru-RU" dirty="0" err="1"/>
              <a:t>запобігання</a:t>
            </a:r>
            <a:r>
              <a:rPr lang="ru-RU" dirty="0"/>
              <a:t> </a:t>
            </a:r>
            <a:r>
              <a:rPr lang="ru-RU" dirty="0" err="1"/>
              <a:t>суїцидам</a:t>
            </a:r>
            <a:r>
              <a:rPr lang="ru-RU" dirty="0"/>
              <a:t> </a:t>
            </a:r>
            <a:r>
              <a:rPr lang="ru-RU" dirty="0" err="1"/>
              <a:t>серед</a:t>
            </a:r>
            <a:r>
              <a:rPr lang="ru-RU" dirty="0"/>
              <a:t> </a:t>
            </a:r>
            <a:r>
              <a:rPr lang="ru-RU" dirty="0" err="1"/>
              <a:t>населення</a:t>
            </a:r>
            <a:r>
              <a:rPr lang="ru-RU" dirty="0"/>
              <a:t> </a:t>
            </a:r>
            <a:r>
              <a:rPr lang="ru-RU" dirty="0" err="1"/>
              <a:t>передбачають</a:t>
            </a:r>
            <a:r>
              <a:rPr lang="ru-RU" dirty="0"/>
              <a:t>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активних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, </a:t>
            </a:r>
            <a:r>
              <a:rPr lang="ru-RU" dirty="0" err="1"/>
              <a:t>спрямованих</a:t>
            </a:r>
            <a:r>
              <a:rPr lang="ru-RU" dirty="0"/>
              <a:t> на </a:t>
            </a:r>
            <a:r>
              <a:rPr lang="ru-RU" dirty="0" err="1"/>
              <a:t>випадкових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(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з </a:t>
            </a:r>
            <a:r>
              <a:rPr lang="ru-RU" dirty="0" err="1"/>
              <a:t>найбільшими</a:t>
            </a:r>
            <a:r>
              <a:rPr lang="ru-RU" dirty="0"/>
              <a:t> </a:t>
            </a:r>
            <a:r>
              <a:rPr lang="ru-RU" dirty="0" err="1"/>
              <a:t>фінансовими</a:t>
            </a:r>
            <a:r>
              <a:rPr lang="ru-RU" dirty="0"/>
              <a:t> ресурсами)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груп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імовірно</a:t>
            </a:r>
            <a:r>
              <a:rPr lang="ru-RU" dirty="0"/>
              <a:t> </a:t>
            </a:r>
            <a:r>
              <a:rPr lang="ru-RU" dirty="0" err="1"/>
              <a:t>підпадають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категорію</a:t>
            </a:r>
            <a:r>
              <a:rPr lang="ru-RU" dirty="0"/>
              <a:t> </a:t>
            </a:r>
            <a:r>
              <a:rPr lang="ru-RU" dirty="0" err="1"/>
              <a:t>ризику</a:t>
            </a:r>
            <a:r>
              <a:rPr lang="ru-RU" dirty="0"/>
              <a:t>. </a:t>
            </a:r>
            <a:r>
              <a:rPr lang="ru-RU" dirty="0" err="1"/>
              <a:t>Зазвичай</a:t>
            </a:r>
            <a:r>
              <a:rPr lang="ru-RU" dirty="0"/>
              <a:t>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варіанти</a:t>
            </a:r>
            <a:r>
              <a:rPr lang="ru-RU" dirty="0"/>
              <a:t> </a:t>
            </a:r>
            <a:r>
              <a:rPr lang="ru-RU" dirty="0" err="1"/>
              <a:t>неприйнятні</a:t>
            </a:r>
            <a:r>
              <a:rPr lang="ru-RU" dirty="0"/>
              <a:t>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dirty="0"/>
              <a:t>Очевидно, </a:t>
            </a:r>
            <a:r>
              <a:rPr lang="ru-RU" dirty="0" err="1"/>
              <a:t>що</a:t>
            </a:r>
            <a:r>
              <a:rPr lang="ru-RU" dirty="0"/>
              <a:t> є причини </a:t>
            </a:r>
            <a:r>
              <a:rPr lang="ru-RU" dirty="0" err="1"/>
              <a:t>ефективних</a:t>
            </a:r>
            <a:r>
              <a:rPr lang="ru-RU" dirty="0"/>
              <a:t> </a:t>
            </a:r>
            <a:r>
              <a:rPr lang="ru-RU" dirty="0" err="1"/>
              <a:t>превентивних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, </a:t>
            </a:r>
            <a:r>
              <a:rPr lang="ru-RU" dirty="0" err="1"/>
              <a:t>проте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далеке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ідеалу</a:t>
            </a:r>
            <a:r>
              <a:rPr lang="ru-RU" dirty="0"/>
              <a:t>.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серед</a:t>
            </a:r>
            <a:r>
              <a:rPr lang="ru-RU" dirty="0"/>
              <a:t> людей з </a:t>
            </a:r>
            <a:r>
              <a:rPr lang="ru-RU" dirty="0" err="1"/>
              <a:t>достатніми</a:t>
            </a:r>
            <a:r>
              <a:rPr lang="ru-RU" dirty="0"/>
              <a:t> </a:t>
            </a:r>
            <a:r>
              <a:rPr lang="ru-RU" dirty="0" err="1"/>
              <a:t>фінансовими</a:t>
            </a:r>
            <a:r>
              <a:rPr lang="ru-RU" dirty="0"/>
              <a:t> ресурсами </a:t>
            </a:r>
            <a:r>
              <a:rPr lang="ru-RU" dirty="0" err="1"/>
              <a:t>знецінює</a:t>
            </a:r>
            <a:r>
              <a:rPr lang="ru-RU" dirty="0"/>
              <a:t> </a:t>
            </a:r>
            <a:r>
              <a:rPr lang="ru-RU" dirty="0" err="1"/>
              <a:t>людське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. </a:t>
            </a:r>
            <a:r>
              <a:rPr lang="ru-RU" dirty="0" err="1"/>
              <a:t>Однак</a:t>
            </a:r>
            <a:r>
              <a:rPr lang="ru-RU" dirty="0"/>
              <a:t>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превентивних</a:t>
            </a:r>
            <a:r>
              <a:rPr lang="ru-RU" dirty="0"/>
              <a:t> </a:t>
            </a:r>
            <a:r>
              <a:rPr lang="ru-RU" dirty="0" err="1"/>
              <a:t>методів</a:t>
            </a:r>
            <a:r>
              <a:rPr lang="ru-RU" dirty="0"/>
              <a:t> до </a:t>
            </a:r>
            <a:r>
              <a:rPr lang="ru-RU" dirty="0" err="1"/>
              <a:t>всього</a:t>
            </a:r>
            <a:r>
              <a:rPr lang="ru-RU" dirty="0"/>
              <a:t> </a:t>
            </a:r>
            <a:r>
              <a:rPr lang="ru-RU" dirty="0" err="1"/>
              <a:t>населення</a:t>
            </a:r>
            <a:r>
              <a:rPr lang="ru-RU" dirty="0"/>
              <a:t> </a:t>
            </a:r>
            <a:r>
              <a:rPr lang="ru-RU" dirty="0" err="1"/>
              <a:t>потребує</a:t>
            </a:r>
            <a:r>
              <a:rPr lang="ru-RU" dirty="0"/>
              <a:t> </a:t>
            </a:r>
            <a:r>
              <a:rPr lang="ru-RU" dirty="0" err="1"/>
              <a:t>значних</a:t>
            </a:r>
            <a:r>
              <a:rPr lang="ru-RU" dirty="0"/>
              <a:t> </a:t>
            </a:r>
            <a:r>
              <a:rPr lang="ru-RU" dirty="0" err="1"/>
              <a:t>фінансових</a:t>
            </a:r>
            <a:r>
              <a:rPr lang="ru-RU" dirty="0"/>
              <a:t> </a:t>
            </a:r>
            <a:r>
              <a:rPr lang="ru-RU" dirty="0" err="1"/>
              <a:t>витрат</a:t>
            </a:r>
            <a:r>
              <a:rPr lang="ru-RU" dirty="0"/>
              <a:t> і </a:t>
            </a:r>
            <a:r>
              <a:rPr lang="ru-RU" dirty="0" err="1"/>
              <a:t>наражає</a:t>
            </a:r>
            <a:r>
              <a:rPr lang="ru-RU" dirty="0"/>
              <a:t> на </a:t>
            </a:r>
            <a:r>
              <a:rPr lang="ru-RU" dirty="0" err="1"/>
              <a:t>ризик</a:t>
            </a:r>
            <a:r>
              <a:rPr lang="ru-RU" dirty="0"/>
              <a:t> кожного з </a:t>
            </a:r>
            <a:r>
              <a:rPr lang="ru-RU" dirty="0" err="1"/>
              <a:t>учасників</a:t>
            </a:r>
            <a:r>
              <a:rPr lang="ru-RU" dirty="0"/>
              <a:t>. 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77394" y="352697"/>
            <a:ext cx="6228806" cy="1136469"/>
          </a:xfr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uk-UA" dirty="0"/>
              <a:t>СИСТЕМА ПЕРЕДБАЧЕННЯ СУЇЦИДУ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080820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800" y="1576138"/>
            <a:ext cx="10820400" cy="4642548"/>
          </a:xfr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dirty="0" err="1"/>
              <a:t>Інформація</a:t>
            </a:r>
            <a:r>
              <a:rPr lang="ru-RU" dirty="0"/>
              <a:t> з </a:t>
            </a:r>
            <a:r>
              <a:rPr lang="ru-RU" dirty="0" err="1"/>
              <a:t>передбачення</a:t>
            </a:r>
            <a:r>
              <a:rPr lang="ru-RU" dirty="0"/>
              <a:t> </a:t>
            </a:r>
            <a:r>
              <a:rPr lang="ru-RU" dirty="0" err="1"/>
              <a:t>суїцидів</a:t>
            </a:r>
            <a:r>
              <a:rPr lang="ru-RU" dirty="0"/>
              <a:t> є  </a:t>
            </a:r>
            <a:r>
              <a:rPr lang="ru-RU" dirty="0" err="1"/>
              <a:t>необхідною</a:t>
            </a:r>
            <a:r>
              <a:rPr lang="ru-RU" dirty="0"/>
              <a:t> для </a:t>
            </a:r>
            <a:r>
              <a:rPr lang="ru-RU" dirty="0" err="1"/>
              <a:t>допомоги</a:t>
            </a:r>
            <a:r>
              <a:rPr lang="ru-RU" dirty="0"/>
              <a:t> </a:t>
            </a:r>
            <a:r>
              <a:rPr lang="ru-RU" dirty="0" err="1"/>
              <a:t>пацієнтам</a:t>
            </a:r>
            <a:r>
              <a:rPr lang="ru-RU" dirty="0"/>
              <a:t> і </a:t>
            </a:r>
            <a:r>
              <a:rPr lang="ru-RU" dirty="0" err="1"/>
              <a:t>збалансування</a:t>
            </a:r>
            <a:r>
              <a:rPr lang="ru-RU" dirty="0"/>
              <a:t> </a:t>
            </a:r>
            <a:r>
              <a:rPr lang="ru-RU" dirty="0" err="1"/>
              <a:t>переваги</a:t>
            </a:r>
            <a:r>
              <a:rPr lang="ru-RU" dirty="0"/>
              <a:t> </a:t>
            </a:r>
            <a:r>
              <a:rPr lang="ru-RU" dirty="0" err="1"/>
              <a:t>певних</a:t>
            </a:r>
            <a:r>
              <a:rPr lang="ru-RU" dirty="0"/>
              <a:t> </a:t>
            </a:r>
            <a:r>
              <a:rPr lang="ru-RU" dirty="0" err="1"/>
              <a:t>методів</a:t>
            </a:r>
            <a:r>
              <a:rPr lang="ru-RU" dirty="0"/>
              <a:t> і </a:t>
            </a:r>
            <a:r>
              <a:rPr lang="ru-RU" dirty="0" err="1"/>
              <a:t>вартості</a:t>
            </a:r>
            <a:r>
              <a:rPr lang="ru-RU" dirty="0"/>
              <a:t> </a:t>
            </a:r>
            <a:r>
              <a:rPr lang="ru-RU" dirty="0" err="1"/>
              <a:t>лікування</a:t>
            </a:r>
            <a:r>
              <a:rPr lang="ru-RU" dirty="0"/>
              <a:t>. На </a:t>
            </a:r>
            <a:r>
              <a:rPr lang="ru-RU" dirty="0" err="1"/>
              <a:t>прикладі</a:t>
            </a:r>
            <a:r>
              <a:rPr lang="ru-RU" dirty="0"/>
              <a:t> </a:t>
            </a:r>
            <a:r>
              <a:rPr lang="ru-RU" dirty="0" err="1"/>
              <a:t>слабоумства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пояснити</a:t>
            </a:r>
            <a:r>
              <a:rPr lang="ru-RU" dirty="0"/>
              <a:t> </a:t>
            </a:r>
            <a:r>
              <a:rPr lang="ru-RU" dirty="0" err="1"/>
              <a:t>цю</a:t>
            </a:r>
            <a:r>
              <a:rPr lang="ru-RU" dirty="0"/>
              <a:t> точку </a:t>
            </a:r>
            <a:r>
              <a:rPr lang="ru-RU" dirty="0" err="1"/>
              <a:t>зору</a:t>
            </a:r>
            <a:r>
              <a:rPr lang="ru-RU" dirty="0"/>
              <a:t>. </a:t>
            </a:r>
            <a:r>
              <a:rPr lang="ru-RU" dirty="0" err="1"/>
              <a:t>Результати</a:t>
            </a:r>
            <a:r>
              <a:rPr lang="ru-RU" dirty="0"/>
              <a:t> </a:t>
            </a:r>
            <a:r>
              <a:rPr lang="ru-RU" dirty="0" err="1"/>
              <a:t>досліджень</a:t>
            </a:r>
            <a:r>
              <a:rPr lang="ru-RU" dirty="0"/>
              <a:t> </a:t>
            </a:r>
            <a:r>
              <a:rPr lang="ru-RU" dirty="0" err="1"/>
              <a:t>вказують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лікування</a:t>
            </a:r>
            <a:r>
              <a:rPr lang="ru-RU" dirty="0"/>
              <a:t> великими дозами антиоксиданту </a:t>
            </a:r>
            <a:r>
              <a:rPr lang="ru-RU" dirty="0" err="1"/>
              <a:t>вітаміну</a:t>
            </a:r>
            <a:r>
              <a:rPr lang="ru-RU" dirty="0"/>
              <a:t> Е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уповільнити</a:t>
            </a:r>
            <a:r>
              <a:rPr lang="ru-RU" dirty="0"/>
              <a:t> </a:t>
            </a:r>
            <a:r>
              <a:rPr lang="ru-RU" dirty="0" err="1"/>
              <a:t>прогрес</a:t>
            </a:r>
            <a:r>
              <a:rPr lang="ru-RU" dirty="0"/>
              <a:t> </a:t>
            </a:r>
            <a:r>
              <a:rPr lang="ru-RU" dirty="0" err="1"/>
              <a:t>хвороби</a:t>
            </a:r>
            <a:r>
              <a:rPr lang="ru-RU" dirty="0"/>
              <a:t> і </a:t>
            </a:r>
            <a:r>
              <a:rPr lang="ru-RU" dirty="0" err="1"/>
              <a:t>знизити</a:t>
            </a:r>
            <a:r>
              <a:rPr lang="ru-RU" dirty="0"/>
              <a:t> сферу </a:t>
            </a:r>
            <a:r>
              <a:rPr lang="ru-RU" dirty="0" err="1"/>
              <a:t>поширення</a:t>
            </a:r>
            <a:r>
              <a:rPr lang="ru-RU" dirty="0"/>
              <a:t> </a:t>
            </a:r>
            <a:r>
              <a:rPr lang="ru-RU" dirty="0" err="1"/>
              <a:t>слабоумства</a:t>
            </a:r>
            <a:r>
              <a:rPr lang="ru-RU" dirty="0"/>
              <a:t>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dirty="0" err="1"/>
              <a:t>Проте</a:t>
            </a:r>
            <a:r>
              <a:rPr lang="ru-RU" dirty="0"/>
              <a:t> </a:t>
            </a:r>
            <a:r>
              <a:rPr lang="ru-RU" dirty="0" err="1"/>
              <a:t>нещодавно</a:t>
            </a:r>
            <a:r>
              <a:rPr lang="ru-RU" dirty="0"/>
              <a:t> </a:t>
            </a:r>
            <a:r>
              <a:rPr lang="ru-RU" dirty="0" err="1"/>
              <a:t>з’явилося</a:t>
            </a:r>
            <a:r>
              <a:rPr lang="ru-RU" dirty="0"/>
              <a:t> </a:t>
            </a:r>
            <a:r>
              <a:rPr lang="ru-RU" dirty="0" err="1"/>
              <a:t>занепокоєння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високого</a:t>
            </a:r>
            <a:r>
              <a:rPr lang="ru-RU" dirty="0"/>
              <a:t> </a:t>
            </a:r>
            <a:r>
              <a:rPr lang="ru-RU" dirty="0" err="1"/>
              <a:t>дозування</a:t>
            </a:r>
            <a:r>
              <a:rPr lang="ru-RU" dirty="0"/>
              <a:t> </a:t>
            </a:r>
            <a:r>
              <a:rPr lang="ru-RU" dirty="0" err="1"/>
              <a:t>вітаміну</a:t>
            </a:r>
            <a:r>
              <a:rPr lang="ru-RU" dirty="0"/>
              <a:t> Е. </a:t>
            </a:r>
            <a:r>
              <a:rPr lang="ru-RU" dirty="0" err="1"/>
              <a:t>Хоча</a:t>
            </a:r>
            <a:r>
              <a:rPr lang="ru-RU" dirty="0"/>
              <a:t> з </a:t>
            </a:r>
            <a:r>
              <a:rPr lang="ru-RU" dirty="0" err="1"/>
              <a:t>профілактичною</a:t>
            </a:r>
            <a:r>
              <a:rPr lang="ru-RU" dirty="0"/>
              <a:t> метою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призначений</a:t>
            </a:r>
            <a:r>
              <a:rPr lang="ru-RU" dirty="0"/>
              <a:t> для </a:t>
            </a:r>
            <a:r>
              <a:rPr lang="ru-RU" dirty="0" err="1"/>
              <a:t>всіх</a:t>
            </a:r>
            <a:r>
              <a:rPr lang="ru-RU" dirty="0"/>
              <a:t> людей </a:t>
            </a:r>
            <a:r>
              <a:rPr lang="ru-RU" dirty="0" err="1"/>
              <a:t>похилого</a:t>
            </a:r>
            <a:r>
              <a:rPr lang="ru-RU" dirty="0"/>
              <a:t> </a:t>
            </a:r>
            <a:r>
              <a:rPr lang="ru-RU" dirty="0" err="1"/>
              <a:t>віку</a:t>
            </a:r>
            <a:r>
              <a:rPr lang="ru-RU" dirty="0"/>
              <a:t>, </a:t>
            </a:r>
            <a:r>
              <a:rPr lang="ru-RU" dirty="0" err="1"/>
              <a:t>деякі</a:t>
            </a:r>
            <a:r>
              <a:rPr lang="ru-RU" dirty="0"/>
              <a:t> </a:t>
            </a:r>
            <a:r>
              <a:rPr lang="ru-RU" dirty="0" err="1"/>
              <a:t>пацієнти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потрапити</a:t>
            </a:r>
            <a:r>
              <a:rPr lang="ru-RU" dirty="0"/>
              <a:t> до </a:t>
            </a:r>
            <a:r>
              <a:rPr lang="ru-RU" dirty="0" err="1"/>
              <a:t>групи</a:t>
            </a:r>
            <a:r>
              <a:rPr lang="ru-RU" dirty="0"/>
              <a:t> </a:t>
            </a:r>
            <a:r>
              <a:rPr lang="ru-RU" dirty="0" err="1"/>
              <a:t>ризику</a:t>
            </a:r>
            <a:r>
              <a:rPr lang="ru-RU" dirty="0"/>
              <a:t> </a:t>
            </a:r>
            <a:r>
              <a:rPr lang="ru-RU" dirty="0" err="1"/>
              <a:t>прояву</a:t>
            </a:r>
            <a:r>
              <a:rPr lang="ru-RU" dirty="0"/>
              <a:t> </a:t>
            </a:r>
            <a:r>
              <a:rPr lang="ru-RU" dirty="0" err="1"/>
              <a:t>хвороби</a:t>
            </a:r>
            <a:r>
              <a:rPr lang="ru-RU" dirty="0"/>
              <a:t> Альцгеймера (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генетичної</a:t>
            </a:r>
            <a:r>
              <a:rPr lang="ru-RU" dirty="0"/>
              <a:t> </a:t>
            </a:r>
            <a:r>
              <a:rPr lang="ru-RU" dirty="0" err="1"/>
              <a:t>схильності</a:t>
            </a:r>
            <a:r>
              <a:rPr lang="ru-RU" dirty="0"/>
              <a:t> до </a:t>
            </a:r>
            <a:r>
              <a:rPr lang="ru-RU" dirty="0" err="1"/>
              <a:t>хвороби</a:t>
            </a:r>
            <a:r>
              <a:rPr lang="ru-RU" dirty="0"/>
              <a:t>).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консультації</a:t>
            </a:r>
            <a:r>
              <a:rPr lang="ru-RU" dirty="0"/>
              <a:t> з </a:t>
            </a:r>
            <a:r>
              <a:rPr lang="ru-RU" dirty="0" err="1"/>
              <a:t>лікарем</a:t>
            </a:r>
            <a:r>
              <a:rPr lang="ru-RU" dirty="0"/>
              <a:t> </a:t>
            </a:r>
            <a:r>
              <a:rPr lang="ru-RU" dirty="0" err="1"/>
              <a:t>пацієнти</a:t>
            </a:r>
            <a:r>
              <a:rPr lang="ru-RU" dirty="0"/>
              <a:t> </a:t>
            </a:r>
            <a:r>
              <a:rPr lang="ru-RU" dirty="0" err="1"/>
              <a:t>оцінюють</a:t>
            </a:r>
            <a:r>
              <a:rPr lang="ru-RU" dirty="0"/>
              <a:t> </a:t>
            </a:r>
            <a:r>
              <a:rPr lang="ru-RU" dirty="0" err="1"/>
              <a:t>переваги</a:t>
            </a:r>
            <a:r>
              <a:rPr lang="ru-RU" dirty="0"/>
              <a:t> та </a:t>
            </a:r>
            <a:r>
              <a:rPr lang="ru-RU" dirty="0" err="1"/>
              <a:t>ризики</a:t>
            </a:r>
            <a:r>
              <a:rPr lang="ru-RU" dirty="0"/>
              <a:t> і </a:t>
            </a:r>
            <a:r>
              <a:rPr lang="ru-RU" dirty="0" err="1"/>
              <a:t>зазвичай</a:t>
            </a:r>
            <a:r>
              <a:rPr lang="ru-RU" dirty="0"/>
              <a:t> </a:t>
            </a:r>
            <a:r>
              <a:rPr lang="ru-RU" dirty="0" err="1"/>
              <a:t>підтримують</a:t>
            </a:r>
            <a:r>
              <a:rPr lang="ru-RU" dirty="0"/>
              <a:t> </a:t>
            </a:r>
            <a:r>
              <a:rPr lang="ru-RU" dirty="0" err="1"/>
              <a:t>лікування</a:t>
            </a:r>
            <a:r>
              <a:rPr lang="ru-RU" dirty="0"/>
              <a:t> </a:t>
            </a:r>
            <a:r>
              <a:rPr lang="ru-RU" dirty="0" err="1"/>
              <a:t>вітаміном</a:t>
            </a:r>
            <a:r>
              <a:rPr lang="ru-RU" dirty="0"/>
              <a:t> Е. </a:t>
            </a:r>
            <a:r>
              <a:rPr lang="ru-RU" dirty="0" err="1"/>
              <a:t>Передбачення</a:t>
            </a:r>
            <a:r>
              <a:rPr lang="ru-RU" dirty="0"/>
              <a:t> </a:t>
            </a:r>
            <a:r>
              <a:rPr lang="ru-RU" dirty="0" err="1"/>
              <a:t>хвороби</a:t>
            </a:r>
            <a:r>
              <a:rPr lang="ru-RU" dirty="0"/>
              <a:t> </a:t>
            </a:r>
            <a:r>
              <a:rPr lang="ru-RU" dirty="0" err="1"/>
              <a:t>слабоумства</a:t>
            </a:r>
            <a:r>
              <a:rPr lang="ru-RU" dirty="0"/>
              <a:t> </a:t>
            </a:r>
            <a:r>
              <a:rPr lang="ru-RU" dirty="0" err="1"/>
              <a:t>дає</a:t>
            </a:r>
            <a:r>
              <a:rPr lang="ru-RU" dirty="0"/>
              <a:t> </a:t>
            </a:r>
            <a:r>
              <a:rPr lang="ru-RU" dirty="0" err="1"/>
              <a:t>змогу</a:t>
            </a:r>
            <a:r>
              <a:rPr lang="ru-RU" dirty="0"/>
              <a:t> </a:t>
            </a:r>
            <a:r>
              <a:rPr lang="ru-RU" dirty="0" err="1"/>
              <a:t>використовувати</a:t>
            </a:r>
            <a:r>
              <a:rPr lang="ru-RU" dirty="0"/>
              <a:t> </a:t>
            </a:r>
            <a:r>
              <a:rPr lang="ru-RU" dirty="0" err="1"/>
              <a:t>превентивні</a:t>
            </a:r>
            <a:r>
              <a:rPr lang="ru-RU" dirty="0"/>
              <a:t> заходи,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мати</a:t>
            </a:r>
            <a:r>
              <a:rPr lang="ru-RU" dirty="0"/>
              <a:t> </a:t>
            </a:r>
            <a:r>
              <a:rPr lang="ru-RU" dirty="0" err="1"/>
              <a:t>певний</a:t>
            </a:r>
            <a:r>
              <a:rPr lang="ru-RU" dirty="0"/>
              <a:t> </a:t>
            </a:r>
            <a:r>
              <a:rPr lang="ru-RU" dirty="0" err="1"/>
              <a:t>ризик</a:t>
            </a:r>
            <a:r>
              <a:rPr lang="ru-RU" dirty="0"/>
              <a:t>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dirty="0" err="1"/>
              <a:t>Отже</a:t>
            </a:r>
            <a:r>
              <a:rPr lang="ru-RU" dirty="0"/>
              <a:t>, </a:t>
            </a:r>
            <a:r>
              <a:rPr lang="ru-RU" dirty="0" err="1"/>
              <a:t>методи</a:t>
            </a:r>
            <a:r>
              <a:rPr lang="ru-RU" dirty="0"/>
              <a:t> </a:t>
            </a:r>
            <a:r>
              <a:rPr lang="ru-RU" dirty="0" err="1"/>
              <a:t>передбачення</a:t>
            </a:r>
            <a:r>
              <a:rPr lang="ru-RU" dirty="0"/>
              <a:t> </a:t>
            </a:r>
            <a:r>
              <a:rPr lang="ru-RU" dirty="0" err="1"/>
              <a:t>суїциду</a:t>
            </a:r>
            <a:r>
              <a:rPr lang="ru-RU" dirty="0"/>
              <a:t> так само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ризик</a:t>
            </a:r>
            <a:r>
              <a:rPr lang="ru-RU" dirty="0"/>
              <a:t>. </a:t>
            </a:r>
            <a:r>
              <a:rPr lang="ru-RU" dirty="0" err="1"/>
              <a:t>Хоча</a:t>
            </a:r>
            <a:r>
              <a:rPr lang="ru-RU" dirty="0"/>
              <a:t> </a:t>
            </a:r>
            <a:r>
              <a:rPr lang="ru-RU" dirty="0" err="1"/>
              <a:t>біологічні</a:t>
            </a:r>
            <a:r>
              <a:rPr lang="ru-RU" dirty="0"/>
              <a:t> </a:t>
            </a:r>
            <a:r>
              <a:rPr lang="ru-RU" dirty="0" err="1"/>
              <a:t>ризики</a:t>
            </a:r>
            <a:r>
              <a:rPr lang="ru-RU" dirty="0"/>
              <a:t> </a:t>
            </a:r>
            <a:r>
              <a:rPr lang="ru-RU" dirty="0" err="1"/>
              <a:t>передбачення</a:t>
            </a:r>
            <a:r>
              <a:rPr lang="ru-RU" dirty="0"/>
              <a:t> </a:t>
            </a:r>
            <a:r>
              <a:rPr lang="ru-RU" dirty="0" err="1"/>
              <a:t>суїциду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взагалі</a:t>
            </a:r>
            <a:r>
              <a:rPr lang="ru-RU" dirty="0"/>
              <a:t> не </a:t>
            </a:r>
            <a:r>
              <a:rPr lang="ru-RU" dirty="0" err="1"/>
              <a:t>з’явитись</a:t>
            </a:r>
            <a:r>
              <a:rPr lang="ru-RU" dirty="0"/>
              <a:t>, </a:t>
            </a:r>
            <a:r>
              <a:rPr lang="ru-RU" dirty="0" err="1"/>
              <a:t>певні</a:t>
            </a:r>
            <a:r>
              <a:rPr lang="ru-RU" dirty="0"/>
              <a:t> </a:t>
            </a:r>
            <a:r>
              <a:rPr lang="ru-RU" dirty="0" err="1"/>
              <a:t>методи</a:t>
            </a:r>
            <a:r>
              <a:rPr lang="ru-RU" dirty="0"/>
              <a:t> </a:t>
            </a:r>
            <a:r>
              <a:rPr lang="ru-RU" dirty="0" err="1"/>
              <a:t>здатні</a:t>
            </a:r>
            <a:r>
              <a:rPr lang="ru-RU" dirty="0"/>
              <a:t> </a:t>
            </a:r>
            <a:r>
              <a:rPr lang="ru-RU" dirty="0" err="1"/>
              <a:t>поставити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загрозу</a:t>
            </a:r>
            <a:r>
              <a:rPr lang="ru-RU" dirty="0"/>
              <a:t> </a:t>
            </a:r>
            <a:r>
              <a:rPr lang="ru-RU" dirty="0" err="1"/>
              <a:t>конфіденційність</a:t>
            </a:r>
            <a:r>
              <a:rPr lang="ru-RU" dirty="0"/>
              <a:t> </a:t>
            </a:r>
            <a:r>
              <a:rPr lang="ru-RU" dirty="0" err="1"/>
              <a:t>певних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нашкодити</a:t>
            </a:r>
            <a:r>
              <a:rPr lang="ru-RU" dirty="0"/>
              <a:t> </a:t>
            </a:r>
            <a:r>
              <a:rPr lang="ru-RU" dirty="0" err="1"/>
              <a:t>терапевтичним</a:t>
            </a:r>
            <a:r>
              <a:rPr lang="ru-RU" dirty="0"/>
              <a:t> </a:t>
            </a:r>
            <a:r>
              <a:rPr lang="ru-RU" dirty="0" err="1"/>
              <a:t>взаєминам</a:t>
            </a:r>
            <a:r>
              <a:rPr lang="ru-RU" dirty="0"/>
              <a:t>, </a:t>
            </a:r>
            <a:r>
              <a:rPr lang="ru-RU" dirty="0" err="1"/>
              <a:t>підвищити</a:t>
            </a:r>
            <a:r>
              <a:rPr lang="ru-RU" dirty="0"/>
              <a:t> </a:t>
            </a:r>
            <a:r>
              <a:rPr lang="ru-RU" dirty="0" err="1"/>
              <a:t>упередження</a:t>
            </a:r>
            <a:r>
              <a:rPr lang="ru-RU" dirty="0"/>
              <a:t> </a:t>
            </a:r>
            <a:r>
              <a:rPr lang="ru-RU" dirty="0" err="1"/>
              <a:t>пацієнта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лікування</a:t>
            </a:r>
            <a:r>
              <a:rPr lang="ru-RU" dirty="0"/>
              <a:t>, </a:t>
            </a:r>
            <a:r>
              <a:rPr lang="ru-RU" dirty="0" err="1"/>
              <a:t>знизити</a:t>
            </a:r>
            <a:r>
              <a:rPr lang="ru-RU" dirty="0"/>
              <a:t> </a:t>
            </a:r>
            <a:r>
              <a:rPr lang="ru-RU" dirty="0" err="1"/>
              <a:t>імовірність</a:t>
            </a:r>
            <a:r>
              <a:rPr lang="ru-RU" dirty="0"/>
              <a:t> </a:t>
            </a:r>
            <a:r>
              <a:rPr lang="ru-RU" dirty="0" err="1"/>
              <a:t>відвертих</a:t>
            </a:r>
            <a:r>
              <a:rPr lang="ru-RU" dirty="0"/>
              <a:t> </a:t>
            </a:r>
            <a:r>
              <a:rPr lang="ru-RU" dirty="0" err="1"/>
              <a:t>розмов</a:t>
            </a:r>
            <a:r>
              <a:rPr lang="ru-RU" dirty="0"/>
              <a:t> про </a:t>
            </a:r>
            <a:r>
              <a:rPr lang="ru-RU" dirty="0" err="1"/>
              <a:t>суїцидальні</a:t>
            </a:r>
            <a:r>
              <a:rPr lang="ru-RU" dirty="0"/>
              <a:t> думки, </a:t>
            </a:r>
            <a:r>
              <a:rPr lang="ru-RU" dirty="0" err="1"/>
              <a:t>підвищити</a:t>
            </a:r>
            <a:r>
              <a:rPr lang="ru-RU" dirty="0"/>
              <a:t>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відмови</a:t>
            </a:r>
            <a:r>
              <a:rPr lang="ru-RU" dirty="0"/>
              <a:t> в  </a:t>
            </a:r>
            <a:r>
              <a:rPr lang="ru-RU" dirty="0" err="1"/>
              <a:t>участі</a:t>
            </a:r>
            <a:r>
              <a:rPr lang="ru-RU" dirty="0"/>
              <a:t> у  </a:t>
            </a:r>
            <a:r>
              <a:rPr lang="ru-RU" dirty="0" err="1"/>
              <a:t>дослідженні</a:t>
            </a:r>
            <a:r>
              <a:rPr lang="ru-RU" dirty="0"/>
              <a:t> до </a:t>
            </a:r>
            <a:r>
              <a:rPr lang="ru-RU" dirty="0" err="1"/>
              <a:t>закінчення</a:t>
            </a:r>
            <a:r>
              <a:rPr lang="ru-RU" dirty="0"/>
              <a:t> </a:t>
            </a:r>
            <a:r>
              <a:rPr lang="ru-RU" dirty="0" err="1"/>
              <a:t>лікувального</a:t>
            </a:r>
            <a:r>
              <a:rPr lang="ru-RU" dirty="0"/>
              <a:t> курсу. </a:t>
            </a:r>
          </a:p>
        </p:txBody>
      </p:sp>
    </p:spTree>
    <p:extLst>
      <p:ext uri="{BB962C8B-B14F-4D97-AF65-F5344CB8AC3E}">
        <p14:creationId xmlns:p14="http://schemas.microsoft.com/office/powerpoint/2010/main" val="28918573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799" y="1833612"/>
            <a:ext cx="10820400" cy="4807820"/>
          </a:xfrm>
          <a:gradFill flip="none" rotWithShape="1">
            <a:gsLst>
              <a:gs pos="0">
                <a:schemeClr val="accent3">
                  <a:tint val="69000"/>
                  <a:alpha val="100000"/>
                  <a:satMod val="109000"/>
                  <a:lumMod val="110000"/>
                </a:schemeClr>
              </a:gs>
              <a:gs pos="52000">
                <a:schemeClr val="accent3">
                  <a:tint val="74000"/>
                  <a:satMod val="100000"/>
                  <a:lumMod val="104000"/>
                </a:schemeClr>
              </a:gs>
              <a:gs pos="100000">
                <a:schemeClr val="accent3">
                  <a:tint val="78000"/>
                  <a:satMod val="100000"/>
                  <a:lumMod val="10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dirty="0" err="1"/>
              <a:t>Хоча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проведено ряд </a:t>
            </a:r>
            <a:r>
              <a:rPr lang="ru-RU" dirty="0" err="1"/>
              <a:t>досліджень</a:t>
            </a:r>
            <a:r>
              <a:rPr lang="ru-RU" dirty="0"/>
              <a:t> у  </a:t>
            </a:r>
            <a:r>
              <a:rPr lang="ru-RU" dirty="0" err="1"/>
              <a:t>Сполучених</a:t>
            </a:r>
            <a:r>
              <a:rPr lang="ru-RU" dirty="0"/>
              <a:t> Штатах та </a:t>
            </a:r>
            <a:r>
              <a:rPr lang="ru-RU" dirty="0" err="1"/>
              <a:t>Європі</a:t>
            </a:r>
            <a:r>
              <a:rPr lang="ru-RU" dirty="0"/>
              <a:t> (</a:t>
            </a:r>
            <a:r>
              <a:rPr lang="ru-RU" dirty="0" err="1"/>
              <a:t>Національний</a:t>
            </a:r>
            <a:r>
              <a:rPr lang="ru-RU" dirty="0"/>
              <a:t> центр </a:t>
            </a:r>
            <a:r>
              <a:rPr lang="ru-RU" dirty="0" err="1"/>
              <a:t>запобігання</a:t>
            </a:r>
            <a:r>
              <a:rPr lang="ru-RU" dirty="0"/>
              <a:t> </a:t>
            </a:r>
            <a:r>
              <a:rPr lang="ru-RU" dirty="0" err="1"/>
              <a:t>нещасним</a:t>
            </a:r>
            <a:r>
              <a:rPr lang="ru-RU" dirty="0"/>
              <a:t> </a:t>
            </a:r>
            <a:r>
              <a:rPr lang="ru-RU" dirty="0" err="1"/>
              <a:t>випадкам</a:t>
            </a:r>
            <a:r>
              <a:rPr lang="ru-RU" dirty="0"/>
              <a:t>, </a:t>
            </a:r>
            <a:r>
              <a:rPr lang="ru-RU" dirty="0" err="1"/>
              <a:t>Всесвітня</a:t>
            </a:r>
            <a:r>
              <a:rPr lang="ru-RU" dirty="0"/>
              <a:t> </a:t>
            </a:r>
            <a:r>
              <a:rPr lang="ru-RU" dirty="0" err="1"/>
              <a:t>організація</a:t>
            </a:r>
            <a:r>
              <a:rPr lang="ru-RU" dirty="0"/>
              <a:t>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здоров’я</a:t>
            </a:r>
            <a:r>
              <a:rPr lang="ru-RU" dirty="0"/>
              <a:t>, </a:t>
            </a:r>
            <a:r>
              <a:rPr lang="ru-RU" dirty="0" err="1"/>
              <a:t>регіональний</a:t>
            </a:r>
            <a:r>
              <a:rPr lang="ru-RU" dirty="0"/>
              <a:t> </a:t>
            </a:r>
            <a:r>
              <a:rPr lang="ru-RU" dirty="0" err="1"/>
              <a:t>відділ</a:t>
            </a:r>
            <a:r>
              <a:rPr lang="ru-RU" dirty="0"/>
              <a:t> </a:t>
            </a:r>
            <a:r>
              <a:rPr lang="ru-RU" dirty="0" err="1"/>
              <a:t>Європи</a:t>
            </a:r>
            <a:r>
              <a:rPr lang="ru-RU" dirty="0"/>
              <a:t>  [ВООЗ-</a:t>
            </a:r>
            <a:r>
              <a:rPr lang="ru-RU" dirty="0" err="1"/>
              <a:t>Європа</a:t>
            </a:r>
            <a:r>
              <a:rPr lang="ru-RU" dirty="0"/>
              <a:t>], </a:t>
            </a:r>
            <a:r>
              <a:rPr lang="ru-RU" dirty="0" err="1"/>
              <a:t>Мультицентр</a:t>
            </a:r>
            <a:r>
              <a:rPr lang="ru-RU" dirty="0"/>
              <a:t> </a:t>
            </a:r>
            <a:r>
              <a:rPr lang="ru-RU" dirty="0" err="1"/>
              <a:t>вивчення</a:t>
            </a:r>
            <a:r>
              <a:rPr lang="ru-RU" dirty="0"/>
              <a:t> </a:t>
            </a:r>
            <a:r>
              <a:rPr lang="ru-RU" dirty="0" err="1"/>
              <a:t>парасуїциду</a:t>
            </a:r>
            <a:r>
              <a:rPr lang="ru-RU" dirty="0"/>
              <a:t>),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результати</a:t>
            </a:r>
            <a:r>
              <a:rPr lang="ru-RU" dirty="0"/>
              <a:t> не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узагальнювати</a:t>
            </a:r>
            <a:r>
              <a:rPr lang="ru-RU" dirty="0"/>
              <a:t> </a:t>
            </a:r>
            <a:r>
              <a:rPr lang="ru-RU" dirty="0" err="1"/>
              <a:t>стосовно</a:t>
            </a:r>
            <a:r>
              <a:rPr lang="ru-RU" dirty="0"/>
              <a:t>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</a:t>
            </a:r>
            <a:r>
              <a:rPr lang="ru-RU" dirty="0" err="1"/>
              <a:t>Армії</a:t>
            </a:r>
            <a:r>
              <a:rPr lang="ru-RU" dirty="0"/>
              <a:t> США.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dirty="0" err="1"/>
              <a:t>Солдати</a:t>
            </a:r>
            <a:r>
              <a:rPr lang="ru-RU" dirty="0"/>
              <a:t> є  </a:t>
            </a:r>
            <a:r>
              <a:rPr lang="ru-RU" dirty="0" err="1"/>
              <a:t>окремою</a:t>
            </a:r>
            <a:r>
              <a:rPr lang="ru-RU" dirty="0"/>
              <a:t> </a:t>
            </a:r>
            <a:r>
              <a:rPr lang="ru-RU" dirty="0" err="1"/>
              <a:t>демографічно</a:t>
            </a:r>
            <a:r>
              <a:rPr lang="ru-RU" dirty="0"/>
              <a:t> </a:t>
            </a:r>
            <a:r>
              <a:rPr lang="ru-RU" dirty="0" err="1"/>
              <a:t>групою</a:t>
            </a:r>
            <a:r>
              <a:rPr lang="ru-RU" dirty="0"/>
              <a:t> </a:t>
            </a:r>
            <a:r>
              <a:rPr lang="ru-RU" dirty="0" err="1"/>
              <a:t>населення</a:t>
            </a:r>
            <a:r>
              <a:rPr lang="ru-RU" dirty="0"/>
              <a:t>, яка </a:t>
            </a:r>
            <a:r>
              <a:rPr lang="ru-RU" dirty="0" err="1"/>
              <a:t>стикається</a:t>
            </a:r>
            <a:r>
              <a:rPr lang="ru-RU" dirty="0"/>
              <a:t> з </a:t>
            </a:r>
            <a:r>
              <a:rPr lang="ru-RU" dirty="0" err="1"/>
              <a:t>унікальним</a:t>
            </a:r>
            <a:r>
              <a:rPr lang="ru-RU" dirty="0"/>
              <a:t> </a:t>
            </a:r>
            <a:r>
              <a:rPr lang="ru-RU" dirty="0" err="1"/>
              <a:t>стресом</a:t>
            </a:r>
            <a:r>
              <a:rPr lang="ru-RU" dirty="0"/>
              <a:t> через роботу. </a:t>
            </a:r>
            <a:r>
              <a:rPr lang="ru-RU" dirty="0" err="1"/>
              <a:t>Армія</a:t>
            </a:r>
            <a:r>
              <a:rPr lang="ru-RU" dirty="0"/>
              <a:t>  —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молодша</a:t>
            </a:r>
            <a:r>
              <a:rPr lang="ru-RU" dirty="0"/>
              <a:t>, </a:t>
            </a:r>
            <a:r>
              <a:rPr lang="ru-RU" dirty="0" err="1"/>
              <a:t>етнічно</a:t>
            </a:r>
            <a:r>
              <a:rPr lang="ru-RU" dirty="0"/>
              <a:t> </a:t>
            </a:r>
            <a:r>
              <a:rPr lang="ru-RU" dirty="0" err="1"/>
              <a:t>різноманітніша</a:t>
            </a:r>
            <a:r>
              <a:rPr lang="ru-RU" dirty="0"/>
              <a:t> і </a:t>
            </a:r>
            <a:r>
              <a:rPr lang="ru-RU" dirty="0" err="1"/>
              <a:t>непропорційно</a:t>
            </a:r>
            <a:r>
              <a:rPr lang="ru-RU" dirty="0"/>
              <a:t> </a:t>
            </a:r>
            <a:r>
              <a:rPr lang="ru-RU" dirty="0" err="1"/>
              <a:t>чоловіча</a:t>
            </a:r>
            <a:r>
              <a:rPr lang="ru-RU" dirty="0"/>
              <a:t> </a:t>
            </a:r>
            <a:r>
              <a:rPr lang="ru-RU" dirty="0" err="1"/>
              <a:t>група</a:t>
            </a:r>
            <a:r>
              <a:rPr lang="ru-RU" dirty="0"/>
              <a:t> </a:t>
            </a:r>
            <a:r>
              <a:rPr lang="ru-RU" dirty="0" err="1"/>
              <a:t>порівняно</a:t>
            </a:r>
            <a:r>
              <a:rPr lang="ru-RU" dirty="0"/>
              <a:t> з </a:t>
            </a:r>
            <a:r>
              <a:rPr lang="ru-RU" dirty="0" err="1"/>
              <a:t>більш</a:t>
            </a:r>
            <a:r>
              <a:rPr lang="ru-RU" dirty="0"/>
              <a:t> широкими </a:t>
            </a:r>
            <a:r>
              <a:rPr lang="ru-RU" dirty="0" err="1"/>
              <a:t>масами</a:t>
            </a:r>
            <a:r>
              <a:rPr lang="ru-RU" dirty="0"/>
              <a:t> </a:t>
            </a:r>
            <a:r>
              <a:rPr lang="ru-RU" dirty="0" err="1"/>
              <a:t>населення</a:t>
            </a:r>
            <a:r>
              <a:rPr lang="ru-RU" dirty="0"/>
              <a:t> США. </a:t>
            </a:r>
            <a:r>
              <a:rPr lang="ru-RU" dirty="0" err="1"/>
              <a:t>Багато</a:t>
            </a:r>
            <a:r>
              <a:rPr lang="ru-RU" dirty="0"/>
              <a:t> </a:t>
            </a:r>
            <a:r>
              <a:rPr lang="ru-RU" dirty="0" err="1"/>
              <a:t>солдатів</a:t>
            </a:r>
            <a:r>
              <a:rPr lang="ru-RU" dirty="0"/>
              <a:t> </a:t>
            </a:r>
            <a:r>
              <a:rPr lang="ru-RU" dirty="0" err="1"/>
              <a:t>переживають</a:t>
            </a:r>
            <a:r>
              <a:rPr lang="ru-RU" dirty="0"/>
              <a:t> </a:t>
            </a:r>
            <a:r>
              <a:rPr lang="ru-RU" dirty="0" err="1"/>
              <a:t>унікальний</a:t>
            </a:r>
            <a:r>
              <a:rPr lang="ru-RU" dirty="0"/>
              <a:t> </a:t>
            </a:r>
            <a:r>
              <a:rPr lang="ru-RU" dirty="0" err="1"/>
              <a:t>досвід</a:t>
            </a:r>
            <a:r>
              <a:rPr lang="ru-RU" dirty="0"/>
              <a:t> і </a:t>
            </a:r>
            <a:r>
              <a:rPr lang="ru-RU" dirty="0" err="1"/>
              <a:t>стрес</a:t>
            </a:r>
            <a:r>
              <a:rPr lang="ru-RU" dirty="0"/>
              <a:t>; </a:t>
            </a:r>
            <a:r>
              <a:rPr lang="ru-RU" dirty="0" err="1"/>
              <a:t>окрім</a:t>
            </a:r>
            <a:r>
              <a:rPr lang="ru-RU" dirty="0"/>
              <a:t> того, </a:t>
            </a:r>
            <a:r>
              <a:rPr lang="ru-RU" dirty="0" err="1"/>
              <a:t>завдання</a:t>
            </a:r>
            <a:r>
              <a:rPr lang="ru-RU" dirty="0"/>
              <a:t> в </a:t>
            </a:r>
            <a:r>
              <a:rPr lang="ru-RU" dirty="0" err="1"/>
              <a:t>армії</a:t>
            </a:r>
            <a:r>
              <a:rPr lang="ru-RU" dirty="0"/>
              <a:t> </a:t>
            </a:r>
            <a:r>
              <a:rPr lang="ru-RU" dirty="0" err="1"/>
              <a:t>змінюються</a:t>
            </a:r>
            <a:r>
              <a:rPr lang="ru-RU" dirty="0"/>
              <a:t> час </a:t>
            </a:r>
            <a:r>
              <a:rPr lang="ru-RU" dirty="0" err="1"/>
              <a:t>від</a:t>
            </a:r>
            <a:r>
              <a:rPr lang="ru-RU" dirty="0"/>
              <a:t> часу, а </a:t>
            </a:r>
            <a:r>
              <a:rPr lang="ru-RU" dirty="0" err="1"/>
              <a:t>отже</a:t>
            </a:r>
            <a:r>
              <a:rPr lang="ru-RU" dirty="0"/>
              <a:t>, </a:t>
            </a:r>
            <a:r>
              <a:rPr lang="ru-RU" dirty="0" err="1"/>
              <a:t>змінюються</a:t>
            </a:r>
            <a:r>
              <a:rPr lang="ru-RU" dirty="0"/>
              <a:t> і </a:t>
            </a:r>
            <a:r>
              <a:rPr lang="ru-RU" dirty="0" err="1"/>
              <a:t>чинники</a:t>
            </a:r>
            <a:r>
              <a:rPr lang="ru-RU" dirty="0"/>
              <a:t> </a:t>
            </a:r>
            <a:r>
              <a:rPr lang="ru-RU" dirty="0" err="1"/>
              <a:t>стресу</a:t>
            </a:r>
            <a:r>
              <a:rPr lang="ru-RU" dirty="0"/>
              <a:t>. Таким чином, </a:t>
            </a:r>
            <a:r>
              <a:rPr lang="ru-RU" dirty="0" err="1"/>
              <a:t>цивільні</a:t>
            </a:r>
            <a:r>
              <a:rPr lang="ru-RU" dirty="0"/>
              <a:t> </a:t>
            </a:r>
            <a:r>
              <a:rPr lang="ru-RU" dirty="0" err="1"/>
              <a:t>зусилля</a:t>
            </a:r>
            <a:r>
              <a:rPr lang="ru-RU" dirty="0"/>
              <a:t> з </a:t>
            </a:r>
            <a:r>
              <a:rPr lang="ru-RU" dirty="0" err="1"/>
              <a:t>нагляду</a:t>
            </a:r>
            <a:r>
              <a:rPr lang="ru-RU" dirty="0"/>
              <a:t> </a:t>
            </a:r>
            <a:r>
              <a:rPr lang="ru-RU" dirty="0" err="1"/>
              <a:t>самогубств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обмеженими</a:t>
            </a:r>
            <a:r>
              <a:rPr lang="ru-RU" dirty="0"/>
              <a:t> у </a:t>
            </a:r>
            <a:r>
              <a:rPr lang="ru-RU" dirty="0" err="1"/>
              <a:t>застосуванні</a:t>
            </a:r>
            <a:r>
              <a:rPr lang="ru-RU" dirty="0"/>
              <a:t>. </a:t>
            </a:r>
            <a:r>
              <a:rPr lang="ru-RU" b="1" dirty="0" err="1"/>
              <a:t>Програма</a:t>
            </a:r>
            <a:r>
              <a:rPr lang="ru-RU" b="1" dirty="0"/>
              <a:t> </a:t>
            </a:r>
            <a:r>
              <a:rPr lang="ru-RU" b="1" dirty="0" err="1"/>
              <a:t>системи</a:t>
            </a:r>
            <a:r>
              <a:rPr lang="ru-RU" b="1" dirty="0"/>
              <a:t> </a:t>
            </a:r>
            <a:r>
              <a:rPr lang="ru-RU" b="1" dirty="0" err="1"/>
              <a:t>спостереження</a:t>
            </a:r>
            <a:r>
              <a:rPr lang="ru-RU" b="1" dirty="0"/>
              <a:t> </a:t>
            </a:r>
            <a:r>
              <a:rPr lang="ru-RU" dirty="0" err="1"/>
              <a:t>пропонує</a:t>
            </a:r>
            <a:r>
              <a:rPr lang="ru-RU" dirty="0"/>
              <a:t> ряд </a:t>
            </a:r>
            <a:r>
              <a:rPr lang="ru-RU" dirty="0" err="1"/>
              <a:t>конкретних</a:t>
            </a:r>
            <a:r>
              <a:rPr lang="ru-RU" dirty="0"/>
              <a:t> </a:t>
            </a:r>
            <a:r>
              <a:rPr lang="ru-RU" dirty="0" err="1"/>
              <a:t>переваг</a:t>
            </a:r>
            <a:r>
              <a:rPr lang="ru-RU" dirty="0"/>
              <a:t>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dirty="0" err="1"/>
              <a:t>По-перше</a:t>
            </a:r>
            <a:r>
              <a:rPr lang="ru-RU" dirty="0"/>
              <a:t>,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зусилля</a:t>
            </a:r>
            <a:r>
              <a:rPr lang="ru-RU" dirty="0"/>
              <a:t> </a:t>
            </a:r>
            <a:r>
              <a:rPr lang="ru-RU" dirty="0" err="1"/>
              <a:t>дадуть</a:t>
            </a:r>
            <a:r>
              <a:rPr lang="ru-RU" dirty="0"/>
              <a:t> </a:t>
            </a:r>
            <a:r>
              <a:rPr lang="ru-RU" dirty="0" err="1"/>
              <a:t>змогу</a:t>
            </a:r>
            <a:r>
              <a:rPr lang="ru-RU" dirty="0"/>
              <a:t> </a:t>
            </a:r>
            <a:r>
              <a:rPr lang="ru-RU" dirty="0" err="1"/>
              <a:t>спостерігати</a:t>
            </a:r>
            <a:r>
              <a:rPr lang="ru-RU" dirty="0"/>
              <a:t> за </a:t>
            </a:r>
            <a:r>
              <a:rPr lang="ru-RU" dirty="0" err="1"/>
              <a:t>тенденціями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зміни</a:t>
            </a:r>
            <a:r>
              <a:rPr lang="ru-RU" dirty="0"/>
              <a:t> </a:t>
            </a:r>
            <a:r>
              <a:rPr lang="ru-RU" dirty="0" err="1"/>
              <a:t>військових</a:t>
            </a:r>
            <a:r>
              <a:rPr lang="ru-RU" dirty="0"/>
              <a:t> </a:t>
            </a:r>
            <a:r>
              <a:rPr lang="ru-RU" dirty="0" err="1"/>
              <a:t>місій</a:t>
            </a:r>
            <a:r>
              <a:rPr lang="ru-RU" dirty="0"/>
              <a:t>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dirty="0" err="1"/>
              <a:t>По-друге</a:t>
            </a:r>
            <a:r>
              <a:rPr lang="ru-RU" dirty="0"/>
              <a:t>, </a:t>
            </a:r>
            <a:r>
              <a:rPr lang="ru-RU" dirty="0" err="1"/>
              <a:t>унікальні</a:t>
            </a:r>
            <a:r>
              <a:rPr lang="ru-RU" dirty="0"/>
              <a:t> </a:t>
            </a:r>
            <a:r>
              <a:rPr lang="ru-RU" dirty="0" err="1"/>
              <a:t>чинники</a:t>
            </a:r>
            <a:r>
              <a:rPr lang="ru-RU" dirty="0"/>
              <a:t> </a:t>
            </a:r>
            <a:r>
              <a:rPr lang="ru-RU" dirty="0" err="1"/>
              <a:t>ризику</a:t>
            </a:r>
            <a:r>
              <a:rPr lang="ru-RU" dirty="0"/>
              <a:t> в  </a:t>
            </a:r>
            <a:r>
              <a:rPr lang="ru-RU" dirty="0" err="1"/>
              <a:t>армії</a:t>
            </a:r>
            <a:r>
              <a:rPr lang="ru-RU" dirty="0"/>
              <a:t>, як-от </a:t>
            </a:r>
            <a:r>
              <a:rPr lang="ru-RU" dirty="0" err="1"/>
              <a:t>передислокації</a:t>
            </a:r>
            <a:r>
              <a:rPr lang="ru-RU" dirty="0"/>
              <a:t>, </a:t>
            </a:r>
            <a:r>
              <a:rPr lang="ru-RU" dirty="0" err="1"/>
              <a:t>вплив</a:t>
            </a:r>
            <a:r>
              <a:rPr lang="ru-RU" dirty="0"/>
              <a:t> </a:t>
            </a:r>
            <a:r>
              <a:rPr lang="ru-RU" dirty="0" err="1"/>
              <a:t>бойового</a:t>
            </a:r>
            <a:r>
              <a:rPr lang="ru-RU" dirty="0"/>
              <a:t> </a:t>
            </a:r>
            <a:r>
              <a:rPr lang="ru-RU" dirty="0" err="1"/>
              <a:t>оточення</a:t>
            </a:r>
            <a:r>
              <a:rPr lang="ru-RU" dirty="0"/>
              <a:t>, </a:t>
            </a:r>
            <a:r>
              <a:rPr lang="ru-RU" dirty="0" err="1"/>
              <a:t>тренувальні</a:t>
            </a:r>
            <a:r>
              <a:rPr lang="ru-RU" dirty="0"/>
              <a:t> </a:t>
            </a:r>
            <a:r>
              <a:rPr lang="ru-RU" dirty="0" err="1"/>
              <a:t>завдання</a:t>
            </a:r>
            <a:r>
              <a:rPr lang="ru-RU" dirty="0"/>
              <a:t>, </a:t>
            </a:r>
            <a:r>
              <a:rPr lang="ru-RU" dirty="0" err="1"/>
              <a:t>повторювальні</a:t>
            </a:r>
            <a:r>
              <a:rPr lang="ru-RU" dirty="0"/>
              <a:t> </a:t>
            </a:r>
            <a:r>
              <a:rPr lang="ru-RU" dirty="0" err="1"/>
              <a:t>зміни</a:t>
            </a:r>
            <a:r>
              <a:rPr lang="ru-RU" dirty="0"/>
              <a:t> </a:t>
            </a:r>
            <a:r>
              <a:rPr lang="ru-RU" dirty="0" err="1"/>
              <a:t>локації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,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дослідити</a:t>
            </a:r>
            <a:r>
              <a:rPr lang="ru-RU" dirty="0"/>
              <a:t>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dirty="0" err="1"/>
              <a:t>По-третє</a:t>
            </a:r>
            <a:r>
              <a:rPr lang="ru-RU" dirty="0"/>
              <a:t>,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дасть</a:t>
            </a:r>
            <a:r>
              <a:rPr lang="ru-RU" dirty="0"/>
              <a:t> </a:t>
            </a:r>
            <a:r>
              <a:rPr lang="ru-RU" dirty="0" err="1"/>
              <a:t>змогу</a:t>
            </a:r>
            <a:r>
              <a:rPr lang="ru-RU" dirty="0"/>
              <a:t> </a:t>
            </a:r>
            <a:r>
              <a:rPr lang="ru-RU" dirty="0" err="1"/>
              <a:t>отримати</a:t>
            </a:r>
            <a:r>
              <a:rPr lang="ru-RU" dirty="0"/>
              <a:t> </a:t>
            </a:r>
            <a:r>
              <a:rPr lang="ru-RU" dirty="0" err="1"/>
              <a:t>рекомендації</a:t>
            </a:r>
            <a:r>
              <a:rPr lang="ru-RU" dirty="0"/>
              <a:t> з </a:t>
            </a:r>
            <a:r>
              <a:rPr lang="ru-RU" dirty="0" err="1"/>
              <a:t>доопрацювання</a:t>
            </a:r>
            <a:r>
              <a:rPr lang="ru-RU" dirty="0"/>
              <a:t> </a:t>
            </a:r>
            <a:r>
              <a:rPr lang="ru-RU" dirty="0" err="1"/>
              <a:t>методів</a:t>
            </a:r>
            <a:r>
              <a:rPr lang="ru-RU" dirty="0"/>
              <a:t> </a:t>
            </a:r>
            <a:r>
              <a:rPr lang="ru-RU" dirty="0" err="1"/>
              <a:t>профілактики</a:t>
            </a:r>
            <a:r>
              <a:rPr lang="ru-RU" dirty="0"/>
              <a:t> </a:t>
            </a:r>
            <a:r>
              <a:rPr lang="ru-RU" dirty="0" err="1"/>
              <a:t>самогубств</a:t>
            </a:r>
            <a:r>
              <a:rPr lang="ru-RU" dirty="0"/>
              <a:t> в </a:t>
            </a:r>
            <a:r>
              <a:rPr lang="ru-RU" dirty="0" err="1"/>
              <a:t>армії</a:t>
            </a:r>
            <a:r>
              <a:rPr lang="ru-RU" dirty="0"/>
              <a:t>. І, </a:t>
            </a:r>
            <a:r>
              <a:rPr lang="ru-RU" dirty="0" err="1"/>
              <a:t>нарешті</a:t>
            </a:r>
            <a:r>
              <a:rPr lang="ru-RU" dirty="0"/>
              <a:t>, </a:t>
            </a:r>
            <a:r>
              <a:rPr lang="ru-RU" dirty="0" err="1"/>
              <a:t>програма</a:t>
            </a:r>
            <a:r>
              <a:rPr lang="ru-RU" dirty="0"/>
              <a:t> </a:t>
            </a:r>
            <a:r>
              <a:rPr lang="ru-RU" dirty="0" err="1"/>
              <a:t>спостереження</a:t>
            </a:r>
            <a:r>
              <a:rPr lang="ru-RU" dirty="0"/>
              <a:t> </a:t>
            </a:r>
            <a:r>
              <a:rPr lang="ru-RU" dirty="0" err="1"/>
              <a:t>самогубств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надати</a:t>
            </a:r>
            <a:r>
              <a:rPr lang="ru-RU" dirty="0"/>
              <a:t> </a:t>
            </a:r>
            <a:r>
              <a:rPr lang="ru-RU" dirty="0" err="1"/>
              <a:t>можливість</a:t>
            </a:r>
            <a:r>
              <a:rPr lang="ru-RU" dirty="0"/>
              <a:t> для </a:t>
            </a:r>
            <a:r>
              <a:rPr lang="ru-RU" dirty="0" err="1"/>
              <a:t>оцінки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програм</a:t>
            </a:r>
            <a:r>
              <a:rPr lang="ru-RU" dirty="0"/>
              <a:t> і </a:t>
            </a:r>
            <a:r>
              <a:rPr lang="ru-RU" dirty="0" err="1"/>
              <a:t>напрямів</a:t>
            </a:r>
            <a:r>
              <a:rPr lang="ru-RU" dirty="0"/>
              <a:t> в </a:t>
            </a:r>
            <a:r>
              <a:rPr lang="ru-RU" dirty="0" err="1"/>
              <a:t>галузі</a:t>
            </a:r>
            <a:r>
              <a:rPr lang="ru-RU" dirty="0"/>
              <a:t> </a:t>
            </a:r>
            <a:r>
              <a:rPr lang="ru-RU" dirty="0" err="1"/>
              <a:t>попередження</a:t>
            </a:r>
            <a:r>
              <a:rPr lang="ru-RU" dirty="0"/>
              <a:t> </a:t>
            </a:r>
            <a:r>
              <a:rPr lang="ru-RU" dirty="0" err="1"/>
              <a:t>суїцидів</a:t>
            </a:r>
            <a:r>
              <a:rPr lang="ru-RU" dirty="0"/>
              <a:t>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dirty="0" err="1"/>
              <a:t>Додаткові</a:t>
            </a:r>
            <a:r>
              <a:rPr lang="ru-RU" dirty="0"/>
              <a:t> </a:t>
            </a:r>
            <a:r>
              <a:rPr lang="ru-RU" dirty="0" err="1"/>
              <a:t>дослідження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самогубства</a:t>
            </a:r>
            <a:r>
              <a:rPr lang="ru-RU" dirty="0"/>
              <a:t> </a:t>
            </a:r>
            <a:r>
              <a:rPr lang="ru-RU" dirty="0" err="1"/>
              <a:t>необхідні</a:t>
            </a:r>
            <a:r>
              <a:rPr lang="ru-RU" dirty="0"/>
              <a:t> у  </a:t>
            </a:r>
            <a:r>
              <a:rPr lang="ru-RU" dirty="0" err="1"/>
              <a:t>військових</a:t>
            </a:r>
            <a:r>
              <a:rPr lang="ru-RU" dirty="0"/>
              <a:t> і </a:t>
            </a:r>
            <a:r>
              <a:rPr lang="ru-RU" dirty="0" err="1"/>
              <a:t>цивільних</a:t>
            </a:r>
            <a:r>
              <a:rPr lang="ru-RU" dirty="0"/>
              <a:t> секторах. </a:t>
            </a:r>
            <a:r>
              <a:rPr lang="ru-RU" dirty="0" err="1"/>
              <a:t>Епідеміологічні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спостереження</a:t>
            </a:r>
            <a:r>
              <a:rPr lang="ru-RU" dirty="0"/>
              <a:t>  — один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ефективних</a:t>
            </a:r>
            <a:r>
              <a:rPr lang="ru-RU" dirty="0"/>
              <a:t> </a:t>
            </a:r>
            <a:r>
              <a:rPr lang="ru-RU" dirty="0" err="1"/>
              <a:t>підходів</a:t>
            </a:r>
            <a:r>
              <a:rPr lang="ru-RU" dirty="0"/>
              <a:t> до </a:t>
            </a:r>
            <a:r>
              <a:rPr lang="ru-RU" dirty="0" err="1"/>
              <a:t>поліпшення</a:t>
            </a:r>
            <a:r>
              <a:rPr lang="ru-RU" dirty="0"/>
              <a:t> </a:t>
            </a:r>
            <a:r>
              <a:rPr lang="ru-RU" dirty="0" err="1"/>
              <a:t>прогнозування</a:t>
            </a:r>
            <a:r>
              <a:rPr lang="ru-RU" dirty="0"/>
              <a:t> </a:t>
            </a:r>
            <a:r>
              <a:rPr lang="ru-RU" dirty="0" err="1"/>
              <a:t>самогубств</a:t>
            </a:r>
            <a:r>
              <a:rPr lang="ru-RU" dirty="0"/>
              <a:t>. 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88368" y="896720"/>
            <a:ext cx="8317831" cy="691448"/>
          </a:xfr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ru-RU" sz="1800" b="1" dirty="0"/>
              <a:t>ПРОГРАМИ ЗАПОБІГАННЯ СУЇЦИДАМ.</a:t>
            </a:r>
            <a:br>
              <a:rPr lang="ru-RU" sz="1800" b="1" dirty="0"/>
            </a:br>
            <a:r>
              <a:rPr lang="ru-RU" sz="1800" b="1" dirty="0"/>
              <a:t>ПРОГРАМА </a:t>
            </a:r>
            <a:r>
              <a:rPr lang="ru-RU" sz="1800" b="1" dirty="0" err="1"/>
              <a:t>СистемИ</a:t>
            </a:r>
            <a:r>
              <a:rPr lang="ru-RU" sz="1800" b="1" dirty="0"/>
              <a:t> </a:t>
            </a:r>
            <a:r>
              <a:rPr lang="ru-RU" sz="1800" b="1" dirty="0" err="1"/>
              <a:t>спостереження</a:t>
            </a:r>
            <a:r>
              <a:rPr lang="ru-RU" sz="1800" b="1" dirty="0"/>
              <a:t> </a:t>
            </a:r>
            <a:r>
              <a:rPr lang="ru-RU" sz="1800" b="1" dirty="0" err="1"/>
              <a:t>суїцидів</a:t>
            </a:r>
            <a:r>
              <a:rPr lang="ru-RU" sz="1800" b="1" dirty="0"/>
              <a:t> в </a:t>
            </a:r>
            <a:r>
              <a:rPr lang="ru-RU" sz="1800" b="1" dirty="0" err="1"/>
              <a:t>армії</a:t>
            </a:r>
            <a:r>
              <a:rPr lang="ru-RU" sz="18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98512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800" y="1937084"/>
            <a:ext cx="10820400" cy="4281601"/>
          </a:xfr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 fontScale="85000" lnSpcReduction="1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tx1"/>
                </a:solidFill>
              </a:rPr>
              <a:t>В </a:t>
            </a:r>
            <a:r>
              <a:rPr lang="ru-RU" dirty="0" err="1">
                <a:solidFill>
                  <a:schemeClr val="tx1"/>
                </a:solidFill>
              </a:rPr>
              <a:t>Армії</a:t>
            </a:r>
            <a:r>
              <a:rPr lang="ru-RU" dirty="0">
                <a:solidFill>
                  <a:schemeClr val="tx1"/>
                </a:solidFill>
              </a:rPr>
              <a:t> США створена </a:t>
            </a:r>
            <a:r>
              <a:rPr lang="ru-RU" dirty="0" err="1">
                <a:solidFill>
                  <a:schemeClr val="tx1"/>
                </a:solidFill>
              </a:rPr>
              <a:t>Програма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епідеміологічного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спостереження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що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застосовує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системний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підхід</a:t>
            </a:r>
            <a:r>
              <a:rPr lang="ru-RU" dirty="0">
                <a:solidFill>
                  <a:schemeClr val="tx1"/>
                </a:solidFill>
              </a:rPr>
              <a:t> до </a:t>
            </a:r>
            <a:r>
              <a:rPr lang="ru-RU" dirty="0" err="1">
                <a:solidFill>
                  <a:schemeClr val="tx1"/>
                </a:solidFill>
              </a:rPr>
              <a:t>розроблення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методів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охорони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психічного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здоров’я</a:t>
            </a:r>
            <a:r>
              <a:rPr lang="ru-RU" dirty="0">
                <a:solidFill>
                  <a:schemeClr val="tx1"/>
                </a:solidFill>
              </a:rPr>
              <a:t> та </a:t>
            </a:r>
            <a:r>
              <a:rPr lang="ru-RU" dirty="0" err="1">
                <a:solidFill>
                  <a:schemeClr val="tx1"/>
                </a:solidFill>
              </a:rPr>
              <a:t>можливих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соціальних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наслідків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Місія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Програми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психічного</a:t>
            </a:r>
            <a:r>
              <a:rPr lang="ru-RU" dirty="0">
                <a:solidFill>
                  <a:schemeClr val="tx1"/>
                </a:solidFill>
              </a:rPr>
              <a:t> і </a:t>
            </a:r>
            <a:r>
              <a:rPr lang="ru-RU" dirty="0" err="1">
                <a:solidFill>
                  <a:schemeClr val="tx1"/>
                </a:solidFill>
              </a:rPr>
              <a:t>соціального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здоров’я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PHC(P) </a:t>
            </a:r>
            <a:r>
              <a:rPr lang="ru-RU" dirty="0" err="1">
                <a:solidFill>
                  <a:schemeClr val="tx1"/>
                </a:solidFill>
              </a:rPr>
              <a:t>полягає</a:t>
            </a:r>
            <a:r>
              <a:rPr lang="ru-RU" dirty="0">
                <a:solidFill>
                  <a:schemeClr val="tx1"/>
                </a:solidFill>
              </a:rPr>
              <a:t> в  </a:t>
            </a:r>
            <a:r>
              <a:rPr lang="ru-RU" dirty="0" err="1">
                <a:solidFill>
                  <a:schemeClr val="tx1"/>
                </a:solidFill>
              </a:rPr>
              <a:t>підтримці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здоров’я</a:t>
            </a:r>
            <a:r>
              <a:rPr lang="ru-RU" dirty="0">
                <a:solidFill>
                  <a:schemeClr val="tx1"/>
                </a:solidFill>
              </a:rPr>
              <a:t> і </a:t>
            </a:r>
            <a:r>
              <a:rPr lang="ru-RU" dirty="0" err="1">
                <a:solidFill>
                  <a:schemeClr val="tx1"/>
                </a:solidFill>
              </a:rPr>
              <a:t>бойової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готовності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солдатів</a:t>
            </a:r>
            <a:r>
              <a:rPr lang="ru-RU" dirty="0">
                <a:solidFill>
                  <a:schemeClr val="tx1"/>
                </a:solidFill>
              </a:rPr>
              <a:t> шляхом </a:t>
            </a:r>
            <a:r>
              <a:rPr lang="ru-RU" dirty="0" err="1">
                <a:solidFill>
                  <a:schemeClr val="tx1"/>
                </a:solidFill>
              </a:rPr>
              <a:t>усунення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психологічних</a:t>
            </a:r>
            <a:r>
              <a:rPr lang="ru-RU" dirty="0">
                <a:solidFill>
                  <a:schemeClr val="tx1"/>
                </a:solidFill>
              </a:rPr>
              <a:t> і </a:t>
            </a:r>
            <a:r>
              <a:rPr lang="ru-RU" dirty="0" err="1">
                <a:solidFill>
                  <a:schemeClr val="tx1"/>
                </a:solidFill>
              </a:rPr>
              <a:t>соціальних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загроз</a:t>
            </a:r>
            <a:r>
              <a:rPr lang="ru-RU" dirty="0">
                <a:solidFill>
                  <a:schemeClr val="tx1"/>
                </a:solidFill>
              </a:rPr>
              <a:t> за </a:t>
            </a:r>
            <a:r>
              <a:rPr lang="ru-RU" dirty="0" err="1">
                <a:solidFill>
                  <a:schemeClr val="tx1"/>
                </a:solidFill>
              </a:rPr>
              <a:t>допомогою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нагляду</a:t>
            </a:r>
            <a:r>
              <a:rPr lang="ru-RU" dirty="0">
                <a:solidFill>
                  <a:schemeClr val="tx1"/>
                </a:solidFill>
              </a:rPr>
              <a:t> та </a:t>
            </a:r>
            <a:r>
              <a:rPr lang="ru-RU" dirty="0" err="1">
                <a:solidFill>
                  <a:schemeClr val="tx1"/>
                </a:solidFill>
              </a:rPr>
              <a:t>поглибленого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аналізу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психічного</a:t>
            </a:r>
            <a:r>
              <a:rPr lang="ru-RU" dirty="0">
                <a:solidFill>
                  <a:schemeClr val="tx1"/>
                </a:solidFill>
              </a:rPr>
              <a:t> й </a:t>
            </a:r>
            <a:r>
              <a:rPr lang="ru-RU" dirty="0" err="1">
                <a:solidFill>
                  <a:schemeClr val="tx1"/>
                </a:solidFill>
              </a:rPr>
              <a:t>фізичного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здоров’я</a:t>
            </a:r>
            <a:r>
              <a:rPr lang="ru-RU" dirty="0">
                <a:solidFill>
                  <a:schemeClr val="tx1"/>
                </a:solidFill>
              </a:rPr>
              <a:t>; </a:t>
            </a:r>
            <a:r>
              <a:rPr lang="ru-RU" dirty="0" err="1">
                <a:solidFill>
                  <a:schemeClr val="tx1"/>
                </a:solidFill>
              </a:rPr>
              <a:t>спостереження</a:t>
            </a:r>
            <a:r>
              <a:rPr lang="ru-RU" dirty="0">
                <a:solidFill>
                  <a:schemeClr val="tx1"/>
                </a:solidFill>
              </a:rPr>
              <a:t> за </a:t>
            </a:r>
            <a:r>
              <a:rPr lang="ru-RU" dirty="0" err="1">
                <a:solidFill>
                  <a:schemeClr val="tx1"/>
                </a:solidFill>
              </a:rPr>
              <a:t>змінами</a:t>
            </a:r>
            <a:r>
              <a:rPr lang="ru-RU" dirty="0">
                <a:solidFill>
                  <a:schemeClr val="tx1"/>
                </a:solidFill>
              </a:rPr>
              <a:t> в  </a:t>
            </a:r>
            <a:r>
              <a:rPr lang="ru-RU" dirty="0" err="1">
                <a:solidFill>
                  <a:schemeClr val="tx1"/>
                </a:solidFill>
              </a:rPr>
              <a:t>розгорнутих</a:t>
            </a:r>
            <a:r>
              <a:rPr lang="ru-RU" dirty="0">
                <a:solidFill>
                  <a:schemeClr val="tx1"/>
                </a:solidFill>
              </a:rPr>
              <a:t> і </a:t>
            </a:r>
            <a:r>
              <a:rPr lang="ru-RU" dirty="0" err="1">
                <a:solidFill>
                  <a:schemeClr val="tx1"/>
                </a:solidFill>
              </a:rPr>
              <a:t>нерозгорнутих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військах</a:t>
            </a:r>
            <a:r>
              <a:rPr lang="ru-RU" dirty="0">
                <a:solidFill>
                  <a:schemeClr val="tx1"/>
                </a:solidFill>
              </a:rPr>
              <a:t>; </a:t>
            </a:r>
            <a:r>
              <a:rPr lang="ru-RU" dirty="0" err="1">
                <a:solidFill>
                  <a:schemeClr val="tx1"/>
                </a:solidFill>
              </a:rPr>
              <a:t>планування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епідеміологічних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досліджень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Окрім</a:t>
            </a:r>
            <a:r>
              <a:rPr lang="ru-RU" dirty="0">
                <a:solidFill>
                  <a:schemeClr val="tx1"/>
                </a:solidFill>
              </a:rPr>
              <a:t> того, </a:t>
            </a:r>
            <a:r>
              <a:rPr lang="ru-RU" dirty="0" err="1">
                <a:solidFill>
                  <a:schemeClr val="tx1"/>
                </a:solidFill>
              </a:rPr>
              <a:t>завдяки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співпраці</a:t>
            </a:r>
            <a:r>
              <a:rPr lang="ru-RU" dirty="0">
                <a:solidFill>
                  <a:schemeClr val="tx1"/>
                </a:solidFill>
              </a:rPr>
              <a:t> з </a:t>
            </a:r>
            <a:r>
              <a:rPr lang="en-US" dirty="0">
                <a:solidFill>
                  <a:schemeClr val="tx1"/>
                </a:solidFill>
              </a:rPr>
              <a:t>Army G-1 </a:t>
            </a:r>
            <a:r>
              <a:rPr lang="ru-RU" dirty="0" err="1">
                <a:solidFill>
                  <a:schemeClr val="tx1"/>
                </a:solidFill>
              </a:rPr>
              <a:t>було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профінансовано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проведення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аналізу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специфіки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самогубств</a:t>
            </a:r>
            <a:r>
              <a:rPr lang="ru-RU" dirty="0">
                <a:solidFill>
                  <a:schemeClr val="tx1"/>
                </a:solidFill>
              </a:rPr>
              <a:t> і </a:t>
            </a:r>
            <a:r>
              <a:rPr lang="ru-RU" dirty="0" err="1">
                <a:solidFill>
                  <a:schemeClr val="tx1"/>
                </a:solidFill>
              </a:rPr>
              <a:t>спостереження</a:t>
            </a:r>
            <a:r>
              <a:rPr lang="ru-RU" dirty="0">
                <a:solidFill>
                  <a:schemeClr val="tx1"/>
                </a:solidFill>
              </a:rPr>
              <a:t> для </a:t>
            </a:r>
            <a:r>
              <a:rPr lang="ru-RU" dirty="0" err="1">
                <a:solidFill>
                  <a:schemeClr val="tx1"/>
                </a:solidFill>
              </a:rPr>
              <a:t>підтримки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ASPP. </a:t>
            </a:r>
            <a:endParaRPr lang="uk-UA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tx1"/>
                </a:solidFill>
              </a:rPr>
              <a:t>У 2008 </a:t>
            </a:r>
            <a:r>
              <a:rPr lang="ru-RU" dirty="0" err="1">
                <a:solidFill>
                  <a:schemeClr val="tx1"/>
                </a:solidFill>
              </a:rPr>
              <a:t>році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Армія</a:t>
            </a:r>
            <a:r>
              <a:rPr lang="ru-RU" dirty="0">
                <a:solidFill>
                  <a:schemeClr val="tx1"/>
                </a:solidFill>
              </a:rPr>
              <a:t> США почала </a:t>
            </a:r>
            <a:r>
              <a:rPr lang="ru-RU" dirty="0" err="1">
                <a:solidFill>
                  <a:schemeClr val="tx1"/>
                </a:solidFill>
              </a:rPr>
              <a:t>співпрацю</a:t>
            </a:r>
            <a:r>
              <a:rPr lang="ru-RU" dirty="0">
                <a:solidFill>
                  <a:schemeClr val="tx1"/>
                </a:solidFill>
              </a:rPr>
              <a:t> з </a:t>
            </a:r>
            <a:r>
              <a:rPr lang="ru-RU" dirty="0" err="1">
                <a:solidFill>
                  <a:schemeClr val="tx1"/>
                </a:solidFill>
              </a:rPr>
              <a:t>Національним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інститутом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психічного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здоров’я</a:t>
            </a:r>
            <a:r>
              <a:rPr lang="ru-RU" dirty="0">
                <a:solidFill>
                  <a:schemeClr val="tx1"/>
                </a:solidFill>
              </a:rPr>
              <a:t> з метою </a:t>
            </a:r>
            <a:r>
              <a:rPr lang="ru-RU" dirty="0" err="1">
                <a:solidFill>
                  <a:schemeClr val="tx1"/>
                </a:solidFill>
              </a:rPr>
              <a:t>допомогти</a:t>
            </a:r>
            <a:r>
              <a:rPr lang="ru-RU" dirty="0">
                <a:solidFill>
                  <a:schemeClr val="tx1"/>
                </a:solidFill>
              </a:rPr>
              <a:t> СВ </a:t>
            </a:r>
            <a:r>
              <a:rPr lang="ru-RU" dirty="0" err="1">
                <a:solidFill>
                  <a:schemeClr val="tx1"/>
                </a:solidFill>
              </a:rPr>
              <a:t>із</a:t>
            </a:r>
            <a:r>
              <a:rPr lang="ru-RU" dirty="0">
                <a:solidFill>
                  <a:schemeClr val="tx1"/>
                </a:solidFill>
              </a:rPr>
              <a:t> детальною </a:t>
            </a:r>
            <a:r>
              <a:rPr lang="ru-RU" dirty="0" err="1">
                <a:solidFill>
                  <a:schemeClr val="tx1"/>
                </a:solidFill>
              </a:rPr>
              <a:t>науково-дослідницькою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роботою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щоби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поліпшити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стратегію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профілактики</a:t>
            </a:r>
            <a:r>
              <a:rPr lang="ru-RU" dirty="0">
                <a:solidFill>
                  <a:schemeClr val="tx1"/>
                </a:solidFill>
              </a:rPr>
              <a:t> і </a:t>
            </a:r>
            <a:r>
              <a:rPr lang="ru-RU" dirty="0" err="1">
                <a:solidFill>
                  <a:schemeClr val="tx1"/>
                </a:solidFill>
              </a:rPr>
              <a:t>зменшити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кількість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самогубств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Цей</a:t>
            </a:r>
            <a:r>
              <a:rPr lang="ru-RU" dirty="0">
                <a:solidFill>
                  <a:schemeClr val="tx1"/>
                </a:solidFill>
              </a:rPr>
              <a:t> меморандум про </a:t>
            </a:r>
            <a:r>
              <a:rPr lang="ru-RU" dirty="0" err="1">
                <a:solidFill>
                  <a:schemeClr val="tx1"/>
                </a:solidFill>
              </a:rPr>
              <a:t>згоду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охоплює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понад</a:t>
            </a:r>
            <a:r>
              <a:rPr lang="ru-RU" dirty="0">
                <a:solidFill>
                  <a:schemeClr val="tx1"/>
                </a:solidFill>
              </a:rPr>
              <a:t> 5 </a:t>
            </a:r>
            <a:r>
              <a:rPr lang="ru-RU" dirty="0" err="1">
                <a:solidFill>
                  <a:schemeClr val="tx1"/>
                </a:solidFill>
              </a:rPr>
              <a:t>років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роботи</a:t>
            </a:r>
            <a:r>
              <a:rPr lang="ru-RU" dirty="0">
                <a:solidFill>
                  <a:schemeClr val="tx1"/>
                </a:solidFill>
              </a:rPr>
              <a:t> і є </a:t>
            </a:r>
            <a:r>
              <a:rPr lang="ru-RU" dirty="0" err="1">
                <a:solidFill>
                  <a:schemeClr val="tx1"/>
                </a:solidFill>
              </a:rPr>
              <a:t>інвестиціями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Армії</a:t>
            </a:r>
            <a:r>
              <a:rPr lang="ru-RU" dirty="0">
                <a:solidFill>
                  <a:schemeClr val="tx1"/>
                </a:solidFill>
              </a:rPr>
              <a:t> США у </a:t>
            </a:r>
            <a:r>
              <a:rPr lang="ru-RU" dirty="0" err="1">
                <a:solidFill>
                  <a:schemeClr val="tx1"/>
                </a:solidFill>
              </a:rPr>
              <a:t>розмірі</a:t>
            </a:r>
            <a:r>
              <a:rPr lang="ru-RU" dirty="0">
                <a:solidFill>
                  <a:schemeClr val="tx1"/>
                </a:solidFill>
              </a:rPr>
              <a:t> 50 млн </a:t>
            </a:r>
            <a:r>
              <a:rPr lang="ru-RU" dirty="0" err="1">
                <a:solidFill>
                  <a:schemeClr val="tx1"/>
                </a:solidFill>
              </a:rPr>
              <a:t>доларів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Програма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психічного</a:t>
            </a:r>
            <a:r>
              <a:rPr lang="ru-RU" dirty="0">
                <a:solidFill>
                  <a:schemeClr val="tx1"/>
                </a:solidFill>
              </a:rPr>
              <a:t> і </a:t>
            </a:r>
            <a:r>
              <a:rPr lang="ru-RU" dirty="0" err="1">
                <a:solidFill>
                  <a:schemeClr val="tx1"/>
                </a:solidFill>
              </a:rPr>
              <a:t>соціального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здоров’я</a:t>
            </a:r>
            <a:r>
              <a:rPr lang="ru-RU" dirty="0">
                <a:solidFill>
                  <a:schemeClr val="tx1"/>
                </a:solidFill>
              </a:rPr>
              <a:t> та </a:t>
            </a:r>
            <a:r>
              <a:rPr lang="ru-RU" dirty="0" err="1">
                <a:solidFill>
                  <a:schemeClr val="tx1"/>
                </a:solidFill>
              </a:rPr>
              <a:t>Національний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інститут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психічного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здоров’я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співпрацюють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щоб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зібрати</a:t>
            </a:r>
            <a:r>
              <a:rPr lang="ru-RU" dirty="0">
                <a:solidFill>
                  <a:schemeClr val="tx1"/>
                </a:solidFill>
              </a:rPr>
              <a:t> та </a:t>
            </a:r>
            <a:r>
              <a:rPr lang="ru-RU" dirty="0" err="1">
                <a:solidFill>
                  <a:schemeClr val="tx1"/>
                </a:solidFill>
              </a:rPr>
              <a:t>проаналізувати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ці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дані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4053" y="433137"/>
            <a:ext cx="6152147" cy="1275347"/>
          </a:xfr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ru-RU" sz="3200" dirty="0" err="1"/>
              <a:t>Програма</a:t>
            </a:r>
            <a:r>
              <a:rPr lang="ru-RU" sz="3200" dirty="0"/>
              <a:t> </a:t>
            </a:r>
            <a:r>
              <a:rPr lang="ru-RU" sz="3200" dirty="0" err="1"/>
              <a:t>психічного</a:t>
            </a:r>
            <a:r>
              <a:rPr lang="ru-RU" sz="3200" dirty="0"/>
              <a:t> і </a:t>
            </a:r>
            <a:r>
              <a:rPr lang="ru-RU" sz="3200" dirty="0" err="1"/>
              <a:t>соціального</a:t>
            </a:r>
            <a:r>
              <a:rPr lang="ru-RU" sz="3200" dirty="0"/>
              <a:t> </a:t>
            </a:r>
            <a:r>
              <a:rPr lang="ru-RU" sz="3200" dirty="0" err="1"/>
              <a:t>здоров’я</a:t>
            </a:r>
            <a:r>
              <a:rPr lang="ru-RU" sz="3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165830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3768" y="1816768"/>
            <a:ext cx="10820400" cy="4812631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ru-RU" b="1" dirty="0" err="1"/>
              <a:t>Чинники</a:t>
            </a:r>
            <a:r>
              <a:rPr lang="ru-RU" b="1" dirty="0"/>
              <a:t> </a:t>
            </a:r>
            <a:r>
              <a:rPr lang="ru-RU" b="1" dirty="0" err="1"/>
              <a:t>ризику</a:t>
            </a:r>
            <a:r>
              <a:rPr lang="ru-RU" b="1" dirty="0"/>
              <a:t>, </a:t>
            </a:r>
            <a:r>
              <a:rPr lang="ru-RU" b="1" dirty="0" err="1"/>
              <a:t>що</a:t>
            </a:r>
            <a:r>
              <a:rPr lang="ru-RU" b="1" dirty="0"/>
              <a:t> </a:t>
            </a:r>
            <a:r>
              <a:rPr lang="ru-RU" b="1" dirty="0" err="1"/>
              <a:t>найбільш</a:t>
            </a:r>
            <a:r>
              <a:rPr lang="ru-RU" b="1" dirty="0"/>
              <a:t> </a:t>
            </a:r>
            <a:r>
              <a:rPr lang="ru-RU" b="1" dirty="0" err="1"/>
              <a:t>характеризують</a:t>
            </a:r>
            <a:r>
              <a:rPr lang="ru-RU" b="1" dirty="0"/>
              <a:t> </a:t>
            </a:r>
            <a:r>
              <a:rPr lang="ru-RU" b="1" dirty="0" err="1"/>
              <a:t>суїциди</a:t>
            </a:r>
            <a:r>
              <a:rPr lang="ru-RU" b="1" dirty="0"/>
              <a:t> в </a:t>
            </a:r>
            <a:r>
              <a:rPr lang="ru-RU" b="1" dirty="0" err="1"/>
              <a:t>Армії</a:t>
            </a:r>
            <a:r>
              <a:rPr lang="ru-RU" b="1" dirty="0"/>
              <a:t> в </a:t>
            </a:r>
            <a:r>
              <a:rPr lang="ru-RU" b="1" dirty="0" err="1"/>
              <a:t>Іраку</a:t>
            </a:r>
            <a:r>
              <a:rPr lang="ru-RU" b="1" dirty="0"/>
              <a:t>: </a:t>
            </a:r>
          </a:p>
          <a:p>
            <a:pPr marL="457200" indent="-457200" algn="just">
              <a:buAutoNum type="arabicPeriod"/>
            </a:pPr>
            <a:r>
              <a:rPr lang="ru-RU" dirty="0" err="1"/>
              <a:t>Втрата</a:t>
            </a:r>
            <a:r>
              <a:rPr lang="ru-RU" dirty="0"/>
              <a:t> (</a:t>
            </a:r>
            <a:r>
              <a:rPr lang="ru-RU" dirty="0" err="1"/>
              <a:t>родинна</a:t>
            </a:r>
            <a:r>
              <a:rPr lang="ru-RU" dirty="0"/>
              <a:t>, </a:t>
            </a:r>
            <a:r>
              <a:rPr lang="ru-RU" dirty="0" err="1"/>
              <a:t>соціальна</a:t>
            </a:r>
            <a:r>
              <a:rPr lang="ru-RU" dirty="0"/>
              <a:t>, </a:t>
            </a:r>
            <a:r>
              <a:rPr lang="ru-RU" dirty="0" err="1"/>
              <a:t>робоча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фінансова</a:t>
            </a:r>
            <a:r>
              <a:rPr lang="ru-RU" dirty="0"/>
              <a:t>).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незмінний</a:t>
            </a:r>
            <a:r>
              <a:rPr lang="ru-RU" dirty="0"/>
              <a:t> </a:t>
            </a:r>
            <a:r>
              <a:rPr lang="ru-RU" dirty="0" err="1"/>
              <a:t>ключовий</a:t>
            </a:r>
            <a:r>
              <a:rPr lang="ru-RU" dirty="0"/>
              <a:t> </a:t>
            </a:r>
            <a:r>
              <a:rPr lang="ru-RU" dirty="0" err="1"/>
              <a:t>чинник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пов’язаний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самогубством</a:t>
            </a:r>
            <a:r>
              <a:rPr lang="ru-RU" dirty="0"/>
              <a:t>. </a:t>
            </a:r>
            <a:r>
              <a:rPr lang="ru-RU" dirty="0" err="1"/>
              <a:t>Вважається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постійні</a:t>
            </a:r>
            <a:r>
              <a:rPr lang="ru-RU" dirty="0"/>
              <a:t> </a:t>
            </a:r>
            <a:r>
              <a:rPr lang="ru-RU" dirty="0" err="1"/>
              <a:t>втрати</a:t>
            </a:r>
            <a:r>
              <a:rPr lang="ru-RU" dirty="0"/>
              <a:t> як </a:t>
            </a:r>
            <a:r>
              <a:rPr lang="ru-RU" dirty="0" err="1"/>
              <a:t>такі</a:t>
            </a:r>
            <a:r>
              <a:rPr lang="ru-RU" dirty="0"/>
              <a:t> не </a:t>
            </a:r>
            <a:r>
              <a:rPr lang="ru-RU" dirty="0" err="1"/>
              <a:t>підвищують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самогубств</a:t>
            </a:r>
            <a:r>
              <a:rPr lang="ru-RU" dirty="0"/>
              <a:t>, а </a:t>
            </a:r>
            <a:r>
              <a:rPr lang="ru-RU" dirty="0" err="1"/>
              <a:t>служать</a:t>
            </a:r>
            <a:r>
              <a:rPr lang="ru-RU" dirty="0"/>
              <a:t> </a:t>
            </a:r>
            <a:r>
              <a:rPr lang="ru-RU" dirty="0" err="1"/>
              <a:t>вторинним</a:t>
            </a:r>
            <a:r>
              <a:rPr lang="ru-RU" dirty="0"/>
              <a:t> </a:t>
            </a:r>
            <a:r>
              <a:rPr lang="ru-RU" dirty="0" err="1"/>
              <a:t>чинником</a:t>
            </a:r>
            <a:r>
              <a:rPr lang="ru-RU" dirty="0"/>
              <a:t> у  </a:t>
            </a:r>
            <a:r>
              <a:rPr lang="ru-RU" dirty="0" err="1"/>
              <a:t>розпаді</a:t>
            </a:r>
            <a:r>
              <a:rPr lang="ru-RU" dirty="0"/>
              <a:t> родин і </a:t>
            </a:r>
            <a:r>
              <a:rPr lang="ru-RU" dirty="0" err="1"/>
              <a:t>втраті</a:t>
            </a:r>
            <a:r>
              <a:rPr lang="ru-RU" dirty="0"/>
              <a:t> </a:t>
            </a:r>
            <a:r>
              <a:rPr lang="ru-RU" dirty="0" err="1"/>
              <a:t>стосунків</a:t>
            </a:r>
            <a:r>
              <a:rPr lang="ru-RU" dirty="0"/>
              <a:t>. </a:t>
            </a:r>
          </a:p>
          <a:p>
            <a:pPr marL="457200" indent="-457200" algn="just">
              <a:buAutoNum type="arabicPeriod"/>
            </a:pPr>
            <a:r>
              <a:rPr lang="ru-RU" dirty="0" err="1"/>
              <a:t>Ізоляція</a:t>
            </a:r>
            <a:r>
              <a:rPr lang="ru-RU" dirty="0"/>
              <a:t>, </a:t>
            </a:r>
            <a:r>
              <a:rPr lang="ru-RU" dirty="0" err="1"/>
              <a:t>почуття</a:t>
            </a:r>
            <a:r>
              <a:rPr lang="ru-RU" dirty="0"/>
              <a:t> </a:t>
            </a:r>
            <a:r>
              <a:rPr lang="ru-RU" dirty="0" err="1"/>
              <a:t>відчуженості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людей. </a:t>
            </a:r>
            <a:r>
              <a:rPr lang="ru-RU" dirty="0" err="1"/>
              <a:t>Пряме</a:t>
            </a:r>
            <a:r>
              <a:rPr lang="ru-RU" dirty="0"/>
              <a:t> </a:t>
            </a:r>
            <a:r>
              <a:rPr lang="ru-RU" dirty="0" err="1"/>
              <a:t>опитування</a:t>
            </a:r>
            <a:r>
              <a:rPr lang="ru-RU" dirty="0"/>
              <a:t> </a:t>
            </a:r>
            <a:r>
              <a:rPr lang="ru-RU" dirty="0" err="1"/>
              <a:t>військовослужбовців</a:t>
            </a:r>
            <a:r>
              <a:rPr lang="ru-RU" dirty="0"/>
              <a:t> про «</a:t>
            </a:r>
            <a:r>
              <a:rPr lang="ru-RU" dirty="0" err="1"/>
              <a:t>почуття</a:t>
            </a:r>
            <a:r>
              <a:rPr lang="ru-RU" dirty="0"/>
              <a:t> </a:t>
            </a:r>
            <a:r>
              <a:rPr lang="ru-RU" dirty="0" err="1"/>
              <a:t>відчуженості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людей» </a:t>
            </a:r>
            <a:r>
              <a:rPr lang="ru-RU" dirty="0" err="1"/>
              <a:t>засвідчило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51,8 % </a:t>
            </a:r>
            <a:r>
              <a:rPr lang="ru-RU" dirty="0" err="1"/>
              <a:t>опитаних</a:t>
            </a:r>
            <a:r>
              <a:rPr lang="ru-RU" dirty="0"/>
              <a:t> </a:t>
            </a:r>
            <a:r>
              <a:rPr lang="ru-RU" dirty="0" err="1"/>
              <a:t>солдатів</a:t>
            </a:r>
            <a:r>
              <a:rPr lang="ru-RU" dirty="0"/>
              <a:t> </a:t>
            </a:r>
            <a:r>
              <a:rPr lang="ru-RU" dirty="0" err="1"/>
              <a:t>почувалися</a:t>
            </a:r>
            <a:r>
              <a:rPr lang="ru-RU" dirty="0"/>
              <a:t> </a:t>
            </a:r>
            <a:r>
              <a:rPr lang="ru-RU" dirty="0" err="1"/>
              <a:t>ізольованими</a:t>
            </a:r>
            <a:r>
              <a:rPr lang="ru-RU" dirty="0"/>
              <a:t>. </a:t>
            </a:r>
            <a:r>
              <a:rPr lang="ru-RU" dirty="0" err="1"/>
              <a:t>Зусилля</a:t>
            </a:r>
            <a:r>
              <a:rPr lang="ru-RU" dirty="0"/>
              <a:t> з </a:t>
            </a:r>
            <a:r>
              <a:rPr lang="ru-RU" dirty="0" err="1"/>
              <a:t>підйому</a:t>
            </a:r>
            <a:r>
              <a:rPr lang="ru-RU" dirty="0"/>
              <a:t> </a:t>
            </a:r>
            <a:r>
              <a:rPr lang="ru-RU" dirty="0" err="1"/>
              <a:t>бойового</a:t>
            </a:r>
            <a:r>
              <a:rPr lang="ru-RU" dirty="0"/>
              <a:t> духу, </a:t>
            </a:r>
            <a:r>
              <a:rPr lang="ru-RU" dirty="0" err="1"/>
              <a:t>облаштування</a:t>
            </a:r>
            <a:r>
              <a:rPr lang="ru-RU" dirty="0"/>
              <a:t> </a:t>
            </a:r>
            <a:r>
              <a:rPr lang="ru-RU" dirty="0" err="1"/>
              <a:t>побуту</a:t>
            </a:r>
            <a:r>
              <a:rPr lang="ru-RU" dirty="0"/>
              <a:t> і </a:t>
            </a:r>
            <a:r>
              <a:rPr lang="ru-RU" dirty="0" err="1"/>
              <a:t>відпочинку</a:t>
            </a:r>
            <a:r>
              <a:rPr lang="ru-RU" dirty="0"/>
              <a:t>, як-от доставка </a:t>
            </a:r>
            <a:r>
              <a:rPr lang="ru-RU" dirty="0" err="1"/>
              <a:t>пошти</a:t>
            </a:r>
            <a:r>
              <a:rPr lang="ru-RU" dirty="0"/>
              <a:t>, </a:t>
            </a:r>
            <a:r>
              <a:rPr lang="ru-RU" dirty="0" err="1"/>
              <a:t>поліпшення</a:t>
            </a:r>
            <a:r>
              <a:rPr lang="ru-RU" dirty="0"/>
              <a:t> </a:t>
            </a:r>
            <a:r>
              <a:rPr lang="ru-RU" dirty="0" err="1"/>
              <a:t>інтернет-зв’язку</a:t>
            </a:r>
            <a:r>
              <a:rPr lang="ru-RU" dirty="0"/>
              <a:t> і </a:t>
            </a:r>
            <a:r>
              <a:rPr lang="ru-RU" dirty="0" err="1"/>
              <a:t>широке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мобільного</a:t>
            </a:r>
            <a:r>
              <a:rPr lang="ru-RU" dirty="0"/>
              <a:t> </a:t>
            </a:r>
            <a:r>
              <a:rPr lang="ru-RU" dirty="0" err="1"/>
              <a:t>зв’язку</a:t>
            </a:r>
            <a:r>
              <a:rPr lang="ru-RU" dirty="0"/>
              <a:t>, </a:t>
            </a:r>
            <a:r>
              <a:rPr lang="ru-RU" dirty="0" err="1"/>
              <a:t>імовірно</a:t>
            </a:r>
            <a:r>
              <a:rPr lang="ru-RU" dirty="0"/>
              <a:t>, </a:t>
            </a:r>
            <a:r>
              <a:rPr lang="ru-RU" dirty="0" err="1"/>
              <a:t>допомогли</a:t>
            </a:r>
            <a:r>
              <a:rPr lang="ru-RU" dirty="0"/>
              <a:t>, </a:t>
            </a:r>
            <a:r>
              <a:rPr lang="ru-RU" dirty="0" err="1"/>
              <a:t>проте</a:t>
            </a:r>
            <a:r>
              <a:rPr lang="ru-RU" dirty="0"/>
              <a:t> </a:t>
            </a:r>
            <a:r>
              <a:rPr lang="ru-RU" dirty="0" err="1"/>
              <a:t>цю</a:t>
            </a:r>
            <a:r>
              <a:rPr lang="ru-RU" dirty="0"/>
              <a:t> </a:t>
            </a:r>
            <a:r>
              <a:rPr lang="ru-RU" dirty="0" err="1"/>
              <a:t>змінну</a:t>
            </a:r>
            <a:r>
              <a:rPr lang="ru-RU" dirty="0"/>
              <a:t> </a:t>
            </a:r>
            <a:r>
              <a:rPr lang="ru-RU" dirty="0" err="1"/>
              <a:t>варто</a:t>
            </a:r>
            <a:r>
              <a:rPr lang="ru-RU" dirty="0"/>
              <a:t> </a:t>
            </a:r>
            <a:r>
              <a:rPr lang="ru-RU" dirty="0" err="1"/>
              <a:t>моніторити</a:t>
            </a:r>
            <a:r>
              <a:rPr lang="ru-RU" dirty="0"/>
              <a:t> </a:t>
            </a:r>
            <a:r>
              <a:rPr lang="ru-RU" dirty="0" err="1"/>
              <a:t>довгий</a:t>
            </a:r>
            <a:r>
              <a:rPr lang="ru-RU" dirty="0"/>
              <a:t> час і </a:t>
            </a:r>
            <a:r>
              <a:rPr lang="ru-RU" dirty="0" err="1"/>
              <a:t>заохочувати</a:t>
            </a:r>
            <a:r>
              <a:rPr lang="ru-RU" dirty="0"/>
              <a:t> </a:t>
            </a:r>
            <a:r>
              <a:rPr lang="ru-RU" dirty="0" err="1"/>
              <a:t>бажання</a:t>
            </a:r>
            <a:r>
              <a:rPr lang="ru-RU" dirty="0"/>
              <a:t> </a:t>
            </a:r>
            <a:r>
              <a:rPr lang="ru-RU" dirty="0" err="1"/>
              <a:t>солдатів</a:t>
            </a:r>
            <a:r>
              <a:rPr lang="ru-RU" dirty="0"/>
              <a:t> </a:t>
            </a:r>
            <a:r>
              <a:rPr lang="ru-RU" dirty="0" err="1"/>
              <a:t>дізнатися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відбувається</a:t>
            </a:r>
            <a:r>
              <a:rPr lang="ru-RU" dirty="0"/>
              <a:t> «</a:t>
            </a:r>
            <a:r>
              <a:rPr lang="ru-RU" dirty="0" err="1"/>
              <a:t>вдома</a:t>
            </a:r>
            <a:r>
              <a:rPr lang="ru-RU" dirty="0"/>
              <a:t>». </a:t>
            </a:r>
          </a:p>
          <a:p>
            <a:pPr marL="457200" indent="-457200" algn="just">
              <a:buAutoNum type="arabicPeriod"/>
            </a:pPr>
            <a:r>
              <a:rPr lang="ru-RU" dirty="0" err="1"/>
              <a:t>Перешкоди</a:t>
            </a:r>
            <a:r>
              <a:rPr lang="ru-RU" dirty="0"/>
              <a:t> на шляху </a:t>
            </a:r>
            <a:r>
              <a:rPr lang="ru-RU" dirty="0" err="1"/>
              <a:t>лікування</a:t>
            </a:r>
            <a:r>
              <a:rPr lang="ru-RU" dirty="0"/>
              <a:t> </a:t>
            </a:r>
            <a:r>
              <a:rPr lang="ru-RU" dirty="0" err="1"/>
              <a:t>психічного</a:t>
            </a:r>
            <a:r>
              <a:rPr lang="ru-RU" dirty="0"/>
              <a:t> </a:t>
            </a:r>
            <a:r>
              <a:rPr lang="ru-RU" dirty="0" err="1"/>
              <a:t>здоров’я</a:t>
            </a:r>
            <a:r>
              <a:rPr lang="ru-RU" dirty="0"/>
              <a:t>. Попри </a:t>
            </a:r>
            <a:r>
              <a:rPr lang="ru-RU" dirty="0" err="1"/>
              <a:t>збільшення</a:t>
            </a:r>
            <a:r>
              <a:rPr lang="ru-RU" dirty="0"/>
              <a:t> </a:t>
            </a:r>
            <a:r>
              <a:rPr lang="ru-RU" dirty="0" err="1"/>
              <a:t>кількості</a:t>
            </a:r>
            <a:r>
              <a:rPr lang="ru-RU" dirty="0"/>
              <a:t> </a:t>
            </a:r>
            <a:r>
              <a:rPr lang="ru-RU" dirty="0" err="1"/>
              <a:t>військ</a:t>
            </a:r>
            <a:r>
              <a:rPr lang="ru-RU" dirty="0"/>
              <a:t> в  </a:t>
            </a:r>
            <a:r>
              <a:rPr lang="ru-RU" dirty="0" err="1"/>
              <a:t>Іраку</a:t>
            </a:r>
            <a:r>
              <a:rPr lang="ru-RU" dirty="0"/>
              <a:t>,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працівників</a:t>
            </a:r>
            <a:r>
              <a:rPr lang="ru-RU" dirty="0"/>
              <a:t>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психічного</a:t>
            </a:r>
            <a:r>
              <a:rPr lang="ru-RU" dirty="0"/>
              <a:t> </a:t>
            </a:r>
            <a:r>
              <a:rPr lang="ru-RU" dirty="0" err="1"/>
              <a:t>здоров’я</a:t>
            </a:r>
            <a:r>
              <a:rPr lang="ru-RU" dirty="0"/>
              <a:t> в 2006 і 2007 роках </a:t>
            </a:r>
            <a:r>
              <a:rPr lang="ru-RU" dirty="0" err="1"/>
              <a:t>збільшувалася</a:t>
            </a:r>
            <a:r>
              <a:rPr lang="ru-RU" dirty="0"/>
              <a:t> </a:t>
            </a:r>
            <a:r>
              <a:rPr lang="ru-RU" dirty="0" err="1"/>
              <a:t>незначно</a:t>
            </a:r>
            <a:r>
              <a:rPr lang="ru-RU" dirty="0"/>
              <a:t>. </a:t>
            </a:r>
          </a:p>
          <a:p>
            <a:pPr marL="457200" indent="-457200" algn="just">
              <a:buAutoNum type="arabicPeriod"/>
            </a:pPr>
            <a:r>
              <a:rPr lang="ru-RU" dirty="0" err="1"/>
              <a:t>Вільний</a:t>
            </a:r>
            <a:r>
              <a:rPr lang="ru-RU" dirty="0"/>
              <a:t> доступ до </a:t>
            </a:r>
            <a:r>
              <a:rPr lang="ru-RU" dirty="0" err="1"/>
              <a:t>летальних</a:t>
            </a:r>
            <a:r>
              <a:rPr lang="ru-RU" dirty="0"/>
              <a:t> </a:t>
            </a:r>
            <a:r>
              <a:rPr lang="ru-RU" dirty="0" err="1"/>
              <a:t>методів</a:t>
            </a:r>
            <a:r>
              <a:rPr lang="ru-RU" dirty="0"/>
              <a:t>. </a:t>
            </a:r>
            <a:r>
              <a:rPr lang="ru-RU" dirty="0" err="1"/>
              <a:t>Вважається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вільний</a:t>
            </a:r>
            <a:r>
              <a:rPr lang="ru-RU" dirty="0"/>
              <a:t> доступ до </a:t>
            </a:r>
            <a:r>
              <a:rPr lang="ru-RU" dirty="0" err="1"/>
              <a:t>зброї</a:t>
            </a:r>
            <a:r>
              <a:rPr lang="ru-RU" dirty="0"/>
              <a:t>  —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чинник</a:t>
            </a:r>
            <a:r>
              <a:rPr lang="ru-RU" dirty="0"/>
              <a:t>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ризику</a:t>
            </a:r>
            <a:r>
              <a:rPr lang="ru-RU" dirty="0"/>
              <a:t> </a:t>
            </a:r>
            <a:r>
              <a:rPr lang="ru-RU" dirty="0" err="1"/>
              <a:t>суїциду</a:t>
            </a:r>
            <a:r>
              <a:rPr lang="ru-RU" dirty="0"/>
              <a:t> у </a:t>
            </a:r>
            <a:r>
              <a:rPr lang="ru-RU" dirty="0" err="1"/>
              <a:t>районі</a:t>
            </a:r>
            <a:r>
              <a:rPr lang="ru-RU" dirty="0"/>
              <a:t> </a:t>
            </a:r>
            <a:r>
              <a:rPr lang="ru-RU" dirty="0" err="1"/>
              <a:t>бойових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. </a:t>
            </a:r>
            <a:r>
              <a:rPr lang="ru-RU" dirty="0" err="1"/>
              <a:t>Хоча</a:t>
            </a:r>
            <a:r>
              <a:rPr lang="ru-RU" dirty="0"/>
              <a:t> </a:t>
            </a:r>
            <a:r>
              <a:rPr lang="ru-RU" dirty="0" err="1"/>
              <a:t>вогнепальна</a:t>
            </a:r>
            <a:r>
              <a:rPr lang="ru-RU" dirty="0"/>
              <a:t> </a:t>
            </a:r>
            <a:r>
              <a:rPr lang="ru-RU" dirty="0" err="1"/>
              <a:t>зброя</a:t>
            </a:r>
            <a:r>
              <a:rPr lang="ru-RU" dirty="0"/>
              <a:t> </a:t>
            </a:r>
            <a:r>
              <a:rPr lang="ru-RU" dirty="0" err="1"/>
              <a:t>дійсно</a:t>
            </a:r>
            <a:r>
              <a:rPr lang="ru-RU" dirty="0"/>
              <a:t> </a:t>
            </a:r>
            <a:r>
              <a:rPr lang="ru-RU" dirty="0" err="1"/>
              <a:t>збільшує</a:t>
            </a:r>
            <a:r>
              <a:rPr lang="ru-RU" dirty="0"/>
              <a:t> </a:t>
            </a:r>
            <a:r>
              <a:rPr lang="ru-RU" dirty="0" err="1"/>
              <a:t>імовірність</a:t>
            </a:r>
            <a:r>
              <a:rPr lang="ru-RU" dirty="0"/>
              <a:t> </a:t>
            </a:r>
            <a:r>
              <a:rPr lang="ru-RU" dirty="0" err="1"/>
              <a:t>летальності</a:t>
            </a:r>
            <a:r>
              <a:rPr lang="ru-RU" dirty="0"/>
              <a:t> </a:t>
            </a:r>
            <a:r>
              <a:rPr lang="ru-RU" dirty="0" err="1"/>
              <a:t>суїцидальних</a:t>
            </a:r>
            <a:r>
              <a:rPr lang="ru-RU" dirty="0"/>
              <a:t> </a:t>
            </a:r>
            <a:r>
              <a:rPr lang="ru-RU" dirty="0" err="1"/>
              <a:t>спроб</a:t>
            </a:r>
            <a:r>
              <a:rPr lang="ru-RU" dirty="0"/>
              <a:t>, </a:t>
            </a:r>
            <a:r>
              <a:rPr lang="ru-RU" dirty="0" err="1"/>
              <a:t>епідеміологічні</a:t>
            </a:r>
            <a:r>
              <a:rPr lang="ru-RU" dirty="0"/>
              <a:t> </a:t>
            </a:r>
            <a:r>
              <a:rPr lang="ru-RU" dirty="0" err="1"/>
              <a:t>дослідження</a:t>
            </a:r>
            <a:r>
              <a:rPr lang="ru-RU" dirty="0"/>
              <a:t> </a:t>
            </a:r>
            <a:r>
              <a:rPr lang="ru-RU" dirty="0" err="1"/>
              <a:t>вказують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володіння</a:t>
            </a:r>
            <a:r>
              <a:rPr lang="ru-RU" dirty="0"/>
              <a:t> </a:t>
            </a:r>
            <a:r>
              <a:rPr lang="ru-RU" dirty="0" err="1"/>
              <a:t>зброєю</a:t>
            </a:r>
            <a:r>
              <a:rPr lang="ru-RU" dirty="0"/>
              <a:t> (</a:t>
            </a:r>
            <a:r>
              <a:rPr lang="ru-RU" dirty="0" err="1"/>
              <a:t>взагалі</a:t>
            </a:r>
            <a:r>
              <a:rPr lang="ru-RU" dirty="0"/>
              <a:t>) </a:t>
            </a:r>
            <a:r>
              <a:rPr lang="ru-RU" dirty="0" err="1"/>
              <a:t>або</a:t>
            </a:r>
            <a:r>
              <a:rPr lang="ru-RU" dirty="0"/>
              <a:t> ж </a:t>
            </a:r>
            <a:r>
              <a:rPr lang="ru-RU" dirty="0" err="1"/>
              <a:t>проживання</a:t>
            </a:r>
            <a:r>
              <a:rPr lang="ru-RU" dirty="0"/>
              <a:t> у  </a:t>
            </a:r>
            <a:r>
              <a:rPr lang="ru-RU" dirty="0" err="1"/>
              <a:t>районі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забороняє</a:t>
            </a:r>
            <a:r>
              <a:rPr lang="ru-RU" dirty="0"/>
              <a:t> </a:t>
            </a:r>
            <a:r>
              <a:rPr lang="ru-RU" dirty="0" err="1"/>
              <a:t>володіння</a:t>
            </a:r>
            <a:r>
              <a:rPr lang="ru-RU" dirty="0"/>
              <a:t> </a:t>
            </a:r>
            <a:r>
              <a:rPr lang="ru-RU" dirty="0" err="1"/>
              <a:t>зброєю</a:t>
            </a:r>
            <a:r>
              <a:rPr lang="ru-RU" dirty="0"/>
              <a:t>, не </a:t>
            </a:r>
            <a:r>
              <a:rPr lang="ru-RU" dirty="0" err="1"/>
              <a:t>впливає</a:t>
            </a:r>
            <a:r>
              <a:rPr lang="ru-RU" dirty="0"/>
              <a:t> на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самогубств</a:t>
            </a:r>
            <a:r>
              <a:rPr lang="ru-RU" dirty="0"/>
              <a:t>. </a:t>
            </a:r>
            <a:r>
              <a:rPr lang="ru-RU" dirty="0" err="1"/>
              <a:t>Окрім</a:t>
            </a:r>
            <a:r>
              <a:rPr lang="ru-RU" dirty="0"/>
              <a:t> того, </a:t>
            </a:r>
            <a:r>
              <a:rPr lang="ru-RU" dirty="0" err="1"/>
              <a:t>війська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дислоковані</a:t>
            </a:r>
            <a:r>
              <a:rPr lang="ru-RU" dirty="0"/>
              <a:t> в </a:t>
            </a:r>
            <a:r>
              <a:rPr lang="ru-RU" dirty="0" err="1"/>
              <a:t>Іраку</a:t>
            </a:r>
            <a:r>
              <a:rPr lang="ru-RU" dirty="0"/>
              <a:t> з 2003 року, </a:t>
            </a:r>
            <a:r>
              <a:rPr lang="ru-RU" dirty="0" err="1"/>
              <a:t>мали</a:t>
            </a:r>
            <a:r>
              <a:rPr lang="ru-RU" dirty="0"/>
              <a:t> легкий доступ до </a:t>
            </a:r>
            <a:r>
              <a:rPr lang="ru-RU" dirty="0" err="1"/>
              <a:t>зброї</a:t>
            </a:r>
            <a:r>
              <a:rPr lang="ru-RU" dirty="0"/>
              <a:t>. Будь-яке </a:t>
            </a:r>
            <a:r>
              <a:rPr lang="ru-RU" dirty="0" err="1"/>
              <a:t>збільшення</a:t>
            </a:r>
            <a:r>
              <a:rPr lang="ru-RU" dirty="0"/>
              <a:t> </a:t>
            </a:r>
            <a:r>
              <a:rPr lang="ru-RU" dirty="0" err="1"/>
              <a:t>кількості</a:t>
            </a:r>
            <a:r>
              <a:rPr lang="ru-RU" dirty="0"/>
              <a:t> </a:t>
            </a:r>
            <a:r>
              <a:rPr lang="ru-RU" dirty="0" err="1"/>
              <a:t>суїцидів</a:t>
            </a:r>
            <a:r>
              <a:rPr lang="ru-RU" dirty="0"/>
              <a:t> в 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разі</a:t>
            </a:r>
            <a:r>
              <a:rPr lang="ru-RU" dirty="0"/>
              <a:t> не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віднесено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до </a:t>
            </a:r>
            <a:r>
              <a:rPr lang="ru-RU" dirty="0" err="1"/>
              <a:t>доступності</a:t>
            </a:r>
            <a:r>
              <a:rPr lang="ru-RU" dirty="0"/>
              <a:t> </a:t>
            </a:r>
            <a:r>
              <a:rPr lang="ru-RU" dirty="0" err="1"/>
              <a:t>зброї</a:t>
            </a:r>
            <a:r>
              <a:rPr lang="ru-RU" dirty="0"/>
              <a:t>. </a:t>
            </a:r>
          </a:p>
          <a:p>
            <a:pPr marL="457200" indent="-457200" algn="just">
              <a:buAutoNum type="arabicPeriod"/>
            </a:pPr>
            <a:r>
              <a:rPr lang="ru-RU" dirty="0" err="1"/>
              <a:t>Небажання</a:t>
            </a:r>
            <a:r>
              <a:rPr lang="ru-RU" dirty="0"/>
              <a:t> </a:t>
            </a:r>
            <a:r>
              <a:rPr lang="ru-RU" dirty="0" err="1"/>
              <a:t>звертатись</a:t>
            </a:r>
            <a:r>
              <a:rPr lang="ru-RU" dirty="0"/>
              <a:t> по </a:t>
            </a:r>
            <a:r>
              <a:rPr lang="ru-RU" dirty="0" err="1"/>
              <a:t>допомогу</a:t>
            </a:r>
            <a:r>
              <a:rPr lang="ru-RU" dirty="0"/>
              <a:t> через </a:t>
            </a:r>
            <a:r>
              <a:rPr lang="ru-RU" dirty="0" err="1"/>
              <a:t>упередженість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психічного</a:t>
            </a:r>
            <a:r>
              <a:rPr lang="ru-RU" dirty="0"/>
              <a:t> </a:t>
            </a:r>
            <a:r>
              <a:rPr lang="ru-RU" dirty="0" err="1"/>
              <a:t>лікування</a:t>
            </a:r>
            <a:r>
              <a:rPr lang="ru-RU" dirty="0"/>
              <a:t>. </a:t>
            </a:r>
            <a:r>
              <a:rPr lang="ru-RU" dirty="0" err="1"/>
              <a:t>Упередження</a:t>
            </a:r>
            <a:r>
              <a:rPr lang="ru-RU" dirty="0"/>
              <a:t> є  </a:t>
            </a:r>
            <a:r>
              <a:rPr lang="ru-RU" dirty="0" err="1"/>
              <a:t>серйозною</a:t>
            </a:r>
            <a:r>
              <a:rPr lang="ru-RU" dirty="0"/>
              <a:t> проблемою на шляху </a:t>
            </a:r>
            <a:r>
              <a:rPr lang="ru-RU" dirty="0" err="1"/>
              <a:t>військовослужбовців</a:t>
            </a:r>
            <a:r>
              <a:rPr lang="ru-RU" dirty="0"/>
              <a:t> у  </a:t>
            </a:r>
            <a:r>
              <a:rPr lang="ru-RU" dirty="0" err="1"/>
              <a:t>пошуку</a:t>
            </a:r>
            <a:r>
              <a:rPr lang="ru-RU" dirty="0"/>
              <a:t> </a:t>
            </a:r>
            <a:r>
              <a:rPr lang="ru-RU" dirty="0" err="1"/>
              <a:t>допомоги</a:t>
            </a:r>
            <a:r>
              <a:rPr lang="ru-RU" dirty="0"/>
              <a:t>. </a:t>
            </a:r>
            <a:r>
              <a:rPr lang="ru-RU" dirty="0" err="1"/>
              <a:t>Опитування</a:t>
            </a:r>
            <a:r>
              <a:rPr lang="ru-RU" dirty="0"/>
              <a:t> </a:t>
            </a:r>
            <a:r>
              <a:rPr lang="ru-RU" dirty="0" err="1"/>
              <a:t>солдатів</a:t>
            </a:r>
            <a:r>
              <a:rPr lang="ru-RU" dirty="0"/>
              <a:t> і </a:t>
            </a:r>
            <a:r>
              <a:rPr lang="ru-RU" dirty="0" err="1"/>
              <a:t>командування</a:t>
            </a:r>
            <a:r>
              <a:rPr lang="ru-RU" dirty="0"/>
              <a:t> </a:t>
            </a:r>
            <a:r>
              <a:rPr lang="ru-RU" dirty="0" err="1"/>
              <a:t>показують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безпосередні</a:t>
            </a:r>
            <a:r>
              <a:rPr lang="ru-RU" dirty="0"/>
              <a:t> начальники є  </a:t>
            </a:r>
            <a:r>
              <a:rPr lang="ru-RU" dirty="0" err="1"/>
              <a:t>головними</a:t>
            </a:r>
            <a:r>
              <a:rPr lang="ru-RU" dirty="0"/>
              <a:t> </a:t>
            </a:r>
            <a:r>
              <a:rPr lang="ru-RU" dirty="0" err="1"/>
              <a:t>перепонами</a:t>
            </a:r>
            <a:r>
              <a:rPr lang="ru-RU" dirty="0"/>
              <a:t> на шляху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допомоги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підкріплюється</a:t>
            </a:r>
            <a:r>
              <a:rPr lang="ru-RU" dirty="0"/>
              <a:t> </a:t>
            </a:r>
            <a:r>
              <a:rPr lang="ru-RU" dirty="0" err="1"/>
              <a:t>упередженням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звернення</a:t>
            </a:r>
            <a:r>
              <a:rPr lang="ru-RU" dirty="0"/>
              <a:t> до </a:t>
            </a:r>
            <a:r>
              <a:rPr lang="ru-RU" dirty="0" err="1"/>
              <a:t>працівника</a:t>
            </a:r>
            <a:r>
              <a:rPr lang="ru-RU" dirty="0"/>
              <a:t> </a:t>
            </a:r>
            <a:r>
              <a:rPr lang="ru-RU" dirty="0" err="1"/>
              <a:t>психічної</a:t>
            </a:r>
            <a:r>
              <a:rPr lang="ru-RU" dirty="0"/>
              <a:t>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здоров’я</a:t>
            </a:r>
            <a:r>
              <a:rPr lang="ru-RU" dirty="0"/>
              <a:t> </a:t>
            </a:r>
            <a:r>
              <a:rPr lang="ru-RU" dirty="0" err="1"/>
              <a:t>сприймається</a:t>
            </a:r>
            <a:r>
              <a:rPr lang="ru-RU" dirty="0"/>
              <a:t> як «</a:t>
            </a:r>
            <a:r>
              <a:rPr lang="ru-RU" dirty="0" err="1"/>
              <a:t>симуляція</a:t>
            </a:r>
            <a:r>
              <a:rPr lang="ru-RU" dirty="0"/>
              <a:t>»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спроба</a:t>
            </a:r>
            <a:r>
              <a:rPr lang="ru-RU" dirty="0"/>
              <a:t> </a:t>
            </a:r>
            <a:r>
              <a:rPr lang="ru-RU" dirty="0" err="1"/>
              <a:t>уникнення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своїх</a:t>
            </a:r>
            <a:r>
              <a:rPr lang="ru-RU" dirty="0"/>
              <a:t> </a:t>
            </a:r>
            <a:r>
              <a:rPr lang="ru-RU" dirty="0" err="1"/>
              <a:t>обов’язків</a:t>
            </a:r>
            <a:r>
              <a:rPr lang="ru-RU" dirty="0"/>
              <a:t>. 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76537" y="806115"/>
            <a:ext cx="7102641" cy="721896"/>
          </a:xfr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uk-UA" sz="2400" b="1" dirty="0"/>
              <a:t>ЧИННИКИ РИЗИКУ, ЩО НАЙБІЛЬШ ХАРАКТЕРИЗУЮТЬ СУЇЦИДИ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6046864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800" y="1780674"/>
            <a:ext cx="10820400" cy="4824663"/>
          </a:xfr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sz="1400" dirty="0"/>
              <a:t>У 2003 </a:t>
            </a:r>
            <a:r>
              <a:rPr lang="ru-RU" sz="1400" dirty="0" err="1"/>
              <a:t>році</a:t>
            </a:r>
            <a:r>
              <a:rPr lang="ru-RU" sz="1400" dirty="0"/>
              <a:t> </a:t>
            </a:r>
            <a:r>
              <a:rPr lang="ru-RU" sz="1400" dirty="0" err="1"/>
              <a:t>Управління</a:t>
            </a:r>
            <a:r>
              <a:rPr lang="ru-RU" sz="1400" dirty="0"/>
              <a:t> начальника </a:t>
            </a:r>
            <a:r>
              <a:rPr lang="ru-RU" sz="1400" dirty="0" err="1"/>
              <a:t>військово-медичної</a:t>
            </a:r>
            <a:r>
              <a:rPr lang="ru-RU" sz="1400" dirty="0"/>
              <a:t> </a:t>
            </a:r>
            <a:r>
              <a:rPr lang="ru-RU" sz="1400" dirty="0" err="1"/>
              <a:t>служби</a:t>
            </a:r>
            <a:r>
              <a:rPr lang="ru-RU" sz="1400" dirty="0"/>
              <a:t> </a:t>
            </a:r>
            <a:r>
              <a:rPr lang="ru-RU" sz="1400" dirty="0" err="1"/>
              <a:t>надіслало</a:t>
            </a:r>
            <a:r>
              <a:rPr lang="ru-RU" sz="1400" dirty="0"/>
              <a:t> </a:t>
            </a:r>
            <a:r>
              <a:rPr lang="ru-RU" sz="1400" dirty="0" err="1"/>
              <a:t>Консультаційну</a:t>
            </a:r>
            <a:r>
              <a:rPr lang="ru-RU" sz="1400" dirty="0"/>
              <a:t> команду з </a:t>
            </a:r>
            <a:r>
              <a:rPr lang="ru-RU" sz="1400" dirty="0" err="1"/>
              <a:t>питань</a:t>
            </a:r>
            <a:r>
              <a:rPr lang="ru-RU" sz="1400" dirty="0"/>
              <a:t> </a:t>
            </a:r>
            <a:r>
              <a:rPr lang="ru-RU" sz="1400" dirty="0" err="1"/>
              <a:t>психічного</a:t>
            </a:r>
            <a:r>
              <a:rPr lang="ru-RU" sz="1400" dirty="0"/>
              <a:t> </a:t>
            </a:r>
            <a:r>
              <a:rPr lang="ru-RU" sz="1400" dirty="0" err="1"/>
              <a:t>здоров’я</a:t>
            </a:r>
            <a:r>
              <a:rPr lang="ru-RU" sz="1400" dirty="0"/>
              <a:t> (</a:t>
            </a:r>
            <a:r>
              <a:rPr lang="en-US" sz="1400" dirty="0"/>
              <a:t>MHAT) </a:t>
            </a:r>
            <a:r>
              <a:rPr lang="ru-RU" sz="1400" dirty="0"/>
              <a:t>до Кувейту й </a:t>
            </a:r>
            <a:r>
              <a:rPr lang="ru-RU" sz="1400" dirty="0" err="1"/>
              <a:t>Іраку</a:t>
            </a:r>
            <a:r>
              <a:rPr lang="ru-RU" sz="1400" dirty="0"/>
              <a:t>, </a:t>
            </a:r>
            <a:r>
              <a:rPr lang="ru-RU" sz="1400" dirty="0" err="1"/>
              <a:t>щоб</a:t>
            </a:r>
            <a:r>
              <a:rPr lang="ru-RU" sz="1400" dirty="0"/>
              <a:t> </a:t>
            </a:r>
            <a:r>
              <a:rPr lang="ru-RU" sz="1400" dirty="0" err="1"/>
              <a:t>оцінити</a:t>
            </a:r>
            <a:r>
              <a:rPr lang="ru-RU" sz="1400" dirty="0"/>
              <a:t> </a:t>
            </a:r>
            <a:r>
              <a:rPr lang="ru-RU" sz="1400" dirty="0" err="1"/>
              <a:t>проблеми</a:t>
            </a:r>
            <a:r>
              <a:rPr lang="ru-RU" sz="1400" dirty="0"/>
              <a:t>, </a:t>
            </a:r>
            <a:r>
              <a:rPr lang="ru-RU" sz="1400" dirty="0" err="1"/>
              <a:t>пов’язані</a:t>
            </a:r>
            <a:r>
              <a:rPr lang="ru-RU" sz="1400" dirty="0"/>
              <a:t> з </a:t>
            </a:r>
            <a:r>
              <a:rPr lang="ru-RU" sz="1400" dirty="0" err="1"/>
              <a:t>психічним</a:t>
            </a:r>
            <a:r>
              <a:rPr lang="ru-RU" sz="1400" dirty="0"/>
              <a:t> </a:t>
            </a:r>
            <a:r>
              <a:rPr lang="ru-RU" sz="1400" dirty="0" err="1"/>
              <a:t>здоров’ям</a:t>
            </a:r>
            <a:r>
              <a:rPr lang="ru-RU" sz="1400" dirty="0"/>
              <a:t> </a:t>
            </a:r>
            <a:r>
              <a:rPr lang="ru-RU" sz="1400" dirty="0" err="1"/>
              <a:t>військовослужбовців</a:t>
            </a:r>
            <a:r>
              <a:rPr lang="ru-RU" sz="1400" dirty="0"/>
              <a:t>. </a:t>
            </a:r>
            <a:r>
              <a:rPr lang="ru-RU" sz="1400" dirty="0" err="1"/>
              <a:t>Відтоді</a:t>
            </a:r>
            <a:r>
              <a:rPr lang="ru-RU" sz="1400" dirty="0"/>
              <a:t> </a:t>
            </a:r>
            <a:r>
              <a:rPr lang="ru-RU" sz="1400" dirty="0" err="1"/>
              <a:t>щороку</a:t>
            </a:r>
            <a:r>
              <a:rPr lang="ru-RU" sz="1400" dirty="0"/>
              <a:t> команда </a:t>
            </a:r>
            <a:r>
              <a:rPr lang="en-US" sz="1400" dirty="0"/>
              <a:t>MHAT </a:t>
            </a:r>
            <a:r>
              <a:rPr lang="ru-RU" sz="1400" dirty="0" err="1"/>
              <a:t>відвідує</a:t>
            </a:r>
            <a:r>
              <a:rPr lang="ru-RU" sz="1400" dirty="0"/>
              <a:t> театр </a:t>
            </a:r>
            <a:r>
              <a:rPr lang="ru-RU" sz="1400" dirty="0" err="1"/>
              <a:t>бойових</a:t>
            </a:r>
            <a:r>
              <a:rPr lang="ru-RU" sz="1400" dirty="0"/>
              <a:t> </a:t>
            </a:r>
            <a:r>
              <a:rPr lang="ru-RU" sz="1400" dirty="0" err="1"/>
              <a:t>дій</a:t>
            </a:r>
            <a:r>
              <a:rPr lang="ru-RU" sz="1400" dirty="0"/>
              <a:t> і </a:t>
            </a:r>
            <a:r>
              <a:rPr lang="ru-RU" sz="1400" dirty="0" err="1"/>
              <a:t>надає</a:t>
            </a:r>
            <a:r>
              <a:rPr lang="ru-RU" sz="1400" dirty="0"/>
              <a:t> </a:t>
            </a:r>
            <a:r>
              <a:rPr lang="ru-RU" sz="1400" dirty="0" err="1"/>
              <a:t>вичерпний</a:t>
            </a:r>
            <a:r>
              <a:rPr lang="ru-RU" sz="1400" dirty="0"/>
              <a:t> </a:t>
            </a:r>
            <a:r>
              <a:rPr lang="ru-RU" sz="1400" dirty="0" err="1"/>
              <a:t>звіт</a:t>
            </a:r>
            <a:r>
              <a:rPr lang="ru-RU" sz="1400" dirty="0"/>
              <a:t>. </a:t>
            </a:r>
            <a:r>
              <a:rPr lang="en-US" sz="1400" dirty="0"/>
              <a:t>MHAT II </a:t>
            </a:r>
            <a:r>
              <a:rPr lang="ru-RU" sz="1400" dirty="0"/>
              <a:t>і </a:t>
            </a:r>
            <a:r>
              <a:rPr lang="en-US" sz="1400" dirty="0"/>
              <a:t>V </a:t>
            </a:r>
            <a:r>
              <a:rPr lang="ru-RU" sz="1400" dirty="0"/>
              <a:t>додали </a:t>
            </a:r>
            <a:r>
              <a:rPr lang="ru-RU" sz="1400" dirty="0" err="1"/>
              <a:t>Афганістан</a:t>
            </a:r>
            <a:r>
              <a:rPr lang="ru-RU" sz="1400" dirty="0"/>
              <a:t>. </a:t>
            </a:r>
            <a:r>
              <a:rPr lang="ru-RU" sz="1400" dirty="0" err="1"/>
              <a:t>Повні</a:t>
            </a:r>
            <a:r>
              <a:rPr lang="ru-RU" sz="1400" dirty="0"/>
              <a:t> </a:t>
            </a:r>
            <a:r>
              <a:rPr lang="ru-RU" sz="1400" dirty="0" err="1"/>
              <a:t>звіти</a:t>
            </a:r>
            <a:r>
              <a:rPr lang="ru-RU" sz="1400" dirty="0"/>
              <a:t> </a:t>
            </a:r>
            <a:r>
              <a:rPr lang="ru-RU" sz="1400" dirty="0" err="1"/>
              <a:t>доступні</a:t>
            </a:r>
            <a:r>
              <a:rPr lang="ru-RU" sz="1400" dirty="0"/>
              <a:t> на веб-</a:t>
            </a:r>
            <a:r>
              <a:rPr lang="ru-RU" sz="1400" dirty="0" err="1"/>
              <a:t>сторінці</a:t>
            </a:r>
            <a:r>
              <a:rPr lang="ru-RU" sz="1400" dirty="0"/>
              <a:t> </a:t>
            </a:r>
            <a:r>
              <a:rPr lang="en-US" sz="1400" dirty="0"/>
              <a:t>www.armymedicine.mil. </a:t>
            </a:r>
            <a:endParaRPr lang="uk-UA" sz="1400" dirty="0"/>
          </a:p>
          <a:p>
            <a:pPr>
              <a:buFont typeface="Wingdings" panose="05000000000000000000" pitchFamily="2" charset="2"/>
              <a:buChar char="Ø"/>
            </a:pPr>
            <a:r>
              <a:rPr lang="ru-RU" sz="1400" dirty="0" err="1"/>
              <a:t>Рекомендації</a:t>
            </a:r>
            <a:r>
              <a:rPr lang="ru-RU" sz="1400" dirty="0"/>
              <a:t>, </a:t>
            </a:r>
            <a:r>
              <a:rPr lang="ru-RU" sz="1400" dirty="0" err="1"/>
              <a:t>які</a:t>
            </a:r>
            <a:r>
              <a:rPr lang="ru-RU" sz="1400" dirty="0"/>
              <a:t> </a:t>
            </a:r>
            <a:r>
              <a:rPr lang="ru-RU" sz="1400" dirty="0" err="1"/>
              <a:t>найбільш</a:t>
            </a:r>
            <a:r>
              <a:rPr lang="ru-RU" sz="1400" dirty="0"/>
              <a:t> </a:t>
            </a:r>
            <a:r>
              <a:rPr lang="ru-RU" sz="1400" dirty="0" err="1"/>
              <a:t>важливі</a:t>
            </a:r>
            <a:r>
              <a:rPr lang="ru-RU" sz="1400" dirty="0"/>
              <a:t> при </a:t>
            </a:r>
            <a:r>
              <a:rPr lang="ru-RU" sz="1400" dirty="0" err="1"/>
              <a:t>запобіганні</a:t>
            </a:r>
            <a:r>
              <a:rPr lang="ru-RU" sz="1400" dirty="0"/>
              <a:t> </a:t>
            </a:r>
            <a:r>
              <a:rPr lang="ru-RU" sz="1400" dirty="0" err="1"/>
              <a:t>суїцидам</a:t>
            </a:r>
            <a:r>
              <a:rPr lang="ru-RU" sz="1400" dirty="0"/>
              <a:t>, </a:t>
            </a:r>
            <a:r>
              <a:rPr lang="ru-RU" sz="1400" dirty="0" err="1"/>
              <a:t>містять</a:t>
            </a:r>
            <a:r>
              <a:rPr lang="ru-RU" sz="1400" dirty="0"/>
              <a:t>: </a:t>
            </a:r>
          </a:p>
          <a:p>
            <a:pPr marL="0" indent="0">
              <a:buNone/>
            </a:pPr>
            <a:r>
              <a:rPr lang="ru-RU" sz="1400" dirty="0"/>
              <a:t>1. </a:t>
            </a:r>
            <a:r>
              <a:rPr lang="ru-RU" sz="1400" dirty="0" err="1"/>
              <a:t>Встановлення</a:t>
            </a:r>
            <a:r>
              <a:rPr lang="ru-RU" sz="1400" dirty="0"/>
              <a:t> пункту </a:t>
            </a:r>
            <a:r>
              <a:rPr lang="ru-RU" sz="1400" dirty="0" err="1"/>
              <a:t>психологічної</a:t>
            </a:r>
            <a:r>
              <a:rPr lang="ru-RU" sz="1400" dirty="0"/>
              <a:t> </a:t>
            </a:r>
            <a:r>
              <a:rPr lang="ru-RU" sz="1400" dirty="0" err="1"/>
              <a:t>консультації</a:t>
            </a:r>
            <a:r>
              <a:rPr lang="ru-RU" sz="1400" dirty="0"/>
              <a:t> в </a:t>
            </a:r>
            <a:r>
              <a:rPr lang="ru-RU" sz="1400" dirty="0" err="1"/>
              <a:t>театрі</a:t>
            </a:r>
            <a:r>
              <a:rPr lang="ru-RU" sz="1400" dirty="0"/>
              <a:t> </a:t>
            </a:r>
            <a:r>
              <a:rPr lang="ru-RU" sz="1400" dirty="0" err="1"/>
              <a:t>бойових</a:t>
            </a:r>
            <a:r>
              <a:rPr lang="ru-RU" sz="1400" dirty="0"/>
              <a:t> </a:t>
            </a:r>
            <a:r>
              <a:rPr lang="ru-RU" sz="1400" dirty="0" err="1"/>
              <a:t>дій</a:t>
            </a:r>
            <a:r>
              <a:rPr lang="ru-RU" sz="1400" dirty="0"/>
              <a:t>, </a:t>
            </a:r>
            <a:r>
              <a:rPr lang="ru-RU" sz="1400" dirty="0" err="1"/>
              <a:t>який</a:t>
            </a:r>
            <a:r>
              <a:rPr lang="ru-RU" sz="1400" dirty="0"/>
              <a:t> </a:t>
            </a:r>
            <a:r>
              <a:rPr lang="ru-RU" sz="1400" dirty="0" err="1"/>
              <a:t>синхронізуватиме</a:t>
            </a:r>
            <a:r>
              <a:rPr lang="ru-RU" sz="1400" dirty="0"/>
              <a:t> та </a:t>
            </a:r>
            <a:r>
              <a:rPr lang="ru-RU" sz="1400" dirty="0" err="1"/>
              <a:t>керуватиме</a:t>
            </a:r>
            <a:r>
              <a:rPr lang="ru-RU" sz="1400" dirty="0"/>
              <a:t> </a:t>
            </a:r>
            <a:r>
              <a:rPr lang="ru-RU" sz="1400" dirty="0" err="1"/>
              <a:t>необхідними</a:t>
            </a:r>
            <a:r>
              <a:rPr lang="ru-RU" sz="1400" dirty="0"/>
              <a:t> ресурсами на </a:t>
            </a:r>
            <a:r>
              <a:rPr lang="ru-RU" sz="1400" dirty="0" err="1"/>
              <a:t>території</a:t>
            </a:r>
            <a:r>
              <a:rPr lang="ru-RU" sz="1400" dirty="0"/>
              <a:t> </a:t>
            </a:r>
            <a:r>
              <a:rPr lang="ru-RU" sz="1400" dirty="0" err="1"/>
              <a:t>проведення</a:t>
            </a:r>
            <a:r>
              <a:rPr lang="ru-RU" sz="1400" dirty="0"/>
              <a:t> </a:t>
            </a:r>
            <a:r>
              <a:rPr lang="ru-RU" sz="1400" dirty="0" err="1"/>
              <a:t>операцій</a:t>
            </a:r>
            <a:r>
              <a:rPr lang="ru-RU" sz="1400" dirty="0"/>
              <a:t>. </a:t>
            </a:r>
          </a:p>
          <a:p>
            <a:pPr marL="0" indent="0">
              <a:buNone/>
            </a:pPr>
            <a:r>
              <a:rPr lang="ru-RU" sz="1400" dirty="0"/>
              <a:t>2. </a:t>
            </a:r>
            <a:r>
              <a:rPr lang="ru-RU" sz="1400" dirty="0" err="1"/>
              <a:t>Встановлення</a:t>
            </a:r>
            <a:r>
              <a:rPr lang="ru-RU" sz="1400" dirty="0"/>
              <a:t> </a:t>
            </a:r>
            <a:r>
              <a:rPr lang="ru-RU" sz="1400" dirty="0" err="1"/>
              <a:t>помірної</a:t>
            </a:r>
            <a:r>
              <a:rPr lang="ru-RU" sz="1400" dirty="0"/>
              <a:t> </a:t>
            </a:r>
            <a:r>
              <a:rPr lang="ru-RU" sz="1400" dirty="0" err="1"/>
              <a:t>профілактичної</a:t>
            </a:r>
            <a:r>
              <a:rPr lang="ru-RU" sz="1400" dirty="0"/>
              <a:t> </a:t>
            </a:r>
            <a:r>
              <a:rPr lang="ru-RU" sz="1400" dirty="0" err="1"/>
              <a:t>програми</a:t>
            </a:r>
            <a:r>
              <a:rPr lang="ru-RU" sz="1400" dirty="0"/>
              <a:t>, </a:t>
            </a:r>
            <a:r>
              <a:rPr lang="ru-RU" sz="1400" dirty="0" err="1"/>
              <a:t>що</a:t>
            </a:r>
            <a:r>
              <a:rPr lang="ru-RU" sz="1400" dirty="0"/>
              <a:t> </a:t>
            </a:r>
            <a:r>
              <a:rPr lang="ru-RU" sz="1400" dirty="0" err="1"/>
              <a:t>базуватиметься</a:t>
            </a:r>
            <a:r>
              <a:rPr lang="ru-RU" sz="1400" dirty="0"/>
              <a:t> на </a:t>
            </a:r>
            <a:r>
              <a:rPr lang="ru-RU" sz="1400" dirty="0" err="1"/>
              <a:t>рівнях</a:t>
            </a:r>
            <a:r>
              <a:rPr lang="ru-RU" sz="1400" dirty="0"/>
              <a:t> </a:t>
            </a:r>
            <a:r>
              <a:rPr lang="ru-RU" sz="1400" dirty="0" err="1"/>
              <a:t>військових</a:t>
            </a:r>
            <a:r>
              <a:rPr lang="ru-RU" sz="1400" dirty="0"/>
              <a:t> </a:t>
            </a:r>
            <a:r>
              <a:rPr lang="ru-RU" sz="1400" dirty="0" err="1"/>
              <a:t>об’єктів</a:t>
            </a:r>
            <a:r>
              <a:rPr lang="ru-RU" sz="1400" dirty="0"/>
              <a:t> і </a:t>
            </a:r>
            <a:r>
              <a:rPr lang="ru-RU" sz="1400" dirty="0" err="1"/>
              <a:t>набутому</a:t>
            </a:r>
            <a:r>
              <a:rPr lang="ru-RU" sz="1400" dirty="0"/>
              <a:t> </a:t>
            </a:r>
            <a:r>
              <a:rPr lang="ru-RU" sz="1400" dirty="0" err="1"/>
              <a:t>досвіді</a:t>
            </a:r>
            <a:r>
              <a:rPr lang="ru-RU" sz="1400" dirty="0"/>
              <a:t> </a:t>
            </a:r>
            <a:r>
              <a:rPr lang="ru-RU" sz="1400" dirty="0" err="1"/>
              <a:t>епідеміологічних</a:t>
            </a:r>
            <a:r>
              <a:rPr lang="ru-RU" sz="1400" dirty="0"/>
              <a:t> </a:t>
            </a:r>
            <a:r>
              <a:rPr lang="ru-RU" sz="1400" dirty="0" err="1"/>
              <a:t>консультацій</a:t>
            </a:r>
            <a:r>
              <a:rPr lang="ru-RU" sz="1400" dirty="0"/>
              <a:t>, і </a:t>
            </a:r>
            <a:r>
              <a:rPr lang="ru-RU" sz="1400" dirty="0" err="1"/>
              <a:t>візити</a:t>
            </a:r>
            <a:r>
              <a:rPr lang="ru-RU" sz="1400" dirty="0"/>
              <a:t> на </a:t>
            </a:r>
            <a:r>
              <a:rPr lang="ru-RU" sz="1400" dirty="0" err="1"/>
              <a:t>місце</a:t>
            </a:r>
            <a:r>
              <a:rPr lang="ru-RU" sz="1400" dirty="0"/>
              <a:t> </a:t>
            </a:r>
            <a:r>
              <a:rPr lang="ru-RU" sz="1400" dirty="0" err="1"/>
              <a:t>подій</a:t>
            </a:r>
            <a:r>
              <a:rPr lang="ru-RU" sz="1400" dirty="0"/>
              <a:t>. </a:t>
            </a:r>
            <a:r>
              <a:rPr lang="ru-RU" sz="1400" dirty="0" err="1"/>
              <a:t>Ці</a:t>
            </a:r>
            <a:r>
              <a:rPr lang="ru-RU" sz="1400" dirty="0"/>
              <a:t> </a:t>
            </a:r>
            <a:r>
              <a:rPr lang="ru-RU" sz="1400" dirty="0" err="1"/>
              <a:t>стратегії</a:t>
            </a:r>
            <a:r>
              <a:rPr lang="ru-RU" sz="1400" dirty="0"/>
              <a:t> </a:t>
            </a:r>
            <a:r>
              <a:rPr lang="ru-RU" sz="1400" dirty="0" err="1"/>
              <a:t>передбачають</a:t>
            </a:r>
            <a:r>
              <a:rPr lang="ru-RU" sz="1400" dirty="0"/>
              <a:t>: </a:t>
            </a:r>
          </a:p>
          <a:p>
            <a:pPr marL="0" indent="0">
              <a:buNone/>
            </a:pPr>
            <a:r>
              <a:rPr lang="ru-RU" sz="1400" dirty="0"/>
              <a:t>а)  </a:t>
            </a:r>
            <a:r>
              <a:rPr lang="ru-RU" sz="1400" dirty="0" err="1"/>
              <a:t>призначення</a:t>
            </a:r>
            <a:r>
              <a:rPr lang="ru-RU" sz="1400" dirty="0"/>
              <a:t> </a:t>
            </a:r>
            <a:r>
              <a:rPr lang="ru-RU" sz="1400" dirty="0" err="1"/>
              <a:t>ініціаторів</a:t>
            </a:r>
            <a:r>
              <a:rPr lang="ru-RU" sz="1400" dirty="0"/>
              <a:t> на </a:t>
            </a:r>
            <a:r>
              <a:rPr lang="ru-RU" sz="1400" dirty="0" err="1"/>
              <a:t>керівні</a:t>
            </a:r>
            <a:r>
              <a:rPr lang="ru-RU" sz="1400" dirty="0"/>
              <a:t> </a:t>
            </a:r>
            <a:r>
              <a:rPr lang="ru-RU" sz="1400" dirty="0" err="1"/>
              <a:t>позиції</a:t>
            </a:r>
            <a:r>
              <a:rPr lang="ru-RU" sz="1400" dirty="0"/>
              <a:t> </a:t>
            </a:r>
            <a:r>
              <a:rPr lang="ru-RU" sz="1400" dirty="0" err="1"/>
              <a:t>програми</a:t>
            </a:r>
            <a:r>
              <a:rPr lang="ru-RU" sz="1400" dirty="0"/>
              <a:t> </a:t>
            </a:r>
            <a:r>
              <a:rPr lang="ru-RU" sz="1400" dirty="0" err="1"/>
              <a:t>профілактики</a:t>
            </a:r>
            <a:r>
              <a:rPr lang="ru-RU" sz="1400" dirty="0"/>
              <a:t> </a:t>
            </a:r>
            <a:r>
              <a:rPr lang="ru-RU" sz="1400" dirty="0" err="1"/>
              <a:t>суїцидів</a:t>
            </a:r>
            <a:r>
              <a:rPr lang="ru-RU" sz="1400" dirty="0"/>
              <a:t> (</a:t>
            </a:r>
            <a:r>
              <a:rPr lang="ru-RU" sz="1400" dirty="0" err="1"/>
              <a:t>ініціаторів</a:t>
            </a:r>
            <a:r>
              <a:rPr lang="ru-RU" sz="1400" dirty="0"/>
              <a:t> </a:t>
            </a:r>
            <a:r>
              <a:rPr lang="ru-RU" sz="1400" dirty="0" err="1"/>
              <a:t>програми</a:t>
            </a:r>
            <a:r>
              <a:rPr lang="ru-RU" sz="1400" dirty="0"/>
              <a:t> </a:t>
            </a:r>
            <a:r>
              <a:rPr lang="ru-RU" sz="1400" dirty="0" err="1"/>
              <a:t>було</a:t>
            </a:r>
            <a:r>
              <a:rPr lang="ru-RU" sz="1400" dirty="0"/>
              <a:t> </a:t>
            </a:r>
            <a:r>
              <a:rPr lang="ru-RU" sz="1400" dirty="0" err="1"/>
              <a:t>призначено</a:t>
            </a:r>
            <a:r>
              <a:rPr lang="ru-RU" sz="1400" dirty="0"/>
              <a:t> у район </a:t>
            </a:r>
            <a:r>
              <a:rPr lang="ru-RU" sz="1400" dirty="0" err="1"/>
              <a:t>бойових</a:t>
            </a:r>
            <a:r>
              <a:rPr lang="ru-RU" sz="1400" dirty="0"/>
              <a:t> </a:t>
            </a:r>
            <a:r>
              <a:rPr lang="ru-RU" sz="1400" dirty="0" err="1"/>
              <a:t>дій</a:t>
            </a:r>
            <a:r>
              <a:rPr lang="ru-RU" sz="1400" dirty="0"/>
              <a:t> </a:t>
            </a:r>
            <a:r>
              <a:rPr lang="ru-RU" sz="1400" dirty="0" err="1"/>
              <a:t>операції</a:t>
            </a:r>
            <a:r>
              <a:rPr lang="ru-RU" sz="1400" dirty="0"/>
              <a:t> «</a:t>
            </a:r>
            <a:r>
              <a:rPr lang="ru-RU" sz="1400" dirty="0" err="1"/>
              <a:t>Іракська</a:t>
            </a:r>
            <a:r>
              <a:rPr lang="ru-RU" sz="1400" dirty="0"/>
              <a:t> свобода» у </a:t>
            </a:r>
            <a:r>
              <a:rPr lang="ru-RU" sz="1400" dirty="0" err="1"/>
              <a:t>червні</a:t>
            </a:r>
            <a:r>
              <a:rPr lang="ru-RU" sz="1400" dirty="0"/>
              <a:t> 2006 року); </a:t>
            </a:r>
          </a:p>
          <a:p>
            <a:pPr marL="0" indent="0">
              <a:buNone/>
            </a:pPr>
            <a:r>
              <a:rPr lang="ru-RU" sz="1400" dirty="0"/>
              <a:t>б)  </a:t>
            </a:r>
            <a:r>
              <a:rPr lang="ru-RU" sz="1400" dirty="0" err="1"/>
              <a:t>встановлення</a:t>
            </a:r>
            <a:r>
              <a:rPr lang="ru-RU" sz="1400" dirty="0"/>
              <a:t> </a:t>
            </a:r>
            <a:r>
              <a:rPr lang="ru-RU" sz="1400" dirty="0" err="1"/>
              <a:t>атмосфери</a:t>
            </a:r>
            <a:r>
              <a:rPr lang="ru-RU" sz="1400" dirty="0"/>
              <a:t> у </a:t>
            </a:r>
            <a:r>
              <a:rPr lang="ru-RU" sz="1400" dirty="0" err="1"/>
              <a:t>команді</a:t>
            </a:r>
            <a:r>
              <a:rPr lang="ru-RU" sz="1400" dirty="0"/>
              <a:t>, яка </a:t>
            </a:r>
            <a:r>
              <a:rPr lang="ru-RU" sz="1400" dirty="0" err="1"/>
              <a:t>заохочує</a:t>
            </a:r>
            <a:r>
              <a:rPr lang="ru-RU" sz="1400" dirty="0"/>
              <a:t> </a:t>
            </a:r>
            <a:r>
              <a:rPr lang="ru-RU" sz="1400" dirty="0" err="1"/>
              <a:t>звернення</a:t>
            </a:r>
            <a:r>
              <a:rPr lang="ru-RU" sz="1400" dirty="0"/>
              <a:t> за </a:t>
            </a:r>
            <a:r>
              <a:rPr lang="ru-RU" sz="1400" dirty="0" err="1"/>
              <a:t>допомогою</a:t>
            </a:r>
            <a:r>
              <a:rPr lang="ru-RU" sz="1400" dirty="0"/>
              <a:t>; </a:t>
            </a:r>
          </a:p>
          <a:p>
            <a:pPr marL="0" indent="0">
              <a:buNone/>
            </a:pPr>
            <a:r>
              <a:rPr lang="ru-RU" sz="1400" dirty="0"/>
              <a:t>в)  </a:t>
            </a:r>
            <a:r>
              <a:rPr lang="ru-RU" sz="1400" dirty="0" err="1"/>
              <a:t>підтримання</a:t>
            </a:r>
            <a:r>
              <a:rPr lang="ru-RU" sz="1400" dirty="0"/>
              <a:t> </a:t>
            </a:r>
            <a:r>
              <a:rPr lang="ru-RU" sz="1400" dirty="0" err="1"/>
              <a:t>пильності</a:t>
            </a:r>
            <a:r>
              <a:rPr lang="ru-RU" sz="1400" dirty="0"/>
              <a:t> </a:t>
            </a:r>
            <a:r>
              <a:rPr lang="ru-RU" sz="1400" dirty="0" err="1"/>
              <a:t>керівників</a:t>
            </a:r>
            <a:r>
              <a:rPr lang="ru-RU" sz="1400" dirty="0"/>
              <a:t> і солдат-</a:t>
            </a:r>
            <a:r>
              <a:rPr lang="ru-RU" sz="1400" dirty="0" err="1"/>
              <a:t>товаришів</a:t>
            </a:r>
            <a:r>
              <a:rPr lang="ru-RU" sz="1400" dirty="0"/>
              <a:t> (догляд за </a:t>
            </a:r>
            <a:r>
              <a:rPr lang="ru-RU" sz="1400" dirty="0" err="1"/>
              <a:t>товаришем</a:t>
            </a:r>
            <a:r>
              <a:rPr lang="ru-RU" sz="1400" dirty="0"/>
              <a:t>); </a:t>
            </a:r>
          </a:p>
          <a:p>
            <a:pPr marL="0" indent="0">
              <a:buNone/>
            </a:pPr>
            <a:r>
              <a:rPr lang="ru-RU" sz="1400" dirty="0"/>
              <a:t>г)  </a:t>
            </a:r>
            <a:r>
              <a:rPr lang="ru-RU" sz="1400" dirty="0" err="1"/>
              <a:t>проведення</a:t>
            </a:r>
            <a:r>
              <a:rPr lang="ru-RU" sz="1400" dirty="0"/>
              <a:t> </a:t>
            </a:r>
            <a:r>
              <a:rPr lang="ru-RU" sz="1400" dirty="0" err="1"/>
              <a:t>безперервного</a:t>
            </a:r>
            <a:r>
              <a:rPr lang="ru-RU" sz="1400" dirty="0"/>
              <a:t> </a:t>
            </a:r>
            <a:r>
              <a:rPr lang="ru-RU" sz="1400" dirty="0" err="1"/>
              <a:t>навчання</a:t>
            </a:r>
            <a:r>
              <a:rPr lang="ru-RU" sz="1400" dirty="0"/>
              <a:t> </a:t>
            </a:r>
            <a:r>
              <a:rPr lang="ru-RU" sz="1400" dirty="0" err="1"/>
              <a:t>протягом</a:t>
            </a:r>
            <a:r>
              <a:rPr lang="ru-RU" sz="1400" dirty="0"/>
              <a:t> циклу </a:t>
            </a:r>
            <a:r>
              <a:rPr lang="ru-RU" sz="1400" dirty="0" err="1"/>
              <a:t>розгортання</a:t>
            </a:r>
            <a:r>
              <a:rPr lang="ru-RU" sz="1400" dirty="0"/>
              <a:t>; </a:t>
            </a:r>
          </a:p>
          <a:p>
            <a:pPr marL="0" indent="0">
              <a:buNone/>
            </a:pPr>
            <a:r>
              <a:rPr lang="ru-RU" sz="1400" dirty="0"/>
              <a:t>д)  </a:t>
            </a:r>
            <a:r>
              <a:rPr lang="ru-RU" sz="1400" dirty="0" err="1"/>
              <a:t>проведення</a:t>
            </a:r>
            <a:r>
              <a:rPr lang="ru-RU" sz="1400" dirty="0"/>
              <a:t> </a:t>
            </a:r>
            <a:r>
              <a:rPr lang="ru-RU" sz="1400" dirty="0" err="1"/>
              <a:t>аналізу</a:t>
            </a:r>
            <a:r>
              <a:rPr lang="ru-RU" sz="1400" dirty="0"/>
              <a:t> </a:t>
            </a:r>
            <a:r>
              <a:rPr lang="ru-RU" sz="1400" dirty="0" err="1"/>
              <a:t>скоєних</a:t>
            </a:r>
            <a:r>
              <a:rPr lang="ru-RU" sz="1400" dirty="0"/>
              <a:t> </a:t>
            </a:r>
            <a:r>
              <a:rPr lang="ru-RU" sz="1400" dirty="0" err="1"/>
              <a:t>суїцидів</a:t>
            </a:r>
            <a:r>
              <a:rPr lang="ru-RU" sz="1400" dirty="0"/>
              <a:t>/ </a:t>
            </a:r>
            <a:r>
              <a:rPr lang="ru-RU" sz="1400" dirty="0" err="1"/>
              <a:t>спроб</a:t>
            </a:r>
            <a:r>
              <a:rPr lang="ru-RU" sz="1400" dirty="0"/>
              <a:t> </a:t>
            </a:r>
            <a:r>
              <a:rPr lang="ru-RU" sz="1400" dirty="0" err="1"/>
              <a:t>самогубства</a:t>
            </a:r>
            <a:r>
              <a:rPr lang="ru-RU" sz="1400" dirty="0"/>
              <a:t> з </a:t>
            </a:r>
            <a:r>
              <a:rPr lang="ru-RU" sz="1400" dirty="0" err="1"/>
              <a:t>використанням</a:t>
            </a:r>
            <a:r>
              <a:rPr lang="ru-RU" sz="1400" dirty="0"/>
              <a:t> </a:t>
            </a:r>
            <a:r>
              <a:rPr lang="ru-RU" sz="1400" dirty="0" err="1"/>
              <a:t>Армійського</a:t>
            </a:r>
            <a:r>
              <a:rPr lang="ru-RU" sz="1400" dirty="0"/>
              <a:t> </a:t>
            </a:r>
            <a:r>
              <a:rPr lang="ru-RU" sz="1400" dirty="0" err="1"/>
              <a:t>звіту</a:t>
            </a:r>
            <a:r>
              <a:rPr lang="ru-RU" sz="1400" dirty="0"/>
              <a:t> про </a:t>
            </a:r>
            <a:r>
              <a:rPr lang="ru-RU" sz="1400" dirty="0" err="1"/>
              <a:t>випадки</a:t>
            </a:r>
            <a:r>
              <a:rPr lang="ru-RU" sz="1400" dirty="0"/>
              <a:t> </a:t>
            </a:r>
            <a:r>
              <a:rPr lang="ru-RU" sz="1400" dirty="0" err="1"/>
              <a:t>самогубства</a:t>
            </a:r>
            <a:r>
              <a:rPr lang="ru-RU" sz="1400" dirty="0"/>
              <a:t>. </a:t>
            </a:r>
            <a:r>
              <a:rPr lang="ru-RU" sz="1400" dirty="0" err="1"/>
              <a:t>Однак</a:t>
            </a:r>
            <a:r>
              <a:rPr lang="ru-RU" sz="1400" dirty="0"/>
              <a:t> </a:t>
            </a:r>
            <a:r>
              <a:rPr lang="ru-RU" sz="1400" dirty="0" err="1"/>
              <a:t>суїциди</a:t>
            </a:r>
            <a:r>
              <a:rPr lang="ru-RU" sz="1400" dirty="0"/>
              <a:t> </a:t>
            </a:r>
            <a:r>
              <a:rPr lang="ru-RU" sz="1400" dirty="0" err="1"/>
              <a:t>серед</a:t>
            </a:r>
            <a:r>
              <a:rPr lang="ru-RU" sz="1400" dirty="0"/>
              <a:t> </a:t>
            </a:r>
            <a:r>
              <a:rPr lang="ru-RU" sz="1400" dirty="0" err="1"/>
              <a:t>військових</a:t>
            </a:r>
            <a:r>
              <a:rPr lang="ru-RU" sz="1400" dirty="0"/>
              <a:t> все </a:t>
            </a:r>
            <a:r>
              <a:rPr lang="ru-RU" sz="1400" dirty="0" err="1"/>
              <a:t>ще</a:t>
            </a:r>
            <a:r>
              <a:rPr lang="ru-RU" sz="1400" dirty="0"/>
              <a:t> </a:t>
            </a:r>
            <a:r>
              <a:rPr lang="ru-RU" sz="1400" dirty="0" err="1"/>
              <a:t>становлять</a:t>
            </a:r>
            <a:r>
              <a:rPr lang="ru-RU" sz="1400" dirty="0"/>
              <a:t> </a:t>
            </a:r>
            <a:r>
              <a:rPr lang="ru-RU" sz="1400" dirty="0" err="1"/>
              <a:t>значну</a:t>
            </a:r>
            <a:r>
              <a:rPr lang="ru-RU" sz="1400" dirty="0"/>
              <a:t> проблему в </a:t>
            </a:r>
            <a:r>
              <a:rPr lang="ru-RU" sz="1400" dirty="0" err="1"/>
              <a:t>Іраку</a:t>
            </a:r>
            <a:r>
              <a:rPr lang="ru-RU" sz="1400" dirty="0"/>
              <a:t>. </a:t>
            </a:r>
            <a:r>
              <a:rPr lang="ru-RU" sz="1400" dirty="0" err="1"/>
              <a:t>Рівень</a:t>
            </a:r>
            <a:r>
              <a:rPr lang="ru-RU" sz="1400" dirty="0"/>
              <a:t> </a:t>
            </a:r>
            <a:r>
              <a:rPr lang="ru-RU" sz="1400" dirty="0" err="1"/>
              <a:t>суїцидів</a:t>
            </a:r>
            <a:r>
              <a:rPr lang="ru-RU" sz="1400" dirty="0"/>
              <a:t> у </a:t>
            </a:r>
            <a:r>
              <a:rPr lang="ru-RU" sz="1400" dirty="0" err="1"/>
              <a:t>районі</a:t>
            </a:r>
            <a:r>
              <a:rPr lang="ru-RU" sz="1400" dirty="0"/>
              <a:t> </a:t>
            </a:r>
            <a:r>
              <a:rPr lang="ru-RU" sz="1400" dirty="0" err="1"/>
              <a:t>бойових</a:t>
            </a:r>
            <a:r>
              <a:rPr lang="ru-RU" sz="1400" dirty="0"/>
              <a:t> </a:t>
            </a:r>
            <a:r>
              <a:rPr lang="ru-RU" sz="1400" dirty="0" err="1"/>
              <a:t>дій</a:t>
            </a:r>
            <a:r>
              <a:rPr lang="ru-RU" sz="1400" dirty="0"/>
              <a:t> </a:t>
            </a:r>
            <a:r>
              <a:rPr lang="ru-RU" sz="1400" dirty="0" err="1"/>
              <a:t>зростає</a:t>
            </a:r>
            <a:r>
              <a:rPr lang="ru-RU" sz="1400" dirty="0"/>
              <a:t> з 2004 року і </a:t>
            </a:r>
            <a:r>
              <a:rPr lang="ru-RU" sz="1400" dirty="0" err="1"/>
              <a:t>залишається</a:t>
            </a:r>
            <a:r>
              <a:rPr lang="ru-RU" sz="1400" dirty="0"/>
              <a:t> </a:t>
            </a:r>
            <a:r>
              <a:rPr lang="ru-RU" sz="1400" dirty="0" err="1"/>
              <a:t>високим</a:t>
            </a:r>
            <a:r>
              <a:rPr lang="ru-RU" sz="1400" dirty="0"/>
              <a:t> </a:t>
            </a:r>
            <a:r>
              <a:rPr lang="ru-RU" sz="1400" dirty="0" err="1"/>
              <a:t>порівняно</a:t>
            </a:r>
            <a:r>
              <a:rPr lang="ru-RU" sz="1400" dirty="0"/>
              <a:t> як </a:t>
            </a:r>
            <a:r>
              <a:rPr lang="ru-RU" sz="1400" dirty="0" err="1"/>
              <a:t>із</a:t>
            </a:r>
            <a:r>
              <a:rPr lang="ru-RU" sz="1400" dirty="0"/>
              <a:t> </a:t>
            </a:r>
            <a:r>
              <a:rPr lang="ru-RU" sz="1400" dirty="0" err="1"/>
              <a:t>загальним</a:t>
            </a:r>
            <a:r>
              <a:rPr lang="ru-RU" sz="1400" dirty="0"/>
              <a:t> </a:t>
            </a:r>
            <a:r>
              <a:rPr lang="ru-RU" sz="1400" dirty="0" err="1"/>
              <a:t>рівнем</a:t>
            </a:r>
            <a:r>
              <a:rPr lang="ru-RU" sz="1400" dirty="0"/>
              <a:t> в </a:t>
            </a:r>
            <a:r>
              <a:rPr lang="ru-RU" sz="1400" dirty="0" err="1"/>
              <a:t>Армії</a:t>
            </a:r>
            <a:r>
              <a:rPr lang="ru-RU" sz="1400" dirty="0"/>
              <a:t>, так і </a:t>
            </a:r>
            <a:r>
              <a:rPr lang="ru-RU" sz="1400" dirty="0" err="1"/>
              <a:t>серед</a:t>
            </a:r>
            <a:r>
              <a:rPr lang="ru-RU" sz="1400" dirty="0"/>
              <a:t> </a:t>
            </a:r>
            <a:r>
              <a:rPr lang="ru-RU" sz="1400" dirty="0" err="1"/>
              <a:t>цивільного</a:t>
            </a:r>
            <a:r>
              <a:rPr lang="ru-RU" sz="1400" dirty="0"/>
              <a:t> </a:t>
            </a:r>
            <a:r>
              <a:rPr lang="ru-RU" sz="1400" dirty="0" err="1"/>
              <a:t>населення</a:t>
            </a:r>
            <a:r>
              <a:rPr lang="ru-RU" sz="1400" dirty="0"/>
              <a:t>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03559" y="625643"/>
            <a:ext cx="7102641" cy="1022684"/>
          </a:xfr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uk-UA" sz="2800" dirty="0"/>
              <a:t>ПРОФІЛАКТИКА СУЇЦИДІВ СЕРЕД ПОСТРАЖДАЛИХ У ВІЙСЬКОВИХ КОНФЛІКТАХ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7006144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pPr marL="457200" indent="-457200"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Deputy Chief of Staff for Personnel, US Army. The Pentagon, Washington, DC. </a:t>
            </a:r>
            <a:endParaRPr lang="uk-UA" dirty="0">
              <a:solidFill>
                <a:schemeClr val="tx1"/>
              </a:solidFill>
            </a:endParaRPr>
          </a:p>
          <a:p>
            <a:pPr marL="457200" indent="-457200"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Durkheim É. Suicide: A Study in Sociology, translated by Spaulding JA, Simpson G. 1897. Reprint, Glencoe, Ill: Free Press; 1951. </a:t>
            </a:r>
            <a:endParaRPr lang="ru-RU" dirty="0">
              <a:solidFill>
                <a:schemeClr val="tx1"/>
              </a:solidFill>
            </a:endParaRPr>
          </a:p>
          <a:p>
            <a:pPr marL="457200" indent="-457200"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Thompson K. Emile Durkheim. London, UK: </a:t>
            </a:r>
            <a:r>
              <a:rPr lang="en-US" dirty="0" err="1">
                <a:solidFill>
                  <a:schemeClr val="tx1"/>
                </a:solidFill>
              </a:rPr>
              <a:t>Tavistock</a:t>
            </a:r>
            <a:r>
              <a:rPr lang="en-US" dirty="0">
                <a:solidFill>
                  <a:schemeClr val="tx1"/>
                </a:solidFill>
              </a:rPr>
              <a:t> Publications; 1982. </a:t>
            </a:r>
            <a:endParaRPr lang="uk-UA" dirty="0">
              <a:solidFill>
                <a:schemeClr val="tx1"/>
              </a:solidFill>
            </a:endParaRPr>
          </a:p>
          <a:p>
            <a:pPr marL="457200" indent="-457200"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Menninger K. Man Against Himself. New York, NY: Harcourt, Brace; 1938. </a:t>
            </a:r>
            <a:endParaRPr lang="uk-UA" dirty="0">
              <a:solidFill>
                <a:schemeClr val="tx1"/>
              </a:solidFill>
            </a:endParaRPr>
          </a:p>
          <a:p>
            <a:pPr marL="457200" indent="-457200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Shneidman</a:t>
            </a:r>
            <a:r>
              <a:rPr lang="en-US" dirty="0">
                <a:solidFill>
                  <a:schemeClr val="tx1"/>
                </a:solidFill>
              </a:rPr>
              <a:t> ES, </a:t>
            </a:r>
            <a:r>
              <a:rPr lang="en-US" dirty="0" err="1">
                <a:solidFill>
                  <a:schemeClr val="tx1"/>
                </a:solidFill>
              </a:rPr>
              <a:t>Farberow</a:t>
            </a:r>
            <a:r>
              <a:rPr lang="en-US" dirty="0">
                <a:solidFill>
                  <a:schemeClr val="tx1"/>
                </a:solidFill>
              </a:rPr>
              <a:t> NI. Clues to Suicide. New York, NY: McGraw-Hill; 1957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14800" y="1118936"/>
            <a:ext cx="3962400" cy="782054"/>
          </a:xfrm>
          <a:solidFill>
            <a:schemeClr val="accent2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uk-UA" dirty="0"/>
              <a:t>ЛІТЕРАТУРА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167717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39</TotalTime>
  <Words>1668</Words>
  <Application>Microsoft Office PowerPoint</Application>
  <PresentationFormat>Широкоэкранный</PresentationFormat>
  <Paragraphs>46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Candara</vt:lpstr>
      <vt:lpstr>Symbol</vt:lpstr>
      <vt:lpstr>Wingdings</vt:lpstr>
      <vt:lpstr>Волна</vt:lpstr>
      <vt:lpstr>УПРАВЛІННЯ РИЗИКОМ СУЇЦИДУ ПОСТРАЖДАЛИХ У ВІЙСЬКОВИХ КОНФЛІКТАХ</vt:lpstr>
      <vt:lpstr>ВИЗНАЧЕННЯ ЙМОВІРНОСТІ СУЇЦИДУ </vt:lpstr>
      <vt:lpstr>СИСТЕМА ПЕРЕДБАЧЕННЯ СУЇЦИДУ</vt:lpstr>
      <vt:lpstr>Презентация PowerPoint</vt:lpstr>
      <vt:lpstr>ПРОГРАМИ ЗАПОБІГАННЯ СУЇЦИДАМ. ПРОГРАМА СистемИ спостереження суїцидів в армії </vt:lpstr>
      <vt:lpstr>Програма психічного і соціального здоров’я </vt:lpstr>
      <vt:lpstr>ЧИННИКИ РИЗИКУ, ЩО НАЙБІЛЬШ ХАРАКТЕРИЗУЮТЬ СУЇЦИДИ</vt:lpstr>
      <vt:lpstr>ПРОФІЛАКТИКА СУЇЦИДІВ СЕРЕД ПОСТРАЖДАЛИХ У ВІЙСЬКОВИХ КОНФЛІКТАХ</vt:lpstr>
      <vt:lpstr>ЛІТЕРАТУРА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УПРАВЛІННЯ РИЗИКОМ СУЇЦИДУ ПОСТРАЖДАЛИХ У ВІЙСЬКОВИХ КОНФЛІКТАХ</dc:title>
  <dc:creator>Пользователь</dc:creator>
  <cp:lastModifiedBy>Леся</cp:lastModifiedBy>
  <cp:revision>6</cp:revision>
  <dcterms:created xsi:type="dcterms:W3CDTF">2018-11-15T01:01:24Z</dcterms:created>
  <dcterms:modified xsi:type="dcterms:W3CDTF">2024-09-23T11:10:40Z</dcterms:modified>
</cp:coreProperties>
</file>