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3" r:id="rId1"/>
  </p:sldMasterIdLst>
  <p:notesMasterIdLst>
    <p:notesMasterId r:id="rId13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C09D72-63B4-489B-8071-DB611E132798}" type="datetimeFigureOut">
              <a:rPr lang="ru-RU" smtClean="0"/>
              <a:t>20.01.2020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C4DA4D-3ACE-4E63-90CF-23B310D3EC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903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4DA4D-3ACE-4E63-90CF-23B310D3ECE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745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C6824A10-55F9-4959-96DF-218D0E17FB2C}" type="datetime1">
              <a:rPr lang="ru-RU" smtClean="0"/>
              <a:t>20.01.2020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5EFED52A-3FBE-49F4-9FF6-89A387FD4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533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206-F15C-4109-8BDC-FB07799B952D}" type="datetime1">
              <a:rPr lang="ru-RU" smtClean="0"/>
              <a:t>20.01.2020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762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8A6E-F6B6-4561-A52D-DBC988CC1911}" type="datetime1">
              <a:rPr lang="ru-RU" smtClean="0"/>
              <a:t>20.01.2020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665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2A78E-DF0D-467A-8D0B-1DEEC67F6B55}" type="datetime1">
              <a:rPr lang="ru-RU" smtClean="0"/>
              <a:t>20.01.2020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8097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6430-E0DE-4CF9-B8D2-9CE7768A6067}" type="datetime1">
              <a:rPr lang="ru-RU" smtClean="0"/>
              <a:t>20.01.2020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323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E88A-254D-44EA-8680-2249D776E2F5}" type="datetime1">
              <a:rPr lang="ru-RU" smtClean="0"/>
              <a:t>20.01.2020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411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4EDE-35E6-4C39-94F9-9ADBA1EC1B5F}" type="datetime1">
              <a:rPr lang="ru-RU" smtClean="0"/>
              <a:t>20.01.2020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360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FF8D-8D2F-4D16-9919-DA7C6A27752E}" type="datetime1">
              <a:rPr lang="ru-RU" smtClean="0"/>
              <a:t>20.01.2020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81419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974C-5058-4946-9B23-0EE65C04FAA4}" type="datetime1">
              <a:rPr lang="ru-RU" smtClean="0"/>
              <a:t>20.01.2020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949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C0B5-DC5A-4504-A11E-F4188BAD5891}" type="datetime1">
              <a:rPr lang="ru-RU" smtClean="0"/>
              <a:t>20.01.2020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186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6269A-AAE0-4C9B-9FE2-B04E0C1E2E2E}" type="datetime1">
              <a:rPr lang="ru-RU" smtClean="0"/>
              <a:t>20.01.2020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107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48296-977C-4649-B48C-5493F0D906E4}" type="datetime1">
              <a:rPr lang="ru-RU" smtClean="0"/>
              <a:t>20.01.2020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53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8147-B65F-4402-BF79-76769C035557}" type="datetime1">
              <a:rPr lang="ru-RU" smtClean="0"/>
              <a:t>20.01.2020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477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6CC6-BE5C-446B-9751-E9728ACE7633}" type="datetime1">
              <a:rPr lang="ru-RU" smtClean="0"/>
              <a:t>20.01.2020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781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2267-05E7-4581-A55D-24A131C11AA3}" type="datetime1">
              <a:rPr lang="ru-RU" smtClean="0"/>
              <a:t>20.01.2020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553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D325-E5C2-4C72-B05B-7DB2654B022E}" type="datetime1">
              <a:rPr lang="ru-RU" smtClean="0"/>
              <a:t>20.01.2020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2224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B8C3A-CC2F-4BF5-AD1A-37E3F8D1414E}" type="datetime1">
              <a:rPr lang="ru-RU" smtClean="0"/>
              <a:t>20.01.2020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056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0540D34-353B-4CF9-AE96-1E360BB4D9BB}" type="datetime1">
              <a:rPr lang="ru-RU" smtClean="0"/>
              <a:t>20.01.2020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5EFED52A-3FBE-49F4-9FF6-89A387FD4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81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  <p:sldLayoutId id="2147483846" r:id="rId13"/>
    <p:sldLayoutId id="2147483847" r:id="rId14"/>
    <p:sldLayoutId id="2147483848" r:id="rId15"/>
    <p:sldLayoutId id="2147483849" r:id="rId16"/>
    <p:sldLayoutId id="2147483850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629" y="1055729"/>
            <a:ext cx="8761413" cy="706964"/>
          </a:xfrm>
        </p:spPr>
        <p:txBody>
          <a:bodyPr/>
          <a:lstStyle/>
          <a:p>
            <a:r>
              <a:rPr lang="ru-RU" dirty="0" smtClean="0"/>
              <a:t>ТЕМА</a:t>
            </a:r>
            <a:br>
              <a:rPr lang="ru-RU" dirty="0" smtClean="0"/>
            </a:br>
            <a:r>
              <a:rPr lang="ru-RU" dirty="0" smtClean="0"/>
              <a:t>ТРАНСПОРТНЕ ЗАДЕЗПЕЧЕННЯ ЗЕД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18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ЛІЗИНГ ТРАНСПОРТНИХ ЗАСОБІВ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499"/>
            <a:ext cx="9333751" cy="3635935"/>
          </a:xfrm>
        </p:spPr>
        <p:txBody>
          <a:bodyPr>
            <a:normAutofit/>
          </a:bodyPr>
          <a:lstStyle/>
          <a:p>
            <a:r>
              <a:rPr lang="uk-UA" b="1" dirty="0"/>
              <a:t>Лізинг</a:t>
            </a:r>
            <a:r>
              <a:rPr lang="uk-UA" dirty="0"/>
              <a:t> (</a:t>
            </a:r>
            <a:r>
              <a:rPr lang="uk-UA" i="1" dirty="0" err="1"/>
              <a:t>англ</a:t>
            </a:r>
            <a:r>
              <a:rPr lang="uk-UA" i="1" dirty="0"/>
              <a:t>. </a:t>
            </a:r>
            <a:r>
              <a:rPr lang="uk-UA" i="1" dirty="0" err="1"/>
              <a:t>leasing</a:t>
            </a:r>
            <a:r>
              <a:rPr lang="uk-UA" i="1" dirty="0"/>
              <a:t> – оренда</a:t>
            </a:r>
            <a:r>
              <a:rPr lang="uk-UA" dirty="0"/>
              <a:t>) – це довготермінова оренда (від 6 місяців до кількох років) машин, транспортних засобів тощо на умовах поворотності, терміновості й платності і на підставі відповідного договору між орендодавцем і орендарем, що передбачає можливість їх наступного викупу орендарем.</a:t>
            </a:r>
            <a:endParaRPr lang="ru-RU" dirty="0"/>
          </a:p>
          <a:p>
            <a:r>
              <a:rPr lang="uk-UA" dirty="0"/>
              <a:t>У визначенні лізингу Світовим банком зазначається, що це «контрактні відносини між двома сторонами, які дають змогу одній стороні використовувати майно, що є власністю іншої сторони, в обмін на обумовлені контрактом періодичні платежі». Лізинг – це новий спосіб фінансування й активізації збуту, що ґрунтується на збереженні права власності на товар за орендодавцем.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649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СТИВІДОРНІ ОПЕРАЦІЇ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499"/>
            <a:ext cx="9333751" cy="3635935"/>
          </a:xfrm>
        </p:spPr>
        <p:txBody>
          <a:bodyPr>
            <a:normAutofit/>
          </a:bodyPr>
          <a:lstStyle/>
          <a:p>
            <a:r>
              <a:rPr lang="uk-UA" b="1" dirty="0" err="1"/>
              <a:t>Стивідорна</a:t>
            </a:r>
            <a:r>
              <a:rPr lang="uk-UA" b="1" dirty="0"/>
              <a:t> компанія </a:t>
            </a:r>
            <a:r>
              <a:rPr lang="uk-UA" dirty="0"/>
              <a:t>(або портовий оператор) - суб’єкт господарювання, що здійснює експлуатацію морського терміналу, проводить вантажно-розвантажувальні роботи, обслуговування та зберігання вантажів, обслуговування суден і пасажирів, а також інші пов’язані з цим види господарської діяльності</a:t>
            </a:r>
            <a:r>
              <a:rPr lang="uk-UA" dirty="0" smtClean="0"/>
              <a:t>.</a:t>
            </a:r>
          </a:p>
          <a:p>
            <a:r>
              <a:rPr lang="uk-UA" b="1" dirty="0"/>
              <a:t>Морським терміналом </a:t>
            </a:r>
            <a:r>
              <a:rPr lang="uk-UA" dirty="0"/>
              <a:t>є розташований у межах морського порту єдиний майновий комплекс, що включає технологічно пов’язані об’єкти портової інфраструктури, у тому числі причали, </a:t>
            </a:r>
            <a:r>
              <a:rPr lang="uk-UA" dirty="0" err="1"/>
              <a:t>підйомно</a:t>
            </a:r>
            <a:r>
              <a:rPr lang="uk-UA" dirty="0"/>
              <a:t>-транспортне та інше устаткування, які забезпечують виконання </a:t>
            </a:r>
            <a:r>
              <a:rPr lang="uk-UA" b="1" dirty="0"/>
              <a:t>стивідор</a:t>
            </a:r>
            <a:r>
              <a:rPr lang="uk-UA" dirty="0"/>
              <a:t> них операцій (навантаження-розвантаження та зберігання вантажів, безпечну стоянку та обслуговування суден і пасажирів</a:t>
            </a:r>
            <a:r>
              <a:rPr lang="uk-UA" dirty="0" smtClean="0"/>
              <a:t>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671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У сучасному світовому господарстві </a:t>
            </a:r>
            <a:r>
              <a:rPr lang="uk-UA" dirty="0" smtClean="0"/>
              <a:t>зовнішньоекономічні </a:t>
            </a:r>
            <a:r>
              <a:rPr lang="uk-UA" dirty="0"/>
              <a:t>зв'язки виступають як чинники зростання національного доходу держави, економіки народногосподарських витрат і прискорення науково-технічного прогресу</a:t>
            </a:r>
            <a:r>
              <a:rPr lang="uk-UA" dirty="0" smtClean="0"/>
              <a:t>. </a:t>
            </a:r>
          </a:p>
          <a:p>
            <a:r>
              <a:rPr lang="uk-UA" dirty="0"/>
              <a:t>У масштабах всього народного господарства зовнішньоекономічна діяльність виступає важливим чинником фінансової стабілізації країни</a:t>
            </a:r>
            <a:r>
              <a:rPr lang="uk-UA" dirty="0" smtClean="0"/>
              <a:t>.</a:t>
            </a:r>
          </a:p>
          <a:p>
            <a:r>
              <a:rPr lang="uk-UA" dirty="0"/>
              <a:t>З</a:t>
            </a:r>
            <a:r>
              <a:rPr lang="uk-UA" dirty="0" smtClean="0"/>
              <a:t>овнішньоекономічні </a:t>
            </a:r>
            <a:r>
              <a:rPr lang="uk-UA" dirty="0"/>
              <a:t>зв'язки - це комплексна система різноманітних форм міжнародного співробітництва держав і їх суб'єктів у всіх галузях економіки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956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НАВЧАЛЬНІ ЦІЛІ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5" y="2603499"/>
            <a:ext cx="8761412" cy="3635935"/>
          </a:xfrm>
        </p:spPr>
        <p:txBody>
          <a:bodyPr>
            <a:normAutofit lnSpcReduction="10000"/>
          </a:bodyPr>
          <a:lstStyle/>
          <a:p>
            <a:pPr lvl="0"/>
            <a:r>
              <a:rPr lang="uk-UA" dirty="0"/>
              <a:t>З’ясувати суть міжнародних вантажних і пасажирських перевезень;</a:t>
            </a:r>
            <a:endParaRPr lang="ru-RU" dirty="0"/>
          </a:p>
          <a:p>
            <a:pPr lvl="0"/>
            <a:r>
              <a:rPr lang="uk-UA" dirty="0"/>
              <a:t>Розглянути транспортні операції на різних етапах зовнішньоторговельної угоди.</a:t>
            </a:r>
            <a:endParaRPr lang="ru-RU" dirty="0"/>
          </a:p>
          <a:p>
            <a:pPr lvl="0"/>
            <a:r>
              <a:rPr lang="uk-UA" dirty="0"/>
              <a:t>Ознайомитись з організацією міжнародних водних, повітряних, автомобільних та залізничних перевезень.</a:t>
            </a:r>
            <a:endParaRPr lang="ru-RU" dirty="0"/>
          </a:p>
          <a:p>
            <a:pPr lvl="0"/>
            <a:r>
              <a:rPr lang="uk-UA" dirty="0"/>
              <a:t>Поглибити знання міжнародного законодавства в галузі регулювання морських, залізничних, автомобільних та повітряних перевезень вантажів.</a:t>
            </a:r>
            <a:endParaRPr lang="ru-RU" dirty="0"/>
          </a:p>
          <a:p>
            <a:pPr lvl="0"/>
            <a:r>
              <a:rPr lang="uk-UA" dirty="0"/>
              <a:t>Дати характеристику формам посередництва в транспортних операціях.</a:t>
            </a:r>
            <a:endParaRPr lang="ru-RU" dirty="0"/>
          </a:p>
          <a:p>
            <a:pPr lvl="0"/>
            <a:r>
              <a:rPr lang="uk-UA" dirty="0"/>
              <a:t>Проаналізувати зовнішньоекономічні зв'язки, як економічну категорію.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6901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МІЖНАРОДНІ ПЕРЕВЕЗЕННЯ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5" y="2603499"/>
            <a:ext cx="8761412" cy="3635935"/>
          </a:xfrm>
        </p:spPr>
        <p:txBody>
          <a:bodyPr>
            <a:normAutofit/>
          </a:bodyPr>
          <a:lstStyle/>
          <a:p>
            <a:pPr lvl="0"/>
            <a:r>
              <a:rPr lang="uk-UA" dirty="0"/>
              <a:t>Міжнародним перевезенням визнається переміщення вантажів або пасажирів, що здійснюється на тому чи іншому виді транспорту, при якому місце відправлення і місце призначення розташовані: а) на території двох або більше держав; б) на території однієї й тієї ж держави, якщо передбачена зупинка на території іншої держави.</a:t>
            </a:r>
            <a:endParaRPr lang="ru-RU" dirty="0"/>
          </a:p>
          <a:p>
            <a:pPr lvl="0"/>
            <a:r>
              <a:rPr lang="uk-UA" dirty="0"/>
              <a:t>Учасники міжнародного перевезення укладають між собою договір перевезення, згідно з яким транспортна організація бере на себе зобов'язання доставити вантаж або пасажира в пункт призначення, а власник або пасажир зобов'язується відшкодувати їй понесені витрати;</a:t>
            </a:r>
            <a:endParaRPr lang="ru-RU" dirty="0"/>
          </a:p>
          <a:p>
            <a:pPr lvl="0"/>
            <a:r>
              <a:rPr lang="uk-UA" dirty="0"/>
              <a:t>Міжнародні перевезення регулюються різними міжнародними документами залежно від виду транспорту, яким перевозитися товар.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413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9199282" cy="706964"/>
          </a:xfrm>
        </p:spPr>
        <p:txBody>
          <a:bodyPr/>
          <a:lstStyle/>
          <a:p>
            <a:r>
              <a:rPr lang="uk-UA" dirty="0" smtClean="0"/>
              <a:t>ХАРАКТЕР МІЖНАРОДНИХ СПОЛУЧЕНЬ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Для опрацювання була обрана наступна тема:</a:t>
            </a:r>
          </a:p>
          <a:p>
            <a:r>
              <a:rPr lang="uk-UA" b="1" dirty="0" smtClean="0"/>
              <a:t>«Транспортне </a:t>
            </a:r>
            <a:r>
              <a:rPr lang="uk-UA" b="1" dirty="0"/>
              <a:t>обслуговування товарних потоків»</a:t>
            </a:r>
            <a:endParaRPr lang="uk-UA" dirty="0"/>
          </a:p>
          <a:p>
            <a:pPr marL="0" indent="0">
              <a:buNone/>
            </a:pPr>
            <a:r>
              <a:rPr lang="uk-UA" b="1" dirty="0" smtClean="0"/>
              <a:t>Причини</a:t>
            </a:r>
            <a:r>
              <a:rPr lang="uk-UA" dirty="0" smtClean="0"/>
              <a:t> обрання саме цієї теми:</a:t>
            </a:r>
          </a:p>
          <a:p>
            <a:r>
              <a:rPr lang="uk-UA" dirty="0" smtClean="0"/>
              <a:t>Однією </a:t>
            </a:r>
            <a:r>
              <a:rPr lang="uk-UA" dirty="0"/>
              <a:t>з глобальних проблем суспільного виробництва є максимально можливе задоволення потреб населення, що неможливо без обміну товарами між країнами і регіонами. </a:t>
            </a:r>
            <a:endParaRPr lang="uk-UA" dirty="0" smtClean="0"/>
          </a:p>
          <a:p>
            <a:r>
              <a:rPr lang="uk-UA" dirty="0"/>
              <a:t>З</a:t>
            </a:r>
            <a:r>
              <a:rPr lang="uk-UA" dirty="0" smtClean="0"/>
              <a:t>овнішньоекономічні </a:t>
            </a:r>
            <a:r>
              <a:rPr lang="uk-UA" dirty="0"/>
              <a:t>зв'язки виступають інструментом впливу на економічну систему держави, яке здійснюється через механізм зовнішньоекономічної діяльності.</a:t>
            </a:r>
            <a:endParaRPr lang="uk-UA" dirty="0" smtClean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35899"/>
              </p:ext>
            </p:extLst>
          </p:nvPr>
        </p:nvGraphicFramePr>
        <p:xfrm>
          <a:off x="1154953" y="2433916"/>
          <a:ext cx="9858188" cy="40484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1423"/>
                <a:gridCol w="3906378"/>
                <a:gridCol w="5170387"/>
              </a:tblGrid>
              <a:tr h="1617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з/п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Ознака класифікації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Види операцій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</a:tr>
              <a:tr h="2965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За предметом транспортних операцій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dirty="0">
                          <a:effectLst/>
                        </a:rPr>
                        <a:t>Вантажні, пасажирські, багажні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</a:tr>
              <a:tr h="4447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За видом транспорту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Водні (морські, річкові), залізничні, автомобільні, трубопровідні, змішані перевезення (беруть участь два або більше видів транспорту)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</a:tr>
              <a:tr h="6468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dirty="0">
                          <a:effectLst/>
                        </a:rPr>
                        <a:t>Залежно від транспортної характеристики товару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dirty="0">
                          <a:effectLst/>
                        </a:rPr>
                        <a:t>3 сухим вантажем: навалювальні, руда, вугілля, зерно, цемент, мінеральні добрива, генеральні або штучні. 3 наливним вантажем: нафта, і нафтопродукти, рослинні олії, жири, вино, рідкі хімічні вантажі тощо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</a:tr>
              <a:tr h="4447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За періодичністю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Регулярне й нерегулярне перевезення: лінійне і трампове судноплавство, регулярне повітряне сполучення і чартерні рейси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</a:tr>
              <a:tr h="2965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Залежно від порядку проходження кордону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Перевантажувальні і безперевантажувальні перевезення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</a:tr>
              <a:tr h="2965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За видом транспортно-технологічної системи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Контейнерні, поромні, ліхтерні, рол-керні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</a:tr>
              <a:tr h="2414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Залежно від завершення перевезення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Сусідські, транзитні, кільцеві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</a:tr>
              <a:tr h="4447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За видом сполучень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Прямі, непрямі: ламані з декількома перевізниками, із перевідправкою за одним або декількома договорами перевезення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</a:tr>
              <a:tr h="4447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Залежно від складу учасників перевізного процесу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Здійснювані виробником товару, продавцем або покупцем, замовником товару, перевізником- посередником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</a:tr>
              <a:tr h="2414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>
                          <a:effectLst/>
                        </a:rPr>
                        <a:t>Залежно від місця проведення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100" dirty="0">
                          <a:effectLst/>
                        </a:rPr>
                        <a:t>Здійснювані усередині країни і на території інших країн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3" marR="28963" marT="0" marB="0"/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32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ВИДИ МІЖНАРОДНИХ ПЕРЕВЕЗЕНЬ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5" y="2603499"/>
            <a:ext cx="8761412" cy="3635935"/>
          </a:xfrm>
        </p:spPr>
        <p:txBody>
          <a:bodyPr>
            <a:normAutofit/>
          </a:bodyPr>
          <a:lstStyle/>
          <a:p>
            <a:pPr lvl="0"/>
            <a:r>
              <a:rPr lang="uk-UA" dirty="0" smtClean="0"/>
              <a:t>Водні перевезення:</a:t>
            </a:r>
          </a:p>
          <a:p>
            <a:pPr marL="712788" lvl="0">
              <a:buFont typeface="Wingdings" panose="05000000000000000000" pitchFamily="2" charset="2"/>
              <a:buChar char="q"/>
            </a:pPr>
            <a:r>
              <a:rPr lang="uk-UA" dirty="0" smtClean="0"/>
              <a:t>Морські.</a:t>
            </a:r>
          </a:p>
          <a:p>
            <a:pPr marL="712788" lvl="0">
              <a:buFont typeface="Wingdings" panose="05000000000000000000" pitchFamily="2" charset="2"/>
              <a:buChar char="q"/>
            </a:pPr>
            <a:r>
              <a:rPr lang="uk-UA" dirty="0" smtClean="0"/>
              <a:t>Річні.</a:t>
            </a:r>
          </a:p>
          <a:p>
            <a:pPr lvl="0"/>
            <a:r>
              <a:rPr lang="uk-UA" dirty="0" smtClean="0"/>
              <a:t>Повітряні перевезення:</a:t>
            </a:r>
          </a:p>
          <a:p>
            <a:pPr marL="712788" lvl="0">
              <a:buFont typeface="Wingdings" panose="05000000000000000000" pitchFamily="2" charset="2"/>
              <a:buChar char="q"/>
            </a:pPr>
            <a:r>
              <a:rPr lang="uk-UA" dirty="0" smtClean="0"/>
              <a:t>Змішані.</a:t>
            </a:r>
          </a:p>
          <a:p>
            <a:pPr marL="712788" lvl="0">
              <a:buFont typeface="Wingdings" panose="05000000000000000000" pitchFamily="2" charset="2"/>
              <a:buChar char="q"/>
            </a:pPr>
            <a:r>
              <a:rPr lang="uk-UA" dirty="0" smtClean="0"/>
              <a:t>Чартерні.</a:t>
            </a:r>
          </a:p>
          <a:p>
            <a:pPr lvl="0"/>
            <a:r>
              <a:rPr lang="uk-UA" dirty="0" smtClean="0"/>
              <a:t>Автомобільні перевезення.</a:t>
            </a:r>
          </a:p>
          <a:p>
            <a:pPr lvl="0"/>
            <a:r>
              <a:rPr lang="uk-UA" dirty="0" smtClean="0"/>
              <a:t>Залізничні перевезення.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101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ТОРГОВЕЛЬНЕ ПОСЕРЕДНИЦТВО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5" y="2603499"/>
            <a:ext cx="8761412" cy="3635935"/>
          </a:xfrm>
        </p:spPr>
        <p:txBody>
          <a:bodyPr>
            <a:normAutofit/>
          </a:bodyPr>
          <a:lstStyle/>
          <a:p>
            <a:r>
              <a:rPr lang="uk-UA" b="1" i="1" dirty="0"/>
              <a:t>Торговельне посередництво</a:t>
            </a:r>
            <a:r>
              <a:rPr lang="uk-UA" b="1" dirty="0"/>
              <a:t> </a:t>
            </a:r>
            <a:r>
              <a:rPr lang="uk-UA" dirty="0"/>
              <a:t>― це досить широке поняття, що охоплює чимале коло послуг: перепродаж товару; пошук закордонного контрагента; підготовка і укладання угоди; кредитування сторін; здійснення транспортно-експедиторських операцій; страхові операції; проведення рекламних заходів; технічне обслуговування</a:t>
            </a:r>
            <a:r>
              <a:rPr lang="uk-UA" dirty="0" smtClean="0"/>
              <a:t>.</a:t>
            </a:r>
          </a:p>
          <a:p>
            <a:r>
              <a:rPr lang="uk-UA" dirty="0"/>
              <a:t>Торговельно-посередницькі операції можна поділити на </a:t>
            </a:r>
            <a:r>
              <a:rPr lang="uk-UA" i="1" dirty="0"/>
              <a:t>чотири види</a:t>
            </a:r>
            <a:r>
              <a:rPr lang="uk-UA" dirty="0"/>
              <a:t>: з </a:t>
            </a:r>
            <a:r>
              <a:rPr lang="uk-UA" i="1" dirty="0"/>
              <a:t>перепродажу</a:t>
            </a:r>
            <a:r>
              <a:rPr lang="uk-UA" dirty="0"/>
              <a:t>; </a:t>
            </a:r>
            <a:r>
              <a:rPr lang="uk-UA" i="1" dirty="0"/>
              <a:t>комісійні</a:t>
            </a:r>
            <a:r>
              <a:rPr lang="uk-UA" dirty="0"/>
              <a:t>; </a:t>
            </a:r>
            <a:r>
              <a:rPr lang="uk-UA" i="1" dirty="0"/>
              <a:t>агентські</a:t>
            </a:r>
            <a:r>
              <a:rPr lang="uk-UA" dirty="0"/>
              <a:t>; </a:t>
            </a:r>
            <a:r>
              <a:rPr lang="uk-UA" i="1" dirty="0" smtClean="0"/>
              <a:t>брокерські.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635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ТРАНСПОРТНО-ЕКСПЕДИТОРСЬКЕ ОБСЛУГОВУВАННЯ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499"/>
            <a:ext cx="9333751" cy="3635935"/>
          </a:xfrm>
        </p:spPr>
        <p:txBody>
          <a:bodyPr>
            <a:normAutofit lnSpcReduction="10000"/>
          </a:bodyPr>
          <a:lstStyle/>
          <a:p>
            <a:r>
              <a:rPr lang="uk-UA" b="1" dirty="0"/>
              <a:t>Транспортно-експедиторська діяльність </a:t>
            </a:r>
            <a:r>
              <a:rPr lang="uk-UA" dirty="0"/>
              <a:t>– це підприємницька діяльність із надання транспортно-експедиторських послуг з організації та забезпечення перевезень експортних, імпортних, транзитних або інших вантажів.</a:t>
            </a:r>
            <a:endParaRPr lang="ru-RU" dirty="0"/>
          </a:p>
          <a:p>
            <a:r>
              <a:rPr lang="uk-UA" dirty="0"/>
              <a:t>У свою чергу, транспортно-експедиторською послугою є робота, що безпосередньо пов'язана з організацією та забезпеченням перевезень експортного, імпортного, транзитного або іншого вантажу за договором транспортного експедирування.</a:t>
            </a:r>
            <a:endParaRPr lang="ru-RU" dirty="0"/>
          </a:p>
          <a:p>
            <a:r>
              <a:rPr lang="uk-UA" b="1" dirty="0"/>
              <a:t>Учасниками</a:t>
            </a:r>
            <a:r>
              <a:rPr lang="uk-UA" dirty="0"/>
              <a:t> </a:t>
            </a:r>
            <a:r>
              <a:rPr lang="uk-UA" b="1" dirty="0"/>
              <a:t>транспортно-експедиторської</a:t>
            </a:r>
            <a:r>
              <a:rPr lang="uk-UA" dirty="0"/>
              <a:t> діяльності є клієнти, перевізники, експедитори, транспортні агенти, порти, залізничні станції, об'єднання та спеціалізовані підприємства залізничного, авіаційного, автомобільного, річкового та морського транспорту, митні брокери та інші особи, що виконують роботи </a:t>
            </a:r>
            <a:r>
              <a:rPr lang="uk-UA" dirty="0" smtClean="0"/>
              <a:t>при </a:t>
            </a:r>
            <a:r>
              <a:rPr lang="uk-UA" dirty="0"/>
              <a:t>перевезенні вантажів.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47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ТРАНЗИТНІ ПЕРЕВЕЗЕННЯ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499"/>
            <a:ext cx="9333751" cy="3635935"/>
          </a:xfrm>
        </p:spPr>
        <p:txBody>
          <a:bodyPr>
            <a:normAutofit lnSpcReduction="10000"/>
          </a:bodyPr>
          <a:lstStyle/>
          <a:p>
            <a:r>
              <a:rPr lang="uk-UA" b="1" dirty="0"/>
              <a:t>Транзит вантажів </a:t>
            </a:r>
            <a:r>
              <a:rPr lang="uk-UA" dirty="0"/>
              <a:t>– це перевезення транспортними засобами транзиту транзитних вантажів під митним контролем через територію України між двома пунктами або в межах одного пункту пропуску через державний кордон України.</a:t>
            </a:r>
            <a:endParaRPr lang="ru-RU" dirty="0"/>
          </a:p>
          <a:p>
            <a:r>
              <a:rPr lang="uk-UA" dirty="0"/>
              <a:t>Транзитними послугами (роботами) є безпосередньо пов'язана з транзитом вантажів підприємницька діяльність учасників транзиту, що здійснюється в межах договорів (контрактів) перевезення, транспортного експедирування, доручення, агентських угод тощо.</a:t>
            </a:r>
            <a:endParaRPr lang="ru-RU" dirty="0"/>
          </a:p>
          <a:p>
            <a:r>
              <a:rPr lang="uk-UA" dirty="0"/>
              <a:t>У свою чергу, </a:t>
            </a:r>
            <a:r>
              <a:rPr lang="uk-UA" b="1" dirty="0"/>
              <a:t>учасниками</a:t>
            </a:r>
            <a:r>
              <a:rPr lang="uk-UA" dirty="0"/>
              <a:t> </a:t>
            </a:r>
            <a:r>
              <a:rPr lang="uk-UA" b="1" dirty="0"/>
              <a:t>транзиту</a:t>
            </a:r>
            <a:r>
              <a:rPr lang="uk-UA" dirty="0"/>
              <a:t> є вантажовласники та суб'єкти підприємницької діяльності (перевізники, порти, станції, експедитори, морські агенти, декларанти та інші), які у встановленому порядку надають (виконують) транзитні послуги (роботи).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D52A-3FBE-49F4-9FF6-89A387FD450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162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Ион (конференц-зал)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132</TotalTime>
  <Words>995</Words>
  <Application>Microsoft Office PowerPoint</Application>
  <PresentationFormat>Произвольный</PresentationFormat>
  <Paragraphs>92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Ион (конференц-зал)</vt:lpstr>
      <vt:lpstr>ТЕМА ТРАНСПОРТНЕ ЗАДЕЗПЕЧЕННЯ ЗЕД</vt:lpstr>
      <vt:lpstr>Презентация PowerPoint</vt:lpstr>
      <vt:lpstr>НАВЧАЛЬНІ ЦІЛІ</vt:lpstr>
      <vt:lpstr>МІЖНАРОДНІ ПЕРЕВЕЗЕННЯ</vt:lpstr>
      <vt:lpstr>ХАРАКТЕР МІЖНАРОДНИХ СПОЛУЧЕНЬ</vt:lpstr>
      <vt:lpstr>ВИДИ МІЖНАРОДНИХ ПЕРЕВЕЗЕНЬ</vt:lpstr>
      <vt:lpstr>ТОРГОВЕЛЬНЕ ПОСЕРЕДНИЦТВО</vt:lpstr>
      <vt:lpstr>ТРАНСПОРТНО-ЕКСПЕДИТОРСЬКЕ ОБСЛУГОВУВАННЯ</vt:lpstr>
      <vt:lpstr>ТРАНЗИТНІ ПЕРЕВЕЗЕННЯ</vt:lpstr>
      <vt:lpstr>ЛІЗИНГ ТРАНСПОРТНИХ ЗАСОБІВ</vt:lpstr>
      <vt:lpstr>СТИВІДОРНІ ОПЕРАЦІЇ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Індивідуальне завдання з дисципліни  «Економічна теорія»</dc:title>
  <dc:creator>Evgeniy Harchenko</dc:creator>
  <cp:lastModifiedBy>Наташа</cp:lastModifiedBy>
  <cp:revision>18</cp:revision>
  <dcterms:created xsi:type="dcterms:W3CDTF">2015-05-01T20:43:24Z</dcterms:created>
  <dcterms:modified xsi:type="dcterms:W3CDTF">2020-01-20T16:42:22Z</dcterms:modified>
</cp:coreProperties>
</file>