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313" r:id="rId5"/>
    <p:sldId id="306" r:id="rId6"/>
    <p:sldId id="339" r:id="rId7"/>
    <p:sldId id="307" r:id="rId8"/>
    <p:sldId id="308" r:id="rId9"/>
    <p:sldId id="311" r:id="rId10"/>
    <p:sldId id="330" r:id="rId11"/>
    <p:sldId id="331" r:id="rId12"/>
    <p:sldId id="332" r:id="rId13"/>
    <p:sldId id="333" r:id="rId14"/>
    <p:sldId id="335" r:id="rId15"/>
    <p:sldId id="336" r:id="rId16"/>
    <p:sldId id="337" r:id="rId17"/>
    <p:sldId id="338" r:id="rId18"/>
    <p:sldId id="33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8" autoAdjust="0"/>
    <p:restoredTop sz="94689" autoAdjust="0"/>
  </p:normalViewPr>
  <p:slideViewPr>
    <p:cSldViewPr>
      <p:cViewPr varScale="1">
        <p:scale>
          <a:sx n="106" d="100"/>
          <a:sy n="106" d="100"/>
        </p:scale>
        <p:origin x="13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060848"/>
            <a:ext cx="6400800" cy="2286000"/>
          </a:xfrm>
        </p:spPr>
        <p:txBody>
          <a:bodyPr>
            <a:normAutofit fontScale="90000"/>
          </a:bodyPr>
          <a:lstStyle/>
          <a:p>
            <a:r>
              <a:rPr lang="uk-UA" sz="3400" dirty="0" smtClean="0"/>
              <a:t/>
            </a:r>
            <a:br>
              <a:rPr lang="uk-UA" sz="3400" dirty="0" smtClean="0"/>
            </a:br>
            <a:r>
              <a:rPr lang="uk-UA" sz="3400" dirty="0" smtClean="0"/>
              <a:t>правове регулювання виробничо-господарської діяльності у сільському господарстві </a:t>
            </a:r>
            <a:endParaRPr lang="ru-RU" sz="3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578392" y="476672"/>
            <a:ext cx="6400800" cy="150971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Тема 7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36235" y="5867980"/>
            <a:ext cx="31438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©  </a:t>
            </a:r>
            <a:r>
              <a:rPr lang="uk-UA" dirty="0" smtClean="0"/>
              <a:t>Олександр </a:t>
            </a:r>
            <a:r>
              <a:rPr lang="uk-UA" dirty="0"/>
              <a:t>Бондар</a:t>
            </a:r>
            <a:r>
              <a:rPr lang="uk-UA" dirty="0" smtClean="0"/>
              <a:t>, 2021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2580"/>
            <a:ext cx="1697236" cy="160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792088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Підгалузі рослинництва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259632" y="620688"/>
            <a:ext cx="7488832" cy="6120680"/>
          </a:xfrm>
        </p:spPr>
        <p:txBody>
          <a:bodyPr>
            <a:normAutofit lnSpcReduction="10000"/>
          </a:bodyPr>
          <a:lstStyle/>
          <a:p>
            <a:pPr marL="539496" indent="-457200" algn="just">
              <a:buAutoNum type="arabicPeriod"/>
            </a:pPr>
            <a:r>
              <a:rPr lang="uk-UA" sz="2400" b="1" dirty="0" smtClean="0"/>
              <a:t>Вирощування зернових культур.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Вирощування технічних культур.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Вирощування кормових культур.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Вирощування лікарських рослин та сировини для косметичної промисловості.</a:t>
            </a:r>
          </a:p>
          <a:p>
            <a:pPr marL="539496" indent="-457200" algn="just">
              <a:buFont typeface="Wingdings 2"/>
              <a:buAutoNum type="arabicPeriod"/>
            </a:pPr>
            <a:r>
              <a:rPr lang="uk-UA" sz="2400" b="1" dirty="0"/>
              <a:t>Садівництво.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Овочівництво</a:t>
            </a:r>
            <a:r>
              <a:rPr lang="uk-UA" sz="2400" b="1" dirty="0" smtClean="0"/>
              <a:t>.</a:t>
            </a:r>
          </a:p>
          <a:p>
            <a:pPr marL="539496" indent="-457200" algn="just">
              <a:buFont typeface="Wingdings 2"/>
              <a:buAutoNum type="arabicPeriod"/>
            </a:pPr>
            <a:r>
              <a:rPr lang="uk-UA" sz="2400" b="1" dirty="0"/>
              <a:t>Виноградарство.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Хмелярство</a:t>
            </a:r>
            <a:r>
              <a:rPr lang="uk-UA" sz="2400" b="1" dirty="0" smtClean="0"/>
              <a:t>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Буряківництво.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Льонарство</a:t>
            </a:r>
            <a:r>
              <a:rPr lang="uk-UA" sz="2400" b="1" dirty="0" smtClean="0"/>
              <a:t>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Ягідництво.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err="1" smtClean="0"/>
              <a:t>Грибництво</a:t>
            </a:r>
            <a:r>
              <a:rPr lang="uk-UA" sz="2400" b="1" dirty="0" smtClean="0"/>
              <a:t>.</a:t>
            </a:r>
          </a:p>
          <a:p>
            <a:pPr marL="539496" indent="-457200" algn="just">
              <a:buFont typeface="Wingdings 2"/>
              <a:buAutoNum type="arabicPeriod"/>
            </a:pPr>
            <a:r>
              <a:rPr lang="uk-UA" sz="2400" b="1" dirty="0" smtClean="0"/>
              <a:t>Луківництво.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Лісівництво.</a:t>
            </a: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226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Законодавчі засади рослинництва як галузі 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908720"/>
            <a:ext cx="7632848" cy="5832648"/>
          </a:xfrm>
        </p:spPr>
        <p:txBody>
          <a:bodyPr>
            <a:normAutofit fontScale="92500" lnSpcReduction="20000"/>
          </a:bodyPr>
          <a:lstStyle/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</a:t>
            </a:r>
            <a:r>
              <a:rPr lang="uk-UA" sz="2200" b="1" dirty="0" smtClean="0"/>
              <a:t>від </a:t>
            </a:r>
            <a:r>
              <a:rPr lang="ru-RU" sz="2200" b="1" dirty="0"/>
              <a:t>21 </a:t>
            </a:r>
            <a:r>
              <a:rPr lang="ru-RU" sz="2200" b="1" dirty="0" err="1"/>
              <a:t>квітня</a:t>
            </a:r>
            <a:r>
              <a:rPr lang="ru-RU" sz="2200" b="1" dirty="0"/>
              <a:t> 1993 </a:t>
            </a:r>
            <a:r>
              <a:rPr lang="ru-RU" sz="2200" b="1" dirty="0" smtClean="0"/>
              <a:t>р. № 3116-XII (в ред. З. У.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17 </a:t>
            </a:r>
            <a:r>
              <a:rPr lang="ru-RU" sz="2200" b="1" dirty="0" err="1" smtClean="0"/>
              <a:t>січня</a:t>
            </a:r>
            <a:r>
              <a:rPr lang="ru-RU" sz="2200" b="1" dirty="0" smtClean="0"/>
              <a:t> 2002 р. № 2986-ІІІ)</a:t>
            </a:r>
            <a:r>
              <a:rPr lang="uk-UA" sz="2200" b="1" dirty="0" smtClean="0"/>
              <a:t>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uk-UA" sz="2200" b="1" dirty="0" smtClean="0">
                <a:solidFill>
                  <a:srgbClr val="00B050"/>
                </a:solidFill>
              </a:rPr>
              <a:t>охорону прав на сорти рослин».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26 </a:t>
            </a:r>
            <a:r>
              <a:rPr lang="ru-RU" sz="2200" b="1" dirty="0" err="1"/>
              <a:t>грудня</a:t>
            </a:r>
            <a:r>
              <a:rPr lang="ru-RU" sz="2200" b="1" dirty="0"/>
              <a:t> 2002 </a:t>
            </a:r>
            <a:r>
              <a:rPr lang="ru-RU" sz="2200" b="1" dirty="0" smtClean="0"/>
              <a:t>р. № 411-IV (в ред. З. У.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2 </a:t>
            </a:r>
            <a:r>
              <a:rPr lang="ru-RU" sz="2200" b="1" dirty="0" err="1" smtClean="0"/>
              <a:t>жовтня</a:t>
            </a:r>
            <a:r>
              <a:rPr lang="ru-RU" sz="2200" b="1" dirty="0" smtClean="0"/>
              <a:t> 2012 р. № 5397-VІ)</a:t>
            </a:r>
            <a:r>
              <a:rPr lang="uk-UA" sz="2200" b="1" dirty="0" smtClean="0"/>
              <a:t> </a:t>
            </a:r>
            <a:r>
              <a:rPr lang="uk-UA" sz="2200" b="1" dirty="0" smtClean="0">
                <a:solidFill>
                  <a:srgbClr val="00B050"/>
                </a:solidFill>
              </a:rPr>
              <a:t>«Про насіння та садивний матеріал».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14 </a:t>
            </a:r>
            <a:r>
              <a:rPr lang="ru-RU" sz="2200" b="1" dirty="0" err="1"/>
              <a:t>жовтня</a:t>
            </a:r>
            <a:r>
              <a:rPr lang="ru-RU" sz="2200" b="1" dirty="0"/>
              <a:t> 1998 </a:t>
            </a:r>
            <a:r>
              <a:rPr lang="ru-RU" sz="2200" b="1" dirty="0" smtClean="0"/>
              <a:t>р. № </a:t>
            </a:r>
            <a:r>
              <a:rPr lang="ru-RU" sz="2200" b="1" dirty="0"/>
              <a:t>180-XIV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uk-UA" sz="2200" b="1" dirty="0" smtClean="0">
                <a:solidFill>
                  <a:srgbClr val="00B050"/>
                </a:solidFill>
              </a:rPr>
              <a:t>захист рослин».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14 </a:t>
            </a:r>
            <a:r>
              <a:rPr lang="ru-RU" sz="2200" b="1" dirty="0" err="1"/>
              <a:t>жовтня</a:t>
            </a:r>
            <a:r>
              <a:rPr lang="ru-RU" sz="2200" b="1" dirty="0"/>
              <a:t> 1998 </a:t>
            </a:r>
            <a:r>
              <a:rPr lang="ru-RU" sz="2200" b="1" dirty="0" smtClean="0"/>
              <a:t>р. (в ред. З. У.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19 </a:t>
            </a:r>
            <a:r>
              <a:rPr lang="ru-RU" sz="2200" b="1" dirty="0" err="1" smtClean="0"/>
              <a:t>січня</a:t>
            </a:r>
            <a:r>
              <a:rPr lang="ru-RU" sz="2200" b="1" dirty="0" smtClean="0"/>
              <a:t> 2006 р. № 3369-IV</a:t>
            </a:r>
            <a:r>
              <a:rPr lang="uk-UA" sz="2200" b="1" dirty="0" smtClean="0"/>
              <a:t>)</a:t>
            </a:r>
            <a:r>
              <a:rPr lang="ru-RU" sz="2200" b="1" dirty="0" smtClean="0"/>
              <a:t> </a:t>
            </a:r>
            <a:r>
              <a:rPr lang="uk-UA" sz="2200" b="1" dirty="0" smtClean="0">
                <a:solidFill>
                  <a:srgbClr val="00B050"/>
                </a:solidFill>
              </a:rPr>
              <a:t>«Про карантин рослин».</a:t>
            </a:r>
          </a:p>
          <a:p>
            <a:pPr marL="361950" indent="-280988" algn="just"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2 </a:t>
            </a:r>
            <a:r>
              <a:rPr lang="ru-RU" sz="2200" b="1" dirty="0" err="1"/>
              <a:t>березня</a:t>
            </a:r>
            <a:r>
              <a:rPr lang="ru-RU" sz="2200" b="1" dirty="0"/>
              <a:t> 1995 </a:t>
            </a:r>
            <a:r>
              <a:rPr lang="ru-RU" sz="2200" b="1" dirty="0" smtClean="0"/>
              <a:t>р. № </a:t>
            </a:r>
            <a:r>
              <a:rPr lang="ru-RU" sz="2200" b="1" dirty="0"/>
              <a:t>86/95-ВР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uk-UA" sz="2200" b="1" dirty="0" smtClean="0">
                <a:solidFill>
                  <a:srgbClr val="00B050"/>
                </a:solidFill>
              </a:rPr>
              <a:t>пестициди і агрохімікати».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AutoNum type="arabicPeriod"/>
            </a:pPr>
            <a:r>
              <a:rPr lang="uk-UA" sz="2200" b="1" dirty="0" smtClean="0"/>
              <a:t>Закон України від </a:t>
            </a:r>
            <a:r>
              <a:rPr lang="ru-RU" sz="2200" b="1" dirty="0" smtClean="0"/>
              <a:t>4 </a:t>
            </a:r>
            <a:r>
              <a:rPr lang="ru-RU" sz="2200" b="1" dirty="0" err="1"/>
              <a:t>липня</a:t>
            </a:r>
            <a:r>
              <a:rPr lang="ru-RU" sz="2200" b="1" dirty="0"/>
              <a:t> 2002 </a:t>
            </a:r>
            <a:r>
              <a:rPr lang="ru-RU" sz="2200" b="1" dirty="0" smtClean="0"/>
              <a:t>р. № </a:t>
            </a:r>
            <a:r>
              <a:rPr lang="ru-RU" sz="2200" b="1" dirty="0"/>
              <a:t>37-IV</a:t>
            </a:r>
            <a:r>
              <a:rPr lang="uk-UA" sz="2200" b="1" dirty="0" smtClean="0"/>
              <a:t> </a:t>
            </a:r>
            <a:r>
              <a:rPr lang="uk-UA" sz="2200" b="1" dirty="0" smtClean="0">
                <a:solidFill>
                  <a:srgbClr val="00B050"/>
                </a:solidFill>
              </a:rPr>
              <a:t>«Про зерно та ринок зерна в Україні».</a:t>
            </a:r>
          </a:p>
          <a:p>
            <a:pPr marL="361950" indent="-280988" algn="just"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16 </a:t>
            </a:r>
            <a:r>
              <a:rPr lang="ru-RU" sz="2200" b="1" dirty="0" err="1"/>
              <a:t>червня</a:t>
            </a:r>
            <a:r>
              <a:rPr lang="ru-RU" sz="2200" b="1" dirty="0"/>
              <a:t> 2005 </a:t>
            </a:r>
            <a:r>
              <a:rPr lang="ru-RU" sz="2200" b="1" dirty="0" smtClean="0"/>
              <a:t>р.№ 2662-IV </a:t>
            </a:r>
            <a:r>
              <a:rPr lang="uk-UA" sz="2200" b="1" dirty="0" smtClean="0">
                <a:solidFill>
                  <a:srgbClr val="00B050"/>
                </a:solidFill>
              </a:rPr>
              <a:t>«Про виноград та виноградне вино».</a:t>
            </a: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</a:t>
            </a:r>
            <a:r>
              <a:rPr lang="ru-RU" sz="2200" b="1" dirty="0"/>
              <a:t>2496-VIII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основні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принципи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вимоги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обігу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маркування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органічної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продукції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812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Правове поняття тваринництва як галузі сільськогосподарського виробництва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259632" y="908720"/>
            <a:ext cx="7488832" cy="583264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Тваринництво – </a:t>
            </a:r>
            <a:r>
              <a:rPr lang="uk-UA" sz="2400" b="1" dirty="0" smtClean="0"/>
              <a:t>галузь сільськогосподарського виробництва, яка спрямована на розведення і використання сільськогосподарських тварин метою отримання продуктів харчування та сировини тваринного походження для переробної промисловості.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rgbClr val="00B050"/>
                </a:solidFill>
              </a:rPr>
              <a:t>Тваринництво</a:t>
            </a:r>
            <a:r>
              <a:rPr lang="uk-UA" sz="2400" b="1" dirty="0" smtClean="0">
                <a:solidFill>
                  <a:srgbClr val="00B050"/>
                </a:solidFill>
              </a:rPr>
              <a:t> </a:t>
            </a:r>
            <a:r>
              <a:rPr lang="uk-UA" sz="2400" b="1" dirty="0">
                <a:solidFill>
                  <a:srgbClr val="00B050"/>
                </a:solidFill>
              </a:rPr>
              <a:t>– </a:t>
            </a:r>
            <a:r>
              <a:rPr lang="uk-UA" sz="2400" b="1" dirty="0"/>
              <a:t>галузь сільськогосподарського </a:t>
            </a:r>
            <a:r>
              <a:rPr lang="uk-UA" sz="2400" b="1" dirty="0" smtClean="0"/>
              <a:t>виробництва щодо утримання та розведення в умовах промислового вирощування сільськогосподарських тварин для отримання </a:t>
            </a:r>
            <a:r>
              <a:rPr lang="uk-UA" sz="2400" b="1" dirty="0"/>
              <a:t>продуктів харчування та сировини тваринного походження для переробної промисловості.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60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Підгалузі тваринництва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259632" y="908720"/>
            <a:ext cx="7488832" cy="5832648"/>
          </a:xfrm>
        </p:spPr>
        <p:txBody>
          <a:bodyPr>
            <a:normAutofit/>
          </a:bodyPr>
          <a:lstStyle/>
          <a:p>
            <a:pPr marL="539496" indent="-457200" algn="just">
              <a:buAutoNum type="arabicPeriod"/>
            </a:pPr>
            <a:r>
              <a:rPr lang="uk-UA" sz="2400" b="1" dirty="0" smtClean="0"/>
              <a:t>Скотарство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Свинарство.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Вівчарство.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Козівництво.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Конярство.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Рибництво.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Бджільництво.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Звірівництво.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Кролівництво.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Птахівництво.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Шовківництво.</a:t>
            </a:r>
            <a:endParaRPr lang="uk-UA" sz="2400" b="1" dirty="0" smtClean="0"/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Мисливське господарство.</a:t>
            </a: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936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Статистичні показники тваринницької галузі 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uk-UA" dirty="0"/>
              <a:t>за даними Державної служби статистики  України, </a:t>
            </a:r>
            <a:r>
              <a:rPr lang="uk-UA" b="1" dirty="0">
                <a:solidFill>
                  <a:srgbClr val="00B050"/>
                </a:solidFill>
              </a:rPr>
              <a:t>з 1 січня 1990 р. до 1 січня 2020 р</a:t>
            </a:r>
            <a:r>
              <a:rPr lang="uk-UA" b="1" dirty="0" smtClean="0">
                <a:solidFill>
                  <a:srgbClr val="00B050"/>
                </a:solidFill>
              </a:rPr>
              <a:t>. </a:t>
            </a:r>
            <a:r>
              <a:rPr lang="uk-UA" dirty="0" smtClean="0"/>
              <a:t>кількість </a:t>
            </a:r>
            <a:r>
              <a:rPr lang="uk-UA" dirty="0"/>
              <a:t>великої рогатої худоби в країні </a:t>
            </a:r>
            <a:r>
              <a:rPr lang="uk-UA" dirty="0" smtClean="0"/>
              <a:t>скоротилась </a:t>
            </a:r>
            <a:r>
              <a:rPr lang="uk-UA" dirty="0"/>
              <a:t>із 25194,8 тис. голів до 3092,0 тис., свиней – із 19946,7 тис. до 5727,4 тис., </a:t>
            </a:r>
            <a:r>
              <a:rPr lang="uk-UA" dirty="0" err="1"/>
              <a:t>овець</a:t>
            </a:r>
            <a:r>
              <a:rPr lang="uk-UA" dirty="0"/>
              <a:t> та кіз – із 9003,1 тис. до 1204,5 тис. голів. </a:t>
            </a:r>
            <a:endParaRPr lang="uk-UA" dirty="0" smtClean="0"/>
          </a:p>
          <a:p>
            <a:pPr marL="82296" indent="0" algn="just">
              <a:buNone/>
            </a:pPr>
            <a:endParaRPr lang="uk-UA" dirty="0"/>
          </a:p>
          <a:p>
            <a:pPr marL="82296" indent="0" algn="just">
              <a:buNone/>
            </a:pPr>
            <a:r>
              <a:rPr lang="uk-UA" dirty="0" smtClean="0"/>
              <a:t>У </a:t>
            </a:r>
            <a:r>
              <a:rPr lang="uk-UA" dirty="0"/>
              <a:t>Стратегії регіонального розвитку Запорізької області на період до 2027 р., затвердженій рішенням Запорізької обласної ради від 12 грудня 2019 р. № 134, зазначається, що протягом останніх років спостерігається негативна динаміка індексу обсягів сільськогосподарського виробництва, що зумовлено скороченням виробництва як рослинницької продукції (у структурі валового виробництва за 2018 рік складає 77,6 %), так і тваринницької (22,4 %).</a:t>
            </a:r>
          </a:p>
        </p:txBody>
      </p:sp>
    </p:spTree>
    <p:extLst>
      <p:ext uri="{BB962C8B-B14F-4D97-AF65-F5344CB8AC3E}">
        <p14:creationId xmlns:p14="http://schemas.microsoft.com/office/powerpoint/2010/main" val="2066621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Законодавчі засади тваринництва як галузі 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908720"/>
            <a:ext cx="7632848" cy="5832648"/>
          </a:xfrm>
        </p:spPr>
        <p:txBody>
          <a:bodyPr>
            <a:normAutofit fontScale="85000" lnSpcReduction="20000"/>
          </a:bodyPr>
          <a:lstStyle/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 smtClean="0"/>
              <a:t>15 </a:t>
            </a:r>
            <a:r>
              <a:rPr lang="ru-RU" sz="2200" b="1" dirty="0" err="1"/>
              <a:t>грудня</a:t>
            </a:r>
            <a:r>
              <a:rPr lang="ru-RU" sz="2200" b="1" dirty="0"/>
              <a:t> 1993 </a:t>
            </a:r>
            <a:r>
              <a:rPr lang="ru-RU" sz="2200" b="1" dirty="0" smtClean="0"/>
              <a:t>р.№ </a:t>
            </a:r>
            <a:r>
              <a:rPr lang="ru-RU" sz="2200" b="1" dirty="0"/>
              <a:t>3691-XII (в ред. З. У. </a:t>
            </a:r>
            <a:r>
              <a:rPr lang="ru-RU" sz="2200" b="1" dirty="0" err="1"/>
              <a:t>від</a:t>
            </a:r>
            <a:r>
              <a:rPr lang="ru-RU" sz="2200" b="1" dirty="0"/>
              <a:t> </a:t>
            </a:r>
            <a:r>
              <a:rPr lang="ru-RU" sz="2200" b="1" dirty="0" smtClean="0"/>
              <a:t>21 </a:t>
            </a:r>
            <a:r>
              <a:rPr lang="ru-RU" sz="2200" b="1" dirty="0" err="1" smtClean="0"/>
              <a:t>грудня</a:t>
            </a:r>
            <a:r>
              <a:rPr lang="ru-RU" sz="2200" b="1" dirty="0" smtClean="0"/>
              <a:t> 1999 р. № 1328-ХІ</a:t>
            </a:r>
            <a:r>
              <a:rPr lang="en-US" sz="2200" b="1" dirty="0" smtClean="0">
                <a:latin typeface="Corbel" panose="020B0503020204020204" pitchFamily="34" charset="0"/>
              </a:rPr>
              <a:t>V</a:t>
            </a:r>
            <a:r>
              <a:rPr lang="en-US" sz="2200" b="1" dirty="0">
                <a:latin typeface="Corbel" panose="020B0503020204020204" pitchFamily="34" charset="0"/>
              </a:rPr>
              <a:t>) </a:t>
            </a:r>
            <a:r>
              <a:rPr lang="uk-UA" sz="2200" b="1" dirty="0">
                <a:solidFill>
                  <a:srgbClr val="00B050"/>
                </a:solidFill>
              </a:rPr>
              <a:t>«Про </a:t>
            </a:r>
            <a:r>
              <a:rPr lang="uk-UA" sz="2200" b="1" dirty="0" smtClean="0">
                <a:solidFill>
                  <a:srgbClr val="00B050"/>
                </a:solidFill>
              </a:rPr>
              <a:t>племінну справу у тваринництві».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/>
              <a:t>25 </a:t>
            </a:r>
            <a:r>
              <a:rPr lang="ru-RU" sz="2200" b="1" dirty="0" err="1"/>
              <a:t>червня</a:t>
            </a:r>
            <a:r>
              <a:rPr lang="ru-RU" sz="2200" b="1" dirty="0"/>
              <a:t> 1992 </a:t>
            </a:r>
            <a:r>
              <a:rPr lang="ru-RU" sz="2200" b="1" dirty="0" smtClean="0"/>
              <a:t>р. № </a:t>
            </a:r>
            <a:r>
              <a:rPr lang="ru-RU" sz="2200" b="1" dirty="0"/>
              <a:t>2498-XII (</a:t>
            </a:r>
            <a:r>
              <a:rPr lang="ru-RU" sz="2200" b="1" dirty="0" smtClean="0"/>
              <a:t>в ред. З. У.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16 листопада 2006 р. № 361-</a:t>
            </a:r>
            <a:r>
              <a:rPr lang="en-US" sz="2200" b="1" dirty="0" smtClean="0">
                <a:latin typeface="Corbel" panose="020B0503020204020204" pitchFamily="34" charset="0"/>
              </a:rPr>
              <a:t>V) </a:t>
            </a:r>
            <a:r>
              <a:rPr lang="uk-UA" sz="2200" b="1" dirty="0" smtClean="0">
                <a:solidFill>
                  <a:srgbClr val="00B050"/>
                </a:solidFill>
              </a:rPr>
              <a:t>«Про ветеринарну медицину».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/>
              <a:t>Закон України </a:t>
            </a:r>
            <a:r>
              <a:rPr lang="ru-RU" sz="2200" b="1" dirty="0" err="1"/>
              <a:t>від</a:t>
            </a:r>
            <a:r>
              <a:rPr lang="ru-RU" sz="2200" b="1" dirty="0"/>
              <a:t> 4 лютого 2021 </a:t>
            </a:r>
            <a:r>
              <a:rPr lang="ru-RU" sz="2200" b="1" dirty="0" smtClean="0"/>
              <a:t>р</a:t>
            </a:r>
            <a:r>
              <a:rPr lang="uk-UA" sz="2200" b="1" dirty="0" smtClean="0"/>
              <a:t>.</a:t>
            </a:r>
            <a:r>
              <a:rPr lang="ru-RU" sz="2200" b="1" dirty="0" smtClean="0"/>
              <a:t> </a:t>
            </a:r>
            <a:r>
              <a:rPr lang="ru-RU" sz="2200" b="1" dirty="0" smtClean="0">
                <a:solidFill>
                  <a:srgbClr val="00B050"/>
                </a:solidFill>
              </a:rPr>
              <a:t>«</a:t>
            </a:r>
            <a:r>
              <a:rPr lang="ru-RU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ветеринарну</a:t>
            </a:r>
            <a:r>
              <a:rPr lang="ru-RU" sz="2200" b="1" dirty="0">
                <a:solidFill>
                  <a:srgbClr val="00B050"/>
                </a:solidFill>
              </a:rPr>
              <a:t> медицину</a:t>
            </a:r>
            <a:r>
              <a:rPr lang="ru-RU" sz="2200" b="1" dirty="0" smtClean="0">
                <a:solidFill>
                  <a:srgbClr val="00B050"/>
                </a:solidFill>
              </a:rPr>
              <a:t>» </a:t>
            </a:r>
            <a:r>
              <a:rPr lang="ru-RU" sz="2200" b="1" dirty="0" smtClean="0"/>
              <a:t>(</a:t>
            </a:r>
            <a:r>
              <a:rPr lang="ru-RU" sz="2200" b="1" dirty="0" err="1" smtClean="0"/>
              <a:t>вступає</a:t>
            </a:r>
            <a:r>
              <a:rPr lang="ru-RU" sz="2200" b="1" dirty="0" smtClean="0"/>
              <a:t> в силу 21.03.2023).</a:t>
            </a:r>
            <a:endParaRPr lang="ru-RU" sz="2200" b="1" dirty="0"/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/>
              <a:t>Закон України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4 </a:t>
            </a:r>
            <a:r>
              <a:rPr lang="ru-RU" sz="2200" b="1" dirty="0" err="1"/>
              <a:t>червня</a:t>
            </a:r>
            <a:r>
              <a:rPr lang="ru-RU" sz="2200" b="1" dirty="0"/>
              <a:t> 2009 </a:t>
            </a:r>
            <a:r>
              <a:rPr lang="ru-RU" sz="2200" b="1" dirty="0" smtClean="0"/>
              <a:t>р</a:t>
            </a:r>
            <a:r>
              <a:rPr lang="ru-RU" sz="2200" b="1" dirty="0"/>
              <a:t>. </a:t>
            </a:r>
            <a:r>
              <a:rPr lang="ru-RU" sz="2200" b="1" dirty="0" smtClean="0"/>
              <a:t>№ 1445-VI </a:t>
            </a:r>
            <a:r>
              <a:rPr lang="ru-RU" sz="2200" b="1" dirty="0" smtClean="0">
                <a:solidFill>
                  <a:srgbClr val="00B050"/>
                </a:solidFill>
              </a:rPr>
              <a:t>«Про</a:t>
            </a:r>
            <a:r>
              <a:rPr lang="en-US" sz="2200" b="1" dirty="0" smtClean="0">
                <a:solidFill>
                  <a:srgbClr val="00B050"/>
                </a:solidFill>
              </a:rPr>
              <a:t> </a:t>
            </a:r>
            <a:r>
              <a:rPr lang="uk-UA" sz="2200" b="1" dirty="0" smtClean="0">
                <a:solidFill>
                  <a:srgbClr val="00B050"/>
                </a:solidFill>
              </a:rPr>
              <a:t>ідентифікацію та реєстрацію тварин</a:t>
            </a:r>
            <a:r>
              <a:rPr lang="ru-RU" sz="2200" b="1" dirty="0" smtClean="0">
                <a:solidFill>
                  <a:srgbClr val="00B050"/>
                </a:solidFill>
              </a:rPr>
              <a:t>».</a:t>
            </a:r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/>
              <a:t>Закон України </a:t>
            </a:r>
            <a:r>
              <a:rPr lang="ru-RU" sz="2200" b="1" dirty="0" err="1"/>
              <a:t>від</a:t>
            </a:r>
            <a:r>
              <a:rPr lang="ru-RU" sz="2200" b="1" dirty="0"/>
              <a:t> </a:t>
            </a:r>
            <a:r>
              <a:rPr lang="ru-RU" sz="2200" b="1" dirty="0" smtClean="0"/>
              <a:t>21 </a:t>
            </a:r>
            <a:r>
              <a:rPr lang="ru-RU" sz="2200" b="1" dirty="0" err="1"/>
              <a:t>грудня</a:t>
            </a:r>
            <a:r>
              <a:rPr lang="ru-RU" sz="2200" b="1" dirty="0"/>
              <a:t> 2017 </a:t>
            </a:r>
            <a:r>
              <a:rPr lang="ru-RU" sz="2200" b="1" dirty="0" smtClean="0"/>
              <a:t>р. № 2264-VIII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безпечність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гігієну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 smtClean="0">
                <a:solidFill>
                  <a:srgbClr val="00B050"/>
                </a:solidFill>
              </a:rPr>
              <a:t>кормів</a:t>
            </a:r>
            <a:r>
              <a:rPr lang="ru-RU" sz="2200" b="1" dirty="0" smtClean="0">
                <a:solidFill>
                  <a:srgbClr val="00B050"/>
                </a:solidFill>
              </a:rPr>
              <a:t>».</a:t>
            </a:r>
            <a:endParaRPr lang="ru-RU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/>
              <a:t>Закон України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18 </a:t>
            </a:r>
            <a:r>
              <a:rPr lang="ru-RU" sz="2200" b="1" dirty="0" err="1"/>
              <a:t>травня</a:t>
            </a:r>
            <a:r>
              <a:rPr lang="ru-RU" sz="2200" b="1" dirty="0"/>
              <a:t> 2017 </a:t>
            </a:r>
            <a:r>
              <a:rPr lang="ru-RU" sz="2200" b="1" dirty="0" smtClean="0"/>
              <a:t>р. № 2042-VIII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державний</a:t>
            </a:r>
            <a:r>
              <a:rPr lang="ru-RU" sz="2200" b="1" dirty="0">
                <a:solidFill>
                  <a:srgbClr val="00B050"/>
                </a:solidFill>
              </a:rPr>
              <a:t> контроль за </a:t>
            </a:r>
            <a:r>
              <a:rPr lang="ru-RU" sz="2200" b="1" dirty="0" err="1">
                <a:solidFill>
                  <a:srgbClr val="00B050"/>
                </a:solidFill>
              </a:rPr>
              <a:t>дотриманням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законодавства</a:t>
            </a:r>
            <a:r>
              <a:rPr lang="ru-RU" sz="2200" b="1" dirty="0">
                <a:solidFill>
                  <a:srgbClr val="00B050"/>
                </a:solidFill>
              </a:rPr>
              <a:t> про </a:t>
            </a:r>
            <a:r>
              <a:rPr lang="ru-RU" sz="2200" b="1" dirty="0" err="1">
                <a:solidFill>
                  <a:srgbClr val="00B050"/>
                </a:solidFill>
              </a:rPr>
              <a:t>харчові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продукти</a:t>
            </a:r>
            <a:r>
              <a:rPr lang="ru-RU" sz="2200" b="1" dirty="0">
                <a:solidFill>
                  <a:srgbClr val="00B050"/>
                </a:solidFill>
              </a:rPr>
              <a:t>, корми, </a:t>
            </a:r>
            <a:r>
              <a:rPr lang="ru-RU" sz="2200" b="1" dirty="0" err="1">
                <a:solidFill>
                  <a:srgbClr val="00B050"/>
                </a:solidFill>
              </a:rPr>
              <a:t>побічні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продукти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тваринного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походження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ветеринарну</a:t>
            </a:r>
            <a:r>
              <a:rPr lang="ru-RU" sz="2200" b="1" dirty="0">
                <a:solidFill>
                  <a:srgbClr val="00B050"/>
                </a:solidFill>
              </a:rPr>
              <a:t> медицину та </a:t>
            </a:r>
            <a:r>
              <a:rPr lang="ru-RU" sz="2200" b="1" dirty="0" err="1">
                <a:solidFill>
                  <a:srgbClr val="00B050"/>
                </a:solidFill>
              </a:rPr>
              <a:t>благополуччя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 smtClean="0">
                <a:solidFill>
                  <a:srgbClr val="00B050"/>
                </a:solidFill>
              </a:rPr>
              <a:t>тварин</a:t>
            </a:r>
            <a:r>
              <a:rPr lang="ru-RU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 smtClean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/>
              <a:t>22 лютого 2000 </a:t>
            </a:r>
            <a:r>
              <a:rPr lang="ru-RU" sz="2200" b="1" dirty="0" smtClean="0"/>
              <a:t>р. № 1492-II </a:t>
            </a:r>
            <a:r>
              <a:rPr lang="uk-UA" sz="2200" b="1" dirty="0" smtClean="0">
                <a:solidFill>
                  <a:srgbClr val="00B050"/>
                </a:solidFill>
              </a:rPr>
              <a:t>«Про бджільництво».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від </a:t>
            </a:r>
            <a:r>
              <a:rPr lang="ru-RU" sz="2200" b="1" dirty="0"/>
              <a:t>24 </a:t>
            </a:r>
            <a:r>
              <a:rPr lang="ru-RU" sz="2200" b="1" dirty="0" err="1"/>
              <a:t>червня</a:t>
            </a:r>
            <a:r>
              <a:rPr lang="ru-RU" sz="2200" b="1" dirty="0"/>
              <a:t> 2004 </a:t>
            </a:r>
            <a:r>
              <a:rPr lang="ru-RU" sz="2200" b="1" dirty="0" smtClean="0"/>
              <a:t>р. № </a:t>
            </a:r>
            <a:r>
              <a:rPr lang="ru-RU" sz="2200" b="1" dirty="0"/>
              <a:t>1870-IV </a:t>
            </a:r>
            <a:r>
              <a:rPr lang="uk-UA" sz="2200" b="1" dirty="0" smtClean="0">
                <a:solidFill>
                  <a:srgbClr val="00B050"/>
                </a:solidFill>
              </a:rPr>
              <a:t>«Про молоко та молочні продукти».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</a:t>
            </a:r>
            <a:r>
              <a:rPr lang="ru-RU" sz="2200" b="1" dirty="0"/>
              <a:t>2496-VIII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основні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принципи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вимоги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обігу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маркування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органічної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продукції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127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Правове поняття аквакультури (рибництва) як галузі сільськогосподарського виробництва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704856" cy="569776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Аквакультура </a:t>
            </a:r>
            <a:r>
              <a:rPr lang="uk-UA" sz="2400" b="1" dirty="0">
                <a:solidFill>
                  <a:srgbClr val="00B050"/>
                </a:solidFill>
              </a:rPr>
              <a:t>(</a:t>
            </a:r>
            <a:r>
              <a:rPr lang="uk-UA" sz="2400" b="1" dirty="0" smtClean="0">
                <a:solidFill>
                  <a:srgbClr val="00B050"/>
                </a:solidFill>
              </a:rPr>
              <a:t>рибництво) – </a:t>
            </a:r>
            <a:r>
              <a:rPr lang="uk-UA" sz="2400" b="1" dirty="0" smtClean="0"/>
              <a:t>сільськогосподарська </a:t>
            </a:r>
            <a:r>
              <a:rPr lang="uk-UA" sz="2400" b="1" dirty="0"/>
              <a:t>діяльність із штучного розведення, утримання та вирощування об’єктів аквакультури у повністю або частково контрольованих умовах для одержання сільськогосподарської продукції (продукції аквакультури) та її реалізації, виробництва кормів, відтворення біоресурсів, ведення селекційно-племінної роботи, інтродукції, переселення, акліматизації та реакліматизації </a:t>
            </a:r>
            <a:r>
              <a:rPr lang="uk-UA" sz="2400" b="1" dirty="0" err="1"/>
              <a:t>гідробіонтів</a:t>
            </a:r>
            <a:r>
              <a:rPr lang="uk-UA" sz="2400" b="1" dirty="0"/>
              <a:t>, поповнення запасів водних біоресурсів, збереження їх </a:t>
            </a:r>
            <a:r>
              <a:rPr lang="uk-UA" sz="2400" b="1" dirty="0" err="1"/>
              <a:t>біорізноманіття</a:t>
            </a:r>
            <a:r>
              <a:rPr lang="uk-UA" sz="2400" b="1" dirty="0"/>
              <a:t>, а також надання рекреаційних </a:t>
            </a:r>
            <a:r>
              <a:rPr lang="uk-UA" sz="2400" b="1" dirty="0" smtClean="0"/>
              <a:t>послуг.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Марикультура </a:t>
            </a:r>
            <a:r>
              <a:rPr lang="uk-UA" sz="2400" b="1" dirty="0">
                <a:solidFill>
                  <a:srgbClr val="00B050"/>
                </a:solidFill>
              </a:rPr>
              <a:t>(морська аквакультура) </a:t>
            </a:r>
            <a:r>
              <a:rPr lang="uk-UA" sz="2400" b="1" dirty="0" smtClean="0">
                <a:solidFill>
                  <a:srgbClr val="00B050"/>
                </a:solidFill>
              </a:rPr>
              <a:t>– </a:t>
            </a:r>
            <a:r>
              <a:rPr lang="uk-UA" sz="2400" b="1" dirty="0" smtClean="0"/>
              <a:t>діяльність </a:t>
            </a:r>
            <a:r>
              <a:rPr lang="uk-UA" sz="2400" b="1" dirty="0"/>
              <a:t>з розведення, утримання та вирощування об’єктів аквакультури у внутрішніх морських водах, територіальному морі та виключній (морській) економічній зоні України із застосуванням плавучих садків, інших технологічних пристроїв з використанням морської </a:t>
            </a:r>
            <a:r>
              <a:rPr lang="uk-UA" sz="2400" b="1" dirty="0" smtClean="0"/>
              <a:t>води.</a:t>
            </a:r>
          </a:p>
        </p:txBody>
      </p:sp>
    </p:spTree>
    <p:extLst>
      <p:ext uri="{BB962C8B-B14F-4D97-AF65-F5344CB8AC3E}">
        <p14:creationId xmlns:p14="http://schemas.microsoft.com/office/powerpoint/2010/main" val="286418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Правове поняття аквакультури (рибництва) як галузі сільськогосподарського виробництва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704856" cy="569776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Рибне </a:t>
            </a:r>
            <a:r>
              <a:rPr lang="uk-UA" sz="2400" b="1" dirty="0">
                <a:solidFill>
                  <a:srgbClr val="00B050"/>
                </a:solidFill>
              </a:rPr>
              <a:t>господарство </a:t>
            </a:r>
            <a:r>
              <a:rPr lang="uk-UA" sz="2400" b="1" dirty="0"/>
              <a:t>- галузь економіки, завданнями якої є вивчення, охорона, відтворення, вирощування, використання водних біоресурсів, їх вилучення (добування, вилов, збирання), реалізація та переробка з метою одержання харчової, технічної, кормової, медичної та іншої продукції, а також забезпечення безпеки мореплавства суден </a:t>
            </a:r>
            <a:r>
              <a:rPr lang="uk-UA" sz="2400" b="1" dirty="0" smtClean="0"/>
              <a:t>флоту рибної промисловості.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/>
              <a:t>Функціонування </a:t>
            </a:r>
            <a:r>
              <a:rPr lang="uk-UA" sz="2400" b="1" dirty="0">
                <a:solidFill>
                  <a:srgbClr val="00B050"/>
                </a:solidFill>
              </a:rPr>
              <a:t>галузі рибного господарства </a:t>
            </a:r>
            <a:r>
              <a:rPr lang="uk-UA" sz="2400" b="1" dirty="0"/>
              <a:t>забезпечують суб'єкти рибного господарства, а також технологічно пов'язані з ними підприємства та організації чи інші підприємства, які забезпечують діяльність та розвиток галузі (морські рибні порти, галузеві навчальні заклади, навчально-тренажерні центри, науково-дослідні, проектно-конструкторські підприємства та організації, суднобудівні, судноремонтні заводи, селекційні центри, спеціалізовані лабораторії тощо).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17475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Законодавчі засади аквакультури як галузі 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908720"/>
            <a:ext cx="7632848" cy="5832648"/>
          </a:xfrm>
        </p:spPr>
        <p:txBody>
          <a:bodyPr>
            <a:normAutofit lnSpcReduction="10000"/>
          </a:bodyPr>
          <a:lstStyle/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8 </a:t>
            </a:r>
            <a:r>
              <a:rPr lang="ru-RU" sz="2200" b="1" dirty="0" err="1"/>
              <a:t>липня</a:t>
            </a:r>
            <a:r>
              <a:rPr lang="ru-RU" sz="2200" b="1" dirty="0"/>
              <a:t> 2011 </a:t>
            </a:r>
            <a:r>
              <a:rPr lang="ru-RU" sz="2200" b="1" dirty="0" smtClean="0"/>
              <a:t>р. № </a:t>
            </a:r>
            <a:r>
              <a:rPr lang="ru-RU" sz="2200" b="1" dirty="0"/>
              <a:t>3677-VI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ru-RU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рибне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господарство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промислове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рибальство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охорону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біоресурсів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/>
              <a:t>18 </a:t>
            </a:r>
            <a:r>
              <a:rPr lang="ru-RU" sz="2200" b="1" dirty="0" err="1"/>
              <a:t>вересня</a:t>
            </a:r>
            <a:r>
              <a:rPr lang="ru-RU" sz="2200" b="1" dirty="0"/>
              <a:t> 2012 </a:t>
            </a:r>
            <a:r>
              <a:rPr lang="ru-RU" sz="2200" b="1" dirty="0" smtClean="0"/>
              <a:t>р. № </a:t>
            </a:r>
            <a:r>
              <a:rPr lang="ru-RU" sz="2200" b="1" dirty="0"/>
              <a:t>5293-VI </a:t>
            </a:r>
            <a:r>
              <a:rPr lang="uk-UA" sz="2200" b="1" dirty="0" smtClean="0">
                <a:solidFill>
                  <a:srgbClr val="00B050"/>
                </a:solidFill>
              </a:rPr>
              <a:t>«Про аквакультуру».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</a:t>
            </a:r>
            <a:r>
              <a:rPr lang="uk-UA" sz="2200" b="1" dirty="0" smtClean="0"/>
              <a:t>від </a:t>
            </a:r>
            <a:r>
              <a:rPr lang="ru-RU" sz="2200" b="1" dirty="0" smtClean="0"/>
              <a:t>4 </a:t>
            </a:r>
            <a:r>
              <a:rPr lang="ru-RU" sz="2200" b="1" dirty="0"/>
              <a:t>листопада 2020 </a:t>
            </a:r>
            <a:r>
              <a:rPr lang="ru-RU" sz="2200" b="1" dirty="0" smtClean="0"/>
              <a:t>р. № 963-IX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внесення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змін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деяких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законодавчих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актів</a:t>
            </a:r>
            <a:r>
              <a:rPr lang="ru-RU" sz="2200" b="1" dirty="0">
                <a:solidFill>
                  <a:srgbClr val="00B050"/>
                </a:solidFill>
              </a:rPr>
              <a:t> України </a:t>
            </a:r>
            <a:r>
              <a:rPr lang="ru-RU" sz="2200" b="1" dirty="0" err="1">
                <a:solidFill>
                  <a:srgbClr val="00B050"/>
                </a:solidFill>
              </a:rPr>
              <a:t>щодо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уточнення</a:t>
            </a:r>
            <a:r>
              <a:rPr lang="ru-RU" sz="2200" b="1" dirty="0">
                <a:solidFill>
                  <a:srgbClr val="00B050"/>
                </a:solidFill>
              </a:rPr>
              <a:t> порядку </a:t>
            </a:r>
            <a:r>
              <a:rPr lang="ru-RU" sz="2200" b="1" dirty="0" err="1">
                <a:solidFill>
                  <a:srgbClr val="00B050"/>
                </a:solidFill>
              </a:rPr>
              <a:t>передачі</a:t>
            </a:r>
            <a:r>
              <a:rPr lang="ru-RU" sz="2200" b="1" dirty="0">
                <a:solidFill>
                  <a:srgbClr val="00B050"/>
                </a:solidFill>
              </a:rPr>
              <a:t> в </a:t>
            </a:r>
            <a:r>
              <a:rPr lang="ru-RU" sz="2200" b="1" dirty="0" err="1">
                <a:solidFill>
                  <a:srgbClr val="00B050"/>
                </a:solidFill>
              </a:rPr>
              <a:t>оренду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об’єктів</a:t>
            </a:r>
            <a:r>
              <a:rPr lang="ru-RU" sz="2200" b="1" dirty="0">
                <a:solidFill>
                  <a:srgbClr val="00B050"/>
                </a:solidFill>
              </a:rPr>
              <a:t> у </a:t>
            </a:r>
            <a:r>
              <a:rPr lang="ru-RU" sz="2200" b="1" dirty="0" err="1">
                <a:solidFill>
                  <a:srgbClr val="00B050"/>
                </a:solidFill>
              </a:rPr>
              <a:t>комплексі</a:t>
            </a:r>
            <a:r>
              <a:rPr lang="ru-RU" sz="2200" b="1" dirty="0">
                <a:solidFill>
                  <a:srgbClr val="00B050"/>
                </a:solidFill>
              </a:rPr>
              <a:t> з </a:t>
            </a:r>
            <a:r>
              <a:rPr lang="ru-RU" sz="2200" b="1" dirty="0" err="1">
                <a:solidFill>
                  <a:srgbClr val="00B050"/>
                </a:solidFill>
              </a:rPr>
              <a:t>земельними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 smtClean="0">
                <a:solidFill>
                  <a:srgbClr val="00B050"/>
                </a:solidFill>
              </a:rPr>
              <a:t>ділянками</a:t>
            </a:r>
            <a:r>
              <a:rPr lang="ru-RU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 smtClean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 smtClean="0"/>
              <a:t>Закон України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6 </a:t>
            </a:r>
            <a:r>
              <a:rPr lang="ru-RU" sz="2200" b="1" dirty="0"/>
              <a:t>лютого 2003 </a:t>
            </a:r>
            <a:r>
              <a:rPr lang="ru-RU" sz="2200" b="1" dirty="0" smtClean="0"/>
              <a:t>р. № 486-IV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рибу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інші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живі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ресурси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харчову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продукцію</a:t>
            </a:r>
            <a:r>
              <a:rPr lang="ru-RU" sz="2200" b="1" dirty="0">
                <a:solidFill>
                  <a:srgbClr val="00B050"/>
                </a:solidFill>
              </a:rPr>
              <a:t> з </a:t>
            </a:r>
            <a:r>
              <a:rPr lang="ru-RU" sz="2200" b="1" dirty="0" smtClean="0">
                <a:solidFill>
                  <a:srgbClr val="00B050"/>
                </a:solidFill>
              </a:rPr>
              <a:t>них».</a:t>
            </a:r>
            <a:endParaRPr lang="ru-RU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 smtClean="0"/>
              <a:t>13 </a:t>
            </a:r>
            <a:r>
              <a:rPr lang="ru-RU" sz="2200" b="1" dirty="0" err="1"/>
              <a:t>грудня</a:t>
            </a:r>
            <a:r>
              <a:rPr lang="ru-RU" sz="2200" b="1" dirty="0"/>
              <a:t> 2001 </a:t>
            </a:r>
            <a:r>
              <a:rPr lang="ru-RU" sz="2200" b="1" dirty="0" smtClean="0"/>
              <a:t>р. № </a:t>
            </a:r>
            <a:r>
              <a:rPr lang="ru-RU" sz="2200" b="1" dirty="0"/>
              <a:t>2894-III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uk-UA" sz="2200" b="1" dirty="0" smtClean="0">
                <a:solidFill>
                  <a:srgbClr val="00B050"/>
                </a:solidFill>
              </a:rPr>
              <a:t>тваринний світ».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</a:t>
            </a:r>
            <a:r>
              <a:rPr lang="ru-RU" sz="2200" b="1" dirty="0"/>
              <a:t>2496-VIII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основні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принципи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вимоги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обігу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маркування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органічної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продукції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питання теми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Поняття, зміст та принципи виробничо-господарської діяльності у сільському господарстві.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регулювання рослинництва. 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регулювання тваринництва.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регулювання аквакультури (рибництва).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  <a:endParaRPr lang="ru-RU" b="1" dirty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Поняття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виробничо-господарської діяльності у сільському господарстві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268760"/>
            <a:ext cx="796208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Виробничо-господарська діяльність у сільському господарстві – </a:t>
            </a:r>
            <a:r>
              <a:rPr lang="uk-UA" sz="2400" b="1" dirty="0" smtClean="0"/>
              <a:t>це врегульовані нормами аграрного права суспільні відносини, спрямовані на самостійне та  систематичне виробництво сільськогосподарської продукції рослинного і тваринного походження, її переробку, збереження та реалізацію, а також виконання робіт або надання послуг вартісного характеру, що мають цінову визначеність. </a:t>
            </a:r>
          </a:p>
          <a:p>
            <a:pPr marL="82296" indent="0" algn="just">
              <a:buNone/>
            </a:pP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29531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Галузі сільськогосподарського виробництва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87624" y="1268760"/>
            <a:ext cx="763284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600" b="1" dirty="0">
                <a:solidFill>
                  <a:srgbClr val="00B050"/>
                </a:solidFill>
              </a:rPr>
              <a:t>Галузь</a:t>
            </a:r>
            <a:r>
              <a:rPr lang="uk-UA" sz="2600" b="1" dirty="0"/>
              <a:t> </a:t>
            </a:r>
            <a:r>
              <a:rPr lang="uk-UA" sz="2600" b="1" dirty="0" smtClean="0"/>
              <a:t>– це сфера (частина) сільськогосподар-ського виробництва, яка </a:t>
            </a:r>
            <a:r>
              <a:rPr lang="uk-UA" sz="2600" b="1" dirty="0"/>
              <a:t>відрізняється від інших </a:t>
            </a:r>
            <a:r>
              <a:rPr lang="uk-UA" sz="2600" b="1" dirty="0" smtClean="0"/>
              <a:t>видом продукції</a:t>
            </a:r>
            <a:r>
              <a:rPr lang="uk-UA" sz="2600" b="1" dirty="0"/>
              <a:t>, складом </a:t>
            </a:r>
            <a:r>
              <a:rPr lang="uk-UA" sz="2600" b="1" dirty="0" smtClean="0"/>
              <a:t>засобів виробництва </a:t>
            </a:r>
            <a:r>
              <a:rPr lang="uk-UA" sz="2600" b="1" dirty="0"/>
              <a:t>і знарядь </a:t>
            </a:r>
            <a:r>
              <a:rPr lang="uk-UA" sz="2600" b="1" dirty="0" smtClean="0"/>
              <a:t>праці, технологією </a:t>
            </a:r>
            <a:r>
              <a:rPr lang="uk-UA" sz="2600" b="1" dirty="0"/>
              <a:t>та </a:t>
            </a:r>
            <a:r>
              <a:rPr lang="uk-UA" sz="2600" b="1" dirty="0" smtClean="0"/>
              <a:t>організацією виробничих </a:t>
            </a:r>
            <a:r>
              <a:rPr lang="uk-UA" sz="2600" b="1" dirty="0"/>
              <a:t>процесів.</a:t>
            </a:r>
            <a:endParaRPr lang="uk-UA" sz="2600" b="1" dirty="0" smtClean="0">
              <a:solidFill>
                <a:srgbClr val="00B050"/>
              </a:solidFill>
            </a:endParaRPr>
          </a:p>
          <a:p>
            <a:pPr marL="806450" indent="-363538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Основні </a:t>
            </a:r>
            <a:r>
              <a:rPr lang="uk-UA" sz="2400" b="1" dirty="0"/>
              <a:t>(рослинництво, тваринництво);</a:t>
            </a:r>
          </a:p>
          <a:p>
            <a:pPr marL="806450" indent="-363538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Додаткові </a:t>
            </a:r>
            <a:r>
              <a:rPr lang="uk-UA" sz="2400" b="1" dirty="0"/>
              <a:t>(садівництво, овочівництво, рибництво та ін.);</a:t>
            </a:r>
          </a:p>
          <a:p>
            <a:pPr marL="806450" indent="-363538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Допоміжні</a:t>
            </a:r>
            <a:r>
              <a:rPr lang="uk-UA" sz="2400" b="1" dirty="0" smtClean="0"/>
              <a:t> </a:t>
            </a:r>
            <a:r>
              <a:rPr lang="uk-UA" sz="2400" b="1" dirty="0"/>
              <a:t>(переробка, реалізація сільськогосподарської продукції та ін.). </a:t>
            </a:r>
            <a:endParaRPr lang="uk-UA" sz="2400" b="1" dirty="0" smtClean="0"/>
          </a:p>
          <a:p>
            <a:pPr marL="539496" indent="-457200" algn="just">
              <a:buAutoNum type="arabicPeriod"/>
            </a:pPr>
            <a:endParaRPr lang="uk-UA" sz="2400" b="1" dirty="0" smtClean="0"/>
          </a:p>
          <a:p>
            <a:pPr marL="82296" indent="0" algn="just">
              <a:buNone/>
            </a:pP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879267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Особливості виробничо-господарської діяльності у сільському господарстві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39496" indent="-457200" algn="just">
              <a:buAutoNum type="arabicPeriod"/>
            </a:pPr>
            <a:r>
              <a:rPr lang="uk-UA" sz="2400" b="1" dirty="0" smtClean="0"/>
              <a:t>Використання як основного засобу виробництва земель сільськогосподарського призначення та інших природних ресурсів.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Використання живих організмів (робочої та продуктивної худоби, бджолосімей тощо).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Залежність від природно-кліматичних умов.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Сезонність виробництва.</a:t>
            </a:r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Підвищений ризик виробничо-господарської діяльності</a:t>
            </a:r>
            <a:r>
              <a:rPr lang="uk-UA" sz="2400" b="1" dirty="0" smtClean="0"/>
              <a:t>.</a:t>
            </a:r>
            <a:endParaRPr lang="en-US" sz="2400" b="1" dirty="0" smtClean="0"/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Наявність органічного взаємозв'язку між галузями рослинництва і тваринництва.</a:t>
            </a:r>
            <a:endParaRPr lang="uk-UA" sz="2400" b="1" dirty="0" smtClean="0"/>
          </a:p>
          <a:p>
            <a:pPr marL="539496" indent="-457200" algn="just">
              <a:buAutoNum type="arabicPeriod"/>
            </a:pPr>
            <a:r>
              <a:rPr lang="uk-UA" sz="2400" b="1" dirty="0" smtClean="0"/>
              <a:t>Спеціальні вимоги до безпеки та якості сільськогосподарської продукції.</a:t>
            </a:r>
          </a:p>
          <a:p>
            <a:pPr marL="539496" indent="-457200" algn="just">
              <a:buAutoNum type="arabicPeriod"/>
            </a:pPr>
            <a:endParaRPr lang="uk-UA" sz="2400" b="1" dirty="0" smtClean="0"/>
          </a:p>
          <a:p>
            <a:pPr marL="539496" indent="-457200" algn="just">
              <a:buAutoNum type="arabicPeriod"/>
            </a:pPr>
            <a:endParaRPr lang="uk-UA" sz="2400" b="1" dirty="0" smtClean="0"/>
          </a:p>
          <a:p>
            <a:pPr marL="82296" indent="0" algn="just">
              <a:buNone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041718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Планування та організація виробничо-господарської діяльності аграрних товаровиробників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/>
              <a:t>Багатогалузевий характер виробництва, залежність сільського господарства від природних та економічних умов, складний взаємозв'язок різних факторів, які впливають на результати господарської діяльності, потребують: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чіткого планування діяльності </a:t>
            </a:r>
            <a:r>
              <a:rPr lang="uk-UA" sz="2400" b="1" dirty="0" smtClean="0"/>
              <a:t>сільськогосподар-ського товаровиробника;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/>
              <a:t>ефективної </a:t>
            </a:r>
            <a:r>
              <a:rPr lang="uk-UA" sz="2400" b="1" dirty="0" smtClean="0">
                <a:solidFill>
                  <a:srgbClr val="00B050"/>
                </a:solidFill>
              </a:rPr>
              <a:t>системи оперативного управління</a:t>
            </a:r>
            <a:r>
              <a:rPr lang="uk-UA" sz="2400" b="1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науково обґрунтованої організації виробництва </a:t>
            </a:r>
            <a:r>
              <a:rPr lang="uk-UA" sz="2400" b="1" dirty="0" smtClean="0"/>
              <a:t>у сільськогосподарських підприємствах та їх підрозділах (спеціалізації, комплексного використання виробничих ресурсів тощо).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3027048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008112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Принципи виробничо-господарської діяльності у</a:t>
            </a:r>
            <a:br>
              <a:rPr lang="uk-UA" sz="2200" b="1" dirty="0" smtClean="0">
                <a:solidFill>
                  <a:srgbClr val="FF0000"/>
                </a:solidFill>
              </a:rPr>
            </a:br>
            <a:r>
              <a:rPr lang="uk-UA" sz="2200" b="1" dirty="0" smtClean="0">
                <a:solidFill>
                  <a:srgbClr val="FF0000"/>
                </a:solidFill>
              </a:rPr>
              <a:t>сільському господарстві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764704"/>
            <a:ext cx="7962088" cy="6192688"/>
          </a:xfrm>
        </p:spPr>
        <p:txBody>
          <a:bodyPr>
            <a:norm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гарантування права на підприємницьку діяльність;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свободи підприємницької діяльності у межах, визначених законодавством;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забезпечення багатоманітності та юридичної рівності усіх організаційно-правових форм аграрного господарювання;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/>
              <a:t>заборона незаконного втручання органів державної влади та органів місцевого самоврядування, їх посадових осіб у господарські </a:t>
            </a:r>
            <a:r>
              <a:rPr lang="uk-UA" sz="2000" b="1" dirty="0" smtClean="0"/>
              <a:t>відносини;</a:t>
            </a:r>
            <a:endParaRPr lang="uk-UA" sz="2000" b="1" dirty="0"/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захист  національного сільськогосподарського товаровиробника;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державної підтримки сільськогосподарських товаровиробників;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000" b="1" dirty="0" smtClean="0"/>
              <a:t>екологізації сільськогосподарської діяльності.</a:t>
            </a:r>
          </a:p>
          <a:p>
            <a:pPr marL="539496" indent="-457200" algn="just">
              <a:buFont typeface="+mj-lt"/>
              <a:buAutoNum type="arabicPeriod"/>
            </a:pPr>
            <a:endParaRPr lang="uk-UA" sz="2000" b="1" dirty="0"/>
          </a:p>
          <a:p>
            <a:pPr marL="539496" indent="-457200" algn="just">
              <a:buFont typeface="+mj-lt"/>
              <a:buAutoNum type="arabicPeriod"/>
            </a:pPr>
            <a:endParaRPr lang="uk-UA" sz="2000" b="1" dirty="0" smtClean="0"/>
          </a:p>
          <a:p>
            <a:pPr marL="539496" indent="-457200" algn="just">
              <a:buFont typeface="+mj-lt"/>
              <a:buAutoNum type="arabicPeriod"/>
            </a:pPr>
            <a:endParaRPr lang="uk-UA" sz="2000" b="1" dirty="0" smtClean="0"/>
          </a:p>
          <a:p>
            <a:pPr marL="539496" indent="-457200" algn="just">
              <a:buFont typeface="+mj-lt"/>
              <a:buAutoNum type="arabicPeriod"/>
            </a:pPr>
            <a:endParaRPr lang="uk-UA" sz="2000" b="1" dirty="0" smtClean="0"/>
          </a:p>
          <a:p>
            <a:pPr marL="82296" indent="0" algn="just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3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Нормативне забезпечення виробничо-господарської діяльності у сільському господарстві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87624" y="1043608"/>
            <a:ext cx="7560840" cy="5913784"/>
          </a:xfrm>
        </p:spPr>
        <p:txBody>
          <a:bodyPr>
            <a:norm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uk-UA" sz="2400" b="1" dirty="0" smtClean="0"/>
              <a:t>Базові кодифіковані нормативно-правові акти (ЦК, ГК, ЗК).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400" b="1" dirty="0" smtClean="0"/>
              <a:t>Загальні акти господарського законодавства.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400" b="1" dirty="0" smtClean="0"/>
              <a:t>НПА, які визначають правовий статус окремих організаційно-правових форм аграрного господарювання.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400" b="1" dirty="0" smtClean="0"/>
              <a:t>НПА, які визначають особливості правового регулювання окремих галузей та підгалузей сільськогосподарського виробництва.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400" b="1" dirty="0" smtClean="0"/>
              <a:t>Внутрішньогосподарські локальні акти сільськогосподарських підприємств.</a:t>
            </a:r>
          </a:p>
          <a:p>
            <a:pPr marL="539496" indent="-457200" algn="just">
              <a:buFont typeface="+mj-lt"/>
              <a:buAutoNum type="arabicPeriod"/>
            </a:pPr>
            <a:endParaRPr lang="uk-UA" sz="2400" b="1" dirty="0" smtClean="0"/>
          </a:p>
          <a:p>
            <a:pPr marL="82296" indent="0" algn="just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9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Правове поняття рослинництва як галузі сільськогосподарського виробництва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259632" y="908720"/>
            <a:ext cx="7488832" cy="583264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rgbClr val="00B050"/>
                </a:solidFill>
              </a:rPr>
              <a:t>Рослинництво – </a:t>
            </a:r>
            <a:r>
              <a:rPr lang="uk-UA" sz="2400" b="1" dirty="0" smtClean="0"/>
              <a:t>галузь сільськогосподарського виробництва, яка ґрунтується на вирощуванні культурних сільськогосподарських рослин з метою отримання продуктів харчування та рослинної сировини для переробної промисловості.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rgbClr val="00B050"/>
                </a:solidFill>
              </a:rPr>
              <a:t>Рослинництво – </a:t>
            </a:r>
            <a:r>
              <a:rPr lang="uk-UA" sz="2400" b="1" dirty="0"/>
              <a:t>галузь сільськогосподарського </a:t>
            </a:r>
            <a:r>
              <a:rPr lang="uk-UA" sz="2400" b="1" dirty="0" smtClean="0"/>
              <a:t>виробництва з вирощування культивованих сільськогосподарських рослин, що пов'язана із засвоюванням посівного матеріалу, спеціальної праці і засобів виробництва, з метою отримання продуктів харчування населення, кормової продукції для тваринництва та рослинної </a:t>
            </a:r>
            <a:r>
              <a:rPr lang="uk-UA" sz="2400" b="1" dirty="0"/>
              <a:t>сировини для переробної </a:t>
            </a:r>
            <a:r>
              <a:rPr lang="uk-UA" sz="2400" b="1" dirty="0" smtClean="0"/>
              <a:t>промисловості (харчової, легкої, фармацевтичної). </a:t>
            </a:r>
            <a:endParaRPr lang="uk-UA" sz="2400" b="1" dirty="0"/>
          </a:p>
          <a:p>
            <a:pPr marL="82296" indent="0" algn="just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63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3558</TotalTime>
  <Words>1535</Words>
  <Application>Microsoft Office PowerPoint</Application>
  <PresentationFormat>Екран (4:3)</PresentationFormat>
  <Paragraphs>135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4" baseType="lpstr">
      <vt:lpstr>Corbel</vt:lpstr>
      <vt:lpstr>Gill Sans MT</vt:lpstr>
      <vt:lpstr>Verdana</vt:lpstr>
      <vt:lpstr>Wingdings</vt:lpstr>
      <vt:lpstr>Wingdings 2</vt:lpstr>
      <vt:lpstr>Солнцестояние</vt:lpstr>
      <vt:lpstr> правове регулювання виробничо-господарської діяльності у сільському господарстві </vt:lpstr>
      <vt:lpstr>Основні питання теми</vt:lpstr>
      <vt:lpstr>Поняття виробничо-господарської діяльності у сільському господарстві</vt:lpstr>
      <vt:lpstr>Галузі сільськогосподарського виробництва</vt:lpstr>
      <vt:lpstr>Особливості виробничо-господарської діяльності у сільському господарстві</vt:lpstr>
      <vt:lpstr>Планування та організація виробничо-господарської діяльності аграрних товаровиробників</vt:lpstr>
      <vt:lpstr>Принципи виробничо-господарської діяльності у сільському господарстві</vt:lpstr>
      <vt:lpstr>Нормативне забезпечення виробничо-господарської діяльності у сільському господарстві</vt:lpstr>
      <vt:lpstr>Правове поняття рослинництва як галузі сільськогосподарського виробництва</vt:lpstr>
      <vt:lpstr>Підгалузі рослинництва</vt:lpstr>
      <vt:lpstr>Законодавчі засади рослинництва як галузі сільськогосподарського виробництва</vt:lpstr>
      <vt:lpstr>Правове поняття тваринництва як галузі сільськогосподарського виробництва</vt:lpstr>
      <vt:lpstr>Підгалузі тваринництва</vt:lpstr>
      <vt:lpstr>Статистичні показники тваринницької галузі </vt:lpstr>
      <vt:lpstr>Законодавчі засади тваринництва як галузі сільськогосподарського виробництва</vt:lpstr>
      <vt:lpstr>Правове поняття аквакультури (рибництва) як галузі сільськогосподарського виробництва</vt:lpstr>
      <vt:lpstr>Правове поняття аквакультури (рибництва) як галузі сільськогосподарського виробництва</vt:lpstr>
      <vt:lpstr>Законодавчі засади аквакультури як галузі сільськогосподарського виробництва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vice-rector</cp:lastModifiedBy>
  <cp:revision>362</cp:revision>
  <dcterms:created xsi:type="dcterms:W3CDTF">2010-09-03T10:03:27Z</dcterms:created>
  <dcterms:modified xsi:type="dcterms:W3CDTF">2021-04-13T07:04:17Z</dcterms:modified>
</cp:coreProperties>
</file>