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9" r:id="rId5"/>
    <p:sldId id="282" r:id="rId6"/>
    <p:sldId id="283" r:id="rId7"/>
    <p:sldId id="261" r:id="rId8"/>
    <p:sldId id="284" r:id="rId9"/>
    <p:sldId id="285" r:id="rId10"/>
    <p:sldId id="263" r:id="rId11"/>
    <p:sldId id="262" r:id="rId12"/>
    <p:sldId id="286" r:id="rId13"/>
    <p:sldId id="287" r:id="rId14"/>
    <p:sldId id="288" r:id="rId15"/>
    <p:sldId id="264" r:id="rId16"/>
    <p:sldId id="265" r:id="rId17"/>
    <p:sldId id="266" r:id="rId18"/>
    <p:sldId id="267" r:id="rId19"/>
    <p:sldId id="268" r:id="rId20"/>
    <p:sldId id="281" r:id="rId21"/>
    <p:sldId id="289" r:id="rId22"/>
    <p:sldId id="270" r:id="rId23"/>
    <p:sldId id="271" r:id="rId24"/>
    <p:sldId id="272" r:id="rId25"/>
    <p:sldId id="273" r:id="rId26"/>
    <p:sldId id="274" r:id="rId27"/>
    <p:sldId id="275" r:id="rId28"/>
    <p:sldId id="276" r:id="rId29"/>
    <p:sldId id="277" r:id="rId30"/>
    <p:sldId id="290" r:id="rId31"/>
    <p:sldId id="291" r:id="rId32"/>
    <p:sldId id="292" r:id="rId33"/>
    <p:sldId id="293" r:id="rId34"/>
    <p:sldId id="294" r:id="rId35"/>
    <p:sldId id="278" r:id="rId36"/>
    <p:sldId id="279" r:id="rId37"/>
    <p:sldId id="280" r:id="rId38"/>
  </p:sldIdLst>
  <p:sldSz cx="9144000" cy="6858000" type="screen4x3"/>
  <p:notesSz cx="6858000" cy="9144000"/>
  <p:defaultTextStyle>
    <a:defPPr>
      <a:defRPr lang="ko-KR"/>
    </a:defPPr>
    <a:lvl1pPr algn="l" rtl="0" fontAlgn="base">
      <a:spcBef>
        <a:spcPct val="0"/>
      </a:spcBef>
      <a:spcAft>
        <a:spcPct val="0"/>
      </a:spcAft>
      <a:defRPr i="1" kern="1200">
        <a:solidFill>
          <a:schemeClr val="tx1"/>
        </a:solidFill>
        <a:latin typeface="Times New Roman" pitchFamily="18" charset="0"/>
        <a:ea typeface="맑은 고딕"/>
        <a:cs typeface="맑은 고딕"/>
      </a:defRPr>
    </a:lvl1pPr>
    <a:lvl2pPr marL="457200" algn="l" rtl="0" fontAlgn="base">
      <a:spcBef>
        <a:spcPct val="0"/>
      </a:spcBef>
      <a:spcAft>
        <a:spcPct val="0"/>
      </a:spcAft>
      <a:defRPr i="1" kern="1200">
        <a:solidFill>
          <a:schemeClr val="tx1"/>
        </a:solidFill>
        <a:latin typeface="Times New Roman" pitchFamily="18" charset="0"/>
        <a:ea typeface="맑은 고딕"/>
        <a:cs typeface="맑은 고딕"/>
      </a:defRPr>
    </a:lvl2pPr>
    <a:lvl3pPr marL="914400" algn="l" rtl="0" fontAlgn="base">
      <a:spcBef>
        <a:spcPct val="0"/>
      </a:spcBef>
      <a:spcAft>
        <a:spcPct val="0"/>
      </a:spcAft>
      <a:defRPr i="1" kern="1200">
        <a:solidFill>
          <a:schemeClr val="tx1"/>
        </a:solidFill>
        <a:latin typeface="Times New Roman" pitchFamily="18" charset="0"/>
        <a:ea typeface="맑은 고딕"/>
        <a:cs typeface="맑은 고딕"/>
      </a:defRPr>
    </a:lvl3pPr>
    <a:lvl4pPr marL="1371600" algn="l" rtl="0" fontAlgn="base">
      <a:spcBef>
        <a:spcPct val="0"/>
      </a:spcBef>
      <a:spcAft>
        <a:spcPct val="0"/>
      </a:spcAft>
      <a:defRPr i="1" kern="1200">
        <a:solidFill>
          <a:schemeClr val="tx1"/>
        </a:solidFill>
        <a:latin typeface="Times New Roman" pitchFamily="18" charset="0"/>
        <a:ea typeface="맑은 고딕"/>
        <a:cs typeface="맑은 고딕"/>
      </a:defRPr>
    </a:lvl4pPr>
    <a:lvl5pPr marL="1828800" algn="l" rtl="0" fontAlgn="base">
      <a:spcBef>
        <a:spcPct val="0"/>
      </a:spcBef>
      <a:spcAft>
        <a:spcPct val="0"/>
      </a:spcAft>
      <a:defRPr i="1" kern="1200">
        <a:solidFill>
          <a:schemeClr val="tx1"/>
        </a:solidFill>
        <a:latin typeface="Times New Roman" pitchFamily="18" charset="0"/>
        <a:ea typeface="맑은 고딕"/>
        <a:cs typeface="맑은 고딕"/>
      </a:defRPr>
    </a:lvl5pPr>
    <a:lvl6pPr marL="2286000" algn="l" defTabSz="914400" rtl="0" eaLnBrk="1" latinLnBrk="0" hangingPunct="1">
      <a:defRPr i="1" kern="1200">
        <a:solidFill>
          <a:schemeClr val="tx1"/>
        </a:solidFill>
        <a:latin typeface="Times New Roman" pitchFamily="18" charset="0"/>
        <a:ea typeface="맑은 고딕"/>
        <a:cs typeface="맑은 고딕"/>
      </a:defRPr>
    </a:lvl6pPr>
    <a:lvl7pPr marL="2743200" algn="l" defTabSz="914400" rtl="0" eaLnBrk="1" latinLnBrk="0" hangingPunct="1">
      <a:defRPr i="1" kern="1200">
        <a:solidFill>
          <a:schemeClr val="tx1"/>
        </a:solidFill>
        <a:latin typeface="Times New Roman" pitchFamily="18" charset="0"/>
        <a:ea typeface="맑은 고딕"/>
        <a:cs typeface="맑은 고딕"/>
      </a:defRPr>
    </a:lvl7pPr>
    <a:lvl8pPr marL="3200400" algn="l" defTabSz="914400" rtl="0" eaLnBrk="1" latinLnBrk="0" hangingPunct="1">
      <a:defRPr i="1" kern="1200">
        <a:solidFill>
          <a:schemeClr val="tx1"/>
        </a:solidFill>
        <a:latin typeface="Times New Roman" pitchFamily="18" charset="0"/>
        <a:ea typeface="맑은 고딕"/>
        <a:cs typeface="맑은 고딕"/>
      </a:defRPr>
    </a:lvl8pPr>
    <a:lvl9pPr marL="3657600" algn="l" defTabSz="914400" rtl="0" eaLnBrk="1" latinLnBrk="0" hangingPunct="1">
      <a:defRPr i="1" kern="1200">
        <a:solidFill>
          <a:schemeClr val="tx1"/>
        </a:solidFill>
        <a:latin typeface="Times New Roman" pitchFamily="18" charset="0"/>
        <a:ea typeface="맑은 고딕"/>
        <a:cs typeface="맑은 고딕"/>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E2C5"/>
    <a:srgbClr val="FFCF9F"/>
    <a:srgbClr val="E9FDEE"/>
    <a:srgbClr val="C5FBD2"/>
    <a:srgbClr val="B8FD9D"/>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p:cViewPr>
        <p:scale>
          <a:sx n="82" d="100"/>
          <a:sy n="82" d="100"/>
        </p:scale>
        <p:origin x="-10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4AE8E045-2D6C-4711-AF10-F10A6F750C2A}" type="datetimeFigureOut">
              <a:rPr lang="ko-KR" altLang="en-US"/>
              <a:pPr>
                <a:defRPr/>
              </a:pPr>
              <a:t>2024-02-24</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A8273DE4-8794-40BC-9377-434CAA6C37A1}"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C73515CD-63CD-41A4-A22F-A933B20A0F68}" type="datetimeFigureOut">
              <a:rPr lang="ko-KR" altLang="en-US"/>
              <a:pPr>
                <a:defRPr/>
              </a:pPr>
              <a:t>2024-02-24</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82BE748E-FE12-4731-B8A0-DB08A394CA42}" type="slidenum">
              <a:rPr lang="ko-KR" altLang="en-US"/>
              <a:pPr>
                <a:defRPr/>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endParaRPr lang="ru-RU"/>
          </a:p>
        </p:txBody>
      </p:sp>
      <p:sp>
        <p:nvSpPr>
          <p:cNvPr id="3" name="Диаграмма 2"/>
          <p:cNvSpPr>
            <a:spLocks noGrp="1"/>
          </p:cNvSpPr>
          <p:nvPr>
            <p:ph type="chart" sz="half" idx="1"/>
          </p:nvPr>
        </p:nvSpPr>
        <p:spPr>
          <a:xfrm>
            <a:off x="457200" y="1600200"/>
            <a:ext cx="4038600" cy="4525963"/>
          </a:xfrm>
          <a:prstGeom prst="rect">
            <a:avLst/>
          </a:prstGeom>
        </p:spPr>
        <p:txBody>
          <a:bodyPr/>
          <a:lstStyle/>
          <a:p>
            <a:pPr lvl="0"/>
            <a:endParaRPr lang="ru-RU" noProof="0"/>
          </a:p>
        </p:txBody>
      </p:sp>
      <p:sp>
        <p:nvSpPr>
          <p:cNvPr id="4" name="Текст 3"/>
          <p:cNvSpPr>
            <a:spLocks noGrp="1"/>
          </p:cNvSpPr>
          <p:nvPr>
            <p:ph type="body" sz="half" idx="2"/>
          </p:nvPr>
        </p:nvSpPr>
        <p:spPr>
          <a:xfrm>
            <a:off x="4648200" y="1600200"/>
            <a:ext cx="4038600" cy="4525963"/>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8229600" cy="2185988"/>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3938588"/>
            <a:ext cx="8229600" cy="2187575"/>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endParaRPr lang="ru-RU"/>
          </a:p>
        </p:txBody>
      </p:sp>
      <p:sp>
        <p:nvSpPr>
          <p:cNvPr id="3" name="Рисунок SmartArt 2"/>
          <p:cNvSpPr>
            <a:spLocks noGrp="1"/>
          </p:cNvSpPr>
          <p:nvPr>
            <p:ph type="dgm" idx="1"/>
          </p:nvPr>
        </p:nvSpPr>
        <p:spPr>
          <a:xfrm>
            <a:off x="457200" y="1600200"/>
            <a:ext cx="8229600" cy="4525963"/>
          </a:xfrm>
          <a:prstGeom prst="rect">
            <a:avLst/>
          </a:prstGeom>
        </p:spPr>
        <p:txBody>
          <a:bodyPr/>
          <a:lstStyle/>
          <a:p>
            <a:pPr lvl="0"/>
            <a:endParaRPr lang="ru-RU"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648200" y="1600200"/>
            <a:ext cx="4038600" cy="4525963"/>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endParaRPr lang="ru-RU"/>
          </a:p>
        </p:txBody>
      </p:sp>
      <p:sp>
        <p:nvSpPr>
          <p:cNvPr id="3" name="Текст 2"/>
          <p:cNvSpPr>
            <a:spLocks noGrp="1"/>
          </p:cNvSpPr>
          <p:nvPr>
            <p:ph type="body" sz="half" idx="1"/>
          </p:nvPr>
        </p:nvSpPr>
        <p:spPr>
          <a:xfrm>
            <a:off x="457200" y="1600200"/>
            <a:ext cx="8229600" cy="2185988"/>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57200" y="3938588"/>
            <a:ext cx="8229600" cy="2187575"/>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0"/>
            <a:ext cx="7596336" cy="1069514"/>
          </a:xfrm>
          <a:prstGeom prst="rect">
            <a:avLst/>
          </a:prstGeom>
        </p:spPr>
        <p:txBody>
          <a:bodyPr anchor="ctr"/>
          <a:lstStyle>
            <a:lvl1pPr>
              <a:defRPr b="1" baseline="0">
                <a:latin typeface="Arial" pitchFamily="34" charset="0"/>
                <a:cs typeface="Arial" pitchFamily="34" charset="0"/>
              </a:defRPr>
            </a:lvl1pPr>
          </a:lstStyle>
          <a:p>
            <a:r>
              <a:rPr lang="en-US" altLang="ko-KR" dirty="0" smtClean="0"/>
              <a:t>Образец заголовка</a:t>
            </a:r>
            <a:endParaRPr lang="ko-KR" altLang="en-US" dirty="0"/>
          </a:p>
        </p:txBody>
      </p:sp>
      <p:sp>
        <p:nvSpPr>
          <p:cNvPr id="3" name="Content Placeholder 2"/>
          <p:cNvSpPr>
            <a:spLocks noGrp="1"/>
          </p:cNvSpPr>
          <p:nvPr>
            <p:ph idx="1"/>
          </p:nvPr>
        </p:nvSpPr>
        <p:spPr>
          <a:xfrm>
            <a:off x="1979712" y="1600200"/>
            <a:ext cx="6707088" cy="4525963"/>
          </a:xfrm>
          <a:prstGeom prst="rect">
            <a:avLst/>
          </a:prstGeom>
        </p:spPr>
        <p:txBody>
          <a:bodyPr/>
          <a:lstStyle/>
          <a:p>
            <a:pPr lvl="0"/>
            <a:r>
              <a:rPr lang="en-US" altLang="ko-KR"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DD933235-54C9-40C2-8486-8A84245E39B7}" type="datetimeFigureOut">
              <a:rPr lang="ko-KR" altLang="en-US"/>
              <a:pPr>
                <a:defRPr/>
              </a:pPr>
              <a:t>2024-02-24</a:t>
            </a:fld>
            <a:endParaRPr lang="ko-KR"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1B7781F1-E246-4B9B-AF90-F882746D387B}"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0915325F-CAF3-4803-B353-1FFB9D7BD932}" type="datetimeFigureOut">
              <a:rPr lang="ko-KR" altLang="en-US"/>
              <a:pPr>
                <a:defRPr/>
              </a:pPr>
              <a:t>2024-02-24</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9815FEC3-C6A5-4EEA-A6F1-6C52527C54B9}"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DC19F469-9302-49C6-B921-9692FA499E9C}" type="datetimeFigureOut">
              <a:rPr lang="ko-KR" altLang="en-US"/>
              <a:pPr>
                <a:defRPr/>
              </a:pPr>
              <a:t>2024-02-24</a:t>
            </a:fld>
            <a:endParaRPr lang="ko-KR"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BD614A69-945B-45F0-AC8F-6F75E1CF54CD}"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a:prstGeom prst="rect">
            <a:avLst/>
          </a:prstGeo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5E44843B-3FFD-44AD-ADC8-872BD73F837F}" type="datetimeFigureOut">
              <a:rPr lang="ko-KR" altLang="en-US"/>
              <a:pPr>
                <a:defRPr/>
              </a:pPr>
              <a:t>2024-02-24</a:t>
            </a:fld>
            <a:endParaRPr lang="ko-KR"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C3EAA4A7-76F9-40BC-BA01-547397EE7F20}"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8ED7F89D-8E46-4DE9-9933-BC1EABFE8968}" type="datetimeFigureOut">
              <a:rPr lang="ko-KR" altLang="en-US"/>
              <a:pPr>
                <a:defRPr/>
              </a:pPr>
              <a:t>2024-02-24</a:t>
            </a:fld>
            <a:endParaRPr lang="ko-KR"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27A873E3-2C9F-4F5A-BF10-215420B4867D}"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1689D307-84C1-449A-84E8-BB90275AF475}" type="datetimeFigureOut">
              <a:rPr lang="ko-KR" altLang="en-US"/>
              <a:pPr>
                <a:defRPr/>
              </a:pPr>
              <a:t>2024-02-24</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AE0FBB0D-0137-4224-BF6B-AC6A6C182D04}"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828AEEDA-CB40-47F6-85D2-5E0A929B33EF}" type="datetimeFigureOut">
              <a:rPr lang="ko-KR" altLang="en-US"/>
              <a:pPr>
                <a:defRPr/>
              </a:pPr>
              <a:t>2024-02-24</a:t>
            </a:fld>
            <a:endParaRPr lang="ko-KR"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endParaRPr lang="ko-KR" alt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latinLnBrk="1">
              <a:spcBef>
                <a:spcPts val="0"/>
              </a:spcBef>
              <a:spcAft>
                <a:spcPts val="0"/>
              </a:spcAft>
              <a:defRPr i="0">
                <a:latin typeface="+mn-lt"/>
                <a:ea typeface="+mn-ea"/>
                <a:cs typeface="+mn-cs"/>
              </a:defRPr>
            </a:lvl1pPr>
          </a:lstStyle>
          <a:p>
            <a:pPr>
              <a:defRPr/>
            </a:pPr>
            <a:fld id="{5BCB0031-D724-4495-A2E2-7F84997085D0}"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3" r:id="rId12"/>
    <p:sldLayoutId id="2147483662" r:id="rId13"/>
    <p:sldLayoutId id="2147483661" r:id="rId14"/>
    <p:sldLayoutId id="2147483660" r:id="rId15"/>
    <p:sldLayoutId id="2147483659" r:id="rId16"/>
  </p:sldLayoutIdLst>
  <p:txStyles>
    <p:titleStyle>
      <a:lvl1pPr algn="l" rtl="0" eaLnBrk="0" fontAlgn="base" latinLnBrk="1"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latinLnBrk="1" hangingPunct="0">
        <a:spcBef>
          <a:spcPct val="0"/>
        </a:spcBef>
        <a:spcAft>
          <a:spcPct val="0"/>
        </a:spcAft>
        <a:defRPr sz="4000" b="1">
          <a:solidFill>
            <a:schemeClr val="tx1"/>
          </a:solidFill>
          <a:latin typeface="Arial" charset="0"/>
          <a:ea typeface="맑은 고딕"/>
          <a:cs typeface="Arial" charset="0"/>
        </a:defRPr>
      </a:lvl2pPr>
      <a:lvl3pPr algn="l" rtl="0" eaLnBrk="0" fontAlgn="base" latinLnBrk="1" hangingPunct="0">
        <a:spcBef>
          <a:spcPct val="0"/>
        </a:spcBef>
        <a:spcAft>
          <a:spcPct val="0"/>
        </a:spcAft>
        <a:defRPr sz="4000" b="1">
          <a:solidFill>
            <a:schemeClr val="tx1"/>
          </a:solidFill>
          <a:latin typeface="Arial" charset="0"/>
          <a:ea typeface="맑은 고딕"/>
          <a:cs typeface="Arial" charset="0"/>
        </a:defRPr>
      </a:lvl3pPr>
      <a:lvl4pPr algn="l" rtl="0" eaLnBrk="0" fontAlgn="base" latinLnBrk="1" hangingPunct="0">
        <a:spcBef>
          <a:spcPct val="0"/>
        </a:spcBef>
        <a:spcAft>
          <a:spcPct val="0"/>
        </a:spcAft>
        <a:defRPr sz="4000" b="1">
          <a:solidFill>
            <a:schemeClr val="tx1"/>
          </a:solidFill>
          <a:latin typeface="Arial" charset="0"/>
          <a:ea typeface="맑은 고딕"/>
          <a:cs typeface="Arial" charset="0"/>
        </a:defRPr>
      </a:lvl4pPr>
      <a:lvl5pPr algn="l" rtl="0" eaLnBrk="0" fontAlgn="base" latinLnBrk="1" hangingPunct="0">
        <a:spcBef>
          <a:spcPct val="0"/>
        </a:spcBef>
        <a:spcAft>
          <a:spcPct val="0"/>
        </a:spcAft>
        <a:defRPr sz="4000" b="1">
          <a:solidFill>
            <a:schemeClr val="tx1"/>
          </a:solidFill>
          <a:latin typeface="Arial" charset="0"/>
          <a:ea typeface="맑은 고딕"/>
          <a:cs typeface="Arial" charset="0"/>
        </a:defRPr>
      </a:lvl5pPr>
      <a:lvl6pPr marL="457200" algn="l" rtl="0" fontAlgn="base" latinLnBrk="1">
        <a:spcBef>
          <a:spcPct val="0"/>
        </a:spcBef>
        <a:spcAft>
          <a:spcPct val="0"/>
        </a:spcAft>
        <a:defRPr sz="4000" b="1">
          <a:solidFill>
            <a:schemeClr val="tx1"/>
          </a:solidFill>
          <a:latin typeface="Arial" charset="0"/>
          <a:ea typeface="맑은 고딕"/>
          <a:cs typeface="Arial" charset="0"/>
        </a:defRPr>
      </a:lvl6pPr>
      <a:lvl7pPr marL="914400" algn="l" rtl="0" fontAlgn="base" latinLnBrk="1">
        <a:spcBef>
          <a:spcPct val="0"/>
        </a:spcBef>
        <a:spcAft>
          <a:spcPct val="0"/>
        </a:spcAft>
        <a:defRPr sz="4000" b="1">
          <a:solidFill>
            <a:schemeClr val="tx1"/>
          </a:solidFill>
          <a:latin typeface="Arial" charset="0"/>
          <a:ea typeface="맑은 고딕"/>
          <a:cs typeface="Arial" charset="0"/>
        </a:defRPr>
      </a:lvl7pPr>
      <a:lvl8pPr marL="1371600" algn="l" rtl="0" fontAlgn="base" latinLnBrk="1">
        <a:spcBef>
          <a:spcPct val="0"/>
        </a:spcBef>
        <a:spcAft>
          <a:spcPct val="0"/>
        </a:spcAft>
        <a:defRPr sz="4000" b="1">
          <a:solidFill>
            <a:schemeClr val="tx1"/>
          </a:solidFill>
          <a:latin typeface="Arial" charset="0"/>
          <a:ea typeface="맑은 고딕"/>
          <a:cs typeface="Arial" charset="0"/>
        </a:defRPr>
      </a:lvl8pPr>
      <a:lvl9pPr marL="1828800" algn="l" rtl="0" fontAlgn="base" latinLnBrk="1">
        <a:spcBef>
          <a:spcPct val="0"/>
        </a:spcBef>
        <a:spcAft>
          <a:spcPct val="0"/>
        </a:spcAft>
        <a:defRPr sz="4000" b="1">
          <a:solidFill>
            <a:schemeClr val="tx1"/>
          </a:solidFill>
          <a:latin typeface="Arial" charset="0"/>
          <a:ea typeface="맑은 고딕"/>
          <a:cs typeface="Arial" charset="0"/>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맑은 고딕"/>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맑은 고딕"/>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맑은 고딕"/>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맑은 고딕"/>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맑은 고딕"/>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bwMode="auto">
          <a:xfrm>
            <a:off x="3492500" y="549275"/>
            <a:ext cx="5651500" cy="2951163"/>
          </a:xfrm>
          <a:prstGeom prst="rect">
            <a:avLst/>
          </a:prstGeom>
          <a:noFill/>
          <a:ln>
            <a:miter lim="800000"/>
            <a:headEnd/>
            <a:tailEnd/>
          </a:ln>
        </p:spPr>
        <p:txBody>
          <a:bodyPr/>
          <a:lstStyle/>
          <a:p>
            <a:pPr algn="r" eaLnBrk="1" hangingPunct="1"/>
            <a:r>
              <a:rPr lang="uk-UA" dirty="0" smtClean="0">
                <a:solidFill>
                  <a:schemeClr val="bg1"/>
                </a:solidFill>
                <a:latin typeface="Times New Roman" pitchFamily="18" charset="0"/>
                <a:ea typeface="맑은 고딕"/>
                <a:cs typeface="Arial" charset="0"/>
              </a:rPr>
              <a:t>ЛЕКЦІЯ № 1, 2</a:t>
            </a:r>
            <a:br>
              <a:rPr lang="uk-UA" dirty="0" smtClean="0">
                <a:solidFill>
                  <a:schemeClr val="bg1"/>
                </a:solidFill>
                <a:latin typeface="Times New Roman" pitchFamily="18" charset="0"/>
                <a:ea typeface="맑은 고딕"/>
                <a:cs typeface="Arial" charset="0"/>
              </a:rPr>
            </a:br>
            <a:r>
              <a:rPr lang="uk-UA" dirty="0" smtClean="0">
                <a:solidFill>
                  <a:schemeClr val="bg1"/>
                </a:solidFill>
                <a:latin typeface="Times New Roman" pitchFamily="18" charset="0"/>
                <a:ea typeface="맑은 고딕"/>
                <a:cs typeface="Arial" charset="0"/>
              </a:rPr>
              <a:t> </a:t>
            </a:r>
            <a:r>
              <a:rPr lang="uk-UA" sz="2800" dirty="0" smtClean="0">
                <a:solidFill>
                  <a:schemeClr val="bg1"/>
                </a:solidFill>
                <a:latin typeface="Times New Roman" pitchFamily="18" charset="0"/>
                <a:ea typeface="맑은 고딕"/>
                <a:cs typeface="Arial" charset="0"/>
              </a:rPr>
              <a:t>з курсу «Гематологія»                        на тему</a:t>
            </a:r>
            <a:r>
              <a:rPr lang="uk-UA" sz="2800" dirty="0" smtClean="0">
                <a:solidFill>
                  <a:srgbClr val="C0C0C0"/>
                </a:solidFill>
                <a:latin typeface="Times New Roman" pitchFamily="18" charset="0"/>
                <a:ea typeface="맑은 고딕"/>
                <a:cs typeface="Arial" charset="0"/>
              </a:rPr>
              <a:t> :</a:t>
            </a:r>
            <a:r>
              <a:rPr lang="uk-UA" sz="2800" dirty="0">
                <a:solidFill>
                  <a:srgbClr val="617AF5"/>
                </a:solidFill>
                <a:latin typeface="Times New Roman" pitchFamily="18" charset="0"/>
                <a:ea typeface="맑은 고딕"/>
                <a:cs typeface="Arial" charset="0"/>
              </a:rPr>
              <a:t> </a:t>
            </a:r>
            <a:r>
              <a:rPr lang="uk-UA" sz="2800" dirty="0" smtClean="0">
                <a:solidFill>
                  <a:srgbClr val="617AF5"/>
                </a:solidFill>
                <a:latin typeface="Times New Roman" pitchFamily="18" charset="0"/>
                <a:ea typeface="맑은 고딕"/>
                <a:cs typeface="Arial" charset="0"/>
              </a:rPr>
              <a:t>«Кров як внутрішнє           середовище організму.                      Фізико-хімічні властивості                крові та прояви їх порушень»</a:t>
            </a:r>
            <a:endParaRPr lang="ru-RU" sz="2800" dirty="0" smtClean="0">
              <a:solidFill>
                <a:srgbClr val="617AF5"/>
              </a:solidFill>
              <a:latin typeface="Times New Roman" pitchFamily="18" charset="0"/>
              <a:ea typeface="맑은 고딕"/>
              <a:cs typeface="Arial" charset="0"/>
            </a:endParaRPr>
          </a:p>
        </p:txBody>
      </p:sp>
      <p:sp>
        <p:nvSpPr>
          <p:cNvPr id="18434" name="Rectangle 3"/>
          <p:cNvSpPr>
            <a:spLocks noGrp="1" noChangeArrowheads="1"/>
          </p:cNvSpPr>
          <p:nvPr>
            <p:ph type="body" idx="4294967295"/>
          </p:nvPr>
        </p:nvSpPr>
        <p:spPr bwMode="auto">
          <a:xfrm>
            <a:off x="4787900" y="4365625"/>
            <a:ext cx="4356100" cy="2159000"/>
          </a:xfrm>
          <a:prstGeom prst="rect">
            <a:avLst/>
          </a:prstGeom>
          <a:noFill/>
          <a:ln>
            <a:miter lim="800000"/>
            <a:headEnd/>
            <a:tailEnd/>
          </a:ln>
        </p:spPr>
        <p:txBody>
          <a:bodyPr/>
          <a:lstStyle/>
          <a:p>
            <a:pPr eaLnBrk="1" latinLnBrk="0" hangingPunct="1">
              <a:spcBef>
                <a:spcPct val="0"/>
              </a:spcBef>
              <a:buFontTx/>
              <a:buNone/>
            </a:pPr>
            <a:r>
              <a:rPr lang="en-US" sz="2000" smtClean="0">
                <a:solidFill>
                  <a:srgbClr val="FFFFFF"/>
                </a:solidFill>
                <a:latin typeface="Times New Roman" pitchFamily="18" charset="0"/>
                <a:ea typeface="맑은 고딕"/>
              </a:rPr>
              <a:t>    </a:t>
            </a:r>
            <a:r>
              <a:rPr lang="uk-UA" sz="2000" smtClean="0">
                <a:solidFill>
                  <a:srgbClr val="FFFFFF"/>
                </a:solidFill>
                <a:latin typeface="Times New Roman" pitchFamily="18" charset="0"/>
                <a:ea typeface="맑은 고딕"/>
              </a:rPr>
              <a:t>Викладач курсу: доцент кафедри</a:t>
            </a:r>
            <a:r>
              <a:rPr lang="en-US" sz="2000" smtClean="0">
                <a:solidFill>
                  <a:srgbClr val="FFFFFF"/>
                </a:solidFill>
                <a:latin typeface="Times New Roman" pitchFamily="18" charset="0"/>
                <a:ea typeface="맑은 고딕"/>
              </a:rPr>
              <a:t> </a:t>
            </a:r>
            <a:r>
              <a:rPr lang="uk-UA" sz="2000" smtClean="0">
                <a:solidFill>
                  <a:srgbClr val="FFFFFF"/>
                </a:solidFill>
                <a:latin typeface="Times New Roman" pitchFamily="18" charset="0"/>
                <a:ea typeface="맑은 고딕"/>
              </a:rPr>
              <a:t>фізіології, імунології і біохімії</a:t>
            </a:r>
            <a:r>
              <a:rPr lang="en-US" sz="2000" smtClean="0">
                <a:solidFill>
                  <a:srgbClr val="FFFFFF"/>
                </a:solidFill>
                <a:latin typeface="Times New Roman" pitchFamily="18" charset="0"/>
                <a:ea typeface="맑은 고딕"/>
              </a:rPr>
              <a:t>            </a:t>
            </a:r>
            <a:r>
              <a:rPr lang="uk-UA" sz="2000" smtClean="0">
                <a:solidFill>
                  <a:srgbClr val="FFFFFF"/>
                </a:solidFill>
                <a:latin typeface="Times New Roman" pitchFamily="18" charset="0"/>
                <a:ea typeface="맑은 고딕"/>
              </a:rPr>
              <a:t>з курсом цивільного захисту</a:t>
            </a:r>
            <a:r>
              <a:rPr lang="en-US" sz="2000" smtClean="0">
                <a:solidFill>
                  <a:srgbClr val="FFFFFF"/>
                </a:solidFill>
                <a:latin typeface="Times New Roman" pitchFamily="18" charset="0"/>
                <a:ea typeface="맑은 고딕"/>
              </a:rPr>
              <a:t>            </a:t>
            </a:r>
            <a:r>
              <a:rPr lang="uk-UA" sz="2000" smtClean="0">
                <a:solidFill>
                  <a:srgbClr val="FFFFFF"/>
                </a:solidFill>
                <a:latin typeface="Times New Roman" pitchFamily="18" charset="0"/>
                <a:ea typeface="맑은 고딕"/>
              </a:rPr>
              <a:t>та медицини</a:t>
            </a:r>
          </a:p>
          <a:p>
            <a:pPr eaLnBrk="1" latinLnBrk="0" hangingPunct="1">
              <a:spcBef>
                <a:spcPct val="0"/>
              </a:spcBef>
              <a:buFontTx/>
              <a:buNone/>
            </a:pPr>
            <a:r>
              <a:rPr lang="en-US" sz="2000" smtClean="0">
                <a:solidFill>
                  <a:srgbClr val="FFFFFF"/>
                </a:solidFill>
                <a:latin typeface="Times New Roman" pitchFamily="18" charset="0"/>
                <a:ea typeface="맑은 고딕"/>
              </a:rPr>
              <a:t>  </a:t>
            </a:r>
            <a:r>
              <a:rPr lang="uk-UA" sz="2000" smtClean="0">
                <a:solidFill>
                  <a:srgbClr val="FFFFFF"/>
                </a:solidFill>
                <a:latin typeface="Times New Roman" pitchFamily="18" charset="0"/>
                <a:ea typeface="맑은 고딕"/>
              </a:rPr>
              <a:t>Григорова Наталя Володимирівна</a:t>
            </a:r>
            <a:endParaRPr lang="ru-RU" sz="2000" smtClean="0">
              <a:solidFill>
                <a:srgbClr val="FFFFFF"/>
              </a:solidFill>
              <a:latin typeface="Times New Roman" pitchFamily="18" charset="0"/>
              <a:ea typeface="맑은 고딕"/>
            </a:endParaRPr>
          </a:p>
          <a:p>
            <a:pPr algn="ctr" eaLnBrk="1" hangingPunct="1">
              <a:buFont typeface="Arial" charset="0"/>
              <a:buNone/>
            </a:pPr>
            <a:endParaRPr lang="ru-RU" sz="2800" smtClean="0">
              <a:ea typeface="맑은 고딕"/>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uk-UA" sz="3600" dirty="0">
                <a:solidFill>
                  <a:schemeClr val="accent1"/>
                </a:solidFill>
                <a:latin typeface="Times New Roman" pitchFamily="18" charset="0"/>
                <a:ea typeface="맑은 고딕"/>
                <a:cs typeface="Arial" charset="0"/>
              </a:rPr>
              <a:t>3</a:t>
            </a:r>
            <a:r>
              <a:rPr lang="uk-UA" sz="3600" dirty="0" smtClean="0">
                <a:solidFill>
                  <a:schemeClr val="accent1"/>
                </a:solidFill>
                <a:latin typeface="Times New Roman" pitchFamily="18" charset="0"/>
                <a:ea typeface="맑은 고딕"/>
                <a:cs typeface="Arial" charset="0"/>
              </a:rPr>
              <a:t>. Склад, кількість та основні                          показники крові людини</a:t>
            </a:r>
            <a:endParaRPr lang="ru-RU" sz="3600" dirty="0" smtClean="0">
              <a:solidFill>
                <a:schemeClr val="accent1"/>
              </a:solidFill>
              <a:latin typeface="Times New Roman" pitchFamily="18" charset="0"/>
              <a:ea typeface="맑은 고딕"/>
              <a:cs typeface="Arial" charset="0"/>
            </a:endParaRPr>
          </a:p>
        </p:txBody>
      </p:sp>
      <p:sp>
        <p:nvSpPr>
          <p:cNvPr id="22530" name="Rectangle 15"/>
          <p:cNvSpPr>
            <a:spLocks noGrp="1" noChangeArrowheads="1"/>
          </p:cNvSpPr>
          <p:nvPr>
            <p:ph type="body" sz="half" idx="2"/>
          </p:nvPr>
        </p:nvSpPr>
        <p:spPr bwMode="auto">
          <a:xfrm>
            <a:off x="1403350" y="5084763"/>
            <a:ext cx="7561263" cy="1773237"/>
          </a:xfrm>
          <a:solidFill>
            <a:schemeClr val="bg2"/>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 typeface="Arial" charset="0"/>
              <a:buNone/>
            </a:pPr>
            <a:r>
              <a:rPr lang="uk-UA" sz="14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Кількість крові в організмі людини становить 5-9 % від маси тіла, </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тобто</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у</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людини масою 65-70 кг кількість крові 4,5-6 л. В організмі </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в стані</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спокою до 45-50 % усієї маси крові знаходиться в кров'яних </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депо</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(селезінці, печінці, легенях і підшкірному судинному </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сплетенні), що</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є резервуарами крові. У селезінці кров може бути майже повністю виключена з циркуляції, а в печінці та судинному сплетенні </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шкіри кров</a:t>
            </a:r>
            <a:r>
              <a:rPr lang="en-US" sz="1800" dirty="0" smtClean="0">
                <a:solidFill>
                  <a:srgbClr val="000000"/>
                </a:solidFill>
                <a:latin typeface="Times New Roman" pitchFamily="18" charset="0"/>
                <a:ea typeface="맑은 고딕"/>
              </a:rPr>
              <a:t> </a:t>
            </a:r>
            <a:r>
              <a:rPr lang="uk-UA" sz="1800" dirty="0" smtClean="0">
                <a:solidFill>
                  <a:srgbClr val="000000"/>
                </a:solidFill>
                <a:latin typeface="Times New Roman" pitchFamily="18" charset="0"/>
                <a:ea typeface="맑은 고딕"/>
              </a:rPr>
              <a:t>циркулює в 10-20 разів повільніше, ніж інших судинах. </a:t>
            </a:r>
            <a:endParaRPr lang="uk-UA" sz="1800" dirty="0" smtClean="0">
              <a:latin typeface="Times New Roman" pitchFamily="18" charset="0"/>
              <a:ea typeface="맑은 고딕"/>
            </a:endParaRPr>
          </a:p>
        </p:txBody>
      </p:sp>
      <p:sp>
        <p:nvSpPr>
          <p:cNvPr id="22531" name="Text Box 9"/>
          <p:cNvSpPr txBox="1">
            <a:spLocks noChangeArrowheads="1"/>
          </p:cNvSpPr>
          <p:nvPr/>
        </p:nvSpPr>
        <p:spPr bwMode="auto">
          <a:xfrm>
            <a:off x="2339975" y="4941888"/>
            <a:ext cx="1152525" cy="366712"/>
          </a:xfrm>
          <a:prstGeom prst="rect">
            <a:avLst/>
          </a:prstGeom>
          <a:noFill/>
          <a:ln w="9525">
            <a:noFill/>
            <a:miter lim="800000"/>
            <a:headEnd/>
            <a:tailEnd/>
          </a:ln>
        </p:spPr>
        <p:txBody>
          <a:bodyPr>
            <a:spAutoFit/>
          </a:bodyPr>
          <a:lstStyle/>
          <a:p>
            <a:pPr>
              <a:spcBef>
                <a:spcPct val="50000"/>
              </a:spcBef>
            </a:pPr>
            <a:endParaRPr lang="ru-RU" i="0"/>
          </a:p>
        </p:txBody>
      </p:sp>
      <p:pic>
        <p:nvPicPr>
          <p:cNvPr id="22532" name="Picture 11" descr="Похожее изображение"/>
          <p:cNvPicPr>
            <a:picLocks noChangeAspect="1" noChangeArrowheads="1"/>
          </p:cNvPicPr>
          <p:nvPr/>
        </p:nvPicPr>
        <p:blipFill>
          <a:blip r:embed="rId2"/>
          <a:srcRect/>
          <a:stretch>
            <a:fillRect/>
          </a:stretch>
        </p:blipFill>
        <p:spPr bwMode="auto">
          <a:xfrm>
            <a:off x="2051050" y="1557338"/>
            <a:ext cx="6119813" cy="3527425"/>
          </a:xfrm>
          <a:prstGeom prst="rect">
            <a:avLst/>
          </a:prstGeom>
          <a:noFill/>
          <a:ln w="9525">
            <a:noFill/>
            <a:miter lim="800000"/>
            <a:headEnd/>
            <a:tailEnd/>
          </a:ln>
        </p:spPr>
      </p:pic>
      <p:sp>
        <p:nvSpPr>
          <p:cNvPr id="22533" name="Text Box 12"/>
          <p:cNvSpPr txBox="1">
            <a:spLocks noChangeArrowheads="1"/>
          </p:cNvSpPr>
          <p:nvPr/>
        </p:nvSpPr>
        <p:spPr bwMode="auto">
          <a:xfrm>
            <a:off x="2051050" y="5445125"/>
            <a:ext cx="576263" cy="366713"/>
          </a:xfrm>
          <a:prstGeom prst="rect">
            <a:avLst/>
          </a:prstGeom>
          <a:noFill/>
          <a:ln w="9525">
            <a:noFill/>
            <a:miter lim="800000"/>
            <a:headEnd/>
            <a:tailEnd/>
          </a:ln>
        </p:spPr>
        <p:txBody>
          <a:bodyPr>
            <a:spAutoFit/>
          </a:bodyPr>
          <a:lstStyle/>
          <a:p>
            <a:pPr>
              <a:spcBef>
                <a:spcPct val="50000"/>
              </a:spcBef>
            </a:pPr>
            <a:endParaRPr lang="ru-RU" i="0"/>
          </a:p>
        </p:txBody>
      </p:sp>
      <p:sp>
        <p:nvSpPr>
          <p:cNvPr id="22534" name="Text Box 13"/>
          <p:cNvSpPr txBox="1">
            <a:spLocks noChangeArrowheads="1"/>
          </p:cNvSpPr>
          <p:nvPr/>
        </p:nvSpPr>
        <p:spPr bwMode="auto">
          <a:xfrm>
            <a:off x="2051050" y="4581525"/>
            <a:ext cx="576263" cy="304800"/>
          </a:xfrm>
          <a:prstGeom prst="rect">
            <a:avLst/>
          </a:prstGeom>
          <a:solidFill>
            <a:schemeClr val="bg1"/>
          </a:solidFill>
          <a:ln w="9525">
            <a:noFill/>
            <a:miter lim="800000"/>
            <a:headEnd/>
            <a:tailEnd/>
          </a:ln>
        </p:spPr>
        <p:txBody>
          <a:bodyPr>
            <a:spAutoFit/>
          </a:bodyPr>
          <a:lstStyle/>
          <a:p>
            <a:pPr>
              <a:spcBef>
                <a:spcPct val="50000"/>
              </a:spcBef>
            </a:pPr>
            <a:r>
              <a:rPr lang="uk-UA" sz="1400" b="1" i="0">
                <a:solidFill>
                  <a:srgbClr val="515151"/>
                </a:solidFill>
              </a:rPr>
              <a:t>Рис.</a:t>
            </a:r>
            <a:endParaRPr lang="ru-RU" sz="1400" b="1" i="0">
              <a:solidFill>
                <a:srgbClr val="51515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4"/>
          <p:cNvSpPr>
            <a:spLocks noGrp="1" noChangeArrowheads="1"/>
          </p:cNvSpPr>
          <p:nvPr>
            <p:ph type="body" sz="half" idx="2"/>
          </p:nvPr>
        </p:nvSpPr>
        <p:spPr bwMode="auto">
          <a:xfrm>
            <a:off x="1835150" y="4554538"/>
            <a:ext cx="7129463" cy="2114550"/>
          </a:xfrm>
          <a:solidFill>
            <a:schemeClr val="bg2"/>
          </a:solidFill>
          <a:ln>
            <a:miter lim="800000"/>
            <a:headEnd/>
            <a:tailEnd/>
          </a:ln>
        </p:spPr>
        <p:txBody>
          <a:bodyPr vert="horz" wrap="square" lIns="91440" tIns="45720" rIns="91440" bIns="45720" numCol="1" anchor="t" anchorCtr="0" compatLnSpc="1">
            <a:prstTxWarp prst="textNoShape">
              <a:avLst/>
            </a:prstTxWarp>
          </a:bodyPr>
          <a:lstStyle/>
          <a:p>
            <a:pPr latinLnBrk="0">
              <a:buClr>
                <a:srgbClr val="0BD0D9"/>
              </a:buClr>
              <a:buSzPct val="95000"/>
              <a:buFont typeface="Wingdings 2" pitchFamily="18" charset="2"/>
              <a:buNone/>
            </a:pPr>
            <a:r>
              <a:rPr lang="uk-UA" sz="1800" b="1" dirty="0" smtClean="0">
                <a:solidFill>
                  <a:srgbClr val="FF0000"/>
                </a:solidFill>
                <a:latin typeface="Times New Roman" pitchFamily="18" charset="0"/>
                <a:ea typeface="맑은 고딕"/>
              </a:rPr>
              <a:t>      Гематокритне число</a:t>
            </a:r>
            <a:r>
              <a:rPr lang="uk-UA" sz="1800" dirty="0" smtClean="0">
                <a:solidFill>
                  <a:srgbClr val="000000"/>
                </a:solidFill>
                <a:latin typeface="Times New Roman" pitchFamily="18" charset="0"/>
                <a:ea typeface="맑은 고딕"/>
              </a:rPr>
              <a:t>, або </a:t>
            </a:r>
            <a:r>
              <a:rPr lang="uk-UA" sz="1800" b="1" dirty="0" smtClean="0">
                <a:solidFill>
                  <a:srgbClr val="FF0000"/>
                </a:solidFill>
                <a:latin typeface="Times New Roman" pitchFamily="18" charset="0"/>
                <a:ea typeface="맑은 고딕"/>
              </a:rPr>
              <a:t>гематокрит</a:t>
            </a:r>
            <a:r>
              <a:rPr lang="uk-UA" sz="1800" b="1" dirty="0" smtClean="0">
                <a:latin typeface="Times New Roman" pitchFamily="18" charset="0"/>
                <a:ea typeface="맑은 고딕"/>
              </a:rPr>
              <a:t>,</a:t>
            </a:r>
            <a:r>
              <a:rPr lang="uk-UA" sz="1800" dirty="0" smtClean="0">
                <a:solidFill>
                  <a:srgbClr val="000000"/>
                </a:solidFill>
                <a:latin typeface="Times New Roman" pitchFamily="18" charset="0"/>
                <a:ea typeface="맑은 고딕"/>
              </a:rPr>
              <a:t> </a:t>
            </a:r>
            <a:r>
              <a:rPr lang="uk-UA" sz="1800" dirty="0" smtClean="0">
                <a:latin typeface="Times New Roman" pitchFamily="18" charset="0"/>
                <a:ea typeface="맑은 고딕"/>
              </a:rPr>
              <a:t>–</a:t>
            </a:r>
            <a:r>
              <a:rPr lang="uk-UA" sz="1800" dirty="0" smtClean="0">
                <a:solidFill>
                  <a:srgbClr val="000000"/>
                </a:solidFill>
                <a:latin typeface="Times New Roman" pitchFamily="18" charset="0"/>
                <a:ea typeface="맑은 고딕"/>
              </a:rPr>
              <a:t> це кількість формених елементів крові у відсотках від загального об'єму  крові (у нормі дорівнює 40-45). Нормальні величини гематокриту та, відповідно, клітинних елементів називають </a:t>
            </a:r>
            <a:r>
              <a:rPr lang="uk-UA" sz="1800" b="1" dirty="0" smtClean="0">
                <a:solidFill>
                  <a:srgbClr val="FF0000"/>
                </a:solidFill>
                <a:latin typeface="Times New Roman" pitchFamily="18" charset="0"/>
                <a:ea typeface="맑은 고딕"/>
              </a:rPr>
              <a:t>нормоцитемією</a:t>
            </a:r>
            <a:r>
              <a:rPr lang="uk-UA" sz="1800" dirty="0" smtClean="0">
                <a:solidFill>
                  <a:srgbClr val="000000"/>
                </a:solidFill>
                <a:latin typeface="Times New Roman" pitchFamily="18" charset="0"/>
                <a:ea typeface="맑은 고딕"/>
              </a:rPr>
              <a:t>. Збільшення об'єму, що займають клітини крові, зветься </a:t>
            </a:r>
            <a:r>
              <a:rPr lang="uk-UA" sz="1800" b="1" dirty="0" smtClean="0">
                <a:solidFill>
                  <a:srgbClr val="FF0000"/>
                </a:solidFill>
                <a:latin typeface="Times New Roman" pitchFamily="18" charset="0"/>
                <a:ea typeface="맑은 고딕"/>
              </a:rPr>
              <a:t>поліцитемією</a:t>
            </a:r>
            <a:r>
              <a:rPr lang="uk-UA" sz="1800" dirty="0" smtClean="0">
                <a:solidFill>
                  <a:srgbClr val="000000"/>
                </a:solidFill>
                <a:latin typeface="Times New Roman" pitchFamily="18" charset="0"/>
                <a:ea typeface="맑은 고딕"/>
              </a:rPr>
              <a:t>, а зменшення </a:t>
            </a:r>
            <a:r>
              <a:rPr lang="uk-UA" sz="1800" dirty="0" smtClean="0">
                <a:latin typeface="Times New Roman" pitchFamily="18" charset="0"/>
                <a:ea typeface="맑은 고딕"/>
              </a:rPr>
              <a:t>– </a:t>
            </a:r>
            <a:r>
              <a:rPr lang="uk-UA" sz="1800" b="1" dirty="0" smtClean="0">
                <a:solidFill>
                  <a:srgbClr val="FF0000"/>
                </a:solidFill>
                <a:latin typeface="Times New Roman" pitchFamily="18" charset="0"/>
                <a:ea typeface="맑은 고딕"/>
              </a:rPr>
              <a:t>олігоцитемією</a:t>
            </a:r>
            <a:r>
              <a:rPr lang="uk-UA" sz="1800" dirty="0" smtClean="0">
                <a:latin typeface="Times New Roman" pitchFamily="18" charset="0"/>
                <a:ea typeface="맑은 고딕"/>
              </a:rPr>
              <a:t>.</a:t>
            </a:r>
            <a:r>
              <a:rPr lang="uk-UA" sz="1800" dirty="0" smtClean="0">
                <a:solidFill>
                  <a:srgbClr val="000000"/>
                </a:solidFill>
                <a:latin typeface="Times New Roman" pitchFamily="18" charset="0"/>
                <a:ea typeface="맑은 고딕"/>
              </a:rPr>
              <a:t> </a:t>
            </a:r>
          </a:p>
          <a:p>
            <a:pPr eaLnBrk="1" hangingPunct="1">
              <a:buFont typeface="Arial" charset="0"/>
              <a:buNone/>
            </a:pPr>
            <a:endParaRPr lang="ru-RU" sz="1800" dirty="0" smtClean="0">
              <a:ea typeface="맑은 고딕"/>
            </a:endParaRPr>
          </a:p>
        </p:txBody>
      </p:sp>
      <p:pic>
        <p:nvPicPr>
          <p:cNvPr id="23554" name="Picture 9" descr="Картинки по запросу склад крові і її функції картинки"/>
          <p:cNvPicPr>
            <a:picLocks noChangeAspect="1" noChangeArrowheads="1"/>
          </p:cNvPicPr>
          <p:nvPr/>
        </p:nvPicPr>
        <p:blipFill>
          <a:blip r:embed="rId2"/>
          <a:srcRect/>
          <a:stretch>
            <a:fillRect/>
          </a:stretch>
        </p:blipFill>
        <p:spPr bwMode="auto">
          <a:xfrm>
            <a:off x="1619250" y="620713"/>
            <a:ext cx="7056438" cy="3600450"/>
          </a:xfrm>
          <a:prstGeom prst="rect">
            <a:avLst/>
          </a:prstGeom>
          <a:noFill/>
          <a:ln w="9525">
            <a:noFill/>
            <a:miter lim="800000"/>
            <a:headEnd/>
            <a:tailEnd/>
          </a:ln>
        </p:spPr>
      </p:pic>
      <p:sp>
        <p:nvSpPr>
          <p:cNvPr id="23555" name="Text Box 15"/>
          <p:cNvSpPr txBox="1">
            <a:spLocks noChangeArrowheads="1"/>
          </p:cNvSpPr>
          <p:nvPr/>
        </p:nvSpPr>
        <p:spPr bwMode="auto">
          <a:xfrm>
            <a:off x="3059113" y="3933825"/>
            <a:ext cx="4249737" cy="366713"/>
          </a:xfrm>
          <a:prstGeom prst="rect">
            <a:avLst/>
          </a:prstGeom>
          <a:solidFill>
            <a:schemeClr val="bg1"/>
          </a:solidFill>
          <a:ln w="9525">
            <a:noFill/>
            <a:miter lim="800000"/>
            <a:headEnd/>
            <a:tailEnd/>
          </a:ln>
        </p:spPr>
        <p:txBody>
          <a:bodyPr>
            <a:spAutoFit/>
          </a:bodyPr>
          <a:lstStyle/>
          <a:p>
            <a:pPr>
              <a:spcBef>
                <a:spcPct val="50000"/>
              </a:spcBef>
            </a:pPr>
            <a:endParaRPr lang="ru-RU" i="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619672" y="304882"/>
            <a:ext cx="7524328" cy="594343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uk-UA" sz="2000" dirty="0">
                <a:ea typeface="맑은 고딕"/>
              </a:rPr>
              <a:t>Гематокрит визначають за допомогою капіляра</a:t>
            </a:r>
            <a:r>
              <a:rPr lang="uk-UA" sz="2000" dirty="0" smtClean="0">
                <a:ea typeface="맑은 고딕"/>
              </a:rPr>
              <a:t>,                            розділеного </a:t>
            </a:r>
            <a:r>
              <a:rPr lang="uk-UA" sz="2000" dirty="0">
                <a:ea typeface="맑은 고딕"/>
              </a:rPr>
              <a:t>на 100 рівних частин. При центрифугуванні </a:t>
            </a:r>
            <a:r>
              <a:rPr lang="uk-UA" sz="2000" dirty="0" smtClean="0">
                <a:ea typeface="맑은 고딕"/>
              </a:rPr>
              <a:t>               у ньому стабілізованої </a:t>
            </a:r>
            <a:r>
              <a:rPr lang="uk-UA" sz="2000" dirty="0">
                <a:ea typeface="맑은 고딕"/>
              </a:rPr>
              <a:t>крові </a:t>
            </a:r>
            <a:r>
              <a:rPr lang="uk-UA" sz="2000" dirty="0" smtClean="0">
                <a:ea typeface="맑은 고딕"/>
              </a:rPr>
              <a:t>формені </a:t>
            </a:r>
            <a:r>
              <a:rPr lang="uk-UA" sz="2000" dirty="0">
                <a:ea typeface="맑은 고딕"/>
              </a:rPr>
              <a:t>елементи, що мають </a:t>
            </a:r>
            <a:r>
              <a:rPr lang="uk-UA" sz="2000" dirty="0" smtClean="0">
                <a:ea typeface="맑은 고딕"/>
              </a:rPr>
              <a:t>більшу питому вагу, </a:t>
            </a:r>
            <a:r>
              <a:rPr lang="uk-UA" sz="2000" dirty="0">
                <a:ea typeface="맑은 고딕"/>
              </a:rPr>
              <a:t>розташовуються далі від осі </a:t>
            </a:r>
            <a:r>
              <a:rPr lang="uk-UA" sz="2000" dirty="0" smtClean="0">
                <a:ea typeface="맑은 고딕"/>
              </a:rPr>
              <a:t>обертання</a:t>
            </a:r>
            <a:r>
              <a:rPr lang="uk-UA" sz="2000" dirty="0">
                <a:ea typeface="맑은 고딕"/>
              </a:rPr>
              <a:t>, а плазма </a:t>
            </a:r>
            <a:r>
              <a:rPr lang="uk-UA" sz="2000" dirty="0" smtClean="0">
                <a:ea typeface="맑은 고딕"/>
              </a:rPr>
              <a:t>залишається ближче </a:t>
            </a:r>
            <a:r>
              <a:rPr lang="uk-UA" sz="2000" dirty="0">
                <a:ea typeface="맑은 고딕"/>
              </a:rPr>
              <a:t>до неї</a:t>
            </a:r>
            <a:r>
              <a:rPr lang="uk-UA" sz="2000" dirty="0" smtClean="0">
                <a:ea typeface="맑은 고딕"/>
              </a:rPr>
              <a:t>. </a:t>
            </a:r>
          </a:p>
          <a:p>
            <a:pPr marL="0" indent="0">
              <a:buNone/>
            </a:pPr>
            <a:endParaRPr lang="uk-UA" sz="2000" dirty="0">
              <a:ea typeface="맑은 고딕"/>
            </a:endParaRPr>
          </a:p>
          <a:p>
            <a:pPr marL="0" indent="0">
              <a:buNone/>
            </a:pPr>
            <a:r>
              <a:rPr lang="uk-UA" sz="2000" dirty="0" smtClean="0">
                <a:ea typeface="맑은 고딕"/>
              </a:rPr>
              <a:t>                                                          </a:t>
            </a:r>
          </a:p>
          <a:p>
            <a:pPr marL="0" indent="0">
              <a:buNone/>
            </a:pPr>
            <a:endParaRPr lang="uk-UA" sz="2000" dirty="0">
              <a:ea typeface="맑은 고딕"/>
            </a:endParaRPr>
          </a:p>
          <a:p>
            <a:pPr marL="0" indent="0">
              <a:buNone/>
            </a:pPr>
            <a:endParaRPr lang="uk-UA" sz="2000" dirty="0" smtClean="0">
              <a:ea typeface="맑은 고딕"/>
            </a:endParaRPr>
          </a:p>
          <a:p>
            <a:pPr marL="0" indent="0">
              <a:buNone/>
            </a:pPr>
            <a:endParaRPr lang="uk-UA" sz="2000" dirty="0">
              <a:ea typeface="맑은 고딕"/>
            </a:endParaRPr>
          </a:p>
          <a:p>
            <a:pPr marL="0" indent="0">
              <a:buNone/>
            </a:pPr>
            <a:endParaRPr lang="uk-UA" sz="2000" dirty="0" smtClean="0">
              <a:ea typeface="맑은 고딕"/>
            </a:endParaRPr>
          </a:p>
          <a:p>
            <a:pPr marL="0" indent="0">
              <a:buNone/>
            </a:pPr>
            <a:endParaRPr lang="uk-UA" sz="2000" dirty="0">
              <a:ea typeface="맑은 고딕"/>
            </a:endParaRPr>
          </a:p>
          <a:p>
            <a:pPr marL="0" indent="0">
              <a:buNone/>
            </a:pPr>
            <a:endParaRPr lang="uk-UA" sz="2000" dirty="0" smtClean="0">
              <a:ea typeface="맑은 고딕"/>
            </a:endParaRPr>
          </a:p>
          <a:p>
            <a:pPr marL="0" indent="0">
              <a:buNone/>
            </a:pPr>
            <a:r>
              <a:rPr lang="uk-UA" sz="2000" dirty="0">
                <a:ea typeface="맑은 고딕"/>
              </a:rPr>
              <a:t> </a:t>
            </a:r>
            <a:r>
              <a:rPr lang="uk-UA" sz="2000" dirty="0" smtClean="0">
                <a:ea typeface="맑은 고딕"/>
              </a:rPr>
              <a:t>                                  </a:t>
            </a:r>
            <a:r>
              <a:rPr lang="uk-UA" sz="1800" b="1" dirty="0" smtClean="0">
                <a:latin typeface="Times New Roman" panose="02020603050405020304" pitchFamily="18" charset="0"/>
                <a:ea typeface="맑은 고딕"/>
                <a:cs typeface="Times New Roman" panose="02020603050405020304" pitchFamily="18" charset="0"/>
              </a:rPr>
              <a:t>Центрифуга</a:t>
            </a:r>
            <a:r>
              <a:rPr lang="uk-UA" sz="1800" dirty="0" smtClean="0">
                <a:latin typeface="Times New Roman" panose="02020603050405020304" pitchFamily="18" charset="0"/>
                <a:ea typeface="맑은 고딕"/>
                <a:cs typeface="Times New Roman" panose="02020603050405020304" pitchFamily="18" charset="0"/>
              </a:rPr>
              <a:t>      </a:t>
            </a:r>
            <a:r>
              <a:rPr lang="uk-UA" sz="1800" b="1" dirty="0" err="1" smtClean="0">
                <a:latin typeface="Times New Roman" panose="02020603050405020304" pitchFamily="18" charset="0"/>
                <a:ea typeface="맑은 고딕"/>
                <a:cs typeface="Times New Roman" panose="02020603050405020304" pitchFamily="18" charset="0"/>
              </a:rPr>
              <a:t>Гематокритний</a:t>
            </a:r>
            <a:r>
              <a:rPr lang="uk-UA" sz="1800" b="1" dirty="0" smtClean="0">
                <a:latin typeface="Times New Roman" panose="02020603050405020304" pitchFamily="18" charset="0"/>
                <a:ea typeface="맑은 고딕"/>
                <a:cs typeface="Times New Roman" panose="02020603050405020304" pitchFamily="18" charset="0"/>
              </a:rPr>
              <a:t> капіляр</a:t>
            </a:r>
            <a:endParaRPr lang="uk-UA" sz="1800" b="1" dirty="0">
              <a:latin typeface="Times New Roman" panose="02020603050405020304" pitchFamily="18" charset="0"/>
              <a:ea typeface="맑은 고딕"/>
              <a:cs typeface="Times New Roman" panose="02020603050405020304" pitchFamily="18" charset="0"/>
            </a:endParaRPr>
          </a:p>
          <a:p>
            <a:pPr marL="0" indent="0">
              <a:buNone/>
            </a:pPr>
            <a:r>
              <a:rPr lang="uk-UA" sz="1800" dirty="0" smtClean="0">
                <a:latin typeface="Times New Roman" panose="02020603050405020304" pitchFamily="18" charset="0"/>
                <a:ea typeface="맑은 고딕"/>
                <a:cs typeface="Times New Roman" panose="02020603050405020304" pitchFamily="18" charset="0"/>
              </a:rPr>
              <a:t>                                                       </a:t>
            </a:r>
            <a:r>
              <a:rPr lang="uk-UA" sz="1800" b="1" dirty="0" err="1" smtClean="0">
                <a:latin typeface="Times New Roman" panose="02020603050405020304" pitchFamily="18" charset="0"/>
                <a:ea typeface="맑은 고딕"/>
                <a:cs typeface="Times New Roman" panose="02020603050405020304" pitchFamily="18" charset="0"/>
              </a:rPr>
              <a:t>гематокритна</a:t>
            </a:r>
            <a:endParaRPr lang="uk-UA" sz="1800" b="1" dirty="0" smtClean="0">
              <a:latin typeface="Times New Roman" panose="02020603050405020304" pitchFamily="18" charset="0"/>
              <a:ea typeface="맑은 고딕"/>
              <a:cs typeface="Times New Roman" panose="02020603050405020304" pitchFamily="18" charset="0"/>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0503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23221"/>
            <a:ext cx="22002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347912"/>
            <a:ext cx="18573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8951" y="4785008"/>
            <a:ext cx="1728192" cy="923330"/>
          </a:xfrm>
          <a:prstGeom prst="rect">
            <a:avLst/>
          </a:prstGeom>
          <a:noFill/>
        </p:spPr>
        <p:txBody>
          <a:bodyPr wrap="square" rtlCol="0">
            <a:spAutoFit/>
          </a:bodyPr>
          <a:lstStyle/>
          <a:p>
            <a:pPr algn="ctr"/>
            <a:r>
              <a:rPr lang="uk-UA" b="1" i="0" dirty="0" err="1" smtClean="0"/>
              <a:t>Гематокритна</a:t>
            </a:r>
            <a:r>
              <a:rPr lang="uk-UA" b="1" i="0" dirty="0" smtClean="0"/>
              <a:t> капілярна трубка</a:t>
            </a:r>
            <a:endParaRPr lang="" b="1" i="0"/>
          </a:p>
        </p:txBody>
      </p:sp>
    </p:spTree>
    <p:extLst>
      <p:ext uri="{BB962C8B-B14F-4D97-AF65-F5344CB8AC3E}">
        <p14:creationId xmlns:p14="http://schemas.microsoft.com/office/powerpoint/2010/main" val="35349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619672" y="304882"/>
            <a:ext cx="7524328" cy="594343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uk-UA" sz="2000" dirty="0" smtClean="0">
                <a:ea typeface="맑은 고딕"/>
              </a:rPr>
              <a:t>Для точного визначення об'єму крові (</a:t>
            </a:r>
            <a:r>
              <a:rPr lang="uk-UA" sz="2000" dirty="0" err="1" smtClean="0">
                <a:ea typeface="맑은 고딕"/>
              </a:rPr>
              <a:t>Qкр</a:t>
            </a:r>
            <a:r>
              <a:rPr lang="uk-UA" sz="2000" dirty="0" smtClean="0">
                <a:ea typeface="맑은 고딕"/>
              </a:rPr>
              <a:t>) необхідно                            знайти об’єм  плазми (</a:t>
            </a:r>
            <a:r>
              <a:rPr lang="uk-UA" sz="2000" dirty="0" err="1" smtClean="0">
                <a:ea typeface="맑은 고딕"/>
              </a:rPr>
              <a:t>Qпл</a:t>
            </a:r>
            <a:r>
              <a:rPr lang="uk-UA" sz="2000" dirty="0" smtClean="0">
                <a:ea typeface="맑은 고딕"/>
              </a:rPr>
              <a:t> ) та обсяг формених елементів        (</a:t>
            </a:r>
            <a:r>
              <a:rPr lang="uk-UA" sz="2000" dirty="0" err="1" smtClean="0">
                <a:ea typeface="맑은 고딕"/>
              </a:rPr>
              <a:t>Qф</a:t>
            </a:r>
            <a:r>
              <a:rPr lang="uk-UA" sz="2000" dirty="0" smtClean="0">
                <a:ea typeface="맑은 고딕"/>
              </a:rPr>
              <a:t>. </a:t>
            </a:r>
            <a:r>
              <a:rPr lang="uk-UA" sz="2000" dirty="0" err="1" smtClean="0">
                <a:ea typeface="맑은 고딕"/>
              </a:rPr>
              <a:t>ел</a:t>
            </a:r>
            <a:r>
              <a:rPr lang="uk-UA" sz="2000" dirty="0" smtClean="0">
                <a:ea typeface="맑은 고딕"/>
              </a:rPr>
              <a:t>.):</a:t>
            </a:r>
          </a:p>
          <a:p>
            <a:pPr marL="0" indent="0" algn="ctr">
              <a:buNone/>
            </a:pPr>
            <a:r>
              <a:rPr lang="en-US" sz="2000" b="1" dirty="0" smtClean="0"/>
              <a:t>Q</a:t>
            </a:r>
            <a:r>
              <a:rPr lang="uk-UA" sz="2000" b="1" dirty="0" smtClean="0"/>
              <a:t> </a:t>
            </a:r>
            <a:r>
              <a:rPr lang="en-US" sz="2000" b="1" dirty="0" err="1" smtClean="0"/>
              <a:t>kp</a:t>
            </a:r>
            <a:r>
              <a:rPr lang="en-US" sz="2000" b="1" dirty="0"/>
              <a:t>. = </a:t>
            </a:r>
            <a:r>
              <a:rPr lang="en-US" sz="2000" b="1" dirty="0" smtClean="0"/>
              <a:t>Q</a:t>
            </a:r>
            <a:r>
              <a:rPr lang="uk-UA" sz="2000" b="1" dirty="0" smtClean="0"/>
              <a:t> </a:t>
            </a:r>
            <a:r>
              <a:rPr lang="uk-UA" sz="2000" b="1" dirty="0" err="1" smtClean="0"/>
              <a:t>пл.+</a:t>
            </a:r>
            <a:r>
              <a:rPr lang="en-US" sz="2000" b="1" dirty="0" smtClean="0"/>
              <a:t> </a:t>
            </a:r>
            <a:r>
              <a:rPr lang="ru-RU" sz="2000" b="1" dirty="0" err="1" smtClean="0"/>
              <a:t>Оф.ел</a:t>
            </a:r>
            <a:r>
              <a:rPr lang="ru-RU" sz="2000" b="1" dirty="0" smtClean="0"/>
              <a:t>.</a:t>
            </a:r>
            <a:endParaRPr lang="ru-RU" sz="2000" b="1" dirty="0" smtClean="0">
              <a:ea typeface="맑은 고딕"/>
            </a:endParaRPr>
          </a:p>
          <a:p>
            <a:pPr marL="0" indent="0">
              <a:buNone/>
            </a:pPr>
            <a:r>
              <a:rPr lang="uk-UA" sz="2000" dirty="0">
                <a:ea typeface="맑은 고딕"/>
              </a:rPr>
              <a:t>Вони можуть бути оцінені методом розведення індикатора. Для цього </a:t>
            </a:r>
            <a:r>
              <a:rPr lang="uk-UA" sz="2000" dirty="0" smtClean="0">
                <a:ea typeface="맑은 고딕"/>
              </a:rPr>
              <a:t>в кров </a:t>
            </a:r>
            <a:r>
              <a:rPr lang="uk-UA" sz="2000" dirty="0">
                <a:ea typeface="맑은 고딕"/>
              </a:rPr>
              <a:t>вводять відому його кількість (М) і після </a:t>
            </a:r>
            <a:r>
              <a:rPr lang="uk-UA" sz="2000" dirty="0" smtClean="0">
                <a:ea typeface="맑은 고딕"/>
              </a:rPr>
              <a:t>            рівномірного розподілу</a:t>
            </a:r>
            <a:r>
              <a:rPr lang="uk-UA" sz="2000" dirty="0">
                <a:ea typeface="맑은 고딕"/>
              </a:rPr>
              <a:t>, для чого він повинен досить </a:t>
            </a:r>
            <a:r>
              <a:rPr lang="uk-UA" sz="2000" dirty="0" smtClean="0">
                <a:ea typeface="맑은 고딕"/>
              </a:rPr>
              <a:t>                   довго </a:t>
            </a:r>
            <a:r>
              <a:rPr lang="uk-UA" sz="2000" dirty="0">
                <a:ea typeface="맑은 고딕"/>
              </a:rPr>
              <a:t>перебувати в крові (</a:t>
            </a:r>
            <a:r>
              <a:rPr lang="uk-UA" sz="2000" dirty="0" smtClean="0">
                <a:ea typeface="맑은 고딕"/>
              </a:rPr>
              <a:t>у людини </a:t>
            </a:r>
            <a:r>
              <a:rPr lang="uk-UA" sz="2000" dirty="0">
                <a:ea typeface="맑은 고딕"/>
              </a:rPr>
              <a:t>в середньому 10 хв), </a:t>
            </a:r>
            <a:r>
              <a:rPr lang="uk-UA" sz="2000" dirty="0" smtClean="0">
                <a:ea typeface="맑은 고딕"/>
              </a:rPr>
              <a:t>                знаходять </a:t>
            </a:r>
            <a:r>
              <a:rPr lang="uk-UA" sz="2000" dirty="0">
                <a:ea typeface="맑은 고딕"/>
              </a:rPr>
              <a:t>кінцеву концентрацію індикатора </a:t>
            </a:r>
            <a:r>
              <a:rPr lang="uk-UA" sz="2000" dirty="0" smtClean="0">
                <a:ea typeface="맑은 고딕"/>
              </a:rPr>
              <a:t>в крові </a:t>
            </a:r>
            <a:r>
              <a:rPr lang="uk-UA" sz="2000" dirty="0">
                <a:ea typeface="맑은 고딕"/>
              </a:rPr>
              <a:t>(т</a:t>
            </a:r>
            <a:r>
              <a:rPr lang="uk-UA" sz="2000" dirty="0" smtClean="0">
                <a:ea typeface="맑은 고딕"/>
              </a:rPr>
              <a:t>). </a:t>
            </a:r>
          </a:p>
          <a:p>
            <a:pPr marL="0" indent="0" algn="ctr">
              <a:buNone/>
            </a:pPr>
            <a:r>
              <a:rPr lang="en-US" sz="2000" b="1" dirty="0"/>
              <a:t>Q = M /</a:t>
            </a:r>
            <a:r>
              <a:rPr lang="en-US" sz="2000" b="1" dirty="0" smtClean="0"/>
              <a:t>m</a:t>
            </a:r>
            <a:endParaRPr lang="uk-UA" sz="2000" b="1" dirty="0" smtClean="0"/>
          </a:p>
          <a:p>
            <a:pPr marL="0" indent="0">
              <a:buNone/>
            </a:pPr>
            <a:r>
              <a:rPr lang="uk-UA" sz="2000" dirty="0" smtClean="0"/>
              <a:t>Для визначення обсягу плазми використовують індикатори, які розчиняються в ній - синьку </a:t>
            </a:r>
            <a:r>
              <a:rPr lang="uk-UA" sz="2000" dirty="0" err="1" smtClean="0"/>
              <a:t>Еванса</a:t>
            </a:r>
            <a:r>
              <a:rPr lang="uk-UA" sz="2000" dirty="0" smtClean="0"/>
              <a:t> (Т 1824), мічені                      ізотопами білки плазми, наприклад, </a:t>
            </a:r>
            <a:r>
              <a:rPr lang="uk-UA" sz="1400" dirty="0" smtClean="0"/>
              <a:t>131</a:t>
            </a:r>
            <a:r>
              <a:rPr lang="uk-UA" sz="2000" dirty="0" smtClean="0"/>
              <a:t>І у зв'язку з                       альбуміном, Д</a:t>
            </a:r>
            <a:r>
              <a:rPr lang="uk-UA" sz="2000" dirty="0"/>
              <a:t>л</a:t>
            </a:r>
            <a:r>
              <a:rPr lang="uk-UA" sz="2000" dirty="0" smtClean="0"/>
              <a:t>я вимірювання </a:t>
            </a:r>
            <a:r>
              <a:rPr lang="uk-UA" sz="2000" dirty="0" err="1" smtClean="0"/>
              <a:t>Qф</a:t>
            </a:r>
            <a:r>
              <a:rPr lang="uk-UA" sz="2000" dirty="0" smtClean="0"/>
              <a:t>. </a:t>
            </a:r>
            <a:r>
              <a:rPr lang="uk-UA" sz="2000" dirty="0" err="1" smtClean="0"/>
              <a:t>Ел</a:t>
            </a:r>
            <a:r>
              <a:rPr lang="uk-UA" sz="2000" dirty="0" smtClean="0"/>
              <a:t>. Застосовують                            індикатори, що з еритроцитами, зокрема </a:t>
            </a:r>
            <a:r>
              <a:rPr lang="uk-UA" sz="1600" dirty="0" smtClean="0"/>
              <a:t>59</a:t>
            </a:r>
            <a:r>
              <a:rPr lang="uk-UA" sz="2000" dirty="0" smtClean="0"/>
              <a:t>Fe, </a:t>
            </a:r>
            <a:r>
              <a:rPr lang="uk-UA" sz="1600" dirty="0" smtClean="0"/>
              <a:t>32</a:t>
            </a:r>
            <a:r>
              <a:rPr lang="uk-UA" sz="2000" dirty="0" smtClean="0"/>
              <a:t>Р, </a:t>
            </a:r>
            <a:r>
              <a:rPr lang="uk-UA" sz="1600" dirty="0" smtClean="0"/>
              <a:t>51</a:t>
            </a:r>
            <a:r>
              <a:rPr lang="uk-UA" sz="2000" dirty="0" smtClean="0"/>
              <a:t>'Сг.              Менш точно загальний обсяг крові можна оцінити,                         виходячи з </a:t>
            </a:r>
            <a:r>
              <a:rPr lang="uk-UA" sz="2000" dirty="0" err="1" smtClean="0"/>
              <a:t>Qпл</a:t>
            </a:r>
            <a:r>
              <a:rPr lang="uk-UA" sz="2000" dirty="0" smtClean="0"/>
              <a:t>, та гематокриту </a:t>
            </a:r>
            <a:r>
              <a:rPr lang="ru-RU" sz="2000" dirty="0" smtClean="0"/>
              <a:t>(</a:t>
            </a:r>
            <a:r>
              <a:rPr lang="en-US" sz="2000" dirty="0" err="1"/>
              <a:t>Ht</a:t>
            </a:r>
            <a:r>
              <a:rPr lang="en-US" sz="2000" dirty="0" smtClean="0"/>
              <a:t>):</a:t>
            </a:r>
            <a:endParaRPr lang="uk-UA" sz="2000" dirty="0" smtClean="0"/>
          </a:p>
          <a:p>
            <a:pPr marL="0" indent="0" algn="ctr">
              <a:buNone/>
            </a:pPr>
            <a:r>
              <a:rPr lang="pt-BR" sz="2000" b="1" dirty="0"/>
              <a:t>Q kp. .= Q </a:t>
            </a:r>
            <a:r>
              <a:rPr lang="uk-UA" sz="2000" b="1" dirty="0" err="1" smtClean="0"/>
              <a:t>пл</a:t>
            </a:r>
            <a:r>
              <a:rPr lang="pt-BR" sz="2000" b="1" dirty="0" smtClean="0"/>
              <a:t>.</a:t>
            </a:r>
            <a:r>
              <a:rPr lang="uk-UA" sz="2000" b="1" dirty="0" smtClean="0"/>
              <a:t> </a:t>
            </a:r>
            <a:r>
              <a:rPr lang="pt-BR" sz="2000" b="1" dirty="0" smtClean="0"/>
              <a:t>x</a:t>
            </a:r>
            <a:r>
              <a:rPr lang="uk-UA" sz="2000" b="1" dirty="0" smtClean="0"/>
              <a:t> </a:t>
            </a:r>
            <a:r>
              <a:rPr lang="pt-BR" sz="2000" b="1" dirty="0" smtClean="0"/>
              <a:t>l00</a:t>
            </a:r>
            <a:r>
              <a:rPr lang="uk-UA" sz="2000" b="1" dirty="0" smtClean="0"/>
              <a:t> </a:t>
            </a:r>
            <a:r>
              <a:rPr lang="pt-BR" sz="2000" b="1" dirty="0" smtClean="0"/>
              <a:t>/</a:t>
            </a:r>
            <a:r>
              <a:rPr lang="uk-UA" sz="2000" b="1" dirty="0" smtClean="0"/>
              <a:t> </a:t>
            </a:r>
            <a:r>
              <a:rPr lang="pt-BR" sz="2000" b="1" dirty="0" smtClean="0"/>
              <a:t>(100</a:t>
            </a:r>
            <a:r>
              <a:rPr lang="uk-UA" sz="2000" b="1" dirty="0" smtClean="0"/>
              <a:t> </a:t>
            </a:r>
            <a:r>
              <a:rPr lang="pt-BR" sz="2000" b="1" dirty="0" smtClean="0"/>
              <a:t>-</a:t>
            </a:r>
            <a:r>
              <a:rPr lang="uk-UA" sz="2000" b="1" dirty="0" smtClean="0"/>
              <a:t> </a:t>
            </a:r>
            <a:r>
              <a:rPr lang="pt-BR" sz="2000" b="1" dirty="0" smtClean="0"/>
              <a:t>Ht</a:t>
            </a:r>
            <a:r>
              <a:rPr lang="pt-BR" sz="2000" b="1" dirty="0"/>
              <a:t>)</a:t>
            </a:r>
            <a:endParaRPr lang="uk-UA" sz="2000" b="1" dirty="0" smtClean="0"/>
          </a:p>
          <a:p>
            <a:pPr marL="0" indent="0" algn="ctr">
              <a:buNone/>
            </a:pPr>
            <a:endParaRPr lang="uk-UA" sz="2000" b="1" dirty="0" smtClean="0">
              <a:ea typeface="맑은 고딕"/>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extLst>
      <p:ext uri="{BB962C8B-B14F-4D97-AF65-F5344CB8AC3E}">
        <p14:creationId xmlns:p14="http://schemas.microsoft.com/office/powerpoint/2010/main" val="3387547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619672" y="304882"/>
            <a:ext cx="7524328" cy="594343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ru-RU" sz="2000" b="1" dirty="0" err="1">
                <a:solidFill>
                  <a:srgbClr val="FF0000"/>
                </a:solidFill>
                <a:ea typeface="맑은 고딕"/>
              </a:rPr>
              <a:t>Об'єм</a:t>
            </a:r>
            <a:r>
              <a:rPr lang="ru-RU" sz="2000" b="1" dirty="0">
                <a:solidFill>
                  <a:srgbClr val="FF0000"/>
                </a:solidFill>
                <a:ea typeface="맑은 고딕"/>
              </a:rPr>
              <a:t> </a:t>
            </a:r>
            <a:r>
              <a:rPr lang="ru-RU" sz="2000" b="1" dirty="0" err="1">
                <a:solidFill>
                  <a:srgbClr val="FF0000"/>
                </a:solidFill>
                <a:ea typeface="맑은 고딕"/>
              </a:rPr>
              <a:t>циркулюючої</a:t>
            </a:r>
            <a:r>
              <a:rPr lang="ru-RU" sz="2000" b="1" dirty="0">
                <a:solidFill>
                  <a:srgbClr val="FF0000"/>
                </a:solidFill>
                <a:ea typeface="맑은 고딕"/>
              </a:rPr>
              <a:t> </a:t>
            </a:r>
            <a:r>
              <a:rPr lang="ru-RU" sz="2000" b="1" dirty="0" err="1">
                <a:solidFill>
                  <a:srgbClr val="FF0000"/>
                </a:solidFill>
                <a:ea typeface="맑은 고딕"/>
              </a:rPr>
              <a:t>крові</a:t>
            </a:r>
            <a:r>
              <a:rPr lang="ru-RU" sz="2000" b="1" dirty="0">
                <a:solidFill>
                  <a:srgbClr val="FF0000"/>
                </a:solidFill>
                <a:ea typeface="맑은 고딕"/>
              </a:rPr>
              <a:t> (ОЦК)</a:t>
            </a:r>
            <a:r>
              <a:rPr lang="ru-RU" sz="2000" dirty="0">
                <a:ea typeface="맑은 고딕"/>
              </a:rPr>
              <a:t> </a:t>
            </a:r>
            <a:r>
              <a:rPr lang="ru-RU" sz="2000" dirty="0" err="1">
                <a:ea typeface="맑은 고딕"/>
              </a:rPr>
              <a:t>відносно</a:t>
            </a:r>
            <a:r>
              <a:rPr lang="ru-RU" sz="2000" dirty="0">
                <a:ea typeface="맑은 고딕"/>
              </a:rPr>
              <a:t> </a:t>
            </a:r>
            <a:r>
              <a:rPr lang="ru-RU" sz="2000" dirty="0" err="1">
                <a:ea typeface="맑은 고딕"/>
              </a:rPr>
              <a:t>постійний</a:t>
            </a:r>
            <a:r>
              <a:rPr lang="ru-RU" sz="2000" dirty="0">
                <a:ea typeface="맑은 고딕"/>
              </a:rPr>
              <a:t>, </a:t>
            </a:r>
            <a:r>
              <a:rPr lang="ru-RU" sz="2000" dirty="0" err="1" smtClean="0">
                <a:ea typeface="맑은 고딕"/>
              </a:rPr>
              <a:t>що</a:t>
            </a:r>
            <a:r>
              <a:rPr lang="ru-RU" sz="2000" dirty="0" smtClean="0">
                <a:ea typeface="맑은 고딕"/>
              </a:rPr>
              <a:t> є </a:t>
            </a:r>
            <a:r>
              <a:rPr lang="ru-RU" sz="2000" dirty="0" err="1" smtClean="0">
                <a:ea typeface="맑은 고딕"/>
              </a:rPr>
              <a:t>корисним</a:t>
            </a:r>
            <a:r>
              <a:rPr lang="ru-RU" sz="2000" dirty="0" smtClean="0">
                <a:ea typeface="맑은 고딕"/>
              </a:rPr>
              <a:t> </a:t>
            </a:r>
            <a:r>
              <a:rPr lang="ru-RU" sz="2000" dirty="0" err="1">
                <a:ea typeface="맑은 고딕"/>
              </a:rPr>
              <a:t>пристосувальним</a:t>
            </a:r>
            <a:r>
              <a:rPr lang="ru-RU" sz="2000" dirty="0">
                <a:ea typeface="맑은 고딕"/>
              </a:rPr>
              <a:t> результатом (ППР) </a:t>
            </a:r>
            <a:r>
              <a:rPr lang="ru-RU" sz="2000" dirty="0" err="1" smtClean="0">
                <a:ea typeface="맑은 고딕"/>
              </a:rPr>
              <a:t>діяльності</a:t>
            </a:r>
            <a:r>
              <a:rPr lang="ru-RU" sz="2000" dirty="0" smtClean="0">
                <a:ea typeface="맑은 고딕"/>
              </a:rPr>
              <a:t>   </a:t>
            </a:r>
            <a:r>
              <a:rPr lang="ru-RU" sz="2000" dirty="0" err="1" smtClean="0">
                <a:ea typeface="맑은 고딕"/>
              </a:rPr>
              <a:t>відповідної</a:t>
            </a:r>
            <a:r>
              <a:rPr lang="ru-RU" sz="2000" dirty="0" smtClean="0">
                <a:ea typeface="맑은 고딕"/>
              </a:rPr>
              <a:t> </a:t>
            </a:r>
            <a:r>
              <a:rPr lang="ru-RU" sz="2000" dirty="0" err="1">
                <a:ea typeface="맑은 고딕"/>
              </a:rPr>
              <a:t>функціональної</a:t>
            </a:r>
            <a:r>
              <a:rPr lang="ru-RU" sz="2000" dirty="0">
                <a:ea typeface="맑은 고딕"/>
              </a:rPr>
              <a:t> </a:t>
            </a:r>
            <a:r>
              <a:rPr lang="ru-RU" sz="2000" dirty="0" err="1">
                <a:ea typeface="맑은 고딕"/>
              </a:rPr>
              <a:t>системи</a:t>
            </a:r>
            <a:r>
              <a:rPr lang="ru-RU" sz="2000" dirty="0">
                <a:ea typeface="맑은 고딕"/>
              </a:rPr>
              <a:t> (ФС</a:t>
            </a:r>
            <a:r>
              <a:rPr lang="ru-RU" sz="2000" dirty="0" smtClean="0">
                <a:ea typeface="맑은 고딕"/>
              </a:rPr>
              <a:t>).</a:t>
            </a:r>
          </a:p>
          <a:p>
            <a:pPr marL="0" indent="0">
              <a:buNone/>
            </a:pPr>
            <a:r>
              <a:rPr lang="uk-UA" sz="2000" dirty="0">
                <a:ea typeface="맑은 고딕"/>
              </a:rPr>
              <a:t>ОЦК оцінюється </a:t>
            </a:r>
            <a:r>
              <a:rPr lang="uk-UA" sz="2000" dirty="0" err="1">
                <a:ea typeface="맑은 고딕"/>
              </a:rPr>
              <a:t>волюморецепторами</a:t>
            </a:r>
            <a:r>
              <a:rPr lang="uk-UA" sz="2000" dirty="0">
                <a:ea typeface="맑은 고딕"/>
              </a:rPr>
              <a:t>, які розташовані </a:t>
            </a:r>
            <a:r>
              <a:rPr lang="uk-UA" sz="2000" dirty="0" smtClean="0">
                <a:ea typeface="맑은 고딕"/>
              </a:rPr>
              <a:t>                 в серцево-судинної </a:t>
            </a:r>
            <a:r>
              <a:rPr lang="uk-UA" sz="2000" dirty="0">
                <a:ea typeface="맑은 고딕"/>
              </a:rPr>
              <a:t>системи, особливо в областях низького тиску</a:t>
            </a:r>
            <a:r>
              <a:rPr lang="uk-UA" sz="2000" dirty="0" smtClean="0">
                <a:ea typeface="맑은 고딕"/>
              </a:rPr>
              <a:t>. Імпульси </a:t>
            </a:r>
            <a:r>
              <a:rPr lang="uk-UA" sz="2000" dirty="0">
                <a:ea typeface="맑은 고딕"/>
              </a:rPr>
              <a:t>від них надходять у нервовий центр, </a:t>
            </a:r>
            <a:r>
              <a:rPr lang="uk-UA" sz="2000" dirty="0" smtClean="0">
                <a:ea typeface="맑은 고딕"/>
              </a:rPr>
              <a:t>                            розташований </a:t>
            </a:r>
            <a:r>
              <a:rPr lang="uk-UA" sz="2000" dirty="0">
                <a:ea typeface="맑은 고딕"/>
              </a:rPr>
              <a:t>у </a:t>
            </a:r>
            <a:r>
              <a:rPr lang="uk-UA" sz="2000" dirty="0" err="1" smtClean="0">
                <a:ea typeface="맑은 고딕"/>
              </a:rPr>
              <a:t>гіпоталамо-лімбіко-ретикулярних</a:t>
            </a:r>
            <a:r>
              <a:rPr lang="uk-UA" sz="2000" dirty="0" smtClean="0">
                <a:ea typeface="맑은 고딕"/>
              </a:rPr>
              <a:t>                               структурах </a:t>
            </a:r>
            <a:r>
              <a:rPr lang="uk-UA" sz="2000" dirty="0">
                <a:ea typeface="맑은 고딕"/>
              </a:rPr>
              <a:t>та корі великих півкуль </a:t>
            </a:r>
            <a:r>
              <a:rPr lang="uk-UA" sz="2000" dirty="0" smtClean="0">
                <a:ea typeface="맑은 고딕"/>
              </a:rPr>
              <a:t>головного мозку</a:t>
            </a:r>
            <a:r>
              <a:rPr lang="uk-UA" sz="2000" dirty="0">
                <a:ea typeface="맑은 고딕"/>
              </a:rPr>
              <a:t>. </a:t>
            </a:r>
            <a:r>
              <a:rPr lang="uk-UA" sz="2000" dirty="0" smtClean="0">
                <a:ea typeface="맑은 고딕"/>
              </a:rPr>
              <a:t>           Потім </a:t>
            </a:r>
            <a:r>
              <a:rPr lang="uk-UA" sz="2000" dirty="0">
                <a:ea typeface="맑은 고딕"/>
              </a:rPr>
              <a:t>нервовим та гуморальним шляхами мобілізуються </a:t>
            </a:r>
            <a:r>
              <a:rPr lang="uk-UA" sz="2000" dirty="0" smtClean="0">
                <a:ea typeface="맑은 고딕"/>
              </a:rPr>
              <a:t>                                  ефекторні апарати</a:t>
            </a:r>
            <a:r>
              <a:rPr lang="uk-UA" sz="2000" dirty="0">
                <a:ea typeface="맑은 고딕"/>
              </a:rPr>
              <a:t>, насамперед, «аварійні» – зміна роботи </a:t>
            </a:r>
            <a:r>
              <a:rPr lang="uk-UA" sz="2000" dirty="0" smtClean="0">
                <a:ea typeface="맑은 고딕"/>
              </a:rPr>
              <a:t>                      серця та нирок</a:t>
            </a:r>
            <a:r>
              <a:rPr lang="uk-UA" sz="2000" dirty="0">
                <a:ea typeface="맑은 고딕"/>
              </a:rPr>
              <a:t>, просвіту судин, швидкості кровотоку, </a:t>
            </a:r>
            <a:r>
              <a:rPr lang="uk-UA" sz="2000" dirty="0" smtClean="0">
                <a:ea typeface="맑은 고딕"/>
              </a:rPr>
              <a:t>                               вмісту </a:t>
            </a:r>
            <a:r>
              <a:rPr lang="uk-UA" sz="2000" dirty="0">
                <a:ea typeface="맑은 고딕"/>
              </a:rPr>
              <a:t>води в тканинах, </a:t>
            </a:r>
            <a:r>
              <a:rPr lang="uk-UA" sz="2000" dirty="0" smtClean="0">
                <a:ea typeface="맑은 고딕"/>
              </a:rPr>
              <a:t>а також </a:t>
            </a:r>
            <a:r>
              <a:rPr lang="uk-UA" sz="2000" dirty="0">
                <a:ea typeface="맑은 고딕"/>
              </a:rPr>
              <a:t>депонування крові. </a:t>
            </a:r>
            <a:r>
              <a:rPr lang="uk-UA" sz="2000" dirty="0" smtClean="0">
                <a:ea typeface="맑은 고딕"/>
              </a:rPr>
              <a:t>                         Повільніше підключаються інші компоненти</a:t>
            </a:r>
            <a:r>
              <a:rPr lang="uk-UA" sz="2000" dirty="0">
                <a:ea typeface="맑은 고딕"/>
              </a:rPr>
              <a:t>; питна </a:t>
            </a:r>
            <a:r>
              <a:rPr lang="uk-UA" sz="2000" dirty="0" smtClean="0">
                <a:ea typeface="맑은 고딕"/>
              </a:rPr>
              <a:t>                                 </a:t>
            </a:r>
            <a:r>
              <a:rPr lang="uk-UA" sz="2000" dirty="0">
                <a:ea typeface="맑은 고딕"/>
              </a:rPr>
              <a:t>поведінка – </a:t>
            </a:r>
            <a:r>
              <a:rPr lang="uk-UA" sz="2000" dirty="0" smtClean="0">
                <a:ea typeface="맑은 고딕"/>
              </a:rPr>
              <a:t>зовнішній </a:t>
            </a:r>
            <a:r>
              <a:rPr lang="uk-UA" sz="2000" dirty="0">
                <a:ea typeface="맑은 고딕"/>
              </a:rPr>
              <a:t>контур, </a:t>
            </a:r>
            <a:r>
              <a:rPr lang="uk-UA" sz="2000" dirty="0" smtClean="0">
                <a:ea typeface="맑은 고딕"/>
              </a:rPr>
              <a:t>процеси </a:t>
            </a:r>
            <a:r>
              <a:rPr lang="uk-UA" sz="2000" dirty="0" err="1" smtClean="0">
                <a:ea typeface="맑은 고딕"/>
              </a:rPr>
              <a:t>кроворуйнування</a:t>
            </a:r>
            <a:r>
              <a:rPr lang="uk-UA" sz="2000" dirty="0" smtClean="0">
                <a:ea typeface="맑은 고딕"/>
              </a:rPr>
              <a:t>        та </a:t>
            </a:r>
            <a:r>
              <a:rPr lang="uk-UA" sz="2000" dirty="0">
                <a:ea typeface="맑은 고딕"/>
              </a:rPr>
              <a:t>кровотворення – внутрішній контур. </a:t>
            </a:r>
            <a:r>
              <a:rPr lang="uk-UA" sz="2000" dirty="0" smtClean="0">
                <a:ea typeface="맑은 고딕"/>
              </a:rPr>
              <a:t>Завдяки наявності                     зворотної </a:t>
            </a:r>
            <a:r>
              <a:rPr lang="uk-UA" sz="2000" dirty="0">
                <a:ea typeface="맑은 고딕"/>
              </a:rPr>
              <a:t>аферентації, що свідчить про рівень </a:t>
            </a:r>
            <a:r>
              <a:rPr lang="uk-UA" sz="2000" dirty="0" err="1" smtClean="0">
                <a:ea typeface="맑은 고딕"/>
              </a:rPr>
              <a:t>досягнення.ППР</a:t>
            </a:r>
            <a:r>
              <a:rPr lang="uk-UA" sz="2000" dirty="0">
                <a:ea typeface="맑은 고딕"/>
              </a:rPr>
              <a:t>, дана </a:t>
            </a:r>
            <a:r>
              <a:rPr lang="uk-UA" sz="2000" dirty="0" smtClean="0">
                <a:ea typeface="맑은 고딕"/>
              </a:rPr>
              <a:t>ФС</a:t>
            </a:r>
            <a:r>
              <a:rPr lang="uk-UA" sz="2000" dirty="0">
                <a:ea typeface="맑은 고딕"/>
              </a:rPr>
              <a:t>, як і всі інші, є </a:t>
            </a:r>
            <a:r>
              <a:rPr lang="uk-UA" sz="2000" dirty="0" smtClean="0">
                <a:ea typeface="맑은 고딕"/>
              </a:rPr>
              <a:t>саморегулюючою.                               На </a:t>
            </a:r>
            <a:r>
              <a:rPr lang="uk-UA" sz="2000" dirty="0">
                <a:ea typeface="맑은 고딕"/>
              </a:rPr>
              <a:t>постійному рівні підтримується не лише кількість крові, </a:t>
            </a:r>
            <a:r>
              <a:rPr lang="uk-UA" sz="2000" dirty="0" smtClean="0">
                <a:ea typeface="맑은 고딕"/>
              </a:rPr>
              <a:t>        а й та </a:t>
            </a:r>
            <a:r>
              <a:rPr lang="uk-UA" sz="2000" dirty="0">
                <a:ea typeface="맑은 고딕"/>
              </a:rPr>
              <a:t>її фізико-хімічні характеристики.</a:t>
            </a:r>
            <a:endParaRPr lang="uk-UA" sz="2000" dirty="0" smtClean="0">
              <a:ea typeface="맑은 고딕"/>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extLst>
      <p:ext uri="{BB962C8B-B14F-4D97-AF65-F5344CB8AC3E}">
        <p14:creationId xmlns:p14="http://schemas.microsoft.com/office/powerpoint/2010/main" val="3059962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sz="half" idx="4294967295"/>
          </p:nvPr>
        </p:nvSpPr>
        <p:spPr bwMode="auto">
          <a:xfrm>
            <a:off x="179388" y="260350"/>
            <a:ext cx="8713787" cy="1081088"/>
          </a:xfrm>
          <a:prstGeom prst="rect">
            <a:avLst/>
          </a:prstGeom>
          <a:solidFill>
            <a:schemeClr val="bg2"/>
          </a:solidFill>
          <a:ln>
            <a:miter lim="800000"/>
            <a:headEnd/>
            <a:tailEnd/>
          </a:ln>
        </p:spPr>
        <p:txBody>
          <a:bodyPr/>
          <a:lstStyle/>
          <a:p>
            <a:pPr algn="ctr" eaLnBrk="1" hangingPunct="1">
              <a:lnSpc>
                <a:spcPct val="80000"/>
              </a:lnSpc>
              <a:buFont typeface="Arial" charset="0"/>
              <a:buNone/>
            </a:pPr>
            <a:r>
              <a:rPr lang="uk-UA" sz="2000" b="1" dirty="0" smtClean="0">
                <a:latin typeface="Microsoft Sans Serif" pitchFamily="34" charset="0"/>
                <a:ea typeface="맑은 고딕"/>
                <a:cs typeface="Times New Roman" pitchFamily="18" charset="0"/>
              </a:rPr>
              <a:t>    </a:t>
            </a:r>
            <a:r>
              <a:rPr lang="uk-UA" sz="1800" b="1" dirty="0" smtClean="0">
                <a:latin typeface="Times New Roman" panose="02020603050405020304" pitchFamily="18" charset="0"/>
                <a:ea typeface="맑은 고딕"/>
                <a:cs typeface="Times New Roman" panose="02020603050405020304" pitchFamily="18" charset="0"/>
              </a:rPr>
              <a:t>Нормальні величини загальної кількості крові</a:t>
            </a:r>
            <a:r>
              <a:rPr lang="uk-UA" sz="1800" b="1" dirty="0" smtClean="0">
                <a:solidFill>
                  <a:srgbClr val="04617B"/>
                </a:solidFill>
                <a:latin typeface="Times New Roman" panose="02020603050405020304" pitchFamily="18" charset="0"/>
                <a:ea typeface="맑은 고딕"/>
                <a:cs typeface="Times New Roman" panose="02020603050405020304" pitchFamily="18" charset="0"/>
              </a:rPr>
              <a:t> </a:t>
            </a:r>
            <a:r>
              <a:rPr lang="uk-UA" sz="1800" b="1" dirty="0" smtClean="0">
                <a:latin typeface="Times New Roman" panose="02020603050405020304" pitchFamily="18" charset="0"/>
                <a:ea typeface="맑은 고딕"/>
                <a:cs typeface="Times New Roman" panose="02020603050405020304" pitchFamily="18" charset="0"/>
              </a:rPr>
              <a:t>звуться </a:t>
            </a:r>
            <a:r>
              <a:rPr lang="uk-UA" sz="1800" b="1" dirty="0" err="1" smtClean="0">
                <a:solidFill>
                  <a:srgbClr val="FF0000"/>
                </a:solidFill>
                <a:latin typeface="Times New Roman" panose="02020603050405020304" pitchFamily="18" charset="0"/>
                <a:ea typeface="맑은 고딕"/>
                <a:cs typeface="Times New Roman" panose="02020603050405020304" pitchFamily="18" charset="0"/>
              </a:rPr>
              <a:t>нормоволемією</a:t>
            </a:r>
            <a:r>
              <a:rPr lang="uk-UA" sz="1800" dirty="0" smtClean="0">
                <a:latin typeface="Times New Roman" panose="02020603050405020304" pitchFamily="18" charset="0"/>
                <a:ea typeface="맑은 고딕"/>
                <a:cs typeface="Times New Roman" panose="02020603050405020304" pitchFamily="18" charset="0"/>
              </a:rPr>
              <a:t>.              </a:t>
            </a:r>
            <a:r>
              <a:rPr lang="en-US" sz="1800" dirty="0" smtClean="0">
                <a:latin typeface="Times New Roman" panose="02020603050405020304" pitchFamily="18" charset="0"/>
                <a:ea typeface="맑은 고딕"/>
                <a:cs typeface="Times New Roman" panose="02020603050405020304" pitchFamily="18" charset="0"/>
              </a:rPr>
              <a:t>              </a:t>
            </a:r>
            <a:r>
              <a:rPr lang="uk-UA" sz="1800" b="1" dirty="0" smtClean="0">
                <a:latin typeface="Times New Roman" panose="02020603050405020304" pitchFamily="18" charset="0"/>
                <a:ea typeface="맑은 고딕"/>
                <a:cs typeface="Times New Roman" panose="02020603050405020304" pitchFamily="18" charset="0"/>
              </a:rPr>
              <a:t>До змін загальної кількості крові належать стани                                                      </a:t>
            </a:r>
            <a:r>
              <a:rPr lang="uk-UA" sz="1800" b="1" dirty="0" smtClean="0">
                <a:solidFill>
                  <a:srgbClr val="FF0000"/>
                </a:solidFill>
                <a:latin typeface="Times New Roman" panose="02020603050405020304" pitchFamily="18" charset="0"/>
                <a:ea typeface="맑은 고딕"/>
                <a:cs typeface="Times New Roman" panose="02020603050405020304" pitchFamily="18" charset="0"/>
              </a:rPr>
              <a:t>гіперволемії </a:t>
            </a:r>
            <a:r>
              <a:rPr lang="uk-UA" sz="1800" b="1" dirty="0" smtClean="0">
                <a:latin typeface="Times New Roman" panose="02020603050405020304" pitchFamily="18" charset="0"/>
                <a:ea typeface="맑은 고딕"/>
                <a:cs typeface="Times New Roman" panose="02020603050405020304" pitchFamily="18" charset="0"/>
              </a:rPr>
              <a:t>(збільшення) та </a:t>
            </a:r>
            <a:r>
              <a:rPr lang="uk-UA" sz="1800" b="1" dirty="0" smtClean="0">
                <a:solidFill>
                  <a:srgbClr val="FF0000"/>
                </a:solidFill>
                <a:latin typeface="Times New Roman" panose="02020603050405020304" pitchFamily="18" charset="0"/>
                <a:ea typeface="맑은 고딕"/>
                <a:cs typeface="Times New Roman" panose="02020603050405020304" pitchFamily="18" charset="0"/>
              </a:rPr>
              <a:t>гіповолемії </a:t>
            </a:r>
            <a:r>
              <a:rPr lang="uk-UA" sz="1800" b="1" dirty="0" smtClean="0">
                <a:latin typeface="Times New Roman" panose="02020603050405020304" pitchFamily="18" charset="0"/>
                <a:ea typeface="맑은 고딕"/>
                <a:cs typeface="Times New Roman" panose="02020603050405020304" pitchFamily="18" charset="0"/>
              </a:rPr>
              <a:t>(зменшення). </a:t>
            </a:r>
            <a:endParaRPr lang="ru-RU" sz="1800" b="1" dirty="0" smtClean="0">
              <a:latin typeface="Times New Roman" panose="02020603050405020304" pitchFamily="18" charset="0"/>
              <a:ea typeface="맑은 고딕"/>
              <a:cs typeface="Times New Roman" panose="02020603050405020304" pitchFamily="18" charset="0"/>
            </a:endParaRPr>
          </a:p>
        </p:txBody>
      </p:sp>
      <p:graphicFrame>
        <p:nvGraphicFramePr>
          <p:cNvPr id="22546" name="Group 18"/>
          <p:cNvGraphicFramePr>
            <a:graphicFrameLocks noGrp="1"/>
          </p:cNvGraphicFramePr>
          <p:nvPr>
            <p:ph type="dgm" idx="1"/>
            <p:extLst>
              <p:ext uri="{D42A27DB-BD31-4B8C-83A1-F6EECF244321}">
                <p14:modId xmlns:p14="http://schemas.microsoft.com/office/powerpoint/2010/main" val="2327431483"/>
              </p:ext>
            </p:extLst>
          </p:nvPr>
        </p:nvGraphicFramePr>
        <p:xfrm>
          <a:off x="900113" y="1412875"/>
          <a:ext cx="7920037" cy="5445125"/>
        </p:xfrm>
        <a:graphic>
          <a:graphicData uri="http://schemas.openxmlformats.org/drawingml/2006/table">
            <a:tbl>
              <a:tblPr/>
              <a:tblGrid>
                <a:gridCol w="2430462"/>
                <a:gridCol w="2789238"/>
                <a:gridCol w="2700337"/>
              </a:tblGrid>
              <a:tr h="1079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rPr>
                        <a:t>Гіперволемія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rPr>
                        <a:t> проста</a:t>
                      </a:r>
                      <a:endParaRPr kumimoji="0" lang="en-US"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282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Гіперволемія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 олігоцитемічна</a:t>
                      </a: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282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Гіперволемія</a:t>
                      </a: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 поліцитемічна</a:t>
                      </a: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28282"/>
                    </a:solidFill>
                  </a:tcPr>
                </a:tc>
              </a:tr>
              <a:tr h="4365625">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uk-UA" sz="1800" b="0" i="0" u="none" strike="noStrike" cap="none" normalizeH="0" baseline="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smtClean="0">
                          <a:ln>
                            <a:noFill/>
                          </a:ln>
                          <a:solidFill>
                            <a:srgbClr val="000000"/>
                          </a:solidFill>
                          <a:effectLst/>
                          <a:latin typeface="Times New Roman" pitchFamily="18" charset="0"/>
                          <a:ea typeface="맑은 고딕"/>
                          <a:cs typeface="Times New Roman" pitchFamily="18" charset="0"/>
                        </a:rPr>
                        <a:t> коли при збільшенні загального об'єму крові зберігається нормальне співвідношення між об'ємами формених елементів крові та плазми. Спостерігається в ранній термін  після переливання великої кількості крові, при інтенсивному фізичному навантаженні, при  інтенсивному надходженні депонованої крові та тканинної рідини в судинне русло (при високій температурі). </a:t>
                      </a:r>
                      <a:endParaRPr kumimoji="0" lang="en-US" sz="1400" b="0" i="0" u="none" strike="noStrike" cap="none" normalizeH="0" baseline="0" smtClean="0">
                        <a:ln>
                          <a:noFill/>
                        </a:ln>
                        <a:solidFill>
                          <a:srgbClr val="000000"/>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FF"/>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uk-UA" sz="1800" b="0" i="0" u="none" strike="noStrike" cap="none" normalizeH="0" baseline="0" dirty="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коли збільшення загального об'єму крові пов'язано зі збільшенням об'єму плазми крові (</a:t>
                      </a:r>
                      <a:r>
                        <a:rPr kumimoji="0" lang="uk-UA" sz="1400" b="1" i="1" u="none" strike="noStrike" cap="none" normalizeH="0" baseline="0" dirty="0" smtClean="0">
                          <a:ln>
                            <a:noFill/>
                          </a:ln>
                          <a:solidFill>
                            <a:srgbClr val="FF0000"/>
                          </a:solidFill>
                          <a:effectLst/>
                          <a:latin typeface="Times New Roman" pitchFamily="18" charset="0"/>
                          <a:ea typeface="맑은 고딕"/>
                          <a:cs typeface="Times New Roman" pitchFamily="18" charset="0"/>
                        </a:rPr>
                        <a:t>гідремія</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Спостерігається при порушеннях виведення рідини</a:t>
                      </a:r>
                      <a:r>
                        <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з організму (дифузний </a:t>
                      </a:r>
                      <a:r>
                        <a:rPr kumimoji="0" lang="uk-UA" sz="1400" b="0" i="0" u="none" strike="noStrike" cap="none" normalizeH="0" baseline="0" dirty="0" err="1" smtClean="0">
                          <a:ln>
                            <a:noFill/>
                          </a:ln>
                          <a:solidFill>
                            <a:srgbClr val="000000"/>
                          </a:solidFill>
                          <a:effectLst/>
                          <a:latin typeface="Times New Roman" pitchFamily="18" charset="0"/>
                          <a:ea typeface="맑은 고딕"/>
                          <a:cs typeface="Times New Roman" pitchFamily="18" charset="0"/>
                        </a:rPr>
                        <a:t>гломерулонефрит</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гостра та хронічна ниркова недостатність), при серцевій недостатності в період сходження набряків, при сходженні ниркових набряків, після введення </a:t>
                      </a:r>
                      <a:r>
                        <a:rPr kumimoji="0" lang="uk-UA" sz="1400" b="0" i="0" u="none" strike="noStrike" cap="none" normalizeH="0" baseline="0" dirty="0" err="1" smtClean="0">
                          <a:ln>
                            <a:noFill/>
                          </a:ln>
                          <a:solidFill>
                            <a:srgbClr val="000000"/>
                          </a:solidFill>
                          <a:effectLst/>
                          <a:latin typeface="Times New Roman" pitchFamily="18" charset="0"/>
                          <a:ea typeface="맑은 고딕"/>
                          <a:cs typeface="Times New Roman" pitchFamily="18" charset="0"/>
                        </a:rPr>
                        <a:t>кровозамінних</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рідин (</a:t>
                      </a:r>
                      <a:r>
                        <a:rPr kumimoji="0" lang="uk-UA" sz="1400" b="1" i="1" u="none" strike="noStrike" cap="none" normalizeH="0" baseline="0" dirty="0" smtClean="0">
                          <a:ln>
                            <a:noFill/>
                          </a:ln>
                          <a:solidFill>
                            <a:srgbClr val="FF0000"/>
                          </a:solidFill>
                          <a:effectLst/>
                          <a:latin typeface="Times New Roman" pitchFamily="18" charset="0"/>
                          <a:ea typeface="맑은 고딕"/>
                          <a:cs typeface="Times New Roman" pitchFamily="18" charset="0"/>
                        </a:rPr>
                        <a:t>тимчасова </a:t>
                      </a:r>
                      <a:r>
                        <a:rPr kumimoji="0" lang="uk-UA" sz="1400" b="1" i="1" u="none" strike="noStrike" cap="none" normalizeH="0" baseline="0" dirty="0" err="1" smtClean="0">
                          <a:ln>
                            <a:noFill/>
                          </a:ln>
                          <a:solidFill>
                            <a:srgbClr val="FF0000"/>
                          </a:solidFill>
                          <a:effectLst/>
                          <a:latin typeface="Times New Roman" pitchFamily="18" charset="0"/>
                          <a:ea typeface="맑은 고딕"/>
                          <a:cs typeface="Times New Roman" pitchFamily="18" charset="0"/>
                        </a:rPr>
                        <a:t>гіперволемія</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endPar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FF"/>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uk-UA" sz="1800" b="0" i="0" u="none" strike="noStrike" cap="none" normalizeH="0" baseline="0" dirty="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коли збільшення загального об'єму крові пов'язано з переважним збільшенням кількості еритроцитів. Спостерігається при гіпоксіях різного ґенезу </a:t>
                      </a:r>
                      <a:r>
                        <a:rPr kumimoji="0" lang="uk-UA" sz="1800" b="0" i="0" u="none" strike="noStrike" cap="none" normalizeH="0" baseline="0" dirty="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у  мешканців високогір'я, у хворих на емфізему легень та вроджені</a:t>
                      </a:r>
                      <a:r>
                        <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вади серця. При </a:t>
                      </a:r>
                      <a:r>
                        <a:rPr kumimoji="0" lang="uk-UA" sz="1400" b="1" i="1" u="none" strike="noStrike" cap="none" normalizeH="0" baseline="0" dirty="0" smtClean="0">
                          <a:ln>
                            <a:noFill/>
                          </a:ln>
                          <a:solidFill>
                            <a:srgbClr val="FF0000"/>
                          </a:solidFill>
                          <a:effectLst/>
                          <a:latin typeface="Times New Roman" pitchFamily="18" charset="0"/>
                          <a:ea typeface="맑은 고딕"/>
                          <a:cs typeface="Times New Roman" pitchFamily="18" charset="0"/>
                        </a:rPr>
                        <a:t>еритремії</a:t>
                      </a:r>
                      <a:r>
                        <a:rPr kumimoji="0" lang="uk-UA" sz="1400" b="1"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r>
                        <a:rPr kumimoji="0" lang="uk-UA" sz="1800" b="0" i="0" u="none" strike="noStrike" cap="none" normalizeH="0" baseline="0" dirty="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одному з варіантів хронічного лейкозу, що характеризується підвищеною продукцією еритроцитів, яка обумовлена дефектом клітини-попередниці </a:t>
                      </a:r>
                      <a:r>
                        <a:rPr kumimoji="0" lang="uk-UA" sz="1400" b="0" i="0" u="none" strike="noStrike" cap="none" normalizeH="0" baseline="0" dirty="0" err="1" smtClean="0">
                          <a:ln>
                            <a:noFill/>
                          </a:ln>
                          <a:solidFill>
                            <a:srgbClr val="000000"/>
                          </a:solidFill>
                          <a:effectLst/>
                          <a:latin typeface="Times New Roman" pitchFamily="18" charset="0"/>
                          <a:ea typeface="맑은 고딕"/>
                          <a:cs typeface="Times New Roman" pitchFamily="18" charset="0"/>
                        </a:rPr>
                        <a:t>мієлопоезу</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об'єм циркулюючої крові може підвищуватися до 60% за рахунок збільшення</a:t>
                      </a:r>
                      <a:r>
                        <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маси еритроцитів. </a:t>
                      </a:r>
                      <a:endParaRPr kumimoji="0" lang="ru-RU"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sz="half" idx="4294967295"/>
          </p:nvPr>
        </p:nvSpPr>
        <p:spPr bwMode="auto">
          <a:xfrm>
            <a:off x="755650" y="404813"/>
            <a:ext cx="7993063" cy="936625"/>
          </a:xfrm>
          <a:prstGeom prst="rect">
            <a:avLst/>
          </a:prstGeom>
          <a:solidFill>
            <a:schemeClr val="bg2"/>
          </a:solidFill>
          <a:ln>
            <a:miter lim="800000"/>
            <a:headEnd/>
            <a:tailEnd/>
          </a:ln>
        </p:spPr>
        <p:txBody>
          <a:bodyPr/>
          <a:lstStyle/>
          <a:p>
            <a:pPr algn="ctr" eaLnBrk="1" hangingPunct="1">
              <a:buFont typeface="Arial" charset="0"/>
              <a:buNone/>
            </a:pPr>
            <a:r>
              <a:rPr lang="uk-UA" sz="2000" b="1" dirty="0" smtClean="0">
                <a:latin typeface="Times New Roman" pitchFamily="18" charset="0"/>
                <a:ea typeface="맑은 고딕"/>
                <a:cs typeface="Times New Roman" pitchFamily="18" charset="0"/>
              </a:rPr>
              <a:t>   </a:t>
            </a:r>
            <a:r>
              <a:rPr lang="uk-UA" sz="2000" b="1" dirty="0" smtClean="0">
                <a:solidFill>
                  <a:schemeClr val="folHlink"/>
                </a:solidFill>
                <a:latin typeface="Times New Roman" pitchFamily="18" charset="0"/>
                <a:ea typeface="맑은 고딕"/>
                <a:cs typeface="Times New Roman" pitchFamily="18" charset="0"/>
              </a:rPr>
              <a:t> </a:t>
            </a:r>
            <a:r>
              <a:rPr lang="uk-UA" sz="1800" b="1" dirty="0" smtClean="0">
                <a:solidFill>
                  <a:srgbClr val="FF0000"/>
                </a:solidFill>
                <a:latin typeface="Times New Roman" pitchFamily="18" charset="0"/>
                <a:ea typeface="맑은 고딕"/>
                <a:cs typeface="Times New Roman" pitchFamily="18" charset="0"/>
              </a:rPr>
              <a:t>Гіповолемія (олігемія) </a:t>
            </a:r>
            <a:r>
              <a:rPr lang="uk-UA" sz="1800" dirty="0" smtClean="0">
                <a:latin typeface="Times New Roman" pitchFamily="18" charset="0"/>
                <a:ea typeface="맑은 고딕"/>
              </a:rPr>
              <a:t>–</a:t>
            </a:r>
            <a:r>
              <a:rPr lang="uk-UA" sz="1800" b="1" dirty="0" smtClean="0">
                <a:latin typeface="Times New Roman" pitchFamily="18" charset="0"/>
                <a:ea typeface="맑은 고딕"/>
                <a:cs typeface="Times New Roman" pitchFamily="18" charset="0"/>
              </a:rPr>
              <a:t> зменшення загального об'єму крові </a:t>
            </a:r>
            <a:r>
              <a:rPr lang="uk-UA" sz="1800" b="1" dirty="0" smtClean="0">
                <a:latin typeface="Times New Roman" pitchFamily="18" charset="0"/>
                <a:ea typeface="맑은 고딕"/>
              </a:rPr>
              <a:t>–</a:t>
            </a:r>
            <a:r>
              <a:rPr lang="uk-UA" sz="1800" dirty="0" smtClean="0">
                <a:latin typeface="Times New Roman" pitchFamily="18" charset="0"/>
                <a:ea typeface="맑은 고딕"/>
                <a:cs typeface="Times New Roman" pitchFamily="18" charset="0"/>
              </a:rPr>
              <a:t>                 </a:t>
            </a:r>
            <a:r>
              <a:rPr lang="en-US" sz="1800" dirty="0" smtClean="0">
                <a:latin typeface="Times New Roman" pitchFamily="18" charset="0"/>
                <a:ea typeface="맑은 고딕"/>
                <a:cs typeface="Times New Roman" pitchFamily="18" charset="0"/>
              </a:rPr>
              <a:t> </a:t>
            </a:r>
            <a:r>
              <a:rPr lang="uk-UA" sz="1800" b="1" dirty="0" smtClean="0">
                <a:latin typeface="Times New Roman" pitchFamily="18" charset="0"/>
                <a:ea typeface="맑은 고딕"/>
                <a:cs typeface="Times New Roman" pitchFamily="18" charset="0"/>
              </a:rPr>
              <a:t>може зустрічатися в трьох варіантах.</a:t>
            </a:r>
            <a:r>
              <a:rPr lang="uk-UA" sz="1800" dirty="0" smtClean="0">
                <a:latin typeface="Times New Roman" pitchFamily="18" charset="0"/>
                <a:ea typeface="맑은 고딕"/>
                <a:cs typeface="Times New Roman" pitchFamily="18" charset="0"/>
              </a:rPr>
              <a:t> </a:t>
            </a:r>
            <a:endParaRPr lang="ru-RU" sz="1800" b="1" dirty="0" smtClean="0">
              <a:latin typeface="Times New Roman" pitchFamily="18" charset="0"/>
              <a:ea typeface="맑은 고딕"/>
              <a:cs typeface="Times New Roman" pitchFamily="18" charset="0"/>
            </a:endParaRPr>
          </a:p>
        </p:txBody>
      </p:sp>
      <p:graphicFrame>
        <p:nvGraphicFramePr>
          <p:cNvPr id="25619" name="Group 19"/>
          <p:cNvGraphicFramePr>
            <a:graphicFrameLocks noGrp="1"/>
          </p:cNvGraphicFramePr>
          <p:nvPr>
            <p:ph type="dgm" idx="1"/>
            <p:extLst>
              <p:ext uri="{D42A27DB-BD31-4B8C-83A1-F6EECF244321}">
                <p14:modId xmlns:p14="http://schemas.microsoft.com/office/powerpoint/2010/main" val="4064906478"/>
              </p:ext>
            </p:extLst>
          </p:nvPr>
        </p:nvGraphicFramePr>
        <p:xfrm>
          <a:off x="900113" y="1700213"/>
          <a:ext cx="7920037" cy="3987800"/>
        </p:xfrm>
        <a:graphic>
          <a:graphicData uri="http://schemas.openxmlformats.org/drawingml/2006/table">
            <a:tbl>
              <a:tblPr/>
              <a:tblGrid>
                <a:gridCol w="2430462"/>
                <a:gridCol w="2754313"/>
                <a:gridCol w="2735262"/>
              </a:tblGrid>
              <a:tr h="719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rPr>
                        <a:t>Гіповолемія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rPr>
                        <a:t> проста</a:t>
                      </a:r>
                      <a:endParaRPr kumimoji="0" lang="en-US"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282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Гіповолемія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 олігоцитемічна</a:t>
                      </a: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2828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Гіповолемія</a:t>
                      </a: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r>
                        <a:rPr kumimoji="0" lang="uk-UA" sz="1600" b="1" i="0" u="none" strike="noStrike" cap="none" normalizeH="0" baseline="0" smtClean="0">
                          <a:ln>
                            <a:noFill/>
                          </a:ln>
                          <a:solidFill>
                            <a:srgbClr val="FFFFFF"/>
                          </a:solidFill>
                          <a:effectLst/>
                          <a:latin typeface="Times New Roman" pitchFamily="18" charset="0"/>
                          <a:ea typeface="맑은 고딕"/>
                          <a:cs typeface="Times New Roman" pitchFamily="18" charset="0"/>
                        </a:rPr>
                        <a:t> поліцитемічна</a:t>
                      </a: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p>
                      <a:pPr marL="0" marR="0" lvl="0" indent="0" algn="ctr" defTabSz="914400" rtl="0" eaLnBrk="1" fontAlgn="base" latinLnBrk="1"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FF"/>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28282"/>
                    </a:solidFill>
                  </a:tcPr>
                </a:tc>
              </a:tr>
              <a:tr h="29210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uk-UA" sz="1800" b="0" i="0" u="none" strike="noStrike" cap="none" normalizeH="0" baseline="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smtClean="0">
                          <a:ln>
                            <a:noFill/>
                          </a:ln>
                          <a:solidFill>
                            <a:srgbClr val="000000"/>
                          </a:solidFill>
                          <a:effectLst/>
                          <a:latin typeface="Times New Roman" pitchFamily="18" charset="0"/>
                          <a:ea typeface="맑은 고딕"/>
                          <a:cs typeface="Times New Roman" pitchFamily="18" charset="0"/>
                        </a:rPr>
                        <a:t> коли при зменшенні загального об'єму крові пропорційно зменшується кількість плазми та  клітинних елементів. Спостерігається в ранній термін  після крововтрати. </a:t>
                      </a:r>
                      <a:endParaRPr kumimoji="0" lang="en-US" sz="1400" b="0" i="0" u="none" strike="noStrike" cap="none" normalizeH="0" baseline="0" smtClean="0">
                        <a:ln>
                          <a:noFill/>
                        </a:ln>
                        <a:solidFill>
                          <a:srgbClr val="000000"/>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FF"/>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uk-UA" sz="1800" b="0" i="0" u="none" strike="noStrike" cap="none" normalizeH="0" baseline="0" dirty="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при якій зменшення загального об'єму крові пов'язано зі зменшенням кількості еритроцитів.</a:t>
                      </a:r>
                      <a:r>
                        <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Спостерігається після гострої крововтрати, </a:t>
                      </a:r>
                      <a:r>
                        <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при анеміях, коли об'єм крові відновлюється за рахунок надходження в судинне русло тканинної рідини (</a:t>
                      </a:r>
                      <a:r>
                        <a:rPr kumimoji="0" lang="uk-UA" sz="1400" b="1" i="1" u="none" strike="noStrike" cap="none" normalizeH="0" baseline="0" dirty="0" err="1" smtClean="0">
                          <a:ln>
                            <a:noFill/>
                          </a:ln>
                          <a:solidFill>
                            <a:srgbClr val="FF0000"/>
                          </a:solidFill>
                          <a:effectLst/>
                          <a:latin typeface="Times New Roman" pitchFamily="18" charset="0"/>
                          <a:ea typeface="맑은 고딕"/>
                          <a:cs typeface="Times New Roman" pitchFamily="18" charset="0"/>
                        </a:rPr>
                        <a:t>олігоцитемічна</a:t>
                      </a:r>
                      <a:r>
                        <a:rPr kumimoji="0" lang="uk-UA" sz="1400" b="1" i="1" u="none" strike="noStrike" cap="none" normalizeH="0" baseline="0" dirty="0" smtClean="0">
                          <a:ln>
                            <a:noFill/>
                          </a:ln>
                          <a:solidFill>
                            <a:srgbClr val="FF0000"/>
                          </a:solidFill>
                          <a:effectLst/>
                          <a:latin typeface="Times New Roman" pitchFamily="18" charset="0"/>
                          <a:ea typeface="맑은 고딕"/>
                          <a:cs typeface="Times New Roman" pitchFamily="18" charset="0"/>
                        </a:rPr>
                        <a:t> нормоволемія</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endParaRPr kumimoji="0" lang="ru-RU"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FF"/>
                    </a:solid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uk-UA" sz="1800" b="0" i="0" u="none" strike="noStrike" cap="none" normalizeH="0" baseline="0" dirty="0" smtClean="0">
                          <a:ln>
                            <a:noFill/>
                          </a:ln>
                          <a:solidFill>
                            <a:schemeClr val="tx1"/>
                          </a:solidFill>
                          <a:effectLst/>
                          <a:latin typeface="Times New Roman" pitchFamily="18" charset="0"/>
                          <a:ea typeface="맑은 고딕"/>
                          <a:cs typeface="맑은 고딕"/>
                        </a:rPr>
                        <a:t>–</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коли зменшення загального об'єму крові пов'язано зі зменшенням об'єму її плазми, при цьому має місце відносне збільшення вмісту еритроцитів  </a:t>
                      </a:r>
                      <a:r>
                        <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у 1 мкл, згущення та підвищення в'язкості крові. Розвивається при зневодненні організму (</a:t>
                      </a:r>
                      <a:r>
                        <a:rPr kumimoji="0" lang="uk-UA" sz="1400" b="0" i="0" u="none" strike="noStrike" cap="none" normalizeH="0" baseline="0" dirty="0" err="1" smtClean="0">
                          <a:ln>
                            <a:noFill/>
                          </a:ln>
                          <a:solidFill>
                            <a:srgbClr val="000000"/>
                          </a:solidFill>
                          <a:effectLst/>
                          <a:latin typeface="Times New Roman" pitchFamily="18" charset="0"/>
                          <a:ea typeface="맑은 고딕"/>
                          <a:cs typeface="Times New Roman" pitchFamily="18" charset="0"/>
                        </a:rPr>
                        <a:t>профузні</a:t>
                      </a:r>
                      <a:r>
                        <a:rPr kumimoji="0" lang="uk-UA"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rPr>
                        <a:t> діарея та блювота, перегрівання організму, інтенсивне потовиділення, набряк легень, опіковий шок). </a:t>
                      </a:r>
                      <a:endParaRPr kumimoji="0" lang="en-US" sz="1400" b="0" i="0" u="none" strike="noStrike" cap="none" normalizeH="0" baseline="0" dirty="0" smtClean="0">
                        <a:ln>
                          <a:noFill/>
                        </a:ln>
                        <a:solidFill>
                          <a:srgbClr val="000000"/>
                        </a:solidFill>
                        <a:effectLst/>
                        <a:latin typeface="Times New Roman" pitchFamily="18" charset="0"/>
                        <a:ea typeface="맑은 고딕"/>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uk-UA" sz="3600" dirty="0">
                <a:solidFill>
                  <a:schemeClr val="accent1"/>
                </a:solidFill>
                <a:latin typeface="Times New Roman" pitchFamily="18" charset="0"/>
                <a:ea typeface="맑은 고딕"/>
                <a:cs typeface="Arial" charset="0"/>
              </a:rPr>
              <a:t>4</a:t>
            </a:r>
            <a:r>
              <a:rPr lang="uk-UA" sz="3600" dirty="0" smtClean="0">
                <a:solidFill>
                  <a:schemeClr val="accent1"/>
                </a:solidFill>
                <a:latin typeface="Times New Roman" pitchFamily="18" charset="0"/>
                <a:ea typeface="맑은 고딕"/>
                <a:cs typeface="Arial" charset="0"/>
              </a:rPr>
              <a:t>. Фізико-хімічні властивості крові</a:t>
            </a:r>
            <a:r>
              <a:rPr lang="uk-UA" sz="3600" dirty="0" smtClean="0">
                <a:solidFill>
                  <a:srgbClr val="000000"/>
                </a:solidFill>
                <a:latin typeface="Times New Roman" pitchFamily="18" charset="0"/>
                <a:ea typeface="맑은 고딕"/>
                <a:cs typeface="Arial" charset="0"/>
              </a:rPr>
              <a:t/>
            </a:r>
            <a:br>
              <a:rPr lang="uk-UA" sz="3600" dirty="0" smtClean="0">
                <a:solidFill>
                  <a:srgbClr val="000000"/>
                </a:solidFill>
                <a:latin typeface="Times New Roman" pitchFamily="18" charset="0"/>
                <a:ea typeface="맑은 고딕"/>
                <a:cs typeface="Arial" charset="0"/>
              </a:rPr>
            </a:br>
            <a:endParaRPr lang="ru-RU" sz="3600" dirty="0" smtClean="0">
              <a:solidFill>
                <a:srgbClr val="000000"/>
              </a:solidFill>
              <a:latin typeface="Times New Roman" pitchFamily="18" charset="0"/>
              <a:ea typeface="맑은 고딕"/>
              <a:cs typeface="Arial" charset="0"/>
            </a:endParaRPr>
          </a:p>
        </p:txBody>
      </p:sp>
      <p:sp>
        <p:nvSpPr>
          <p:cNvPr id="26626" name="Rectangle 3"/>
          <p:cNvSpPr>
            <a:spLocks noGrp="1" noChangeArrowheads="1"/>
          </p:cNvSpPr>
          <p:nvPr>
            <p:ph type="body" idx="1"/>
          </p:nvPr>
        </p:nvSpPr>
        <p:spPr bwMode="auto">
          <a:xfrm>
            <a:off x="1475656" y="1052513"/>
            <a:ext cx="7560839" cy="453707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buFont typeface="Arial" charset="0"/>
              <a:buNone/>
            </a:pPr>
            <a:r>
              <a:rPr lang="uk-UA" sz="2400" b="1" i="1" dirty="0" smtClean="0">
                <a:solidFill>
                  <a:srgbClr val="FF0000"/>
                </a:solidFill>
                <a:ea typeface="맑은 고딕"/>
              </a:rPr>
              <a:t>Осмотичний тиск крові</a:t>
            </a:r>
          </a:p>
          <a:p>
            <a:pPr eaLnBrk="1" hangingPunct="1">
              <a:lnSpc>
                <a:spcPct val="80000"/>
              </a:lnSpc>
              <a:buFont typeface="Arial" charset="0"/>
              <a:buNone/>
            </a:pPr>
            <a:r>
              <a:rPr lang="uk-UA" sz="1800" dirty="0" smtClean="0">
                <a:solidFill>
                  <a:srgbClr val="FF0000"/>
                </a:solidFill>
                <a:ea typeface="맑은 고딕"/>
              </a:rPr>
              <a:t>  </a:t>
            </a:r>
            <a:r>
              <a:rPr lang="uk-UA" sz="1600" b="1" dirty="0" smtClean="0">
                <a:solidFill>
                  <a:schemeClr val="accent2"/>
                </a:solidFill>
                <a:ea typeface="맑은 고딕"/>
              </a:rPr>
              <a:t>Осмотичний тиск</a:t>
            </a:r>
            <a:r>
              <a:rPr lang="uk-UA" sz="1600" b="1" dirty="0" smtClean="0">
                <a:ea typeface="맑은 고딕"/>
              </a:rPr>
              <a:t> – </a:t>
            </a:r>
            <a:r>
              <a:rPr lang="uk-UA" sz="1600" b="1" dirty="0" err="1" smtClean="0">
                <a:ea typeface="맑은 고딕"/>
              </a:rPr>
              <a:t>тиск</a:t>
            </a:r>
            <a:r>
              <a:rPr lang="uk-UA" sz="1600" b="1" dirty="0" smtClean="0">
                <a:ea typeface="맑은 고딕"/>
              </a:rPr>
              <a:t>, що забезпечує перехід розчинника через             напівпроникну мембрану від менш концентрованого розчину до           більш концентрованого розчину. </a:t>
            </a:r>
          </a:p>
          <a:p>
            <a:pPr eaLnBrk="1" hangingPunct="1">
              <a:lnSpc>
                <a:spcPct val="80000"/>
              </a:lnSpc>
              <a:buFont typeface="Arial" charset="0"/>
              <a:buNone/>
            </a:pPr>
            <a:r>
              <a:rPr lang="uk-UA" sz="1600" b="1" dirty="0" smtClean="0">
                <a:ea typeface="맑은 고딕"/>
              </a:rPr>
              <a:t>    Осмотичний тиск крові залежить від концентрації у плазмі крові             молекул, розчинених у ній речовин (електролітів і неелектролітів),  і являє собою суму осмотичних тисків інгредієнтів, які в ній                    містяться. Понад 60 % осмотичного тиску створюється хлористим                   натрієм, а всього на частку неорганічних електролітів припадає                                 до 96 % від загального осмотичного тиску. Осмотичний  тиск </a:t>
            </a:r>
            <a:r>
              <a:rPr lang="en-US" sz="1600" b="1" dirty="0" smtClean="0">
                <a:ea typeface="맑은 고딕"/>
              </a:rPr>
              <a:t>                               </a:t>
            </a:r>
            <a:r>
              <a:rPr lang="uk-UA" sz="1600" b="1" dirty="0" smtClean="0">
                <a:ea typeface="맑은 고딕"/>
              </a:rPr>
              <a:t>крові дорівнює </a:t>
            </a:r>
            <a:r>
              <a:rPr lang="uk-UA" sz="1600" b="1" dirty="0" smtClean="0">
                <a:solidFill>
                  <a:srgbClr val="FF0000"/>
                </a:solidFill>
                <a:ea typeface="맑은 고딕"/>
              </a:rPr>
              <a:t>7,6 </a:t>
            </a:r>
            <a:r>
              <a:rPr lang="uk-UA" sz="1600" b="1" dirty="0" err="1" smtClean="0">
                <a:solidFill>
                  <a:srgbClr val="FF0000"/>
                </a:solidFill>
                <a:ea typeface="맑은 고딕"/>
              </a:rPr>
              <a:t>атм</a:t>
            </a:r>
            <a:r>
              <a:rPr lang="uk-UA" sz="1600" b="1" dirty="0" smtClean="0">
                <a:ea typeface="맑은 고딕"/>
              </a:rPr>
              <a:t> з можливим діапазоном коливань </a:t>
            </a:r>
            <a:r>
              <a:rPr lang="en-US" sz="1600" b="1" dirty="0" smtClean="0">
                <a:ea typeface="맑은 고딕"/>
              </a:rPr>
              <a:t>                                           </a:t>
            </a:r>
            <a:r>
              <a:rPr lang="uk-UA" sz="1600" b="1" dirty="0" smtClean="0">
                <a:solidFill>
                  <a:schemeClr val="accent2"/>
                </a:solidFill>
                <a:ea typeface="맑은 고딕"/>
              </a:rPr>
              <a:t>7,3-8,0 </a:t>
            </a:r>
            <a:r>
              <a:rPr lang="uk-UA" sz="1600" b="1" dirty="0" err="1" smtClean="0">
                <a:solidFill>
                  <a:schemeClr val="accent2"/>
                </a:solidFill>
                <a:ea typeface="맑은 고딕"/>
              </a:rPr>
              <a:t>атм</a:t>
            </a:r>
            <a:r>
              <a:rPr lang="uk-UA" sz="1600" b="1" dirty="0" smtClean="0">
                <a:ea typeface="맑은 고딕"/>
              </a:rPr>
              <a:t>.</a:t>
            </a:r>
            <a:r>
              <a:rPr lang="en-US" sz="1600" b="1" dirty="0" smtClean="0">
                <a:ea typeface="맑은 고딕"/>
              </a:rPr>
              <a:t> </a:t>
            </a:r>
            <a:r>
              <a:rPr lang="uk-UA" sz="1600" b="1" dirty="0" smtClean="0">
                <a:ea typeface="맑은 고딕"/>
              </a:rPr>
              <a:t>Температура замерзання крові нижче нуля на </a:t>
            </a:r>
            <a:r>
              <a:rPr lang="en-US" sz="1600" b="1" dirty="0" smtClean="0">
                <a:ea typeface="맑은 고딕"/>
              </a:rPr>
              <a:t>                             </a:t>
            </a:r>
            <a:r>
              <a:rPr lang="uk-UA" sz="1600" b="1" dirty="0" smtClean="0">
                <a:solidFill>
                  <a:schemeClr val="accent2"/>
                </a:solidFill>
                <a:ea typeface="맑은 고딕"/>
              </a:rPr>
              <a:t>0,56-0,58</a:t>
            </a:r>
            <a:r>
              <a:rPr lang="uk-UA" sz="1600" b="1" dirty="0" smtClean="0">
                <a:solidFill>
                  <a:schemeClr val="accent2"/>
                </a:solidFill>
                <a:ea typeface="맑은 고딕"/>
                <a:sym typeface="Symbol" pitchFamily="18" charset="2"/>
              </a:rPr>
              <a:t></a:t>
            </a:r>
            <a:r>
              <a:rPr lang="uk-UA" sz="1600" b="1" dirty="0" smtClean="0">
                <a:solidFill>
                  <a:schemeClr val="accent2"/>
                </a:solidFill>
                <a:ea typeface="맑은 고딕"/>
              </a:rPr>
              <a:t> С</a:t>
            </a:r>
            <a:r>
              <a:rPr lang="uk-UA" sz="1600" b="1" dirty="0" smtClean="0">
                <a:ea typeface="맑은 고딕"/>
              </a:rPr>
              <a:t>, що</a:t>
            </a:r>
            <a:r>
              <a:rPr lang="en-US" sz="1600" b="1" dirty="0" smtClean="0">
                <a:ea typeface="맑은 고딕"/>
              </a:rPr>
              <a:t> </a:t>
            </a:r>
            <a:r>
              <a:rPr lang="uk-UA" sz="1600" b="1" dirty="0" smtClean="0">
                <a:ea typeface="맑은 고딕"/>
              </a:rPr>
              <a:t>відповідає 7,6 </a:t>
            </a:r>
            <a:r>
              <a:rPr lang="uk-UA" sz="1600" b="1" dirty="0" err="1" smtClean="0">
                <a:ea typeface="맑은 고딕"/>
              </a:rPr>
              <a:t>атм</a:t>
            </a:r>
            <a:r>
              <a:rPr lang="uk-UA" sz="1600" b="1" dirty="0" smtClean="0">
                <a:ea typeface="맑은 고딕"/>
              </a:rPr>
              <a:t>. </a:t>
            </a:r>
          </a:p>
          <a:p>
            <a:pPr eaLnBrk="1" hangingPunct="1">
              <a:lnSpc>
                <a:spcPct val="80000"/>
              </a:lnSpc>
              <a:buFont typeface="Arial" charset="0"/>
              <a:buNone/>
            </a:pPr>
            <a:r>
              <a:rPr lang="uk-UA" sz="1600" b="1" dirty="0" smtClean="0">
                <a:ea typeface="맑은 고딕"/>
              </a:rPr>
              <a:t>      Розчин, який має однаковий осмотичний тиск з кров'ю, зветься              </a:t>
            </a:r>
            <a:r>
              <a:rPr lang="uk-UA" sz="1600" b="1" dirty="0" smtClean="0">
                <a:solidFill>
                  <a:srgbClr val="FF0000"/>
                </a:solidFill>
                <a:ea typeface="맑은 고딕"/>
              </a:rPr>
              <a:t>ізотонічним </a:t>
            </a:r>
            <a:r>
              <a:rPr lang="uk-UA" sz="1600" b="1" dirty="0" smtClean="0">
                <a:ea typeface="맑은 고딕"/>
              </a:rPr>
              <a:t>(0,85-0,9 % розчин хлориду натрію). Розчин з більш               високим осмотичним тиском, ніж осмотичний тиск крові, зветься             </a:t>
            </a:r>
            <a:r>
              <a:rPr lang="uk-UA" sz="1600" b="1" dirty="0" smtClean="0">
                <a:solidFill>
                  <a:srgbClr val="FF0000"/>
                </a:solidFill>
                <a:ea typeface="맑은 고딕"/>
              </a:rPr>
              <a:t>гіпертонічним</a:t>
            </a:r>
            <a:r>
              <a:rPr lang="uk-UA" sz="1600" b="1" dirty="0" smtClean="0">
                <a:ea typeface="맑은 고딕"/>
              </a:rPr>
              <a:t>, а той, що має більш низькі значення – </a:t>
            </a:r>
            <a:r>
              <a:rPr lang="uk-UA" sz="1600" b="1" dirty="0" smtClean="0">
                <a:solidFill>
                  <a:srgbClr val="FF0000"/>
                </a:solidFill>
                <a:ea typeface="맑은 고딕"/>
              </a:rPr>
              <a:t>гіпотонічним.</a:t>
            </a:r>
            <a:r>
              <a:rPr lang="uk-UA" sz="1600" b="1" dirty="0" smtClean="0">
                <a:ea typeface="맑은 고딕"/>
              </a:rPr>
              <a:t> </a:t>
            </a:r>
          </a:p>
        </p:txBody>
      </p:sp>
      <p:pic>
        <p:nvPicPr>
          <p:cNvPr id="26628" name="Picture 5" descr="Картинки по запросу Онкотичний тиск крові картинки"/>
          <p:cNvPicPr>
            <a:picLocks noChangeAspect="1" noChangeArrowheads="1"/>
          </p:cNvPicPr>
          <p:nvPr/>
        </p:nvPicPr>
        <p:blipFill>
          <a:blip r:embed="rId2"/>
          <a:srcRect/>
          <a:stretch>
            <a:fillRect/>
          </a:stretch>
        </p:blipFill>
        <p:spPr bwMode="auto">
          <a:xfrm>
            <a:off x="250825" y="1484313"/>
            <a:ext cx="1368425" cy="2520950"/>
          </a:xfrm>
          <a:prstGeom prst="rect">
            <a:avLst/>
          </a:prstGeom>
          <a:noFill/>
          <a:ln w="9525">
            <a:noFill/>
            <a:miter lim="800000"/>
            <a:headEnd/>
            <a:tailEnd/>
          </a:ln>
        </p:spPr>
      </p:pic>
      <p:sp>
        <p:nvSpPr>
          <p:cNvPr id="4" name="AutoShape 2" descr="ФІЗІОЛОГІЯ КРОВ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725532"/>
            <a:ext cx="2664296" cy="213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body" sz="half" idx="2"/>
          </p:nvPr>
        </p:nvSpPr>
        <p:spPr bwMode="auto">
          <a:xfrm>
            <a:off x="1476375" y="260648"/>
            <a:ext cx="7488238" cy="4176415"/>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Arial" charset="0"/>
              <a:buNone/>
            </a:pPr>
            <a:r>
              <a:rPr lang="uk-UA" sz="1800" dirty="0" smtClean="0">
                <a:ea typeface="맑은 고딕"/>
              </a:rPr>
              <a:t>У гіпотонічних розчинах відбувається осмотичний гемоліз.</a:t>
            </a:r>
          </a:p>
          <a:p>
            <a:pPr>
              <a:lnSpc>
                <a:spcPct val="80000"/>
              </a:lnSpc>
              <a:buFont typeface="Arial" charset="0"/>
              <a:buNone/>
            </a:pPr>
            <a:r>
              <a:rPr lang="uk-UA" sz="1800" dirty="0" smtClean="0">
                <a:solidFill>
                  <a:srgbClr val="FF0000"/>
                </a:solidFill>
                <a:ea typeface="맑은 고딕"/>
              </a:rPr>
              <a:t>Гемоліз </a:t>
            </a:r>
            <a:r>
              <a:rPr lang="uk-UA" sz="1800" dirty="0" smtClean="0">
                <a:ea typeface="맑은 고딕"/>
              </a:rPr>
              <a:t>– руйнування оболонки еритроцитів, яке супроводжується </a:t>
            </a:r>
            <a:r>
              <a:rPr lang="en-US" sz="1800" dirty="0" smtClean="0">
                <a:ea typeface="맑은 고딕"/>
              </a:rPr>
              <a:t> </a:t>
            </a:r>
            <a:r>
              <a:rPr lang="uk-UA" sz="1800" dirty="0" smtClean="0">
                <a:ea typeface="맑은 고딕"/>
              </a:rPr>
              <a:t>виходом з них гемоглобіну в плазму крові, що забарвлюється </a:t>
            </a:r>
            <a:r>
              <a:rPr lang="en-US" sz="1800" dirty="0" smtClean="0">
                <a:ea typeface="맑은 고딕"/>
              </a:rPr>
              <a:t>         </a:t>
            </a:r>
            <a:r>
              <a:rPr lang="uk-UA" sz="1800" dirty="0" smtClean="0">
                <a:ea typeface="맑은 고딕"/>
              </a:rPr>
              <a:t>при цьому в червоний колір і стає прозорою </a:t>
            </a:r>
            <a:r>
              <a:rPr lang="uk-UA" sz="1800" dirty="0" smtClean="0">
                <a:ea typeface="맑은 고딕"/>
              </a:rPr>
              <a:t>(«лакова кров»). </a:t>
            </a:r>
            <a:endParaRPr lang="uk-UA" sz="1800" dirty="0" smtClean="0">
              <a:ea typeface="맑은 고딕"/>
            </a:endParaRPr>
          </a:p>
          <a:p>
            <a:pPr>
              <a:lnSpc>
                <a:spcPct val="80000"/>
              </a:lnSpc>
              <a:buFont typeface="Arial" charset="0"/>
              <a:buNone/>
            </a:pPr>
            <a:r>
              <a:rPr lang="uk-UA" sz="1800" b="1" i="1" dirty="0" smtClean="0">
                <a:solidFill>
                  <a:schemeClr val="accent2"/>
                </a:solidFill>
                <a:ea typeface="맑은 고딕"/>
              </a:rPr>
              <a:t>Мірою осмотичної стійкості (резистентності ) еритроцитів</a:t>
            </a:r>
            <a:r>
              <a:rPr lang="uk-UA" sz="1800" b="1" dirty="0" smtClean="0">
                <a:ea typeface="맑은 고딕"/>
              </a:rPr>
              <a:t> </a:t>
            </a:r>
            <a:r>
              <a:rPr lang="uk-UA" sz="1800" dirty="0" smtClean="0">
                <a:ea typeface="맑은 고딕"/>
              </a:rPr>
              <a:t>є </a:t>
            </a:r>
            <a:r>
              <a:rPr lang="en-US" sz="1800" dirty="0" smtClean="0">
                <a:ea typeface="맑은 고딕"/>
              </a:rPr>
              <a:t>               </a:t>
            </a:r>
            <a:r>
              <a:rPr lang="uk-UA" sz="1800" dirty="0" smtClean="0">
                <a:ea typeface="맑은 고딕"/>
              </a:rPr>
              <a:t>концентрація </a:t>
            </a:r>
            <a:r>
              <a:rPr lang="en-US" sz="1800" dirty="0" err="1" smtClean="0">
                <a:ea typeface="맑은 고딕"/>
              </a:rPr>
              <a:t>NaCl</a:t>
            </a:r>
            <a:r>
              <a:rPr lang="en-US" sz="1800" dirty="0" smtClean="0">
                <a:ea typeface="맑은 고딕"/>
              </a:rPr>
              <a:t> </a:t>
            </a:r>
            <a:r>
              <a:rPr lang="uk-UA" sz="1800" dirty="0" smtClean="0">
                <a:ea typeface="맑은 고딕"/>
              </a:rPr>
              <a:t>у розчині, при якому відбувається гемоліз. </a:t>
            </a:r>
            <a:r>
              <a:rPr lang="en-US" sz="1800" dirty="0" smtClean="0">
                <a:ea typeface="맑은 고딕"/>
              </a:rPr>
              <a:t>              </a:t>
            </a:r>
            <a:r>
              <a:rPr lang="uk-UA" sz="1800" dirty="0" smtClean="0">
                <a:ea typeface="맑은 고딕"/>
              </a:rPr>
              <a:t>У нормі гемоліз починається при 0,5-0,4 % концентрації </a:t>
            </a:r>
            <a:r>
              <a:rPr lang="en-US" sz="1800" dirty="0" err="1" smtClean="0">
                <a:ea typeface="맑은 고딕"/>
              </a:rPr>
              <a:t>NaCl</a:t>
            </a:r>
            <a:r>
              <a:rPr lang="en-US" sz="1800" dirty="0" smtClean="0">
                <a:ea typeface="맑은 고딕"/>
              </a:rPr>
              <a:t>                 </a:t>
            </a:r>
            <a:r>
              <a:rPr lang="uk-UA" sz="1800" dirty="0" smtClean="0">
                <a:ea typeface="맑은 고딕"/>
              </a:rPr>
              <a:t>(</a:t>
            </a:r>
            <a:r>
              <a:rPr lang="uk-UA" sz="1800" dirty="0" smtClean="0">
                <a:solidFill>
                  <a:schemeClr val="hlink"/>
                </a:solidFill>
                <a:ea typeface="맑은 고딕"/>
              </a:rPr>
              <a:t>мінімальна резистентність</a:t>
            </a:r>
            <a:r>
              <a:rPr lang="uk-UA" sz="1800" dirty="0" smtClean="0">
                <a:ea typeface="맑은 고딕"/>
              </a:rPr>
              <a:t>). При такій концентрації </a:t>
            </a:r>
            <a:r>
              <a:rPr lang="en-US" sz="1800" dirty="0" err="1" smtClean="0">
                <a:ea typeface="맑은 고딕"/>
              </a:rPr>
              <a:t>NaCl</a:t>
            </a:r>
            <a:r>
              <a:rPr lang="uk-UA" sz="1800" dirty="0" smtClean="0">
                <a:ea typeface="맑은 고딕"/>
              </a:rPr>
              <a:t>                     руйнуються найменш стійкі еритроцити. У 0,3-0,34 % розчині             </a:t>
            </a:r>
            <a:r>
              <a:rPr lang="en-US" sz="1800" dirty="0" err="1" smtClean="0">
                <a:ea typeface="맑은 고딕"/>
              </a:rPr>
              <a:t>NaCl</a:t>
            </a:r>
            <a:r>
              <a:rPr lang="uk-UA" sz="1800" dirty="0" smtClean="0">
                <a:ea typeface="맑은 고딕"/>
              </a:rPr>
              <a:t> (</a:t>
            </a:r>
            <a:r>
              <a:rPr lang="uk-UA" sz="1800" dirty="0" smtClean="0">
                <a:solidFill>
                  <a:schemeClr val="hlink"/>
                </a:solidFill>
                <a:ea typeface="맑은 고딕"/>
              </a:rPr>
              <a:t>максимальна резистентність</a:t>
            </a:r>
            <a:r>
              <a:rPr lang="uk-UA" sz="1800" dirty="0" smtClean="0">
                <a:ea typeface="맑은 고딕"/>
              </a:rPr>
              <a:t>) руйнуються всі еритроцити.</a:t>
            </a:r>
          </a:p>
          <a:p>
            <a:pPr>
              <a:lnSpc>
                <a:spcPct val="80000"/>
              </a:lnSpc>
              <a:buFont typeface="Arial" charset="0"/>
              <a:buNone/>
            </a:pPr>
            <a:r>
              <a:rPr lang="uk-UA" sz="1800" dirty="0" smtClean="0">
                <a:solidFill>
                  <a:srgbClr val="FF0000"/>
                </a:solidFill>
                <a:ea typeface="맑은 고딕"/>
              </a:rPr>
              <a:t>Зменшення осмотичної резистентності еритроцитів</a:t>
            </a:r>
            <a:r>
              <a:rPr lang="uk-UA" sz="1800" dirty="0" smtClean="0">
                <a:ea typeface="맑은 고딕"/>
              </a:rPr>
              <a:t> </a:t>
            </a:r>
            <a:r>
              <a:rPr lang="uk-UA" sz="1800" dirty="0" err="1" smtClean="0">
                <a:ea typeface="맑은 고딕"/>
              </a:rPr>
              <a:t>спостерігає-</a:t>
            </a:r>
            <a:r>
              <a:rPr lang="uk-UA" sz="1800" dirty="0" smtClean="0">
                <a:ea typeface="맑은 고딕"/>
              </a:rPr>
              <a:t>               </a:t>
            </a:r>
            <a:r>
              <a:rPr lang="uk-UA" sz="1800" dirty="0" err="1" smtClean="0">
                <a:ea typeface="맑은 고딕"/>
              </a:rPr>
              <a:t>ться</a:t>
            </a:r>
            <a:r>
              <a:rPr lang="uk-UA" sz="1800" dirty="0" smtClean="0">
                <a:ea typeface="맑은 고딕"/>
              </a:rPr>
              <a:t> при гемолітичній хворобі новонароджених, спадковому                   мікросфероцитозі, а також (у меншому ступені вираженості)                  при токсикозах, бронхопневмоніях, гемобластозах і цирозах                          печінки. </a:t>
            </a:r>
          </a:p>
          <a:p>
            <a:pPr>
              <a:lnSpc>
                <a:spcPct val="80000"/>
              </a:lnSpc>
              <a:buFont typeface="Arial" charset="0"/>
              <a:buNone/>
            </a:pPr>
            <a:r>
              <a:rPr lang="uk-UA" sz="1800" dirty="0" smtClean="0">
                <a:solidFill>
                  <a:srgbClr val="FF0000"/>
                </a:solidFill>
                <a:ea typeface="맑은 고딕"/>
              </a:rPr>
              <a:t>Збільшення осмотичної резистентності еритроцитів</a:t>
            </a:r>
            <a:r>
              <a:rPr lang="uk-UA" sz="1800" dirty="0" smtClean="0">
                <a:ea typeface="맑은 고딕"/>
              </a:rPr>
              <a:t> </a:t>
            </a:r>
            <a:r>
              <a:rPr lang="uk-UA" sz="1800" dirty="0" err="1" smtClean="0">
                <a:ea typeface="맑은 고딕"/>
              </a:rPr>
              <a:t>спостерігає-</a:t>
            </a:r>
            <a:r>
              <a:rPr lang="uk-UA" sz="1800" dirty="0" smtClean="0">
                <a:ea typeface="맑은 고딕"/>
              </a:rPr>
              <a:t>                         </a:t>
            </a:r>
            <a:r>
              <a:rPr lang="uk-UA" sz="1800" dirty="0" err="1" smtClean="0">
                <a:ea typeface="맑은 고딕"/>
              </a:rPr>
              <a:t>ться</a:t>
            </a:r>
            <a:r>
              <a:rPr lang="uk-UA" sz="1800" dirty="0" smtClean="0">
                <a:ea typeface="맑은 고딕"/>
              </a:rPr>
              <a:t> при механічній жовтяниці, поліцитемії, залізодефіцитній                     анемії, </a:t>
            </a:r>
            <a:r>
              <a:rPr lang="uk-UA" sz="1800" dirty="0" err="1" smtClean="0">
                <a:ea typeface="맑은 고딕"/>
              </a:rPr>
              <a:t>гемоглобінозі</a:t>
            </a:r>
            <a:r>
              <a:rPr lang="uk-UA" sz="1800" dirty="0" smtClean="0">
                <a:ea typeface="맑은 고딕"/>
              </a:rPr>
              <a:t> </a:t>
            </a:r>
            <a:r>
              <a:rPr lang="en-US" sz="1800" dirty="0" smtClean="0">
                <a:ea typeface="맑은 고딕"/>
              </a:rPr>
              <a:t>S</a:t>
            </a:r>
            <a:r>
              <a:rPr lang="uk-UA" sz="1800" dirty="0" smtClean="0">
                <a:ea typeface="맑은 고딕"/>
              </a:rPr>
              <a:t> і після масивних крововтрат.</a:t>
            </a:r>
          </a:p>
          <a:p>
            <a:pPr>
              <a:lnSpc>
                <a:spcPct val="80000"/>
              </a:lnSpc>
              <a:buFont typeface="Arial" charset="0"/>
              <a:buNone/>
            </a:pPr>
            <a:endParaRPr lang="ru-RU" sz="1800" dirty="0" smtClean="0">
              <a:ea typeface="맑은 고딕"/>
            </a:endParaRPr>
          </a:p>
        </p:txBody>
      </p:sp>
      <p:pic>
        <p:nvPicPr>
          <p:cNvPr id="27650" name="Picture 7" descr="Картинки по запросу гемоліз еритроцитів картинки"/>
          <p:cNvPicPr>
            <a:picLocks noChangeAspect="1" noChangeArrowheads="1"/>
          </p:cNvPicPr>
          <p:nvPr/>
        </p:nvPicPr>
        <p:blipFill>
          <a:blip r:embed="rId2"/>
          <a:srcRect/>
          <a:stretch>
            <a:fillRect/>
          </a:stretch>
        </p:blipFill>
        <p:spPr bwMode="auto">
          <a:xfrm>
            <a:off x="4751388" y="4437063"/>
            <a:ext cx="4392612" cy="2292350"/>
          </a:xfrm>
          <a:prstGeom prst="rect">
            <a:avLst/>
          </a:prstGeom>
          <a:noFill/>
          <a:ln w="9525">
            <a:noFill/>
            <a:miter lim="800000"/>
            <a:headEnd/>
            <a:tailEnd/>
          </a:ln>
        </p:spPr>
      </p:pic>
      <p:pic>
        <p:nvPicPr>
          <p:cNvPr id="27651" name="Picture 8" descr="Похожее изображение"/>
          <p:cNvPicPr>
            <a:picLocks noChangeAspect="1" noChangeArrowheads="1"/>
          </p:cNvPicPr>
          <p:nvPr/>
        </p:nvPicPr>
        <p:blipFill>
          <a:blip r:embed="rId3"/>
          <a:srcRect/>
          <a:stretch>
            <a:fillRect/>
          </a:stretch>
        </p:blipFill>
        <p:spPr bwMode="auto">
          <a:xfrm>
            <a:off x="1763713" y="4556125"/>
            <a:ext cx="316865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sz="half" idx="1"/>
          </p:nvPr>
        </p:nvSpPr>
        <p:spPr bwMode="auto">
          <a:xfrm>
            <a:off x="1476375" y="404813"/>
            <a:ext cx="7416800" cy="446405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Arial" charset="0"/>
              <a:buNone/>
            </a:pPr>
            <a:r>
              <a:rPr lang="uk-UA" sz="1400" b="1" dirty="0" smtClean="0">
                <a:ea typeface="맑은 고딕"/>
              </a:rPr>
              <a:t>Крім осмотичного гемолізу розрізняють також:</a:t>
            </a:r>
          </a:p>
          <a:p>
            <a:pPr>
              <a:lnSpc>
                <a:spcPct val="90000"/>
              </a:lnSpc>
              <a:buFont typeface="Arial" charset="0"/>
              <a:buNone/>
            </a:pPr>
            <a:r>
              <a:rPr lang="uk-UA" sz="1400" b="1" dirty="0" smtClean="0">
                <a:ea typeface="맑은 고딕"/>
              </a:rPr>
              <a:t>• </a:t>
            </a:r>
            <a:r>
              <a:rPr lang="uk-UA" sz="1400" b="1" dirty="0" smtClean="0">
                <a:solidFill>
                  <a:srgbClr val="FF0000"/>
                </a:solidFill>
                <a:ea typeface="맑은 고딕"/>
              </a:rPr>
              <a:t>фізіологічний (природній)</a:t>
            </a:r>
            <a:r>
              <a:rPr lang="uk-UA" sz="1400" b="1" dirty="0" smtClean="0">
                <a:ea typeface="맑은 고딕"/>
              </a:rPr>
              <a:t>, який відбувається в </a:t>
            </a:r>
            <a:r>
              <a:rPr lang="ru-RU" sz="1400" b="1" dirty="0" err="1" smtClean="0">
                <a:ea typeface="맑은 고딕"/>
              </a:rPr>
              <a:t>організмі</a:t>
            </a:r>
            <a:r>
              <a:rPr lang="ru-RU" sz="1400" b="1" dirty="0" smtClean="0">
                <a:ea typeface="맑은 고딕"/>
              </a:rPr>
              <a:t> </a:t>
            </a:r>
            <a:r>
              <a:rPr lang="ru-RU" sz="1400" b="1" dirty="0" err="1" smtClean="0">
                <a:ea typeface="맑은 고딕"/>
              </a:rPr>
              <a:t>постійно</a:t>
            </a:r>
            <a:r>
              <a:rPr lang="ru-RU" sz="1400" b="1" dirty="0" smtClean="0">
                <a:ea typeface="맑은 고딕"/>
              </a:rPr>
              <a:t>, </a:t>
            </a:r>
            <a:r>
              <a:rPr lang="ru-RU" sz="1400" b="1" dirty="0" err="1" smtClean="0">
                <a:ea typeface="맑은 고딕"/>
              </a:rPr>
              <a:t>він</a:t>
            </a:r>
            <a:r>
              <a:rPr lang="ru-RU" sz="1400" b="1" dirty="0" smtClean="0">
                <a:ea typeface="맑은 고딕"/>
              </a:rPr>
              <a:t>                                                </a:t>
            </a:r>
            <a:r>
              <a:rPr lang="ru-RU" sz="1400" b="1" dirty="0" err="1" smtClean="0">
                <a:ea typeface="맑은 고딕"/>
              </a:rPr>
              <a:t>полягає</a:t>
            </a:r>
            <a:r>
              <a:rPr lang="ru-RU" sz="1400" b="1" dirty="0" smtClean="0">
                <a:ea typeface="맑은 고딕"/>
              </a:rPr>
              <a:t> в природному </a:t>
            </a:r>
            <a:r>
              <a:rPr lang="ru-RU" sz="1400" b="1" dirty="0" err="1" smtClean="0">
                <a:ea typeface="맑은 고딕"/>
              </a:rPr>
              <a:t>руйнуванні</a:t>
            </a:r>
            <a:r>
              <a:rPr lang="ru-RU" sz="1400" b="1" dirty="0" smtClean="0">
                <a:ea typeface="맑은 고딕"/>
              </a:rPr>
              <a:t>  </a:t>
            </a:r>
            <a:r>
              <a:rPr lang="ru-RU" sz="1400" b="1" dirty="0" err="1" smtClean="0">
                <a:ea typeface="맑은 고딕"/>
              </a:rPr>
              <a:t>клітин</a:t>
            </a:r>
            <a:r>
              <a:rPr lang="ru-RU" sz="1400" b="1" dirty="0" smtClean="0">
                <a:ea typeface="맑은 고딕"/>
              </a:rPr>
              <a:t> при </a:t>
            </a:r>
            <a:r>
              <a:rPr lang="ru-RU" sz="1400" b="1" dirty="0" err="1" smtClean="0">
                <a:ea typeface="맑은 고딕"/>
              </a:rPr>
              <a:t>завершенні</a:t>
            </a:r>
            <a:r>
              <a:rPr lang="ru-RU" sz="1400" b="1" dirty="0" smtClean="0">
                <a:ea typeface="맑은 고딕"/>
              </a:rPr>
              <a:t> </a:t>
            </a:r>
            <a:r>
              <a:rPr lang="ru-RU" sz="1400" b="1" dirty="0" err="1" smtClean="0">
                <a:ea typeface="맑은 고딕"/>
              </a:rPr>
              <a:t>життєвого</a:t>
            </a:r>
            <a:r>
              <a:rPr lang="ru-RU" sz="1400" b="1" dirty="0" smtClean="0">
                <a:ea typeface="맑은 고딕"/>
              </a:rPr>
              <a:t> циклу                                    </a:t>
            </a:r>
            <a:r>
              <a:rPr lang="ru-RU" sz="1400" b="1" dirty="0" err="1" smtClean="0">
                <a:ea typeface="맑은 고딕"/>
              </a:rPr>
              <a:t>еритроцитів</a:t>
            </a:r>
            <a:r>
              <a:rPr lang="ru-RU" sz="1400" b="1" dirty="0" smtClean="0">
                <a:ea typeface="맑은 고딕"/>
              </a:rPr>
              <a:t> тривалістю120-130 </a:t>
            </a:r>
            <a:r>
              <a:rPr lang="ru-RU" sz="1400" b="1" dirty="0" err="1" smtClean="0">
                <a:ea typeface="맑은 고딕"/>
              </a:rPr>
              <a:t>діб</a:t>
            </a:r>
            <a:r>
              <a:rPr lang="ru-RU" sz="1400" b="1" dirty="0" smtClean="0">
                <a:ea typeface="맑은 고딕"/>
              </a:rPr>
              <a:t>;</a:t>
            </a:r>
            <a:endParaRPr lang="uk-UA" sz="1400" b="1" dirty="0" smtClean="0">
              <a:ea typeface="맑은 고딕"/>
            </a:endParaRPr>
          </a:p>
          <a:p>
            <a:pPr>
              <a:lnSpc>
                <a:spcPct val="90000"/>
              </a:lnSpc>
              <a:buFont typeface="Arial" charset="0"/>
              <a:buNone/>
            </a:pPr>
            <a:r>
              <a:rPr lang="uk-UA" sz="1400" b="1" dirty="0" smtClean="0">
                <a:ea typeface="맑은 고딕"/>
              </a:rPr>
              <a:t>• </a:t>
            </a:r>
            <a:r>
              <a:rPr lang="uk-UA" sz="1400" b="1" dirty="0" smtClean="0">
                <a:solidFill>
                  <a:srgbClr val="FF0000"/>
                </a:solidFill>
                <a:ea typeface="맑은 고딕"/>
              </a:rPr>
              <a:t>хімічний гемоліз</a:t>
            </a:r>
            <a:r>
              <a:rPr lang="uk-UA" sz="1400" b="1" dirty="0" smtClean="0">
                <a:ea typeface="맑은 고딕"/>
              </a:rPr>
              <a:t>, що відбувається під впливом речовин, які руйнують                                              білково-ліпідну оболонку еритроцитів (ефір, хлороформ, алкоголь, бензол, жовчні кислоти, сапоніни та ін.);</a:t>
            </a:r>
          </a:p>
          <a:p>
            <a:pPr>
              <a:lnSpc>
                <a:spcPct val="90000"/>
              </a:lnSpc>
              <a:buFont typeface="Arial" charset="0"/>
              <a:buNone/>
            </a:pPr>
            <a:r>
              <a:rPr lang="uk-UA" sz="1400" b="1" dirty="0" smtClean="0">
                <a:ea typeface="맑은 고딕"/>
              </a:rPr>
              <a:t> • </a:t>
            </a:r>
            <a:r>
              <a:rPr lang="uk-UA" sz="1400" b="1" dirty="0" smtClean="0">
                <a:solidFill>
                  <a:srgbClr val="FF0000"/>
                </a:solidFill>
                <a:ea typeface="맑은 고딕"/>
              </a:rPr>
              <a:t>механічний гемоліз</a:t>
            </a:r>
            <a:r>
              <a:rPr lang="uk-UA" sz="1400" b="1" dirty="0" smtClean="0">
                <a:ea typeface="맑은 고딕"/>
              </a:rPr>
              <a:t>, що виникає при сильних механічних впливах на кров,                 наприклад, сильному струшуванні ампули з кров'ю;</a:t>
            </a:r>
          </a:p>
          <a:p>
            <a:pPr>
              <a:lnSpc>
                <a:spcPct val="90000"/>
              </a:lnSpc>
              <a:buFont typeface="Arial" charset="0"/>
              <a:buNone/>
            </a:pPr>
            <a:r>
              <a:rPr lang="uk-UA" sz="1400" b="1" dirty="0" smtClean="0">
                <a:ea typeface="맑은 고딕"/>
              </a:rPr>
              <a:t>• </a:t>
            </a:r>
            <a:r>
              <a:rPr lang="uk-UA" sz="1400" b="1" dirty="0" smtClean="0">
                <a:solidFill>
                  <a:srgbClr val="FF0000"/>
                </a:solidFill>
                <a:ea typeface="맑은 고딕"/>
              </a:rPr>
              <a:t>термічний гемоліз</a:t>
            </a:r>
            <a:r>
              <a:rPr lang="uk-UA" sz="1400" b="1" dirty="0" smtClean="0">
                <a:ea typeface="맑은 고딕"/>
              </a:rPr>
              <a:t>, який спостерігається при заморожуванні та </a:t>
            </a:r>
            <a:r>
              <a:rPr lang="uk-UA" sz="1400" b="1" dirty="0" err="1" smtClean="0">
                <a:ea typeface="맑은 고딕"/>
              </a:rPr>
              <a:t>розморожу-</a:t>
            </a:r>
            <a:r>
              <a:rPr lang="uk-UA" sz="1400" b="1" dirty="0" smtClean="0">
                <a:ea typeface="맑은 고딕"/>
              </a:rPr>
              <a:t>                                          ванні крові;</a:t>
            </a:r>
          </a:p>
          <a:p>
            <a:pPr>
              <a:lnSpc>
                <a:spcPct val="90000"/>
              </a:lnSpc>
              <a:buFont typeface="Arial" charset="0"/>
              <a:buNone/>
            </a:pPr>
            <a:r>
              <a:rPr lang="uk-UA" sz="1400" b="1" dirty="0" smtClean="0">
                <a:ea typeface="맑은 고딕"/>
              </a:rPr>
              <a:t>• </a:t>
            </a:r>
            <a:r>
              <a:rPr lang="uk-UA" sz="1400" b="1" dirty="0" smtClean="0">
                <a:solidFill>
                  <a:srgbClr val="FF0000"/>
                </a:solidFill>
                <a:ea typeface="맑은 고딕"/>
              </a:rPr>
              <a:t>біологічний гемоліз</a:t>
            </a:r>
            <a:r>
              <a:rPr lang="uk-UA" sz="1400" b="1" dirty="0" smtClean="0">
                <a:ea typeface="맑은 고딕"/>
              </a:rPr>
              <a:t>, що розвивається при переливанні несумісної крові,                                                               укусах деяких змій, під впливом імунних гемолізинів і т. д.</a:t>
            </a:r>
          </a:p>
          <a:p>
            <a:pPr>
              <a:lnSpc>
                <a:spcPct val="90000"/>
              </a:lnSpc>
              <a:buFont typeface="Arial" charset="0"/>
              <a:buNone/>
            </a:pPr>
            <a:r>
              <a:rPr lang="uk-UA" sz="1400" b="1" dirty="0" smtClean="0">
                <a:ea typeface="맑은 고딕"/>
              </a:rPr>
              <a:t>Гемоліз також буває внутрішньоклітинний і внутрішньосудинний. </a:t>
            </a:r>
          </a:p>
          <a:p>
            <a:pPr>
              <a:lnSpc>
                <a:spcPct val="90000"/>
              </a:lnSpc>
              <a:buFont typeface="Arial" charset="0"/>
              <a:buNone/>
            </a:pPr>
            <a:r>
              <a:rPr lang="uk-UA" sz="1400" b="1" dirty="0" smtClean="0">
                <a:solidFill>
                  <a:srgbClr val="FF0000"/>
                </a:solidFill>
                <a:ea typeface="맑은 고딕"/>
              </a:rPr>
              <a:t>Внутрішньоклітинний гемоліз</a:t>
            </a:r>
            <a:r>
              <a:rPr lang="uk-UA" sz="1400" b="1" dirty="0" smtClean="0">
                <a:ea typeface="맑은 고딕"/>
              </a:rPr>
              <a:t> (80-90% еритроцитів) – гемоліз, при якому                       еритроцити захоплюються макрофагами селезінки, </a:t>
            </a:r>
            <a:r>
              <a:rPr lang="uk-UA" sz="1400" b="1" dirty="0" err="1" smtClean="0">
                <a:ea typeface="맑은 고딕"/>
              </a:rPr>
              <a:t>купферовськими</a:t>
            </a:r>
            <a:r>
              <a:rPr lang="uk-UA" sz="1400" b="1" dirty="0" smtClean="0">
                <a:ea typeface="맑은 고딕"/>
              </a:rPr>
              <a:t>                                          клітинами, макрофагами кісткового мозку. За добу утилізується 6-8 г                                             гемоглобіну. Гем перетворюється в жовчний пігмент білірубін. </a:t>
            </a:r>
          </a:p>
          <a:p>
            <a:pPr>
              <a:lnSpc>
                <a:spcPct val="90000"/>
              </a:lnSpc>
              <a:buFont typeface="Arial" charset="0"/>
              <a:buNone/>
            </a:pPr>
            <a:r>
              <a:rPr lang="uk-UA" sz="1400" b="1" dirty="0" err="1" smtClean="0">
                <a:solidFill>
                  <a:srgbClr val="FF0000"/>
                </a:solidFill>
                <a:ea typeface="맑은 고딕"/>
              </a:rPr>
              <a:t>Внутрішньосудинний</a:t>
            </a:r>
            <a:r>
              <a:rPr lang="uk-UA" sz="1400" b="1" dirty="0">
                <a:solidFill>
                  <a:srgbClr val="FF0000"/>
                </a:solidFill>
                <a:ea typeface="맑은 고딕"/>
              </a:rPr>
              <a:t> </a:t>
            </a:r>
            <a:r>
              <a:rPr lang="uk-UA" sz="1400" b="1" dirty="0" smtClean="0">
                <a:solidFill>
                  <a:srgbClr val="FF0000"/>
                </a:solidFill>
                <a:ea typeface="맑은 고딕"/>
              </a:rPr>
              <a:t>гемоліз</a:t>
            </a:r>
            <a:r>
              <a:rPr lang="uk-UA" sz="1400" b="1" dirty="0" smtClean="0">
                <a:ea typeface="맑은 고딕"/>
              </a:rPr>
              <a:t> </a:t>
            </a:r>
            <a:r>
              <a:rPr lang="uk-UA" sz="1400" b="1" dirty="0" smtClean="0">
                <a:ea typeface="맑은 고딕"/>
              </a:rPr>
              <a:t>(10-20% еритроцитів) – гемоліз, при якому вміст              клітини виходить у плазму: </a:t>
            </a:r>
            <a:r>
              <a:rPr lang="uk-UA" sz="1400" b="1" dirty="0" err="1" smtClean="0">
                <a:ea typeface="맑은 고딕"/>
              </a:rPr>
              <a:t>димери</a:t>
            </a:r>
            <a:r>
              <a:rPr lang="uk-UA" sz="1400" b="1" dirty="0" smtClean="0">
                <a:ea typeface="맑은 고딕"/>
              </a:rPr>
              <a:t> гемоглобіну зв'язуються </a:t>
            </a:r>
            <a:r>
              <a:rPr lang="uk-UA" sz="1400" b="1" dirty="0" err="1" smtClean="0">
                <a:ea typeface="맑은 고딕"/>
              </a:rPr>
              <a:t>гаптоглобіном</a:t>
            </a:r>
            <a:r>
              <a:rPr lang="uk-UA" sz="1400" b="1" dirty="0" smtClean="0">
                <a:ea typeface="맑은 고딕"/>
              </a:rPr>
              <a:t> і транспортуються в печінку для руйнування.  </a:t>
            </a:r>
          </a:p>
        </p:txBody>
      </p:sp>
      <p:sp>
        <p:nvSpPr>
          <p:cNvPr id="28674" name="AutoShape 8" descr="Картинки по запросу гемоліз еритроцитів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8675" name="AutoShape 10" descr="Картинки по запросу гемоліз еритроцитів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8676" name="AutoShape 12" descr="Картинки по запросу гемоліз еритроцитів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8677" name="AutoShape 14" descr="Картинки по запросу гемоліз еритроцитів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8678" name="AutoShape 18" descr="гемолиз кров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8679" name="AutoShape 20" descr="Картинки по запросу гемоліз еритроцитів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pic>
        <p:nvPicPr>
          <p:cNvPr id="28680" name="Picture 22" descr="Що таке еритроцити в крові та сечі? Гіпохромія еритроцитів - що це таке?"/>
          <p:cNvPicPr>
            <a:picLocks noChangeAspect="1" noChangeArrowheads="1"/>
          </p:cNvPicPr>
          <p:nvPr/>
        </p:nvPicPr>
        <p:blipFill>
          <a:blip r:embed="rId2"/>
          <a:srcRect/>
          <a:stretch>
            <a:fillRect/>
          </a:stretch>
        </p:blipFill>
        <p:spPr bwMode="auto">
          <a:xfrm>
            <a:off x="5364163" y="4941888"/>
            <a:ext cx="3240087" cy="1773237"/>
          </a:xfrm>
          <a:prstGeom prst="rect">
            <a:avLst/>
          </a:prstGeom>
          <a:noFill/>
          <a:ln w="9525">
            <a:noFill/>
            <a:miter lim="800000"/>
            <a:headEnd/>
            <a:tailEnd/>
          </a:ln>
        </p:spPr>
      </p:pic>
      <p:pic>
        <p:nvPicPr>
          <p:cNvPr id="28681" name="Picture 24" descr="Картинки по запросу гемоліз еритроцитів картинки"/>
          <p:cNvPicPr>
            <a:picLocks noChangeAspect="1" noChangeArrowheads="1"/>
          </p:cNvPicPr>
          <p:nvPr/>
        </p:nvPicPr>
        <p:blipFill>
          <a:blip r:embed="rId3"/>
          <a:srcRect/>
          <a:stretch>
            <a:fillRect/>
          </a:stretch>
        </p:blipFill>
        <p:spPr bwMode="auto">
          <a:xfrm>
            <a:off x="2268538" y="5084763"/>
            <a:ext cx="2735262"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uk-UA" sz="5000" b="0" dirty="0" smtClean="0">
                <a:solidFill>
                  <a:schemeClr val="accent1"/>
                </a:solidFill>
                <a:latin typeface="Times New Roman" pitchFamily="18" charset="0"/>
                <a:ea typeface="맑은 고딕"/>
                <a:cs typeface="Arial" charset="0"/>
              </a:rPr>
              <a:t>ПЛАН</a:t>
            </a:r>
            <a:endParaRPr lang="ru-RU" sz="5000" b="0" dirty="0" smtClean="0">
              <a:solidFill>
                <a:schemeClr val="accent1"/>
              </a:solidFill>
              <a:latin typeface="Times New Roman" pitchFamily="18" charset="0"/>
              <a:ea typeface="맑은 고딕"/>
              <a:cs typeface="Arial" charset="0"/>
            </a:endParaRPr>
          </a:p>
        </p:txBody>
      </p:sp>
      <p:sp>
        <p:nvSpPr>
          <p:cNvPr id="19458" name="Rectangle 3"/>
          <p:cNvSpPr>
            <a:spLocks noGrp="1" noChangeArrowheads="1"/>
          </p:cNvSpPr>
          <p:nvPr>
            <p:ph type="body" idx="1"/>
          </p:nvPr>
        </p:nvSpPr>
        <p:spPr bwMode="auto">
          <a:xfrm>
            <a:off x="1619250" y="1600200"/>
            <a:ext cx="7345363" cy="2260600"/>
          </a:xfrm>
          <a:noFill/>
          <a:ln>
            <a:miter lim="800000"/>
            <a:headEnd/>
            <a:tailEnd/>
          </a:ln>
        </p:spPr>
        <p:txBody>
          <a:bodyPr vert="horz" wrap="square" lIns="91440" tIns="45720" rIns="91440" bIns="45720" numCol="1" anchor="t" anchorCtr="0" compatLnSpc="1">
            <a:prstTxWarp prst="textNoShape">
              <a:avLst/>
            </a:prstTxWarp>
          </a:bodyPr>
          <a:lstStyle/>
          <a:p>
            <a:pPr eaLnBrk="1" latinLnBrk="0" hangingPunct="1">
              <a:buClr>
                <a:srgbClr val="0BD0D9"/>
              </a:buClr>
              <a:buSzPct val="95000"/>
              <a:buFontTx/>
              <a:buNone/>
            </a:pPr>
            <a:r>
              <a:rPr lang="uk-UA" sz="2600" dirty="0" smtClean="0">
                <a:solidFill>
                  <a:srgbClr val="0070C0"/>
                </a:solidFill>
                <a:latin typeface="Times New Roman" pitchFamily="18" charset="0"/>
                <a:ea typeface="맑은 고딕"/>
              </a:rPr>
              <a:t>1. </a:t>
            </a:r>
            <a:r>
              <a:rPr lang="uk-UA" sz="2600" dirty="0">
                <a:ea typeface="맑은 고딕"/>
              </a:rPr>
              <a:t>Рідкі середовища </a:t>
            </a:r>
            <a:r>
              <a:rPr lang="uk-UA" sz="2600" dirty="0" smtClean="0">
                <a:ea typeface="맑은 고딕"/>
              </a:rPr>
              <a:t>організму.</a:t>
            </a:r>
          </a:p>
          <a:p>
            <a:pPr eaLnBrk="1" latinLnBrk="0" hangingPunct="1">
              <a:buClr>
                <a:srgbClr val="0BD0D9"/>
              </a:buClr>
              <a:buSzPct val="95000"/>
              <a:buFontTx/>
              <a:buNone/>
            </a:pPr>
            <a:r>
              <a:rPr lang="uk-UA" sz="2600" dirty="0" smtClean="0">
                <a:solidFill>
                  <a:srgbClr val="0070C0"/>
                </a:solidFill>
                <a:ea typeface="맑은 고딕"/>
              </a:rPr>
              <a:t>2.</a:t>
            </a:r>
            <a:r>
              <a:rPr lang="uk-UA" sz="2600" dirty="0" smtClean="0">
                <a:solidFill>
                  <a:srgbClr val="000000"/>
                </a:solidFill>
                <a:ea typeface="맑은 고딕"/>
              </a:rPr>
              <a:t> Фізіологічні функції крові.</a:t>
            </a:r>
          </a:p>
          <a:p>
            <a:pPr eaLnBrk="1" latinLnBrk="0" hangingPunct="1">
              <a:buClr>
                <a:srgbClr val="0BD0D9"/>
              </a:buClr>
              <a:buSzPct val="95000"/>
              <a:buFontTx/>
              <a:buNone/>
            </a:pPr>
            <a:r>
              <a:rPr lang="uk-UA" sz="2600" dirty="0">
                <a:solidFill>
                  <a:srgbClr val="0070C0"/>
                </a:solidFill>
                <a:ea typeface="맑은 고딕"/>
              </a:rPr>
              <a:t>3</a:t>
            </a:r>
            <a:r>
              <a:rPr lang="uk-UA" sz="2600" dirty="0" smtClean="0">
                <a:solidFill>
                  <a:srgbClr val="009DD9"/>
                </a:solidFill>
                <a:ea typeface="맑은 고딕"/>
              </a:rPr>
              <a:t>.</a:t>
            </a:r>
            <a:r>
              <a:rPr lang="uk-UA" sz="2600" dirty="0" smtClean="0">
                <a:solidFill>
                  <a:srgbClr val="000000"/>
                </a:solidFill>
                <a:ea typeface="맑은 고딕"/>
              </a:rPr>
              <a:t> </a:t>
            </a:r>
            <a:r>
              <a:rPr lang="ru-RU" sz="2600" dirty="0" smtClean="0">
                <a:solidFill>
                  <a:srgbClr val="000000"/>
                </a:solidFill>
                <a:ea typeface="맑은 고딕"/>
              </a:rPr>
              <a:t>Склад, </a:t>
            </a:r>
            <a:r>
              <a:rPr lang="ru-RU" sz="2600" dirty="0" err="1" smtClean="0">
                <a:solidFill>
                  <a:srgbClr val="000000"/>
                </a:solidFill>
                <a:ea typeface="맑은 고딕"/>
              </a:rPr>
              <a:t>кількість</a:t>
            </a:r>
            <a:r>
              <a:rPr lang="ru-RU" sz="2600" dirty="0" smtClean="0">
                <a:solidFill>
                  <a:srgbClr val="000000"/>
                </a:solidFill>
                <a:ea typeface="맑은 고딕"/>
              </a:rPr>
              <a:t> та </a:t>
            </a:r>
            <a:r>
              <a:rPr lang="ru-RU" sz="2600" dirty="0" err="1" smtClean="0">
                <a:solidFill>
                  <a:srgbClr val="000000"/>
                </a:solidFill>
                <a:ea typeface="맑은 고딕"/>
              </a:rPr>
              <a:t>основні</a:t>
            </a:r>
            <a:r>
              <a:rPr lang="ru-RU" sz="2600" dirty="0" smtClean="0">
                <a:solidFill>
                  <a:srgbClr val="000000"/>
                </a:solidFill>
                <a:ea typeface="맑은 고딕"/>
              </a:rPr>
              <a:t> </a:t>
            </a:r>
            <a:r>
              <a:rPr lang="ru-RU" sz="2600" dirty="0" err="1" smtClean="0">
                <a:solidFill>
                  <a:srgbClr val="000000"/>
                </a:solidFill>
                <a:ea typeface="맑은 고딕"/>
              </a:rPr>
              <a:t>показники</a:t>
            </a:r>
            <a:r>
              <a:rPr lang="ru-RU" sz="2600" dirty="0" smtClean="0">
                <a:solidFill>
                  <a:srgbClr val="000000"/>
                </a:solidFill>
                <a:ea typeface="맑은 고딕"/>
              </a:rPr>
              <a:t> </a:t>
            </a:r>
            <a:r>
              <a:rPr lang="ru-RU" sz="2600" dirty="0" err="1" smtClean="0">
                <a:solidFill>
                  <a:srgbClr val="000000"/>
                </a:solidFill>
                <a:ea typeface="맑은 고딕"/>
              </a:rPr>
              <a:t>крові</a:t>
            </a:r>
            <a:r>
              <a:rPr lang="ru-RU" sz="2600" dirty="0" smtClean="0">
                <a:solidFill>
                  <a:srgbClr val="000000"/>
                </a:solidFill>
                <a:ea typeface="맑은 고딕"/>
              </a:rPr>
              <a:t> </a:t>
            </a:r>
            <a:r>
              <a:rPr lang="ru-RU" sz="2600" dirty="0" err="1" smtClean="0">
                <a:solidFill>
                  <a:srgbClr val="000000"/>
                </a:solidFill>
                <a:ea typeface="맑은 고딕"/>
              </a:rPr>
              <a:t>людини</a:t>
            </a:r>
            <a:r>
              <a:rPr lang="ru-RU" sz="2600" dirty="0" smtClean="0">
                <a:solidFill>
                  <a:srgbClr val="000000"/>
                </a:solidFill>
                <a:ea typeface="맑은 고딕"/>
              </a:rPr>
              <a:t>.</a:t>
            </a:r>
            <a:endParaRPr lang="uk-UA" sz="2600" dirty="0" smtClean="0">
              <a:solidFill>
                <a:srgbClr val="000000"/>
              </a:solidFill>
              <a:ea typeface="맑은 고딕"/>
            </a:endParaRPr>
          </a:p>
          <a:p>
            <a:pPr eaLnBrk="1" latinLnBrk="0" hangingPunct="1">
              <a:buClr>
                <a:srgbClr val="0BD0D9"/>
              </a:buClr>
              <a:buSzPct val="95000"/>
              <a:buFontTx/>
              <a:buNone/>
            </a:pPr>
            <a:r>
              <a:rPr lang="uk-UA" sz="2600" dirty="0" smtClean="0">
                <a:solidFill>
                  <a:srgbClr val="0070C0"/>
                </a:solidFill>
                <a:ea typeface="맑은 고딕"/>
              </a:rPr>
              <a:t>4.</a:t>
            </a:r>
            <a:r>
              <a:rPr lang="uk-UA" sz="2600" dirty="0" smtClean="0">
                <a:solidFill>
                  <a:srgbClr val="009DD9"/>
                </a:solidFill>
                <a:ea typeface="맑은 고딕"/>
              </a:rPr>
              <a:t> </a:t>
            </a:r>
            <a:r>
              <a:rPr lang="uk-UA" sz="2600" dirty="0" smtClean="0">
                <a:solidFill>
                  <a:srgbClr val="000000"/>
                </a:solidFill>
                <a:ea typeface="맑은 고딕"/>
              </a:rPr>
              <a:t> Фізико-хімічні властивості крові.</a:t>
            </a:r>
          </a:p>
          <a:p>
            <a:pPr eaLnBrk="1" latinLnBrk="0" hangingPunct="1">
              <a:buClr>
                <a:srgbClr val="0BD0D9"/>
              </a:buClr>
              <a:buSzPct val="95000"/>
              <a:buFontTx/>
              <a:buNone/>
            </a:pPr>
            <a:endParaRPr lang="uk-UA" sz="2600" dirty="0" smtClean="0">
              <a:solidFill>
                <a:srgbClr val="000000"/>
              </a:solidFill>
              <a:ea typeface="맑은 고딕"/>
            </a:endParaRPr>
          </a:p>
          <a:p>
            <a:pPr eaLnBrk="1" latinLnBrk="0" hangingPunct="1">
              <a:buClr>
                <a:srgbClr val="0BD0D9"/>
              </a:buClr>
              <a:buSzPct val="95000"/>
              <a:buFontTx/>
              <a:buNone/>
            </a:pPr>
            <a:endParaRPr lang="uk-UA" sz="2600" dirty="0" smtClean="0">
              <a:solidFill>
                <a:srgbClr val="000000"/>
              </a:solidFill>
              <a:latin typeface="Times New Roman" pitchFamily="18" charset="0"/>
              <a:ea typeface="맑은 고딕"/>
            </a:endParaRPr>
          </a:p>
          <a:p>
            <a:pPr eaLnBrk="1" hangingPunct="1">
              <a:buFont typeface="Arial" charset="0"/>
              <a:buNone/>
            </a:pPr>
            <a:endParaRPr lang="ru-RU" dirty="0" smtClean="0">
              <a:ea typeface="맑은 고딕"/>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187624" y="333375"/>
            <a:ext cx="7848872" cy="446405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Font typeface="Arial" charset="0"/>
              <a:buNone/>
            </a:pPr>
            <a:r>
              <a:rPr lang="uk-UA" sz="2400" b="1" i="1" dirty="0" smtClean="0">
                <a:solidFill>
                  <a:srgbClr val="FF0000"/>
                </a:solidFill>
                <a:ea typeface="맑은 고딕"/>
              </a:rPr>
              <a:t>Онкотичний тиск крові</a:t>
            </a:r>
          </a:p>
          <a:p>
            <a:pPr>
              <a:lnSpc>
                <a:spcPct val="90000"/>
              </a:lnSpc>
              <a:buFont typeface="Arial" charset="0"/>
              <a:buNone/>
            </a:pPr>
            <a:r>
              <a:rPr lang="uk-UA" sz="1600" b="1" i="1" dirty="0" smtClean="0">
                <a:solidFill>
                  <a:srgbClr val="FF0000"/>
                </a:solidFill>
                <a:ea typeface="맑은 고딕"/>
              </a:rPr>
              <a:t>    Онкотичний тиск</a:t>
            </a:r>
            <a:r>
              <a:rPr lang="uk-UA" sz="1600" b="1" dirty="0" smtClean="0">
                <a:ea typeface="맑은 고딕"/>
              </a:rPr>
              <a:t> –</a:t>
            </a:r>
            <a:r>
              <a:rPr lang="uk-UA" sz="1600" b="1" dirty="0" smtClean="0">
                <a:solidFill>
                  <a:srgbClr val="FF0000"/>
                </a:solidFill>
                <a:ea typeface="맑은 고딕"/>
              </a:rPr>
              <a:t> </a:t>
            </a:r>
            <a:r>
              <a:rPr lang="uk-UA" sz="1600" b="1" dirty="0" smtClean="0">
                <a:ea typeface="맑은 고딕"/>
              </a:rPr>
              <a:t>це осмотичний тиск, який створюється білками </a:t>
            </a:r>
            <a:r>
              <a:rPr lang="en-US" sz="1600" b="1" dirty="0" smtClean="0">
                <a:ea typeface="맑은 고딕"/>
              </a:rPr>
              <a:t>                 </a:t>
            </a:r>
            <a:r>
              <a:rPr lang="uk-UA" sz="1600" b="1" dirty="0" smtClean="0">
                <a:ea typeface="맑은 고딕"/>
              </a:rPr>
              <a:t>в</a:t>
            </a:r>
            <a:r>
              <a:rPr lang="en-US" sz="1600" b="1" dirty="0" smtClean="0">
                <a:ea typeface="맑은 고딕"/>
              </a:rPr>
              <a:t> </a:t>
            </a:r>
            <a:r>
              <a:rPr lang="uk-UA" sz="1600" b="1" dirty="0" smtClean="0">
                <a:ea typeface="맑은 고딕"/>
              </a:rPr>
              <a:t>колоїдному розчині, тому його звуть ще колоїдно-осмотичним.                    Осмотичний тиск забезпечує утримання води в крові. </a:t>
            </a:r>
          </a:p>
          <a:p>
            <a:pPr>
              <a:lnSpc>
                <a:spcPct val="90000"/>
              </a:lnSpc>
              <a:buNone/>
            </a:pPr>
            <a:r>
              <a:rPr lang="uk-UA" sz="1600" b="1" dirty="0" smtClean="0">
                <a:ea typeface="맑은 고딕"/>
              </a:rPr>
              <a:t>     Між кров'ю та тканинною рідиною існує градієнт концентрації білка,          та відповідно, градієнт концентрації осмотичного тиску, обумовлений         поганою проникністю </a:t>
            </a:r>
            <a:r>
              <a:rPr lang="uk-UA" sz="1600" b="1" dirty="0" err="1" smtClean="0">
                <a:ea typeface="맑은 고딕"/>
              </a:rPr>
              <a:t>гістогематичних</a:t>
            </a:r>
            <a:r>
              <a:rPr lang="uk-UA" sz="1600" b="1" dirty="0" smtClean="0">
                <a:ea typeface="맑은 고딕"/>
              </a:rPr>
              <a:t> бар'єрів, а також вимиванням           білків з позаклітинного середовища потоком лімфи. Величина                                    онкотичного тиску плазми крові становить у середньому                                            </a:t>
            </a:r>
            <a:r>
              <a:rPr lang="uk-UA" sz="1600" b="1" dirty="0" smtClean="0">
                <a:solidFill>
                  <a:srgbClr val="CC6600"/>
                </a:solidFill>
                <a:ea typeface="맑은 고딕"/>
              </a:rPr>
              <a:t>25-30 мм </a:t>
            </a:r>
            <a:r>
              <a:rPr lang="uk-UA" sz="1600" b="1" dirty="0" err="1" smtClean="0">
                <a:solidFill>
                  <a:srgbClr val="CC6600"/>
                </a:solidFill>
                <a:ea typeface="맑은 고딕"/>
              </a:rPr>
              <a:t>рт</a:t>
            </a:r>
            <a:r>
              <a:rPr lang="uk-UA" sz="1600" b="1" dirty="0" smtClean="0">
                <a:solidFill>
                  <a:srgbClr val="CC6600"/>
                </a:solidFill>
                <a:ea typeface="맑은 고딕"/>
              </a:rPr>
              <a:t>. ст</a:t>
            </a:r>
            <a:r>
              <a:rPr lang="uk-UA" sz="1600" b="1" dirty="0" smtClean="0">
                <a:ea typeface="맑은 고딕"/>
              </a:rPr>
              <a:t>., а в тканинній рідині – </a:t>
            </a:r>
            <a:r>
              <a:rPr lang="uk-UA" sz="1600" b="1" dirty="0" smtClean="0">
                <a:solidFill>
                  <a:srgbClr val="CC6600"/>
                </a:solidFill>
                <a:ea typeface="맑은 고딕"/>
              </a:rPr>
              <a:t>4-5 мм </a:t>
            </a:r>
            <a:r>
              <a:rPr lang="uk-UA" sz="1600" b="1" dirty="0" err="1" smtClean="0">
                <a:solidFill>
                  <a:srgbClr val="CC6600"/>
                </a:solidFill>
                <a:ea typeface="맑은 고딕"/>
              </a:rPr>
              <a:t>рт</a:t>
            </a:r>
            <a:r>
              <a:rPr lang="uk-UA" sz="1600" b="1" dirty="0" smtClean="0">
                <a:solidFill>
                  <a:srgbClr val="CC6600"/>
                </a:solidFill>
                <a:ea typeface="맑은 고딕"/>
              </a:rPr>
              <a:t>. ст</a:t>
            </a:r>
            <a:r>
              <a:rPr lang="uk-UA" sz="1600" b="1" dirty="0" smtClean="0">
                <a:ea typeface="맑은 고딕"/>
              </a:rPr>
              <a:t>., тому </a:t>
            </a:r>
            <a:r>
              <a:rPr lang="uk-UA" sz="1600" b="1" dirty="0" smtClean="0">
                <a:solidFill>
                  <a:srgbClr val="FF0000"/>
                </a:solidFill>
                <a:ea typeface="맑은 고딕"/>
              </a:rPr>
              <a:t>градієнт                             тиску</a:t>
            </a:r>
            <a:r>
              <a:rPr lang="uk-UA" sz="1600" b="1" dirty="0">
                <a:ea typeface="맑은 고딕"/>
              </a:rPr>
              <a:t> </a:t>
            </a:r>
            <a:r>
              <a:rPr lang="uk-UA" sz="1600" b="1" dirty="0" smtClean="0">
                <a:ea typeface="맑은 고딕"/>
              </a:rPr>
              <a:t>дорівнює </a:t>
            </a:r>
            <a:r>
              <a:rPr lang="uk-UA" sz="1600" b="1" dirty="0" smtClean="0">
                <a:solidFill>
                  <a:srgbClr val="FF0000"/>
                </a:solidFill>
                <a:ea typeface="맑은 고딕"/>
              </a:rPr>
              <a:t>20-25 мм </a:t>
            </a:r>
            <a:r>
              <a:rPr lang="uk-UA" sz="1600" b="1" dirty="0" err="1" smtClean="0">
                <a:solidFill>
                  <a:srgbClr val="FF0000"/>
                </a:solidFill>
                <a:ea typeface="맑은 고딕"/>
              </a:rPr>
              <a:t>рт</a:t>
            </a:r>
            <a:r>
              <a:rPr lang="uk-UA" sz="1600" b="1" dirty="0" smtClean="0">
                <a:solidFill>
                  <a:srgbClr val="FF0000"/>
                </a:solidFill>
                <a:ea typeface="맑은 고딕"/>
              </a:rPr>
              <a:t>. ст</a:t>
            </a:r>
            <a:r>
              <a:rPr lang="uk-UA" sz="1600" b="1" dirty="0" smtClean="0">
                <a:ea typeface="맑은 고딕"/>
              </a:rPr>
              <a:t>. Онкотичний тиск плазми створюється                                 переважно альбумінами, найбільшою фракцією білків крові,                           молекула яких менша за інші білки, а </a:t>
            </a:r>
            <a:r>
              <a:rPr lang="uk-UA" sz="1600" b="1" dirty="0" err="1" smtClean="0">
                <a:ea typeface="맑은 고딕"/>
              </a:rPr>
              <a:t>моляльна</a:t>
            </a:r>
            <a:r>
              <a:rPr lang="uk-UA" sz="1600" b="1" dirty="0" smtClean="0">
                <a:ea typeface="맑은 고딕"/>
              </a:rPr>
              <a:t> концентрація майже  в 6 разів більша. </a:t>
            </a:r>
            <a:r>
              <a:rPr lang="ru-RU" sz="1600" b="1" dirty="0">
                <a:ea typeface="맑은 고딕"/>
              </a:rPr>
              <a:t>Н</a:t>
            </a:r>
            <a:r>
              <a:rPr lang="ru-RU" sz="1600" b="1" dirty="0" smtClean="0">
                <a:ea typeface="맑은 고딕"/>
              </a:rPr>
              <a:t>а </a:t>
            </a:r>
            <a:r>
              <a:rPr lang="ru-RU" sz="1600" b="1" dirty="0" err="1" smtClean="0">
                <a:ea typeface="맑은 고딕"/>
              </a:rPr>
              <a:t>частку</a:t>
            </a:r>
            <a:r>
              <a:rPr lang="ru-RU" sz="1600" b="1" dirty="0" smtClean="0">
                <a:ea typeface="맑은 고딕"/>
              </a:rPr>
              <a:t> </a:t>
            </a:r>
            <a:r>
              <a:rPr lang="ru-RU" sz="1600" b="1" dirty="0" err="1" smtClean="0">
                <a:ea typeface="맑은 고딕"/>
              </a:rPr>
              <a:t>альбумінів</a:t>
            </a:r>
            <a:r>
              <a:rPr lang="ru-RU" sz="1600" b="1" dirty="0" smtClean="0">
                <a:ea typeface="맑은 고딕"/>
              </a:rPr>
              <a:t> </a:t>
            </a:r>
            <a:r>
              <a:rPr lang="ru-RU" sz="1600" b="1" dirty="0" err="1" smtClean="0">
                <a:ea typeface="맑은 고딕"/>
              </a:rPr>
              <a:t>припадає</a:t>
            </a:r>
            <a:r>
              <a:rPr lang="ru-RU" sz="1600" b="1" dirty="0" smtClean="0">
                <a:ea typeface="맑은 고딕"/>
              </a:rPr>
              <a:t> </a:t>
            </a:r>
            <a:r>
              <a:rPr lang="ru-RU" sz="1600" b="1" dirty="0">
                <a:ea typeface="맑은 고딕"/>
              </a:rPr>
              <a:t>до 80% онкотичного </a:t>
            </a:r>
            <a:r>
              <a:rPr lang="ru-RU" sz="1600" b="1" dirty="0" smtClean="0">
                <a:ea typeface="맑은 고딕"/>
              </a:rPr>
              <a:t>     тиску.</a:t>
            </a:r>
            <a:endParaRPr lang="uk-UA" sz="1600" b="1" dirty="0" smtClean="0">
              <a:ea typeface="맑은 고딕"/>
            </a:endParaRPr>
          </a:p>
          <a:p>
            <a:pPr>
              <a:lnSpc>
                <a:spcPct val="90000"/>
              </a:lnSpc>
              <a:buFont typeface="Arial" charset="0"/>
              <a:buNone/>
            </a:pPr>
            <a:r>
              <a:rPr lang="uk-UA" sz="1600" b="1" dirty="0" smtClean="0">
                <a:ea typeface="맑은 고딕"/>
              </a:rPr>
              <a:t>      </a:t>
            </a:r>
            <a:endParaRPr lang="ru-RU" sz="1600" b="1" dirty="0" smtClean="0">
              <a:ea typeface="맑은 고딕"/>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9706" name="Picture 25" descr="Картинки по запросу Онкотичний тиск крові картинки"/>
          <p:cNvPicPr>
            <a:picLocks noChangeAspect="1" noChangeArrowheads="1"/>
          </p:cNvPicPr>
          <p:nvPr/>
        </p:nvPicPr>
        <p:blipFill>
          <a:blip r:embed="rId2"/>
          <a:srcRect/>
          <a:stretch>
            <a:fillRect/>
          </a:stretch>
        </p:blipFill>
        <p:spPr bwMode="auto">
          <a:xfrm>
            <a:off x="2843808" y="4077071"/>
            <a:ext cx="4941657" cy="2432521"/>
          </a:xfrm>
          <a:prstGeom prst="rect">
            <a:avLst/>
          </a:prstGeom>
          <a:noFill/>
          <a:ln w="9525">
            <a:noFill/>
            <a:miter lim="800000"/>
            <a:headEnd/>
            <a:tailEnd/>
          </a:ln>
        </p:spPr>
      </p:pic>
    </p:spTree>
    <p:extLst>
      <p:ext uri="{BB962C8B-B14F-4D97-AF65-F5344CB8AC3E}">
        <p14:creationId xmlns:p14="http://schemas.microsoft.com/office/powerpoint/2010/main" val="1629322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187624" y="333374"/>
            <a:ext cx="7848872" cy="568791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None/>
            </a:pPr>
            <a:r>
              <a:rPr lang="ru-RU" sz="1800" b="1" dirty="0" smtClean="0">
                <a:solidFill>
                  <a:schemeClr val="accent2"/>
                </a:solidFill>
                <a:ea typeface="맑은 고딕"/>
              </a:rPr>
              <a:t>    </a:t>
            </a:r>
            <a:r>
              <a:rPr lang="uk-UA" sz="1800" dirty="0" smtClean="0">
                <a:ea typeface="맑은 고딕"/>
              </a:rPr>
              <a:t>Онкотичний тиск відіграє важливу роль у регуляції водного                  обміну. Чим більша його величина, тим більше води                             затримується в судинному руслі і тим менше її переходить                 у тканини, і навпаки. Онкотичний тиск не лише впливає на                      утворення тканинної рідини чи лімфи, але й регулює процеси             утворення сечі, а також всмоктування води в кишечнику.                        Якщо концентрація білка в плазмі знижується, що                                              спостерігається при білковому голодуванні, а також при                        тяжких ураженнях нирок, то виникають набряки, оскільки                       вода перестає затримуватись у судинному руслі і переходить             у тканини.</a:t>
            </a:r>
          </a:p>
          <a:p>
            <a:pPr>
              <a:lnSpc>
                <a:spcPct val="90000"/>
              </a:lnSpc>
              <a:buNone/>
            </a:pPr>
            <a:r>
              <a:rPr lang="uk-UA" sz="1800" b="1" dirty="0" smtClean="0">
                <a:ea typeface="맑은 고딕"/>
              </a:rPr>
              <a:t>    </a:t>
            </a:r>
            <a:r>
              <a:rPr lang="uk-UA" sz="1800" b="1" dirty="0">
                <a:solidFill>
                  <a:srgbClr val="FF0000"/>
                </a:solidFill>
                <a:ea typeface="맑은 고딕"/>
              </a:rPr>
              <a:t>Набряк</a:t>
            </a:r>
            <a:r>
              <a:rPr lang="uk-UA" sz="1800" b="1" dirty="0">
                <a:ea typeface="맑은 고딕"/>
              </a:rPr>
              <a:t> </a:t>
            </a:r>
            <a:r>
              <a:rPr lang="uk-UA" sz="1800" dirty="0">
                <a:ea typeface="맑은 고딕"/>
              </a:rPr>
              <a:t>– це стан, при якому відбувається накопичення </a:t>
            </a:r>
            <a:r>
              <a:rPr lang="uk-UA" sz="1800" dirty="0" smtClean="0">
                <a:ea typeface="맑은 고딕"/>
              </a:rPr>
              <a:t>                            </a:t>
            </a:r>
            <a:r>
              <a:rPr lang="uk-UA" sz="1800" dirty="0" err="1" smtClean="0">
                <a:ea typeface="맑은 고딕"/>
              </a:rPr>
              <a:t>позасудинної</a:t>
            </a:r>
            <a:r>
              <a:rPr lang="uk-UA" sz="1800" dirty="0" smtClean="0">
                <a:ea typeface="맑은 고딕"/>
              </a:rPr>
              <a:t> </a:t>
            </a:r>
            <a:r>
              <a:rPr lang="uk-UA" sz="1800" dirty="0">
                <a:ea typeface="맑은 고딕"/>
              </a:rPr>
              <a:t>рідини. Вода і солі, що накопичуються в </a:t>
            </a:r>
            <a:r>
              <a:rPr lang="uk-UA" sz="1800" dirty="0" smtClean="0">
                <a:ea typeface="맑은 고딕"/>
              </a:rPr>
              <a:t>                                         тканинах</a:t>
            </a:r>
            <a:r>
              <a:rPr lang="uk-UA" sz="1800" dirty="0">
                <a:ea typeface="맑은 고딕"/>
              </a:rPr>
              <a:t>, утворюють «</a:t>
            </a:r>
            <a:r>
              <a:rPr lang="uk-UA" sz="1800" dirty="0" smtClean="0">
                <a:ea typeface="맑은 고딕"/>
              </a:rPr>
              <a:t>набрякову» рідину. </a:t>
            </a:r>
            <a:r>
              <a:rPr lang="uk-UA" sz="1800" dirty="0">
                <a:ea typeface="맑은 고딕"/>
              </a:rPr>
              <a:t>Наприклад, </a:t>
            </a:r>
            <a:r>
              <a:rPr lang="uk-UA" sz="1800" dirty="0" smtClean="0">
                <a:ea typeface="맑은 고딕"/>
              </a:rPr>
              <a:t>                                                              </a:t>
            </a:r>
            <a:r>
              <a:rPr lang="uk-UA" sz="1800" dirty="0" err="1" smtClean="0">
                <a:ea typeface="맑은 고딕"/>
              </a:rPr>
              <a:t>асцитна</a:t>
            </a:r>
            <a:r>
              <a:rPr lang="uk-UA" sz="1800" dirty="0" smtClean="0">
                <a:ea typeface="맑은 고딕"/>
              </a:rPr>
              <a:t> </a:t>
            </a:r>
            <a:r>
              <a:rPr lang="uk-UA" sz="1800" dirty="0">
                <a:ea typeface="맑은 고딕"/>
              </a:rPr>
              <a:t>рідина, яка накопичується в </a:t>
            </a:r>
            <a:r>
              <a:rPr lang="uk-UA" sz="1800" dirty="0" smtClean="0">
                <a:ea typeface="맑은 고딕"/>
              </a:rPr>
              <a:t>черевній порожнини </a:t>
            </a:r>
            <a:r>
              <a:rPr lang="uk-UA" sz="1800" dirty="0">
                <a:ea typeface="맑은 고딕"/>
              </a:rPr>
              <a:t>при </a:t>
            </a:r>
            <a:r>
              <a:rPr lang="uk-UA" sz="1800" dirty="0" smtClean="0">
                <a:ea typeface="맑은 고딕"/>
              </a:rPr>
              <a:t>                  ураженнях </a:t>
            </a:r>
            <a:r>
              <a:rPr lang="uk-UA" sz="1800" dirty="0">
                <a:ea typeface="맑은 고딕"/>
              </a:rPr>
              <a:t>печінки, утворюється в результаті гіпоальбумінемії </a:t>
            </a:r>
            <a:r>
              <a:rPr lang="uk-UA" sz="1800" dirty="0" smtClean="0">
                <a:ea typeface="맑은 고딕"/>
              </a:rPr>
              <a:t>              та підвищеного </a:t>
            </a:r>
            <a:r>
              <a:rPr lang="uk-UA" sz="1800" dirty="0">
                <a:ea typeface="맑은 고딕"/>
              </a:rPr>
              <a:t>кров'яного тиску у </a:t>
            </a:r>
            <a:r>
              <a:rPr lang="uk-UA" sz="1800" dirty="0" smtClean="0">
                <a:ea typeface="맑은 고딕"/>
              </a:rPr>
              <a:t>ворітній </a:t>
            </a:r>
            <a:r>
              <a:rPr lang="uk-UA" sz="1800" dirty="0">
                <a:ea typeface="맑은 고딕"/>
              </a:rPr>
              <a:t>вені.</a:t>
            </a:r>
            <a:endParaRPr lang="uk-UA" sz="1800" dirty="0" smtClean="0">
              <a:ea typeface="맑은 고딕"/>
            </a:endParaRPr>
          </a:p>
          <a:p>
            <a:pPr>
              <a:lnSpc>
                <a:spcPct val="90000"/>
              </a:lnSpc>
              <a:buFont typeface="Arial" charset="0"/>
              <a:buNone/>
            </a:pPr>
            <a:r>
              <a:rPr lang="uk-UA" sz="1800" b="1" dirty="0" smtClean="0">
                <a:solidFill>
                  <a:schemeClr val="accent2"/>
                </a:solidFill>
                <a:ea typeface="맑은 고딕"/>
              </a:rPr>
              <a:t>     </a:t>
            </a:r>
            <a:r>
              <a:rPr lang="uk-UA" sz="1800" dirty="0" smtClean="0">
                <a:ea typeface="맑은 고딕"/>
              </a:rPr>
              <a:t>Отже</a:t>
            </a:r>
            <a:r>
              <a:rPr lang="uk-UA" sz="1800" dirty="0" smtClean="0">
                <a:solidFill>
                  <a:schemeClr val="accent2"/>
                </a:solidFill>
                <a:ea typeface="맑은 고딕"/>
              </a:rPr>
              <a:t>,</a:t>
            </a:r>
            <a:r>
              <a:rPr lang="uk-UA" sz="1800" b="1" dirty="0" smtClean="0">
                <a:solidFill>
                  <a:schemeClr val="accent2"/>
                </a:solidFill>
                <a:ea typeface="맑은 고딕"/>
              </a:rPr>
              <a:t> зниження вмісту білків у плазмі крові</a:t>
            </a:r>
            <a:r>
              <a:rPr lang="uk-UA" sz="1800" b="1" dirty="0" smtClean="0">
                <a:ea typeface="맑은 고딕"/>
              </a:rPr>
              <a:t> </a:t>
            </a:r>
            <a:r>
              <a:rPr lang="uk-UA" sz="1800" dirty="0" smtClean="0">
                <a:ea typeface="맑은 고딕"/>
              </a:rPr>
              <a:t>призводить до                 втрати води  плазмою та набряку тканин, а </a:t>
            </a:r>
            <a:r>
              <a:rPr lang="uk-UA" sz="1800" b="1" dirty="0" smtClean="0">
                <a:solidFill>
                  <a:schemeClr val="accent2"/>
                </a:solidFill>
                <a:ea typeface="맑은 고딕"/>
              </a:rPr>
              <a:t>збільшення </a:t>
            </a:r>
            <a:r>
              <a:rPr lang="uk-UA" sz="1800" dirty="0" smtClean="0">
                <a:ea typeface="맑은 고딕"/>
              </a:rPr>
              <a:t>– до                    затримки води в крові.</a:t>
            </a: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extLst>
      <p:ext uri="{BB962C8B-B14F-4D97-AF65-F5344CB8AC3E}">
        <p14:creationId xmlns:p14="http://schemas.microsoft.com/office/powerpoint/2010/main" val="3682247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bwMode="auto">
          <a:xfrm>
            <a:off x="1547813" y="333375"/>
            <a:ext cx="7345362" cy="511175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None/>
            </a:pPr>
            <a:r>
              <a:rPr lang="uk-UA" sz="2400" b="1" i="1" dirty="0">
                <a:solidFill>
                  <a:srgbClr val="FF0000"/>
                </a:solidFill>
                <a:ea typeface="맑은 고딕"/>
              </a:rPr>
              <a:t>Колоїдна стабільність плазми </a:t>
            </a:r>
            <a:endParaRPr lang="uk-UA" sz="2400" b="1" i="1" dirty="0" smtClean="0">
              <a:solidFill>
                <a:srgbClr val="FF0000"/>
              </a:solidFill>
              <a:ea typeface="맑은 고딕"/>
            </a:endParaRPr>
          </a:p>
          <a:p>
            <a:pPr algn="ctr">
              <a:lnSpc>
                <a:spcPct val="90000"/>
              </a:lnSpc>
              <a:buNone/>
            </a:pPr>
            <a:r>
              <a:rPr lang="uk-UA" sz="1600" b="1" dirty="0" smtClean="0">
                <a:solidFill>
                  <a:srgbClr val="FF0000"/>
                </a:solidFill>
                <a:ea typeface="맑은 고딕"/>
              </a:rPr>
              <a:t>     </a:t>
            </a:r>
          </a:p>
          <a:p>
            <a:pPr algn="just">
              <a:lnSpc>
                <a:spcPct val="90000"/>
              </a:lnSpc>
              <a:buNone/>
            </a:pPr>
            <a:r>
              <a:rPr lang="uk-UA" sz="1600" b="1" dirty="0" smtClean="0">
                <a:solidFill>
                  <a:srgbClr val="FF0000"/>
                </a:solidFill>
                <a:ea typeface="맑은 고딕"/>
              </a:rPr>
              <a:t>     Колоїдна стабільність плазми</a:t>
            </a:r>
            <a:r>
              <a:rPr lang="uk-UA" sz="1600" b="1" dirty="0" smtClean="0">
                <a:ea typeface="맑은 고딕"/>
              </a:rPr>
              <a:t> крові обумовлена характером                             гідратації білкових молекул і наявністю на їх поверхні подвійного електричного шару іонів, які створюють </a:t>
            </a:r>
            <a:r>
              <a:rPr lang="uk-UA" sz="1600" b="1" i="1" dirty="0" smtClean="0">
                <a:solidFill>
                  <a:schemeClr val="accent2"/>
                </a:solidFill>
                <a:ea typeface="맑은 고딕"/>
              </a:rPr>
              <a:t>поверхневий, або                       фі-потенціал</a:t>
            </a:r>
            <a:r>
              <a:rPr lang="uk-UA" sz="1600" b="1" dirty="0" smtClean="0">
                <a:ea typeface="맑은 고딕"/>
              </a:rPr>
              <a:t>. Частиною фі-потенціалу є </a:t>
            </a:r>
            <a:r>
              <a:rPr lang="uk-UA" sz="1600" b="1" i="1" dirty="0" smtClean="0">
                <a:solidFill>
                  <a:schemeClr val="accent2"/>
                </a:solidFill>
                <a:ea typeface="맑은 고딕"/>
              </a:rPr>
              <a:t>електрокінетичний             (дзета) потенціал</a:t>
            </a:r>
            <a:r>
              <a:rPr lang="uk-UA" sz="1600" b="1" dirty="0" smtClean="0">
                <a:ea typeface="맑은 고딕"/>
              </a:rPr>
              <a:t>. </a:t>
            </a:r>
            <a:r>
              <a:rPr lang="uk-UA" sz="1600" b="1" dirty="0" smtClean="0">
                <a:solidFill>
                  <a:srgbClr val="FF0000"/>
                </a:solidFill>
                <a:ea typeface="맑은 고딕"/>
              </a:rPr>
              <a:t>Дзета-потенціал</a:t>
            </a:r>
            <a:r>
              <a:rPr lang="uk-UA" sz="1600" b="1" dirty="0" smtClean="0">
                <a:ea typeface="맑은 고딕"/>
              </a:rPr>
              <a:t> – це потенціал на межі між                 колоїдною частинкою, здібною до руху в електричному полі,                           та навколишньою рідиною, тобто потенціал поверхні ковзання                    частинки в колоїдному розчині. Наявність дзета-потенціалу на                    межі ковзання усіх дисперсних частинок формує на них </a:t>
            </a:r>
            <a:r>
              <a:rPr lang="uk-UA" sz="1600" b="1" dirty="0" err="1" smtClean="0">
                <a:ea typeface="맑은 고딕"/>
              </a:rPr>
              <a:t>одно-</a:t>
            </a:r>
            <a:r>
              <a:rPr lang="uk-UA" sz="1600" b="1" dirty="0" smtClean="0">
                <a:ea typeface="맑은 고딕"/>
              </a:rPr>
              <a:t>           йменні заряди та електростатичні сили відштовхування, що                     забезпечує стійкість колоїдного розчину та запобігає агрегації.           Чим вище абсолютне значення цього потенціалу, тим більше                          сили відштовхування білкових частинок одна від одної. Таким                     чином, дзета-потенціал є мірою стійкості колоїдного розчину.                                   Величина цього потенціалу суттєво вище в альбумінів плазми,                     ніж у інших  білків. Оскільки альбумінів у плазмі значно більше, то колоїдна стабільність плазми крові переважно визначається                  цими білками, які забезпечують колоїдну стійкість не тільки                       інших білків, але й вуглеводів і ліпідів. </a:t>
            </a:r>
          </a:p>
          <a:p>
            <a:pPr>
              <a:lnSpc>
                <a:spcPct val="90000"/>
              </a:lnSpc>
              <a:buFont typeface="Arial" charset="0"/>
              <a:buNone/>
            </a:pPr>
            <a:endParaRPr lang="uk-UA" sz="1600" b="1" dirty="0" smtClean="0">
              <a:ea typeface="맑은 고딕"/>
            </a:endParaRPr>
          </a:p>
        </p:txBody>
      </p:sp>
      <p:pic>
        <p:nvPicPr>
          <p:cNvPr id="30722" name="Picture 5" descr="Картинки по запросу Колоїдна стабільність крові картинки"/>
          <p:cNvPicPr>
            <a:picLocks noChangeAspect="1" noChangeArrowheads="1"/>
          </p:cNvPicPr>
          <p:nvPr/>
        </p:nvPicPr>
        <p:blipFill>
          <a:blip r:embed="rId2"/>
          <a:srcRect/>
          <a:stretch>
            <a:fillRect/>
          </a:stretch>
        </p:blipFill>
        <p:spPr bwMode="auto">
          <a:xfrm>
            <a:off x="3708400" y="5373688"/>
            <a:ext cx="2638425" cy="1304925"/>
          </a:xfrm>
          <a:prstGeom prst="rect">
            <a:avLst/>
          </a:prstGeom>
          <a:noFill/>
          <a:ln w="9525">
            <a:noFill/>
            <a:miter lim="800000"/>
            <a:headEnd/>
            <a:tailEnd/>
          </a:ln>
        </p:spPr>
      </p:pic>
      <p:sp>
        <p:nvSpPr>
          <p:cNvPr id="30723" name="Text Box 7"/>
          <p:cNvSpPr txBox="1">
            <a:spLocks noChangeArrowheads="1"/>
          </p:cNvSpPr>
          <p:nvPr/>
        </p:nvSpPr>
        <p:spPr bwMode="auto">
          <a:xfrm>
            <a:off x="6588125" y="5876925"/>
            <a:ext cx="2232025" cy="517525"/>
          </a:xfrm>
          <a:prstGeom prst="rect">
            <a:avLst/>
          </a:prstGeom>
          <a:solidFill>
            <a:srgbClr val="43B9C9"/>
          </a:solidFill>
          <a:ln w="9525">
            <a:noFill/>
            <a:miter lim="800000"/>
            <a:headEnd/>
            <a:tailEnd/>
          </a:ln>
        </p:spPr>
        <p:txBody>
          <a:bodyPr>
            <a:spAutoFit/>
          </a:bodyPr>
          <a:lstStyle/>
          <a:p>
            <a:pPr algn="ctr">
              <a:spcBef>
                <a:spcPct val="50000"/>
              </a:spcBef>
            </a:pPr>
            <a:r>
              <a:rPr lang="uk-UA" sz="1400" b="1"/>
              <a:t>Стійкість дисперсних систем</a:t>
            </a:r>
            <a:endParaRPr lang="ru-RU" sz="14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5"/>
          <p:cNvSpPr>
            <a:spLocks noGrp="1" noChangeArrowheads="1"/>
          </p:cNvSpPr>
          <p:nvPr>
            <p:ph type="body" sz="half" idx="1"/>
          </p:nvPr>
        </p:nvSpPr>
        <p:spPr bwMode="auto">
          <a:xfrm>
            <a:off x="1476375" y="260350"/>
            <a:ext cx="7488238" cy="3525838"/>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 typeface="Arial" charset="0"/>
              <a:buNone/>
            </a:pPr>
            <a:r>
              <a:rPr lang="uk-UA" sz="2000" b="1" i="1" dirty="0" smtClean="0">
                <a:solidFill>
                  <a:srgbClr val="FF0000"/>
                </a:solidFill>
                <a:ea typeface="맑은 고딕"/>
              </a:rPr>
              <a:t>Суспензійні властивості крові</a:t>
            </a:r>
          </a:p>
          <a:p>
            <a:pPr>
              <a:lnSpc>
                <a:spcPct val="80000"/>
              </a:lnSpc>
              <a:buFont typeface="Arial" charset="0"/>
              <a:buNone/>
            </a:pPr>
            <a:r>
              <a:rPr lang="ru-RU" sz="1400" b="1" dirty="0" smtClean="0">
                <a:ea typeface="맑은 고딕"/>
              </a:rPr>
              <a:t>     З </a:t>
            </a:r>
            <a:r>
              <a:rPr lang="ru-RU" sz="1400" b="1" dirty="0" err="1" smtClean="0">
                <a:ea typeface="맑은 고딕"/>
              </a:rPr>
              <a:t>колоїдною</a:t>
            </a:r>
            <a:r>
              <a:rPr lang="ru-RU" sz="1400" b="1" dirty="0" smtClean="0">
                <a:ea typeface="맑은 고딕"/>
              </a:rPr>
              <a:t> </a:t>
            </a:r>
            <a:r>
              <a:rPr lang="ru-RU" sz="1400" b="1" dirty="0" err="1" smtClean="0">
                <a:ea typeface="맑은 고딕"/>
              </a:rPr>
              <a:t>стабільністю</a:t>
            </a:r>
            <a:r>
              <a:rPr lang="ru-RU" sz="1400" b="1" dirty="0" smtClean="0">
                <a:ea typeface="맑은 고딕"/>
              </a:rPr>
              <a:t> </a:t>
            </a:r>
            <a:r>
              <a:rPr lang="ru-RU" sz="1400" b="1" dirty="0" err="1" smtClean="0">
                <a:ea typeface="맑은 고딕"/>
              </a:rPr>
              <a:t>білків</a:t>
            </a:r>
            <a:r>
              <a:rPr lang="ru-RU" sz="1400" b="1" dirty="0" smtClean="0">
                <a:ea typeface="맑은 고딕"/>
              </a:rPr>
              <a:t> </a:t>
            </a:r>
            <a:r>
              <a:rPr lang="ru-RU" sz="1400" b="1" dirty="0" err="1" smtClean="0">
                <a:ea typeface="맑은 고딕"/>
              </a:rPr>
              <a:t>плазми</a:t>
            </a:r>
            <a:r>
              <a:rPr lang="ru-RU" sz="1400" b="1" dirty="0" smtClean="0">
                <a:ea typeface="맑은 고딕"/>
              </a:rPr>
              <a:t> </a:t>
            </a:r>
            <a:r>
              <a:rPr lang="ru-RU" sz="1400" b="1" dirty="0" err="1" smtClean="0">
                <a:ea typeface="맑은 고딕"/>
              </a:rPr>
              <a:t>пов'язані</a:t>
            </a:r>
            <a:r>
              <a:rPr lang="ru-RU" sz="1400" b="1" dirty="0" smtClean="0">
                <a:ea typeface="맑은 고딕"/>
              </a:rPr>
              <a:t> й </a:t>
            </a:r>
            <a:r>
              <a:rPr lang="ru-RU" sz="1400" b="1" i="1" dirty="0" err="1" smtClean="0">
                <a:solidFill>
                  <a:schemeClr val="accent2"/>
                </a:solidFill>
                <a:ea typeface="맑은 고딕"/>
              </a:rPr>
              <a:t>суспензійні</a:t>
            </a:r>
            <a:r>
              <a:rPr lang="ru-RU" sz="1400" b="1" i="1" dirty="0" smtClean="0">
                <a:solidFill>
                  <a:schemeClr val="accent2"/>
                </a:solidFill>
                <a:ea typeface="맑은 고딕"/>
              </a:rPr>
              <a:t> </a:t>
            </a:r>
            <a:r>
              <a:rPr lang="ru-RU" sz="1400" b="1" i="1" dirty="0" err="1" smtClean="0">
                <a:solidFill>
                  <a:schemeClr val="accent2"/>
                </a:solidFill>
                <a:ea typeface="맑은 고딕"/>
              </a:rPr>
              <a:t>властивості</a:t>
            </a:r>
            <a:r>
              <a:rPr lang="ru-RU" sz="1400" b="1" i="1" dirty="0" smtClean="0">
                <a:solidFill>
                  <a:schemeClr val="accent2"/>
                </a:solidFill>
                <a:ea typeface="맑은 고딕"/>
              </a:rPr>
              <a:t>              </a:t>
            </a:r>
            <a:r>
              <a:rPr lang="uk-UA" sz="1400" b="1" i="1" dirty="0" smtClean="0">
                <a:solidFill>
                  <a:schemeClr val="accent2"/>
                </a:solidFill>
                <a:ea typeface="맑은 고딕"/>
              </a:rPr>
              <a:t>крові</a:t>
            </a:r>
            <a:r>
              <a:rPr lang="uk-UA" sz="1400" b="1" dirty="0" smtClean="0">
                <a:ea typeface="맑은 고딕"/>
              </a:rPr>
              <a:t>, тобто підтримання клітинних елементів у зваженому стані. Величина                  суспензійних властивостей крові може бути оцінена за швидкістю осідання   еритроцитів (ШОЕ) у нерухомому об'ємі  крові.                                                                   </a:t>
            </a:r>
            <a:r>
              <a:rPr lang="uk-UA" sz="1400" b="1" dirty="0" err="1" smtClean="0">
                <a:solidFill>
                  <a:srgbClr val="FF0000"/>
                </a:solidFill>
                <a:ea typeface="맑은 고딕"/>
              </a:rPr>
              <a:t>Шви́дкість</a:t>
            </a:r>
            <a:r>
              <a:rPr lang="uk-UA" sz="1400" b="1" dirty="0" smtClean="0">
                <a:solidFill>
                  <a:srgbClr val="FF0000"/>
                </a:solidFill>
                <a:ea typeface="맑은 고딕"/>
              </a:rPr>
              <a:t> </a:t>
            </a:r>
            <a:r>
              <a:rPr lang="uk-UA" sz="1400" b="1" dirty="0" err="1" smtClean="0">
                <a:solidFill>
                  <a:srgbClr val="FF0000"/>
                </a:solidFill>
                <a:ea typeface="맑은 고딕"/>
              </a:rPr>
              <a:t>осіда́ння</a:t>
            </a:r>
            <a:r>
              <a:rPr lang="uk-UA" sz="1400" b="1" dirty="0">
                <a:solidFill>
                  <a:srgbClr val="FF0000"/>
                </a:solidFill>
                <a:ea typeface="맑은 고딕"/>
              </a:rPr>
              <a:t> </a:t>
            </a:r>
            <a:r>
              <a:rPr lang="uk-UA" sz="1400" b="1" dirty="0" err="1" smtClean="0">
                <a:solidFill>
                  <a:srgbClr val="FF0000"/>
                </a:solidFill>
                <a:ea typeface="맑은 고딕"/>
              </a:rPr>
              <a:t>еритроци́тів</a:t>
            </a:r>
            <a:r>
              <a:rPr lang="uk-UA" sz="1400" b="1" dirty="0" smtClean="0">
                <a:solidFill>
                  <a:srgbClr val="FF0000"/>
                </a:solidFill>
                <a:ea typeface="맑은 고딕"/>
              </a:rPr>
              <a:t> (ШОЕ)</a:t>
            </a:r>
            <a:r>
              <a:rPr lang="uk-UA" sz="1400" b="1" dirty="0" smtClean="0">
                <a:ea typeface="맑은 고딕"/>
              </a:rPr>
              <a:t> – неспецифічний лабораторний                                         показник крові, що відображає співвідношення фракцій білків плазми; зміна ШОЕ може слугувати непрямою ознакою поточного запального або іншого                       патологічного процесу. Проба ґрунтується на здатності еритроцитів у                                                                    позбавленій можливості згортання крові осідати під дією гравітації. </a:t>
            </a:r>
          </a:p>
          <a:p>
            <a:pPr>
              <a:lnSpc>
                <a:spcPct val="80000"/>
              </a:lnSpc>
              <a:buFont typeface="Arial" charset="0"/>
              <a:buNone/>
            </a:pPr>
            <a:r>
              <a:rPr lang="uk-UA" sz="1400" b="1" dirty="0" smtClean="0">
                <a:ea typeface="맑은 고딕"/>
              </a:rPr>
              <a:t>     Таким чином, чим вище вміст альбумінів у порівнянні з іншими, менш                              стабільними колоїдними частками, тим більша й суспензійна здатність                         крові, оскільки альбуміни адсорбуються на поверхні еритроцитів. Навпаки,                         при підвищенні в крові рівня глобулінів, фібриногену, інших </a:t>
            </a:r>
            <a:r>
              <a:rPr lang="uk-UA" sz="1400" b="1" dirty="0" err="1" smtClean="0">
                <a:ea typeface="맑은 고딕"/>
              </a:rPr>
              <a:t>великомолеку-лярних</a:t>
            </a:r>
            <a:r>
              <a:rPr lang="uk-UA" sz="1400" b="1" dirty="0" smtClean="0">
                <a:ea typeface="맑은 고딕"/>
              </a:rPr>
              <a:t> і нестабільних у колоїдному розчині білків, швидкість осідання        еритроцитів </a:t>
            </a:r>
            <a:r>
              <a:rPr lang="uk-UA" sz="1400" b="1" dirty="0">
                <a:ea typeface="맑은 고딕"/>
              </a:rPr>
              <a:t>з</a:t>
            </a:r>
            <a:r>
              <a:rPr lang="uk-UA" sz="1400" b="1" dirty="0" smtClean="0">
                <a:ea typeface="맑은 고딕"/>
              </a:rPr>
              <a:t>ростає, тобто суспензійні властивості крові падають. </a:t>
            </a:r>
          </a:p>
          <a:p>
            <a:pPr>
              <a:lnSpc>
                <a:spcPct val="80000"/>
              </a:lnSpc>
              <a:buFont typeface="Arial" charset="0"/>
              <a:buNone/>
            </a:pPr>
            <a:r>
              <a:rPr lang="uk-UA" sz="1400" b="1" dirty="0" smtClean="0">
                <a:ea typeface="맑은 고딕"/>
              </a:rPr>
              <a:t>       У нормі ШОЕ у чоловіків</a:t>
            </a:r>
            <a:r>
              <a:rPr lang="en-US" sz="1400" b="1" dirty="0" smtClean="0">
                <a:ea typeface="맑은 고딕"/>
              </a:rPr>
              <a:t> </a:t>
            </a:r>
            <a:r>
              <a:rPr lang="uk-UA" sz="1400" b="1" dirty="0" smtClean="0">
                <a:ea typeface="맑은 고딕"/>
              </a:rPr>
              <a:t>4-10 мм/</a:t>
            </a:r>
            <a:r>
              <a:rPr lang="uk-UA" sz="1400" b="1" dirty="0" err="1" smtClean="0">
                <a:ea typeface="맑은 고딕"/>
              </a:rPr>
              <a:t>год</a:t>
            </a:r>
            <a:r>
              <a:rPr lang="uk-UA" sz="1400" b="1" dirty="0" smtClean="0">
                <a:ea typeface="맑은 고딕"/>
              </a:rPr>
              <a:t>, а у жінок – 5-12 мм/год.</a:t>
            </a:r>
          </a:p>
          <a:p>
            <a:pPr>
              <a:lnSpc>
                <a:spcPct val="80000"/>
              </a:lnSpc>
              <a:buFont typeface="Arial" charset="0"/>
              <a:buNone/>
            </a:pPr>
            <a:endParaRPr lang="uk-UA" sz="1400" b="1" dirty="0" smtClean="0">
              <a:ea typeface="맑은 고딕"/>
            </a:endParaRPr>
          </a:p>
        </p:txBody>
      </p:sp>
      <p:pic>
        <p:nvPicPr>
          <p:cNvPr id="31746" name="Picture 4" descr="ШОЕ норма для жінок: що показує аналіз крові?"/>
          <p:cNvPicPr>
            <a:picLocks noChangeAspect="1" noChangeArrowheads="1"/>
          </p:cNvPicPr>
          <p:nvPr/>
        </p:nvPicPr>
        <p:blipFill>
          <a:blip r:embed="rId2"/>
          <a:srcRect/>
          <a:stretch>
            <a:fillRect/>
          </a:stretch>
        </p:blipFill>
        <p:spPr bwMode="auto">
          <a:xfrm>
            <a:off x="5148263" y="3789363"/>
            <a:ext cx="3167062" cy="2343150"/>
          </a:xfrm>
          <a:prstGeom prst="rect">
            <a:avLst/>
          </a:prstGeom>
          <a:noFill/>
          <a:ln w="9525">
            <a:noFill/>
            <a:miter lim="800000"/>
            <a:headEnd/>
            <a:tailEnd/>
          </a:ln>
        </p:spPr>
      </p:pic>
      <p:pic>
        <p:nvPicPr>
          <p:cNvPr id="31747" name="Picture 10" descr="Похожее изображение"/>
          <p:cNvPicPr>
            <a:picLocks noChangeAspect="1" noChangeArrowheads="1"/>
          </p:cNvPicPr>
          <p:nvPr/>
        </p:nvPicPr>
        <p:blipFill>
          <a:blip r:embed="rId3"/>
          <a:srcRect/>
          <a:stretch>
            <a:fillRect/>
          </a:stretch>
        </p:blipFill>
        <p:spPr bwMode="auto">
          <a:xfrm>
            <a:off x="2195513" y="3429000"/>
            <a:ext cx="2066925" cy="2895600"/>
          </a:xfrm>
          <a:prstGeom prst="rect">
            <a:avLst/>
          </a:prstGeom>
          <a:noFill/>
          <a:ln w="9525">
            <a:noFill/>
            <a:miter lim="800000"/>
            <a:headEnd/>
            <a:tailEnd/>
          </a:ln>
        </p:spPr>
      </p:pic>
      <p:sp>
        <p:nvSpPr>
          <p:cNvPr id="31748" name="Rectangle 12"/>
          <p:cNvSpPr>
            <a:spLocks noChangeArrowheads="1"/>
          </p:cNvSpPr>
          <p:nvPr/>
        </p:nvSpPr>
        <p:spPr bwMode="auto">
          <a:xfrm>
            <a:off x="1979613" y="6381750"/>
            <a:ext cx="2303462" cy="287338"/>
          </a:xfrm>
          <a:prstGeom prst="rect">
            <a:avLst/>
          </a:prstGeom>
          <a:solidFill>
            <a:srgbClr val="B0B0B0"/>
          </a:solidFill>
          <a:ln w="9525">
            <a:solidFill>
              <a:schemeClr val="bg2"/>
            </a:solidFill>
            <a:miter lim="800000"/>
            <a:headEnd/>
            <a:tailEnd/>
          </a:ln>
        </p:spPr>
        <p:txBody>
          <a:bodyPr wrap="none" anchor="ctr"/>
          <a:lstStyle/>
          <a:p>
            <a:pPr algn="ctr"/>
            <a:r>
              <a:rPr lang="ru-RU" i="0"/>
              <a:t>Прибор Панченкова</a:t>
            </a:r>
            <a:r>
              <a:rPr lang="ru-RU"/>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bwMode="auto">
          <a:xfrm>
            <a:off x="1547813" y="404813"/>
            <a:ext cx="7416800" cy="6453187"/>
          </a:xfrm>
          <a:noFill/>
          <a:ln>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609600" indent="-609600">
              <a:buFont typeface="Arial" charset="0"/>
              <a:buNone/>
            </a:pPr>
            <a:r>
              <a:rPr lang="uk-UA" sz="1400" b="1" dirty="0" smtClean="0">
                <a:ea typeface="맑은 고딕"/>
              </a:rPr>
              <a:t>При багатьох захворюваннях величина ШОЕ може змінюватися та залежати від наступних факторів:</a:t>
            </a:r>
          </a:p>
          <a:p>
            <a:pPr marL="609600" indent="-609600">
              <a:buFont typeface="Arial" charset="0"/>
              <a:buNone/>
            </a:pPr>
            <a:r>
              <a:rPr lang="uk-UA" sz="1400" b="1" dirty="0" smtClean="0">
                <a:solidFill>
                  <a:schemeClr val="hlink"/>
                </a:solidFill>
                <a:ea typeface="맑은 고딕"/>
              </a:rPr>
              <a:t>1.</a:t>
            </a:r>
            <a:r>
              <a:rPr lang="uk-UA" sz="1400" b="1" dirty="0" smtClean="0">
                <a:ea typeface="맑은 고딕"/>
              </a:rPr>
              <a:t>        </a:t>
            </a:r>
            <a:r>
              <a:rPr lang="uk-UA" sz="1400" b="1" dirty="0" smtClean="0">
                <a:solidFill>
                  <a:schemeClr val="hlink"/>
                </a:solidFill>
                <a:ea typeface="맑은 고딕"/>
              </a:rPr>
              <a:t>Від зміни співвідношення різних фракцій білків крові.</a:t>
            </a:r>
            <a:r>
              <a:rPr lang="uk-UA" sz="1400" b="1" dirty="0" smtClean="0">
                <a:ea typeface="맑은 고딕"/>
              </a:rPr>
              <a:t> Збільшення                               вмісту великодисперсних білків (глобуліни, фібриноген) при запальних                                     процесах і деяких інфекційних захворюваннях викликає зміни ШОЕ:                            зарядженні великодисперсні білки, адсорбовані на негативно                                 заряджених еритроцитах, зменшують їх поверхневий заряд і сприяють               тим самим зближенню та більш швидкому осіданню еритроцитів.</a:t>
            </a:r>
          </a:p>
          <a:p>
            <a:pPr marL="609600" indent="-609600">
              <a:buFont typeface="Arial" charset="0"/>
              <a:buAutoNum type="arabicPeriod" startAt="2"/>
            </a:pPr>
            <a:r>
              <a:rPr lang="uk-UA" sz="1400" b="1" dirty="0" smtClean="0">
                <a:solidFill>
                  <a:schemeClr val="hlink"/>
                </a:solidFill>
                <a:ea typeface="맑은 고딕"/>
              </a:rPr>
              <a:t>Від об'єму, числа та діаметру еритроцитів.</a:t>
            </a:r>
            <a:r>
              <a:rPr lang="uk-UA" sz="1400" b="1" dirty="0" smtClean="0">
                <a:ea typeface="맑은 고딕"/>
              </a:rPr>
              <a:t> Збільшення уповільнює,                               а зменшення - прискорює ШОЕ. </a:t>
            </a:r>
          </a:p>
          <a:p>
            <a:pPr marL="609600" indent="-609600">
              <a:buFont typeface="Arial" charset="0"/>
              <a:buAutoNum type="arabicPeriod" startAt="3"/>
            </a:pPr>
            <a:r>
              <a:rPr lang="uk-UA" sz="1400" b="1" dirty="0" smtClean="0">
                <a:solidFill>
                  <a:schemeClr val="hlink"/>
                </a:solidFill>
                <a:ea typeface="맑은 고딕"/>
              </a:rPr>
              <a:t>Від вмісту холестерину та лецитину.</a:t>
            </a:r>
            <a:r>
              <a:rPr lang="uk-UA" sz="1400" b="1" dirty="0" smtClean="0">
                <a:ea typeface="맑은 고딕"/>
              </a:rPr>
              <a:t> Холестерин, адсорбуючись на                      еритроцитах, пришвидшує, а лецитин, навпаки, уповільнює ШОЕ. </a:t>
            </a:r>
          </a:p>
          <a:p>
            <a:pPr marL="609600" indent="-609600">
              <a:buFont typeface="Arial" charset="0"/>
              <a:buAutoNum type="arabicPeriod" startAt="3"/>
            </a:pPr>
            <a:r>
              <a:rPr lang="uk-UA" sz="1400" b="1" dirty="0" smtClean="0">
                <a:solidFill>
                  <a:schemeClr val="hlink"/>
                </a:solidFill>
                <a:ea typeface="맑은 고딕"/>
              </a:rPr>
              <a:t>Від зміни відносної щільності еритроцитів.</a:t>
            </a:r>
            <a:r>
              <a:rPr lang="uk-UA" sz="1400" b="1" dirty="0" smtClean="0">
                <a:ea typeface="맑은 고딕"/>
              </a:rPr>
              <a:t> При </a:t>
            </a:r>
            <a:r>
              <a:rPr lang="uk-UA" sz="1400" b="1" dirty="0" err="1" smtClean="0">
                <a:ea typeface="맑은 고딕"/>
              </a:rPr>
              <a:t>гіперкапнії</a:t>
            </a:r>
            <a:r>
              <a:rPr lang="uk-UA" sz="1400" b="1" dirty="0" smtClean="0">
                <a:ea typeface="맑은 고딕"/>
              </a:rPr>
              <a:t> (асфіксія,                    серцева недостатність) ШОЕ уповільнюється внаслідок збільшення                           діаметру еритроцитів та зменшення їх відносної щільності. </a:t>
            </a:r>
          </a:p>
          <a:p>
            <a:pPr marL="609600" indent="-609600">
              <a:buFont typeface="Arial" charset="0"/>
              <a:buAutoNum type="arabicPeriod" startAt="3"/>
            </a:pPr>
            <a:r>
              <a:rPr lang="uk-UA" sz="1400" b="1" dirty="0" smtClean="0">
                <a:solidFill>
                  <a:schemeClr val="hlink"/>
                </a:solidFill>
                <a:ea typeface="맑은 고딕"/>
              </a:rPr>
              <a:t>Від в'язкості крові.</a:t>
            </a:r>
            <a:r>
              <a:rPr lang="uk-UA" sz="1400" b="1" dirty="0" smtClean="0">
                <a:ea typeface="맑은 고딕"/>
              </a:rPr>
              <a:t> Гідремія призводить до прискорення ШОЕ;                                            зі збільшенням в'язкості крові (зневоднення) ШОЕ уповільнюється.</a:t>
            </a:r>
          </a:p>
          <a:p>
            <a:pPr marL="609600" indent="-609600">
              <a:buFont typeface="Arial" charset="0"/>
              <a:buNone/>
            </a:pPr>
            <a:r>
              <a:rPr lang="uk-UA" sz="1400" b="1" dirty="0" smtClean="0">
                <a:ea typeface="맑은 고딕"/>
              </a:rPr>
              <a:t>У фізіологічних умовах ШОЕ </a:t>
            </a:r>
            <a:r>
              <a:rPr lang="uk-UA" sz="1400" b="1" dirty="0" smtClean="0">
                <a:solidFill>
                  <a:srgbClr val="C00000"/>
                </a:solidFill>
                <a:ea typeface="맑은 고딕"/>
              </a:rPr>
              <a:t>збільшується</a:t>
            </a:r>
            <a:r>
              <a:rPr lang="uk-UA" sz="1400" b="1" dirty="0" smtClean="0">
                <a:solidFill>
                  <a:srgbClr val="33CC33"/>
                </a:solidFill>
                <a:ea typeface="맑은 고딕"/>
              </a:rPr>
              <a:t> </a:t>
            </a:r>
            <a:r>
              <a:rPr lang="uk-UA" sz="1400" b="1" dirty="0" smtClean="0">
                <a:ea typeface="맑은 고딕"/>
              </a:rPr>
              <a:t>при вагітності ( у другій половині)                            та при інтенсивній фізичній роботі.</a:t>
            </a:r>
          </a:p>
          <a:p>
            <a:pPr marL="609600" indent="-609600">
              <a:buFont typeface="Arial" charset="0"/>
              <a:buNone/>
            </a:pPr>
            <a:r>
              <a:rPr lang="uk-UA" sz="1400" b="1" dirty="0" smtClean="0">
                <a:ea typeface="맑은 고딕"/>
              </a:rPr>
              <a:t>Значний вплив на ШОЕ здійснює прийом деяких лікарських препаратів і                                           терапевтичні заходи. Так,</a:t>
            </a:r>
            <a:r>
              <a:rPr lang="uk-UA" sz="1400" b="1" dirty="0" smtClean="0">
                <a:solidFill>
                  <a:schemeClr val="accent6">
                    <a:lumMod val="50000"/>
                  </a:schemeClr>
                </a:solidFill>
                <a:ea typeface="맑은 고딕"/>
              </a:rPr>
              <a:t> </a:t>
            </a:r>
            <a:r>
              <a:rPr lang="uk-UA" sz="1400" b="1" dirty="0" smtClean="0">
                <a:solidFill>
                  <a:srgbClr val="C00000"/>
                </a:solidFill>
                <a:ea typeface="맑은 고딕"/>
              </a:rPr>
              <a:t>пришвидшення</a:t>
            </a:r>
            <a:r>
              <a:rPr lang="uk-UA" sz="1400" b="1" dirty="0" smtClean="0">
                <a:solidFill>
                  <a:schemeClr val="accent6">
                    <a:lumMod val="50000"/>
                  </a:schemeClr>
                </a:solidFill>
                <a:ea typeface="맑은 고딕"/>
              </a:rPr>
              <a:t> </a:t>
            </a:r>
            <a:r>
              <a:rPr lang="uk-UA" sz="1400" b="1" dirty="0" smtClean="0">
                <a:ea typeface="맑은 고딕"/>
              </a:rPr>
              <a:t>ШОЕ відмічається при                               специфічній та неспецифічній подразнюючій терапії, вакцинотерапії,                                            переливанні крові, тривалому прийомі соди і т. д.</a:t>
            </a:r>
          </a:p>
          <a:p>
            <a:pPr marL="609600" indent="-609600">
              <a:buFont typeface="Arial" charset="0"/>
              <a:buNone/>
            </a:pPr>
            <a:r>
              <a:rPr lang="uk-UA" sz="1400" b="1" dirty="0" smtClean="0">
                <a:solidFill>
                  <a:schemeClr val="folHlink"/>
                </a:solidFill>
                <a:ea typeface="맑은 고딕"/>
              </a:rPr>
              <a:t>Уповільнення</a:t>
            </a:r>
            <a:r>
              <a:rPr lang="uk-UA" sz="1400" b="1" dirty="0" smtClean="0">
                <a:ea typeface="맑은 고딕"/>
              </a:rPr>
              <a:t> ШОЕ спостерігається при прийомі саліцилових, ртутних і                                    кальцієвих препаратів, </a:t>
            </a:r>
            <a:r>
              <a:rPr lang="uk-UA" sz="1400" b="1" dirty="0" err="1" smtClean="0">
                <a:ea typeface="맑은 고딕"/>
              </a:rPr>
              <a:t>діуретиків</a:t>
            </a:r>
            <a:r>
              <a:rPr lang="uk-UA" sz="1400" b="1" dirty="0" smtClean="0">
                <a:ea typeface="맑은 고딕"/>
              </a:rPr>
              <a:t>, снодійних і протималярійних засобів.</a:t>
            </a:r>
          </a:p>
          <a:p>
            <a:pPr marL="609600" indent="-609600">
              <a:buFont typeface="Arial" charset="0"/>
              <a:buNone/>
            </a:pPr>
            <a:r>
              <a:rPr lang="uk-UA" sz="1400" b="1" dirty="0" smtClean="0">
                <a:ea typeface="맑은 고딕"/>
              </a:rPr>
              <a:t> </a:t>
            </a:r>
            <a:endParaRPr lang="ru-RU" sz="1400" b="1" dirty="0" smtClean="0">
              <a:ea typeface="맑은 고딕"/>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bwMode="auto">
          <a:xfrm>
            <a:off x="1547813" y="0"/>
            <a:ext cx="7416800" cy="6858000"/>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charset="0"/>
              <a:buNone/>
            </a:pPr>
            <a:r>
              <a:rPr lang="uk-UA" sz="2400" b="1" i="1" dirty="0" smtClean="0">
                <a:solidFill>
                  <a:srgbClr val="FF0000"/>
                </a:solidFill>
                <a:ea typeface="맑은 고딕"/>
              </a:rPr>
              <a:t>В'язкість крові</a:t>
            </a:r>
          </a:p>
          <a:p>
            <a:pPr>
              <a:buFont typeface="Arial" charset="0"/>
              <a:buNone/>
            </a:pPr>
            <a:r>
              <a:rPr lang="uk-UA" sz="1600" b="1" dirty="0" smtClean="0">
                <a:solidFill>
                  <a:srgbClr val="FF0000"/>
                </a:solidFill>
                <a:ea typeface="맑은 고딕"/>
              </a:rPr>
              <a:t>В'язкість</a:t>
            </a:r>
            <a:r>
              <a:rPr lang="uk-UA" sz="1600" b="1" dirty="0" smtClean="0">
                <a:ea typeface="맑은 고딕"/>
              </a:rPr>
              <a:t> – це здібність здійснювати опір течії рідини при </a:t>
            </a:r>
            <a:r>
              <a:rPr lang="uk-UA" sz="1600" b="1" dirty="0" err="1" smtClean="0">
                <a:ea typeface="맑은 고딕"/>
              </a:rPr>
              <a:t>переміщен-ні</a:t>
            </a:r>
            <a:r>
              <a:rPr lang="uk-UA" sz="1600" b="1" dirty="0" smtClean="0">
                <a:ea typeface="맑은 고딕"/>
              </a:rPr>
              <a:t> одних часток відносно інших за рахунок внутрішнього тертя. </a:t>
            </a:r>
          </a:p>
          <a:p>
            <a:pPr>
              <a:buFont typeface="Arial" charset="0"/>
              <a:buNone/>
            </a:pPr>
            <a:r>
              <a:rPr lang="uk-UA" sz="1600" b="1" dirty="0" smtClean="0">
                <a:ea typeface="맑은 고딕"/>
              </a:rPr>
              <a:t>   У зв'язку з цим, в'язкість крові являє собою складний ефект                               взаємовідносин між водою та макромолекулами з одного боку,                 плазмою та форменими елементами – з іншого. Тому в'язкість                                 плазми та в'язкість цільної крові суттєво відрізняються: </a:t>
            </a:r>
            <a:r>
              <a:rPr lang="uk-UA" sz="1600" b="1" dirty="0" smtClean="0">
                <a:solidFill>
                  <a:schemeClr val="accent2"/>
                </a:solidFill>
                <a:ea typeface="맑은 고딕"/>
              </a:rPr>
              <a:t>в'язкість              плазми</a:t>
            </a:r>
            <a:r>
              <a:rPr lang="uk-UA" sz="1600" b="1" dirty="0">
                <a:ea typeface="맑은 고딕"/>
              </a:rPr>
              <a:t> </a:t>
            </a:r>
            <a:r>
              <a:rPr lang="uk-UA" sz="1600" b="1" dirty="0" smtClean="0">
                <a:ea typeface="맑은 고딕"/>
              </a:rPr>
              <a:t>в 1,8-2,5 рази вища, ніж води, а </a:t>
            </a:r>
            <a:r>
              <a:rPr lang="uk-UA" sz="1600" b="1" dirty="0" smtClean="0">
                <a:solidFill>
                  <a:schemeClr val="accent2"/>
                </a:solidFill>
                <a:ea typeface="맑은 고딕"/>
              </a:rPr>
              <a:t>в'язкість цільної крові</a:t>
            </a:r>
            <a:r>
              <a:rPr lang="uk-UA" sz="1600" b="1" dirty="0" smtClean="0">
                <a:ea typeface="맑은 고딕"/>
              </a:rPr>
              <a:t>                                  вища за в'язкість води в 4-5 разів. Чим більше в плазмі крові                                міститься великодисперсних білків, тим вища в'язкість плазми.                       При збільшенні кількості еритроцитів та особливо гематокриту,                   в'язкість крові різко зростає. Підвищенню в'язкості сприяє і                                       зниження суспензійних властивостей крові, коли еритроцити                          починають утворювати агрегати. При цьому відмічається                                 позитивний зворотний зв’язок –  підвищення в'язкості, в свою                              чергу, підсилює агрегацію еритроцитів, що може призвести до                          порочного кола. </a:t>
            </a:r>
          </a:p>
          <a:p>
            <a:pPr>
              <a:buFont typeface="Arial" charset="0"/>
              <a:buNone/>
            </a:pPr>
            <a:r>
              <a:rPr lang="uk-UA" sz="1600" b="1" dirty="0" smtClean="0">
                <a:ea typeface="맑은 고딕"/>
              </a:rPr>
              <a:t>     Оскільки кров – неоднорідна рідина, то належить до </a:t>
            </a:r>
            <a:r>
              <a:rPr lang="uk-UA" sz="1600" b="1" dirty="0" err="1" smtClean="0">
                <a:ea typeface="맑은 고딕"/>
              </a:rPr>
              <a:t>неньютонов-</a:t>
            </a:r>
            <a:r>
              <a:rPr lang="uk-UA" sz="1600" b="1" dirty="0" smtClean="0">
                <a:ea typeface="맑은 고딕"/>
              </a:rPr>
              <a:t>         </a:t>
            </a:r>
            <a:r>
              <a:rPr lang="uk-UA" sz="1600" b="1" dirty="0" err="1" smtClean="0">
                <a:ea typeface="맑은 고딕"/>
              </a:rPr>
              <a:t>ських</a:t>
            </a:r>
            <a:r>
              <a:rPr lang="uk-UA" sz="1600" b="1" dirty="0" smtClean="0">
                <a:ea typeface="맑은 고딕"/>
              </a:rPr>
              <a:t> рідин, яким властива </a:t>
            </a:r>
            <a:r>
              <a:rPr lang="uk-UA" sz="1600" b="1" i="1" dirty="0" smtClean="0">
                <a:solidFill>
                  <a:srgbClr val="FF0000"/>
                </a:solidFill>
                <a:ea typeface="맑은 고딕"/>
              </a:rPr>
              <a:t>структурна в'язкість</a:t>
            </a:r>
            <a:r>
              <a:rPr lang="uk-UA" sz="1600" b="1" dirty="0" smtClean="0">
                <a:ea typeface="맑은 고딕"/>
              </a:rPr>
              <a:t>, тому що </a:t>
            </a:r>
            <a:r>
              <a:rPr lang="uk-UA" sz="1600" b="1" dirty="0" err="1" smtClean="0">
                <a:ea typeface="맑은 고딕"/>
              </a:rPr>
              <a:t>знижен-</a:t>
            </a:r>
            <a:r>
              <a:rPr lang="uk-UA" sz="1600" b="1" dirty="0" smtClean="0">
                <a:ea typeface="맑은 고딕"/>
              </a:rPr>
              <a:t> </a:t>
            </a:r>
            <a:r>
              <a:rPr lang="uk-UA" sz="1600" b="1" dirty="0" err="1" smtClean="0">
                <a:ea typeface="맑은 고딕"/>
              </a:rPr>
              <a:t>ня</a:t>
            </a:r>
            <a:r>
              <a:rPr lang="uk-UA" sz="1600" b="1" dirty="0" smtClean="0">
                <a:ea typeface="맑은 고딕"/>
              </a:rPr>
              <a:t> тиску потоку, наприклад, артеріального тиску, підвищує </a:t>
            </a:r>
            <a:r>
              <a:rPr lang="uk-UA" sz="1600" b="1" dirty="0" err="1" smtClean="0">
                <a:ea typeface="맑은 고딕"/>
              </a:rPr>
              <a:t>в'яз-</a:t>
            </a:r>
            <a:r>
              <a:rPr lang="uk-UA" sz="1600" b="1" dirty="0" smtClean="0">
                <a:ea typeface="맑은 고딕"/>
              </a:rPr>
              <a:t>              кість крові, а при підвищенні тиску через руйнування </a:t>
            </a:r>
            <a:r>
              <a:rPr lang="uk-UA" sz="1600" b="1" dirty="0" err="1" smtClean="0">
                <a:ea typeface="맑은 고딕"/>
              </a:rPr>
              <a:t>структуро-</a:t>
            </a:r>
            <a:r>
              <a:rPr lang="uk-UA" sz="1600" b="1" dirty="0" smtClean="0">
                <a:ea typeface="맑은 고딕"/>
              </a:rPr>
              <a:t>            </a:t>
            </a:r>
            <a:r>
              <a:rPr lang="uk-UA" sz="1600" b="1" dirty="0" err="1" smtClean="0">
                <a:ea typeface="맑은 고딕"/>
              </a:rPr>
              <a:t>ваності</a:t>
            </a:r>
            <a:r>
              <a:rPr lang="uk-UA" sz="1600" b="1" dirty="0" smtClean="0">
                <a:ea typeface="맑은 고딕"/>
              </a:rPr>
              <a:t> системи – в'язкість знижується. </a:t>
            </a:r>
            <a:endParaRPr lang="ru-RU" sz="1600" b="1" dirty="0" smtClean="0">
              <a:ea typeface="맑은 고딕"/>
            </a:endParaRPr>
          </a:p>
        </p:txBody>
      </p:sp>
      <p:pic>
        <p:nvPicPr>
          <p:cNvPr id="33794" name="Picture 5" descr="Картинки по запросу в'язкість крові вікіпедія"/>
          <p:cNvPicPr>
            <a:picLocks noChangeAspect="1" noChangeArrowheads="1"/>
          </p:cNvPicPr>
          <p:nvPr/>
        </p:nvPicPr>
        <p:blipFill>
          <a:blip r:embed="rId2"/>
          <a:srcRect/>
          <a:stretch>
            <a:fillRect/>
          </a:stretch>
        </p:blipFill>
        <p:spPr bwMode="auto">
          <a:xfrm>
            <a:off x="6372197" y="5517232"/>
            <a:ext cx="2520975" cy="126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bwMode="auto">
          <a:xfrm>
            <a:off x="1258888" y="333375"/>
            <a:ext cx="7705725" cy="6264275"/>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uk-UA" sz="1600" b="1" dirty="0" smtClean="0">
                <a:ea typeface="맑은 고딕"/>
              </a:rPr>
              <a:t> Ще однією особливістю крові є наявність </a:t>
            </a:r>
            <a:r>
              <a:rPr lang="uk-UA" sz="1600" b="1" i="1" dirty="0" smtClean="0">
                <a:solidFill>
                  <a:srgbClr val="FF0000"/>
                </a:solidFill>
                <a:ea typeface="맑은 고딕"/>
              </a:rPr>
              <a:t>ефекту </a:t>
            </a:r>
            <a:r>
              <a:rPr lang="uk-UA" sz="1600" b="1" i="1" dirty="0" err="1" smtClean="0">
                <a:solidFill>
                  <a:srgbClr val="FF0000"/>
                </a:solidFill>
                <a:ea typeface="맑은 고딕"/>
              </a:rPr>
              <a:t>Фареуса</a:t>
            </a:r>
            <a:r>
              <a:rPr lang="uk-UA" sz="1600" b="1" i="1" dirty="0" smtClean="0">
                <a:solidFill>
                  <a:srgbClr val="FF0000"/>
                </a:solidFill>
                <a:ea typeface="맑은 고딕"/>
              </a:rPr>
              <a:t> – </a:t>
            </a:r>
            <a:r>
              <a:rPr lang="uk-UA" sz="1600" b="1" i="1" dirty="0" err="1" smtClean="0">
                <a:solidFill>
                  <a:srgbClr val="FF0000"/>
                </a:solidFill>
                <a:ea typeface="맑은 고딕"/>
              </a:rPr>
              <a:t>Ліндквіста</a:t>
            </a:r>
            <a:r>
              <a:rPr lang="uk-UA" sz="1600" b="1" dirty="0" smtClean="0">
                <a:solidFill>
                  <a:srgbClr val="FF0000"/>
                </a:solidFill>
                <a:ea typeface="맑은 고딕"/>
              </a:rPr>
              <a:t>.</a:t>
            </a:r>
            <a:r>
              <a:rPr lang="uk-UA" sz="1600" b="1" dirty="0" smtClean="0">
                <a:ea typeface="맑은 고딕"/>
              </a:rPr>
              <a:t> В однорідній ньютонівській рідині, згідно закону </a:t>
            </a:r>
            <a:r>
              <a:rPr lang="uk-UA" sz="1600" b="1" dirty="0" err="1" smtClean="0">
                <a:ea typeface="맑은 고딕"/>
              </a:rPr>
              <a:t>Пуазейля</a:t>
            </a:r>
            <a:r>
              <a:rPr lang="uk-UA" sz="1600" b="1" dirty="0" smtClean="0">
                <a:ea typeface="맑은 고딕"/>
              </a:rPr>
              <a:t>, зі </a:t>
            </a:r>
            <a:r>
              <a:rPr lang="uk-UA" sz="1600" b="1" dirty="0" err="1" smtClean="0">
                <a:ea typeface="맑은 고딕"/>
              </a:rPr>
              <a:t>змен-</a:t>
            </a:r>
            <a:r>
              <a:rPr lang="uk-UA" sz="1600" b="1" dirty="0" smtClean="0">
                <a:ea typeface="맑은 고딕"/>
              </a:rPr>
              <a:t>         </a:t>
            </a:r>
            <a:r>
              <a:rPr lang="uk-UA" sz="1600" b="1" dirty="0" err="1" smtClean="0">
                <a:ea typeface="맑은 고딕"/>
              </a:rPr>
              <a:t>шенням</a:t>
            </a:r>
            <a:r>
              <a:rPr lang="uk-UA" sz="1600" b="1" dirty="0" smtClean="0">
                <a:ea typeface="맑은 고딕"/>
              </a:rPr>
              <a:t> діаметру трубки підвищується в'язкість. Кров, яка є </a:t>
            </a:r>
            <a:r>
              <a:rPr lang="uk-UA" sz="1600" b="1" dirty="0" err="1" smtClean="0">
                <a:ea typeface="맑은 고딕"/>
              </a:rPr>
              <a:t>неодно-</a:t>
            </a:r>
            <a:r>
              <a:rPr lang="uk-UA" sz="1600" b="1" dirty="0" smtClean="0">
                <a:ea typeface="맑은 고딕"/>
              </a:rPr>
              <a:t>   рідною </a:t>
            </a:r>
            <a:r>
              <a:rPr lang="uk-UA" sz="1600" b="1" dirty="0" err="1" smtClean="0">
                <a:ea typeface="맑은 고딕"/>
              </a:rPr>
              <a:t>неньютонівською</a:t>
            </a:r>
            <a:r>
              <a:rPr lang="uk-UA" sz="1600" b="1" dirty="0" smtClean="0">
                <a:ea typeface="맑은 고딕"/>
              </a:rPr>
              <a:t> рідиною, веде себе інакше. Зі зменшенням радіуса капілярів менше 150 мкм в'язкість крові починає </a:t>
            </a:r>
            <a:r>
              <a:rPr lang="uk-UA" sz="1600" b="1" dirty="0" err="1" smtClean="0">
                <a:ea typeface="맑은 고딕"/>
              </a:rPr>
              <a:t>знижува-</a:t>
            </a:r>
            <a:r>
              <a:rPr lang="uk-UA" sz="1600" b="1" dirty="0" smtClean="0">
                <a:ea typeface="맑은 고딕"/>
              </a:rPr>
              <a:t>                  </a:t>
            </a:r>
            <a:r>
              <a:rPr lang="uk-UA" sz="1600" b="1" dirty="0" err="1" smtClean="0">
                <a:ea typeface="맑은 고딕"/>
              </a:rPr>
              <a:t>тися</a:t>
            </a:r>
            <a:r>
              <a:rPr lang="uk-UA" sz="1600" b="1" dirty="0" smtClean="0">
                <a:ea typeface="맑은 고딕"/>
              </a:rPr>
              <a:t>. Ефект </a:t>
            </a:r>
            <a:r>
              <a:rPr lang="uk-UA" sz="1600" b="1" dirty="0" err="1" smtClean="0">
                <a:ea typeface="맑은 고딕"/>
              </a:rPr>
              <a:t>Фареуса</a:t>
            </a:r>
            <a:r>
              <a:rPr lang="uk-UA" sz="1600" b="1" dirty="0" smtClean="0">
                <a:ea typeface="맑은 고딕"/>
              </a:rPr>
              <a:t> – </a:t>
            </a:r>
            <a:r>
              <a:rPr lang="uk-UA" sz="1600" b="1" dirty="0" err="1" smtClean="0">
                <a:ea typeface="맑은 고딕"/>
              </a:rPr>
              <a:t>Ліндквіста</a:t>
            </a:r>
            <a:r>
              <a:rPr lang="uk-UA" sz="1600" b="1" dirty="0" smtClean="0">
                <a:ea typeface="맑은 고딕"/>
              </a:rPr>
              <a:t> полегшує рух крові в капілярах           кровоносного русла. Механізм цього ефекту пов’язаний з </a:t>
            </a:r>
            <a:r>
              <a:rPr lang="uk-UA" sz="1600" b="1" dirty="0" err="1" smtClean="0">
                <a:ea typeface="맑은 고딕"/>
              </a:rPr>
              <a:t>утворен-</a:t>
            </a:r>
            <a:r>
              <a:rPr lang="uk-UA" sz="1600" b="1" dirty="0" smtClean="0">
                <a:ea typeface="맑은 고딕"/>
              </a:rPr>
              <a:t>   </a:t>
            </a:r>
            <a:r>
              <a:rPr lang="uk-UA" sz="1600" b="1" dirty="0" err="1" smtClean="0">
                <a:ea typeface="맑은 고딕"/>
              </a:rPr>
              <a:t>ням</a:t>
            </a:r>
            <a:r>
              <a:rPr lang="uk-UA" sz="1600" b="1" dirty="0" smtClean="0">
                <a:ea typeface="맑은 고딕"/>
              </a:rPr>
              <a:t> пристінкового шару плазми, в'язкість якої нижче, ніж у цільної                                крові, та міграцією еритроцитів у осьовий потік. Зі зменшенням                       діаметру судин товщина пристінкового шару не змінюється.                                Еритроцитів, що рухаються по вузьким судинам крові, стає відносно шару плазми все менше, тому що частина з них затримується при                         входженні крові у вузькі судини, еритроцити, що перебувають в                        своєму потоці, рухаються швидше та час перебування їх у вузькій                         судині зменшується.</a:t>
            </a:r>
          </a:p>
        </p:txBody>
      </p:sp>
      <p:pic>
        <p:nvPicPr>
          <p:cNvPr id="34818" name="Picture 3"/>
          <p:cNvPicPr>
            <a:picLocks noChangeAspect="1" noChangeArrowheads="1"/>
          </p:cNvPicPr>
          <p:nvPr/>
        </p:nvPicPr>
        <p:blipFill>
          <a:blip r:embed="rId2"/>
          <a:srcRect/>
          <a:stretch>
            <a:fillRect/>
          </a:stretch>
        </p:blipFill>
        <p:spPr bwMode="auto">
          <a:xfrm>
            <a:off x="3131839" y="4168980"/>
            <a:ext cx="4796879" cy="2689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bwMode="auto">
          <a:xfrm>
            <a:off x="1547813" y="333375"/>
            <a:ext cx="7596187" cy="633571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Arial" charset="0"/>
              <a:buNone/>
            </a:pPr>
            <a:r>
              <a:rPr lang="uk-UA" sz="1400" b="1" dirty="0" smtClean="0">
                <a:ea typeface="맑은 고딕"/>
              </a:rPr>
              <a:t>В'язкість крові знаходиться в прямо пропорційній залежності від загального                                         периферичного опору кровотоку, тобто впливає на функціональний стан                                               серцево-судинної системи. </a:t>
            </a:r>
          </a:p>
          <a:p>
            <a:pPr>
              <a:lnSpc>
                <a:spcPct val="80000"/>
              </a:lnSpc>
              <a:buFont typeface="Arial" charset="0"/>
              <a:buNone/>
            </a:pPr>
            <a:r>
              <a:rPr lang="uk-UA" sz="1400" b="1" i="1" dirty="0" smtClean="0">
                <a:solidFill>
                  <a:srgbClr val="FF0000"/>
                </a:solidFill>
                <a:ea typeface="맑은 고딕"/>
              </a:rPr>
              <a:t>Зниження в'язкості крові. Причини</a:t>
            </a:r>
          </a:p>
          <a:p>
            <a:pPr>
              <a:lnSpc>
                <a:spcPct val="80000"/>
              </a:lnSpc>
              <a:buFont typeface="Arial" charset="0"/>
              <a:buNone/>
            </a:pPr>
            <a:r>
              <a:rPr lang="uk-UA" sz="1400" b="1" dirty="0" smtClean="0">
                <a:ea typeface="맑은 고딕"/>
              </a:rPr>
              <a:t>Причина в'язкості крові зі зниженими показниками – зниження кількості </a:t>
            </a:r>
            <a:r>
              <a:rPr lang="uk-UA" sz="1400" b="1" dirty="0" err="1" smtClean="0">
                <a:ea typeface="맑은 고딕"/>
              </a:rPr>
              <a:t>еритро-</a:t>
            </a:r>
            <a:r>
              <a:rPr lang="uk-UA" sz="1400" b="1" dirty="0" smtClean="0">
                <a:ea typeface="맑은 고딕"/>
              </a:rPr>
              <a:t>         </a:t>
            </a:r>
            <a:r>
              <a:rPr lang="uk-UA" sz="1400" b="1" dirty="0" err="1" smtClean="0">
                <a:ea typeface="맑은 고딕"/>
              </a:rPr>
              <a:t>цитів</a:t>
            </a:r>
            <a:r>
              <a:rPr lang="uk-UA" sz="1400" b="1" dirty="0" smtClean="0">
                <a:ea typeface="맑은 고딕"/>
              </a:rPr>
              <a:t>. Цей процес може спостерігатися при анемії, дисфункції нирок і при      нестачі білка в крові. Також подібне порушення спостерігається при зниженні         згортання крові, в період виношування дитини. Кількість еритроцитів (так                         само як і в'язкість крові) знижується при тривалій терапії гепарином або                           аспірином. </a:t>
            </a:r>
          </a:p>
          <a:p>
            <a:pPr>
              <a:lnSpc>
                <a:spcPct val="80000"/>
              </a:lnSpc>
              <a:buFont typeface="Arial" charset="0"/>
              <a:buNone/>
            </a:pPr>
            <a:r>
              <a:rPr lang="uk-UA" sz="1400" b="1" i="1" dirty="0" smtClean="0">
                <a:solidFill>
                  <a:srgbClr val="FF0000"/>
                </a:solidFill>
                <a:ea typeface="맑은 고딕"/>
              </a:rPr>
              <a:t>Симптоми зниження в'язкості крові</a:t>
            </a:r>
          </a:p>
          <a:p>
            <a:pPr>
              <a:lnSpc>
                <a:spcPct val="80000"/>
              </a:lnSpc>
              <a:buFont typeface="Arial" charset="0"/>
              <a:buNone/>
            </a:pPr>
            <a:r>
              <a:rPr lang="uk-UA" sz="1400" b="1" dirty="0" smtClean="0">
                <a:ea typeface="맑은 고딕"/>
              </a:rPr>
              <a:t>Зменшення в'язкості крові призводить до того, що вона активно тече по                                    кровоносних судинах. Якщо зниження в'язкості супроводжується </a:t>
            </a:r>
            <a:r>
              <a:rPr lang="uk-UA" sz="1400" b="1" dirty="0" err="1" smtClean="0">
                <a:ea typeface="맑은 고딕"/>
              </a:rPr>
              <a:t>порушен-</a:t>
            </a:r>
            <a:r>
              <a:rPr lang="uk-UA" sz="1400" b="1" dirty="0" smtClean="0">
                <a:ea typeface="맑은 고딕"/>
              </a:rPr>
              <a:t>   </a:t>
            </a:r>
            <a:r>
              <a:rPr lang="uk-UA" sz="1400" b="1" dirty="0" err="1" smtClean="0">
                <a:ea typeface="맑은 고딕"/>
              </a:rPr>
              <a:t>нями</a:t>
            </a:r>
            <a:r>
              <a:rPr lang="uk-UA" sz="1400" b="1" dirty="0" smtClean="0">
                <a:ea typeface="맑은 고딕"/>
              </a:rPr>
              <a:t> згортання, у пацієнта можуть з'являтися кровотечі різного типу, які                                                    важко піддаються зупинці. У хворих можуть виникати підшкірні кровотечі,                                                крововиливи в суглоби та інші аналогічні порушення.</a:t>
            </a:r>
          </a:p>
          <a:p>
            <a:pPr>
              <a:lnSpc>
                <a:spcPct val="80000"/>
              </a:lnSpc>
              <a:buFont typeface="Arial" charset="0"/>
              <a:buNone/>
            </a:pPr>
            <a:r>
              <a:rPr lang="uk-UA" sz="1400" b="1" i="1" dirty="0" smtClean="0">
                <a:solidFill>
                  <a:srgbClr val="FF0000"/>
                </a:solidFill>
                <a:ea typeface="맑은 고딕"/>
              </a:rPr>
              <a:t>Підвищення в'язкості крові. Причини</a:t>
            </a:r>
          </a:p>
          <a:p>
            <a:pPr>
              <a:lnSpc>
                <a:spcPct val="80000"/>
              </a:lnSpc>
              <a:buFont typeface="Arial" charset="0"/>
              <a:buNone/>
            </a:pPr>
            <a:r>
              <a:rPr lang="uk-UA" sz="1400" b="1" dirty="0" smtClean="0">
                <a:ea typeface="맑은 고딕"/>
              </a:rPr>
              <a:t>Вкрай рідко люди з'являються на світ вже з синдромом надмірного в'язкості.                У більшій частині випадків збільшення густини крові провокується різними                   патологічними станами, що протікають в організмі. Хвороби можуть </a:t>
            </a:r>
            <a:r>
              <a:rPr lang="uk-UA" sz="1400" b="1" dirty="0" err="1" smtClean="0">
                <a:ea typeface="맑은 고딕"/>
              </a:rPr>
              <a:t>змінюва-</a:t>
            </a:r>
            <a:r>
              <a:rPr lang="uk-UA" sz="1400" b="1" dirty="0" smtClean="0">
                <a:ea typeface="맑은 고딕"/>
              </a:rPr>
              <a:t> ти кількість білків, еритроцитів і плазми крові, збільшуючи в'язкість крові.                                 Серед таких недуг проблеми в діяльності ШКТ, спровоковані харчовими                              отруєннями токсичними. В'язкість крові людини може зростати при </a:t>
            </a:r>
            <a:r>
              <a:rPr lang="uk-UA" sz="1400" b="1" dirty="0" err="1" smtClean="0">
                <a:ea typeface="맑은 고딕"/>
              </a:rPr>
              <a:t>збіль-</a:t>
            </a:r>
            <a:r>
              <a:rPr lang="uk-UA" sz="1400" b="1" dirty="0" smtClean="0">
                <a:ea typeface="맑은 고딕"/>
              </a:rPr>
              <a:t>                         </a:t>
            </a:r>
            <a:r>
              <a:rPr lang="uk-UA" sz="1400" b="1" dirty="0" err="1" smtClean="0">
                <a:ea typeface="맑은 고딕"/>
              </a:rPr>
              <a:t>шенні</a:t>
            </a:r>
            <a:r>
              <a:rPr lang="uk-UA" sz="1400" b="1" dirty="0" smtClean="0">
                <a:ea typeface="맑은 고딕"/>
              </a:rPr>
              <a:t> об'єму вуглекислого газу в крові, що характерно для гіпоксії. Також                               подібне порушення може пояснюватися патологічним збільшенням кількості еритроцитів у крові (поліцитемією), лейкозом (рак крові), надлишком білка в крові (</a:t>
            </a:r>
            <a:r>
              <a:rPr lang="uk-UA" sz="1400" b="1" dirty="0" err="1" smtClean="0">
                <a:ea typeface="맑은 고딕"/>
              </a:rPr>
              <a:t>макроглобулінемиєю</a:t>
            </a:r>
            <a:r>
              <a:rPr lang="uk-UA" sz="1400" b="1" dirty="0" smtClean="0">
                <a:ea typeface="맑은 고딕"/>
              </a:rPr>
              <a:t> Вальденстрема), цукровим діабетом і </a:t>
            </a:r>
            <a:r>
              <a:rPr lang="uk-UA" sz="1400" b="1" dirty="0" err="1" smtClean="0">
                <a:ea typeface="맑은 고딕"/>
              </a:rPr>
              <a:t>дисфунк-</a:t>
            </a:r>
            <a:r>
              <a:rPr lang="uk-UA" sz="1400" b="1" dirty="0" smtClean="0">
                <a:ea typeface="맑은 고딕"/>
              </a:rPr>
              <a:t>                            цією надниркових залоз. Є дані, що в'язкість крові може збільшуватися при     гепатиті, вагітності, при хімічних та термічних опіках і варикозному </a:t>
            </a:r>
            <a:r>
              <a:rPr lang="uk-UA" sz="1400" b="1" dirty="0" err="1" smtClean="0">
                <a:ea typeface="맑은 고딕"/>
              </a:rPr>
              <a:t>розши-</a:t>
            </a:r>
            <a:r>
              <a:rPr lang="uk-UA" sz="1400" b="1" dirty="0" smtClean="0">
                <a:ea typeface="맑은 고딕"/>
              </a:rPr>
              <a:t>                                                    </a:t>
            </a:r>
            <a:r>
              <a:rPr lang="uk-UA" sz="1400" b="1" dirty="0" err="1" smtClean="0">
                <a:ea typeface="맑은 고딕"/>
              </a:rPr>
              <a:t>ренні</a:t>
            </a:r>
            <a:r>
              <a:rPr lang="uk-UA" sz="1400" b="1" dirty="0" smtClean="0">
                <a:ea typeface="맑은 고딕"/>
              </a:rPr>
              <a:t> вен. </a:t>
            </a:r>
          </a:p>
          <a:p>
            <a:pPr>
              <a:lnSpc>
                <a:spcPct val="80000"/>
              </a:lnSpc>
              <a:buFont typeface="Arial" charset="0"/>
              <a:buNone/>
            </a:pPr>
            <a:r>
              <a:rPr lang="uk-UA" sz="1400" b="1" dirty="0" smtClean="0">
                <a:ea typeface="맑은 고딕"/>
              </a:rPr>
              <a:t>Згущення крові відбувається при нестачі вологи в організмі, при недостатньо                            правильному харчуванні, споживанні екологічно забруднених продуктів.                             Також подібна патологія може провокуватися ушкодженням судин, сильними кислотами (кінцевим продуктом розщеплення білків, який не виводиться з                            організму повноцінно), дефіцитом мінеральних і вітамінних речовин, </a:t>
            </a:r>
            <a:r>
              <a:rPr lang="uk-UA" sz="1400" b="1" dirty="0" err="1" smtClean="0">
                <a:ea typeface="맑은 고딕"/>
              </a:rPr>
              <a:t>гіпер-</a:t>
            </a:r>
            <a:r>
              <a:rPr lang="uk-UA" sz="1400" b="1" dirty="0" smtClean="0">
                <a:ea typeface="맑은 고딕"/>
              </a:rPr>
              <a:t>                   функцією  селезінки та ін. </a:t>
            </a:r>
          </a:p>
          <a:p>
            <a:pPr>
              <a:lnSpc>
                <a:spcPct val="80000"/>
              </a:lnSpc>
              <a:buFont typeface="Arial" charset="0"/>
              <a:buNone/>
            </a:pPr>
            <a:endParaRPr lang="uk-UA" sz="1400" b="1" dirty="0" smtClean="0">
              <a:ea typeface="맑은 고딕"/>
            </a:endParaRPr>
          </a:p>
          <a:p>
            <a:pPr>
              <a:lnSpc>
                <a:spcPct val="80000"/>
              </a:lnSpc>
              <a:buFont typeface="Arial" charset="0"/>
              <a:buNone/>
            </a:pPr>
            <a:endParaRPr lang="uk-UA" sz="1400" b="1" dirty="0" smtClean="0">
              <a:ea typeface="맑은 고딕"/>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bwMode="auto">
          <a:xfrm>
            <a:off x="1475656" y="333375"/>
            <a:ext cx="7488832" cy="619125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Font typeface="Arial" charset="0"/>
              <a:buNone/>
            </a:pPr>
            <a:r>
              <a:rPr lang="uk-UA" sz="1800" b="1" i="1" dirty="0" smtClean="0">
                <a:solidFill>
                  <a:srgbClr val="FF0000"/>
                </a:solidFill>
                <a:ea typeface="맑은 고딕"/>
              </a:rPr>
              <a:t>Активна реакція крові</a:t>
            </a:r>
          </a:p>
          <a:p>
            <a:pPr>
              <a:lnSpc>
                <a:spcPct val="90000"/>
              </a:lnSpc>
              <a:buFont typeface="Arial" charset="0"/>
              <a:buNone/>
            </a:pPr>
            <a:r>
              <a:rPr lang="uk-UA" sz="1400" b="1" dirty="0" smtClean="0">
                <a:ea typeface="맑은 고딕"/>
              </a:rPr>
              <a:t>Кров має </a:t>
            </a:r>
            <a:r>
              <a:rPr lang="uk-UA" sz="1400" b="1" dirty="0" err="1" smtClean="0">
                <a:ea typeface="맑은 고딕"/>
              </a:rPr>
              <a:t>слаболужну</a:t>
            </a:r>
            <a:r>
              <a:rPr lang="uk-UA" sz="1400" b="1" dirty="0" smtClean="0">
                <a:ea typeface="맑은 고딕"/>
              </a:rPr>
              <a:t> реакцію, її </a:t>
            </a:r>
            <a:r>
              <a:rPr lang="uk-UA" sz="1400" b="1" dirty="0" err="1" smtClean="0">
                <a:ea typeface="맑은 고딕"/>
              </a:rPr>
              <a:t>рН</a:t>
            </a:r>
            <a:r>
              <a:rPr lang="uk-UA" sz="1400" b="1" dirty="0" smtClean="0">
                <a:ea typeface="맑은 고딕"/>
              </a:rPr>
              <a:t> в артеріальному руслі – </a:t>
            </a:r>
            <a:r>
              <a:rPr lang="uk-UA" sz="1400" b="1" dirty="0" smtClean="0">
                <a:solidFill>
                  <a:schemeClr val="hlink"/>
                </a:solidFill>
                <a:ea typeface="맑은 고딕"/>
              </a:rPr>
              <a:t>7,4</a:t>
            </a:r>
            <a:r>
              <a:rPr lang="uk-UA" sz="1400" b="1" dirty="0" smtClean="0">
                <a:ea typeface="맑은 고딕"/>
              </a:rPr>
              <a:t>, венозному –              </a:t>
            </a:r>
            <a:r>
              <a:rPr lang="uk-UA" sz="1400" b="1" dirty="0" smtClean="0">
                <a:solidFill>
                  <a:schemeClr val="hlink"/>
                </a:solidFill>
                <a:ea typeface="맑은 고딕"/>
              </a:rPr>
              <a:t>7,35</a:t>
            </a:r>
            <a:r>
              <a:rPr lang="uk-UA" sz="1400" b="1" dirty="0" smtClean="0">
                <a:ea typeface="맑은 고딕"/>
              </a:rPr>
              <a:t>, всередині клітин коливається в межах </a:t>
            </a:r>
            <a:r>
              <a:rPr lang="uk-UA" sz="1400" b="1" dirty="0" smtClean="0">
                <a:solidFill>
                  <a:schemeClr val="hlink"/>
                </a:solidFill>
                <a:ea typeface="맑은 고딕"/>
              </a:rPr>
              <a:t>7,0-7,2</a:t>
            </a:r>
            <a:r>
              <a:rPr lang="uk-UA" sz="1400" b="1" dirty="0" smtClean="0">
                <a:ea typeface="맑은 고딕"/>
              </a:rPr>
              <a:t>. Крайні межі, сумісні з          життям, – </a:t>
            </a:r>
            <a:r>
              <a:rPr lang="uk-UA" sz="1400" b="1" dirty="0" smtClean="0">
                <a:solidFill>
                  <a:srgbClr val="FF0000"/>
                </a:solidFill>
                <a:ea typeface="맑은 고딕"/>
              </a:rPr>
              <a:t>7,0-7,8</a:t>
            </a:r>
            <a:r>
              <a:rPr lang="uk-UA" sz="1400" b="1" dirty="0" smtClean="0">
                <a:ea typeface="맑은 고딕"/>
              </a:rPr>
              <a:t>.</a:t>
            </a:r>
          </a:p>
          <a:p>
            <a:pPr>
              <a:lnSpc>
                <a:spcPct val="90000"/>
              </a:lnSpc>
              <a:buFont typeface="Arial" charset="0"/>
              <a:buNone/>
            </a:pPr>
            <a:r>
              <a:rPr lang="uk-UA" sz="1400" b="1" dirty="0" smtClean="0">
                <a:ea typeface="맑은 고딕"/>
              </a:rPr>
              <a:t>Для запобігання різких зсувів </a:t>
            </a:r>
            <a:r>
              <a:rPr lang="uk-UA" sz="1400" b="1" dirty="0" err="1" smtClean="0">
                <a:ea typeface="맑은 고딕"/>
              </a:rPr>
              <a:t>рН</a:t>
            </a:r>
            <a:r>
              <a:rPr lang="uk-UA" sz="1400" b="1" dirty="0" smtClean="0">
                <a:ea typeface="맑은 고딕"/>
              </a:rPr>
              <a:t> у крові функціонує чотири буферні системи:             карбонатна, фосфатна, білкова, гемоглобінова. Кожна з них включає слабку кислоту і одну з її солей.</a:t>
            </a:r>
          </a:p>
          <a:p>
            <a:pPr>
              <a:lnSpc>
                <a:spcPct val="90000"/>
              </a:lnSpc>
              <a:buFont typeface="Arial" charset="0"/>
              <a:buNone/>
            </a:pPr>
            <a:r>
              <a:rPr lang="uk-UA" sz="1400" b="1" dirty="0" smtClean="0">
                <a:solidFill>
                  <a:schemeClr val="accent2"/>
                </a:solidFill>
                <a:ea typeface="맑은 고딕"/>
              </a:rPr>
              <a:t>Буфер</a:t>
            </a:r>
            <a:r>
              <a:rPr lang="uk-UA" sz="1400" b="1" dirty="0" smtClean="0">
                <a:ea typeface="맑은 고딕"/>
              </a:rPr>
              <a:t> є хімічною системою, яка або зв’язує надлишок іонів Н+, або вивільняє                їх.</a:t>
            </a:r>
          </a:p>
          <a:p>
            <a:pPr>
              <a:lnSpc>
                <a:spcPct val="90000"/>
              </a:lnSpc>
              <a:buFont typeface="Arial" charset="0"/>
              <a:buNone/>
            </a:pPr>
            <a:r>
              <a:rPr lang="uk-UA" sz="1400" b="1" i="1" dirty="0" smtClean="0">
                <a:solidFill>
                  <a:srgbClr val="FF0000"/>
                </a:solidFill>
                <a:ea typeface="맑은 고딕"/>
              </a:rPr>
              <a:t>Карбонатна буферна система</a:t>
            </a:r>
            <a:r>
              <a:rPr lang="uk-UA" sz="1400" b="1" dirty="0" smtClean="0">
                <a:ea typeface="맑은 고딕"/>
              </a:rPr>
              <a:t> складається з вугільної кислоти (Н</a:t>
            </a:r>
            <a:r>
              <a:rPr lang="uk-UA" sz="1200" b="1" dirty="0" smtClean="0">
                <a:ea typeface="맑은 고딕"/>
              </a:rPr>
              <a:t>2</a:t>
            </a:r>
            <a:r>
              <a:rPr lang="uk-UA" sz="1400" b="1" dirty="0" smtClean="0">
                <a:ea typeface="맑은 고딕"/>
              </a:rPr>
              <a:t>СО</a:t>
            </a:r>
            <a:r>
              <a:rPr lang="uk-UA" sz="1200" b="1" dirty="0" smtClean="0">
                <a:ea typeface="맑은 고딕"/>
              </a:rPr>
              <a:t>3</a:t>
            </a:r>
            <a:r>
              <a:rPr lang="uk-UA" sz="1400" b="1" dirty="0" smtClean="0">
                <a:ea typeface="맑은 고딕"/>
              </a:rPr>
              <a:t>),                        бікарбонатів натрію і калію (NаНСО3, КНСО3). Це головний буфер крові.</a:t>
            </a:r>
          </a:p>
          <a:p>
            <a:pPr>
              <a:lnSpc>
                <a:spcPct val="90000"/>
              </a:lnSpc>
              <a:buFont typeface="Arial" charset="0"/>
              <a:buNone/>
            </a:pPr>
            <a:r>
              <a:rPr lang="uk-UA" sz="1400" b="1" dirty="0" smtClean="0">
                <a:ea typeface="맑은 고딕"/>
              </a:rPr>
              <a:t>Система функціонує так: при надходженні в плазму крові сильнішої кислоти,                       ніж вугільна, аніони сильної кислоти взаємодіють з катіонами натрію й                   утворюють нейтральну сіль. У той же час іони водню з’єднуються з </a:t>
            </a:r>
            <a:r>
              <a:rPr lang="uk-UA" sz="1400" b="1" dirty="0" err="1" smtClean="0">
                <a:ea typeface="맑은 고딕"/>
              </a:rPr>
              <a:t>аніо-</a:t>
            </a:r>
            <a:r>
              <a:rPr lang="uk-UA" sz="1400" b="1" dirty="0" smtClean="0">
                <a:ea typeface="맑은 고딕"/>
              </a:rPr>
              <a:t>            нами НСО3–. При цьому виникає </a:t>
            </a:r>
            <a:r>
              <a:rPr lang="uk-UA" sz="1400" b="1" dirty="0" err="1" smtClean="0">
                <a:ea typeface="맑은 고딕"/>
              </a:rPr>
              <a:t>малодисоційована</a:t>
            </a:r>
            <a:r>
              <a:rPr lang="uk-UA" sz="1400" b="1" dirty="0" smtClean="0">
                <a:ea typeface="맑은 고딕"/>
              </a:rPr>
              <a:t> вугільна кислота.                    Під дією ферменту </a:t>
            </a:r>
            <a:r>
              <a:rPr lang="uk-UA" sz="1400" b="1" dirty="0" err="1" smtClean="0">
                <a:ea typeface="맑은 고딕"/>
              </a:rPr>
              <a:t>карбоангідрази</a:t>
            </a:r>
            <a:r>
              <a:rPr lang="uk-UA" sz="1400" b="1" dirty="0" smtClean="0">
                <a:ea typeface="맑은 고딕"/>
              </a:rPr>
              <a:t>, що є в еритроцитах, вона </a:t>
            </a:r>
            <a:r>
              <a:rPr lang="uk-UA" sz="1400" b="1" dirty="0" err="1" smtClean="0">
                <a:ea typeface="맑은 고딕"/>
              </a:rPr>
              <a:t>розпадає-</a:t>
            </a:r>
            <a:r>
              <a:rPr lang="uk-UA" sz="1400" b="1" dirty="0" smtClean="0">
                <a:ea typeface="맑은 고딕"/>
              </a:rPr>
              <a:t>              </a:t>
            </a:r>
            <a:r>
              <a:rPr lang="uk-UA" sz="1400" b="1" dirty="0" err="1" smtClean="0">
                <a:ea typeface="맑은 고딕"/>
              </a:rPr>
              <a:t>ться</a:t>
            </a:r>
            <a:r>
              <a:rPr lang="uk-UA" sz="1400" b="1" dirty="0" smtClean="0">
                <a:ea typeface="맑은 고딕"/>
              </a:rPr>
              <a:t> на СО</a:t>
            </a:r>
            <a:r>
              <a:rPr lang="uk-UA" sz="1200" b="1" dirty="0" smtClean="0">
                <a:ea typeface="맑은 고딕"/>
              </a:rPr>
              <a:t>2</a:t>
            </a:r>
            <a:r>
              <a:rPr lang="uk-UA" sz="1400" b="1" dirty="0" smtClean="0">
                <a:ea typeface="맑은 고딕"/>
              </a:rPr>
              <a:t> і Н</a:t>
            </a:r>
            <a:r>
              <a:rPr lang="uk-UA" sz="1200" b="1" dirty="0" smtClean="0">
                <a:ea typeface="맑은 고딕"/>
              </a:rPr>
              <a:t>2</a:t>
            </a:r>
            <a:r>
              <a:rPr lang="uk-UA" sz="1400" b="1" dirty="0" smtClean="0">
                <a:ea typeface="맑은 고딕"/>
              </a:rPr>
              <a:t>О. Вуглекислий газ виділяється легенями і змін реакції                 крові не спостерігається.</a:t>
            </a:r>
          </a:p>
          <a:p>
            <a:pPr>
              <a:lnSpc>
                <a:spcPct val="90000"/>
              </a:lnSpc>
              <a:buFont typeface="Arial" charset="0"/>
              <a:buNone/>
            </a:pPr>
            <a:r>
              <a:rPr lang="uk-UA" sz="1400" b="1" dirty="0" smtClean="0">
                <a:ea typeface="맑은 고딕"/>
              </a:rPr>
              <a:t>       При потраплянні в кров основ вони вступають в реакцію з вугільною </a:t>
            </a:r>
            <a:r>
              <a:rPr lang="uk-UA" sz="1400" b="1" dirty="0" err="1" smtClean="0">
                <a:ea typeface="맑은 고딕"/>
              </a:rPr>
              <a:t>кис-</a:t>
            </a:r>
            <a:r>
              <a:rPr lang="uk-UA" sz="1400" b="1" dirty="0" smtClean="0">
                <a:ea typeface="맑은 고딕"/>
              </a:rPr>
              <a:t>        </a:t>
            </a:r>
            <a:r>
              <a:rPr lang="uk-UA" sz="1400" b="1" dirty="0" err="1" smtClean="0">
                <a:ea typeface="맑은 고딕"/>
              </a:rPr>
              <a:t>лотою</a:t>
            </a:r>
            <a:r>
              <a:rPr lang="uk-UA" sz="1400" b="1" dirty="0" smtClean="0">
                <a:ea typeface="맑은 고딕"/>
              </a:rPr>
              <a:t>. Утворюються при цьому бікарбонати та вода. Реакція знов </a:t>
            </a:r>
            <a:r>
              <a:rPr lang="uk-UA" sz="1400" b="1" dirty="0" err="1" smtClean="0">
                <a:ea typeface="맑은 고딕"/>
              </a:rPr>
              <a:t>лишає-</a:t>
            </a:r>
            <a:r>
              <a:rPr lang="uk-UA" sz="1400" b="1" dirty="0" smtClean="0">
                <a:ea typeface="맑은 고딕"/>
              </a:rPr>
              <a:t>   </a:t>
            </a:r>
            <a:r>
              <a:rPr lang="uk-UA" sz="1400" b="1" dirty="0" err="1" smtClean="0">
                <a:ea typeface="맑은 고딕"/>
              </a:rPr>
              <a:t>ться</a:t>
            </a:r>
            <a:r>
              <a:rPr lang="uk-UA" sz="1400" b="1" dirty="0" smtClean="0">
                <a:ea typeface="맑은 고딕"/>
              </a:rPr>
              <a:t> постійною.</a:t>
            </a:r>
          </a:p>
          <a:p>
            <a:pPr>
              <a:lnSpc>
                <a:spcPct val="90000"/>
              </a:lnSpc>
              <a:buFont typeface="Arial" charset="0"/>
              <a:buNone/>
            </a:pPr>
            <a:r>
              <a:rPr lang="uk-UA" sz="1400" b="1" dirty="0" smtClean="0">
                <a:ea typeface="맑은 고딕"/>
              </a:rPr>
              <a:t>Н</a:t>
            </a:r>
            <a:r>
              <a:rPr lang="uk-UA" sz="1200" b="1" dirty="0" smtClean="0">
                <a:ea typeface="맑은 고딕"/>
              </a:rPr>
              <a:t>2</a:t>
            </a:r>
            <a:r>
              <a:rPr lang="uk-UA" sz="1400" b="1" dirty="0" smtClean="0">
                <a:ea typeface="맑은 고딕"/>
              </a:rPr>
              <a:t>СО</a:t>
            </a:r>
            <a:r>
              <a:rPr lang="uk-UA" sz="1200" b="1" dirty="0" smtClean="0">
                <a:ea typeface="맑은 고딕"/>
              </a:rPr>
              <a:t>3</a:t>
            </a:r>
            <a:r>
              <a:rPr lang="uk-UA" sz="1400" b="1" dirty="0" smtClean="0">
                <a:ea typeface="맑은 고딕"/>
              </a:rPr>
              <a:t> + ОН– ⇄ НСО</a:t>
            </a:r>
            <a:r>
              <a:rPr lang="uk-UA" sz="1200" b="1" dirty="0" smtClean="0">
                <a:ea typeface="맑은 고딕"/>
              </a:rPr>
              <a:t>3</a:t>
            </a:r>
            <a:r>
              <a:rPr lang="uk-UA" sz="1400" b="1" dirty="0" smtClean="0">
                <a:ea typeface="맑은 고딕"/>
              </a:rPr>
              <a:t>– + Н</a:t>
            </a:r>
            <a:r>
              <a:rPr lang="uk-UA" sz="1200" b="1" dirty="0" smtClean="0">
                <a:ea typeface="맑은 고딕"/>
              </a:rPr>
              <a:t>2</a:t>
            </a:r>
            <a:r>
              <a:rPr lang="uk-UA" sz="1400" b="1" dirty="0" smtClean="0">
                <a:ea typeface="맑은 고딕"/>
              </a:rPr>
              <a:t>О</a:t>
            </a:r>
          </a:p>
          <a:p>
            <a:pPr>
              <a:lnSpc>
                <a:spcPct val="90000"/>
              </a:lnSpc>
              <a:buFont typeface="Arial" charset="0"/>
              <a:buNone/>
            </a:pPr>
            <a:r>
              <a:rPr lang="uk-UA" sz="1400" b="1" dirty="0" smtClean="0">
                <a:ea typeface="맑은 고딕"/>
              </a:rPr>
              <a:t>НСО</a:t>
            </a:r>
            <a:r>
              <a:rPr lang="uk-UA" sz="1200" b="1" dirty="0" smtClean="0">
                <a:ea typeface="맑은 고딕"/>
              </a:rPr>
              <a:t>3</a:t>
            </a:r>
            <a:r>
              <a:rPr lang="uk-UA" sz="1400" b="1" dirty="0" smtClean="0">
                <a:ea typeface="맑은 고딕"/>
              </a:rPr>
              <a:t>– + Н+ ⇄ Н</a:t>
            </a:r>
            <a:r>
              <a:rPr lang="uk-UA" sz="1200" b="1" dirty="0" smtClean="0">
                <a:ea typeface="맑은 고딕"/>
              </a:rPr>
              <a:t>2</a:t>
            </a:r>
            <a:r>
              <a:rPr lang="uk-UA" sz="1400" b="1" dirty="0" smtClean="0">
                <a:ea typeface="맑은 고딕"/>
              </a:rPr>
              <a:t>СО</a:t>
            </a:r>
            <a:r>
              <a:rPr lang="uk-UA" sz="1200" b="1" dirty="0" smtClean="0">
                <a:ea typeface="맑은 고딕"/>
              </a:rPr>
              <a:t>3</a:t>
            </a:r>
          </a:p>
          <a:p>
            <a:pPr>
              <a:lnSpc>
                <a:spcPct val="90000"/>
              </a:lnSpc>
              <a:buFont typeface="Arial" charset="0"/>
              <a:buNone/>
            </a:pPr>
            <a:r>
              <a:rPr lang="uk-UA" sz="1400" b="1" dirty="0" smtClean="0">
                <a:ea typeface="맑은 고딕"/>
              </a:rPr>
              <a:t> </a:t>
            </a:r>
          </a:p>
          <a:p>
            <a:pPr>
              <a:lnSpc>
                <a:spcPct val="90000"/>
              </a:lnSpc>
              <a:buFont typeface="Arial" charset="0"/>
              <a:buNone/>
            </a:pPr>
            <a:r>
              <a:rPr lang="uk-UA" sz="1400" b="1" dirty="0" smtClean="0">
                <a:ea typeface="맑은 고딕"/>
              </a:rPr>
              <a:t>    багато Н+                                        мало Н+</a:t>
            </a:r>
          </a:p>
          <a:p>
            <a:pPr>
              <a:lnSpc>
                <a:spcPct val="90000"/>
              </a:lnSpc>
              <a:buFont typeface="Arial" charset="0"/>
              <a:buNone/>
            </a:pPr>
            <a:r>
              <a:rPr lang="uk-UA" sz="1400" b="1" dirty="0" err="1" smtClean="0">
                <a:ea typeface="맑은 고딕"/>
              </a:rPr>
              <a:t>НСl</a:t>
            </a:r>
            <a:r>
              <a:rPr lang="uk-UA" sz="1400" b="1" dirty="0" smtClean="0">
                <a:ea typeface="맑은 고딕"/>
              </a:rPr>
              <a:t> + NаНСО</a:t>
            </a:r>
            <a:r>
              <a:rPr lang="uk-UA" sz="1200" b="1" dirty="0" smtClean="0">
                <a:ea typeface="맑은 고딕"/>
              </a:rPr>
              <a:t>3</a:t>
            </a:r>
            <a:r>
              <a:rPr lang="uk-UA" sz="1400" b="1" dirty="0" smtClean="0">
                <a:ea typeface="맑은 고딕"/>
              </a:rPr>
              <a:t> ⇄ NаСl+Н</a:t>
            </a:r>
            <a:r>
              <a:rPr lang="uk-UA" sz="1200" b="1" dirty="0" smtClean="0">
                <a:ea typeface="맑은 고딕"/>
              </a:rPr>
              <a:t>2</a:t>
            </a:r>
            <a:r>
              <a:rPr lang="uk-UA" sz="1400" b="1" dirty="0" smtClean="0">
                <a:ea typeface="맑은 고딕"/>
              </a:rPr>
              <a:t>СО</a:t>
            </a:r>
            <a:r>
              <a:rPr lang="uk-UA" sz="1200" b="1" dirty="0" smtClean="0">
                <a:ea typeface="맑은 고딕"/>
              </a:rPr>
              <a:t>3</a:t>
            </a:r>
            <a:r>
              <a:rPr lang="uk-UA" sz="1400" b="1" dirty="0" smtClean="0">
                <a:ea typeface="맑은 고딕"/>
              </a:rPr>
              <a:t> ⇄ Н</a:t>
            </a:r>
            <a:r>
              <a:rPr lang="uk-UA" sz="1200" b="1" dirty="0" smtClean="0">
                <a:ea typeface="맑은 고딕"/>
              </a:rPr>
              <a:t>2</a:t>
            </a:r>
            <a:r>
              <a:rPr lang="uk-UA" sz="1400" b="1" dirty="0" smtClean="0">
                <a:ea typeface="맑은 고딕"/>
              </a:rPr>
              <a:t>О + СО</a:t>
            </a:r>
            <a:r>
              <a:rPr lang="uk-UA" sz="1200" b="1" dirty="0" smtClean="0">
                <a:ea typeface="맑은 고딕"/>
              </a:rPr>
              <a:t>2</a:t>
            </a:r>
            <a:r>
              <a:rPr lang="uk-UA" sz="1400" b="1" dirty="0" smtClean="0">
                <a:ea typeface="맑은 고딕"/>
              </a:rPr>
              <a:t> + </a:t>
            </a:r>
            <a:r>
              <a:rPr lang="uk-UA" sz="1400" b="1" dirty="0" err="1" smtClean="0">
                <a:ea typeface="맑은 고딕"/>
              </a:rPr>
              <a:t>Na+</a:t>
            </a:r>
            <a:r>
              <a:rPr lang="uk-UA" sz="1400" b="1" dirty="0" smtClean="0">
                <a:ea typeface="맑은 고딕"/>
              </a:rPr>
              <a:t> + </a:t>
            </a:r>
            <a:r>
              <a:rPr lang="uk-UA" sz="1400" b="1" dirty="0" err="1" smtClean="0">
                <a:ea typeface="맑은 고딕"/>
              </a:rPr>
              <a:t>Сl–</a:t>
            </a:r>
            <a:endParaRPr lang="uk-UA" sz="1400" b="1" dirty="0" smtClean="0">
              <a:ea typeface="맑은 고딕"/>
            </a:endParaRPr>
          </a:p>
          <a:p>
            <a:pPr>
              <a:lnSpc>
                <a:spcPct val="90000"/>
              </a:lnSpc>
              <a:buFont typeface="Arial" charset="0"/>
              <a:buNone/>
            </a:pPr>
            <a:r>
              <a:rPr lang="uk-UA" sz="1400" b="1" dirty="0" smtClean="0">
                <a:ea typeface="맑은 고딕"/>
              </a:rPr>
              <a:t>                                             елімінуються   </a:t>
            </a:r>
            <a:r>
              <a:rPr lang="uk-UA" sz="1400" b="1" dirty="0" err="1" smtClean="0">
                <a:ea typeface="맑은 고딕"/>
              </a:rPr>
              <a:t>екскретуються</a:t>
            </a:r>
            <a:endParaRPr lang="uk-UA" sz="1400" b="1" dirty="0" smtClean="0">
              <a:ea typeface="맑은 고딕"/>
            </a:endParaRPr>
          </a:p>
          <a:p>
            <a:pPr>
              <a:lnSpc>
                <a:spcPct val="90000"/>
              </a:lnSpc>
              <a:buFont typeface="Arial" charset="0"/>
              <a:buNone/>
            </a:pPr>
            <a:r>
              <a:rPr lang="uk-UA" sz="1400" b="1" dirty="0" smtClean="0">
                <a:ea typeface="맑은 고딕"/>
              </a:rPr>
              <a:t>                                               легенями           нирками</a:t>
            </a:r>
          </a:p>
          <a:p>
            <a:pPr>
              <a:lnSpc>
                <a:spcPct val="90000"/>
              </a:lnSpc>
              <a:buFont typeface="Arial" charset="0"/>
              <a:buNone/>
            </a:pPr>
            <a:r>
              <a:rPr lang="uk-UA" sz="1400" b="1" dirty="0" smtClean="0">
                <a:ea typeface="맑은 고딕"/>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19250" y="404813"/>
            <a:ext cx="7200900" cy="6001643"/>
          </a:xfrm>
          <a:prstGeom prst="rect">
            <a:avLst/>
          </a:prstGeom>
          <a:noFill/>
          <a:ln w="9525">
            <a:noFill/>
            <a:miter lim="800000"/>
            <a:headEnd/>
            <a:tailEnd/>
          </a:ln>
        </p:spPr>
        <p:txBody>
          <a:bodyPr>
            <a:spAutoFit/>
          </a:bodyPr>
          <a:lstStyle/>
          <a:p>
            <a:r>
              <a:rPr lang="uk-UA" sz="1600" b="1" dirty="0">
                <a:solidFill>
                  <a:srgbClr val="FF0000"/>
                </a:solidFill>
                <a:latin typeface="+mn-lt"/>
              </a:rPr>
              <a:t>Фосфатна буферна система</a:t>
            </a:r>
            <a:r>
              <a:rPr lang="uk-UA" sz="1600" b="1" i="0" dirty="0">
                <a:latin typeface="+mn-lt"/>
              </a:rPr>
              <a:t> є сумішшю </a:t>
            </a:r>
            <a:r>
              <a:rPr lang="uk-UA" sz="1600" b="1" i="0" dirty="0" err="1">
                <a:latin typeface="+mn-lt"/>
              </a:rPr>
              <a:t>одно-</a:t>
            </a:r>
            <a:r>
              <a:rPr lang="uk-UA" sz="1600" b="1" i="0" dirty="0">
                <a:latin typeface="+mn-lt"/>
              </a:rPr>
              <a:t> і </a:t>
            </a:r>
            <a:r>
              <a:rPr lang="uk-UA" sz="1600" b="1" i="0" dirty="0" err="1">
                <a:latin typeface="+mn-lt"/>
              </a:rPr>
              <a:t>двозаміщеного</a:t>
            </a:r>
            <a:r>
              <a:rPr lang="uk-UA" sz="1600" b="1" i="0" dirty="0">
                <a:latin typeface="+mn-lt"/>
              </a:rPr>
              <a:t> </a:t>
            </a:r>
            <a:r>
              <a:rPr lang="uk-UA" sz="1600" b="1" i="0" dirty="0" err="1">
                <a:latin typeface="+mn-lt"/>
              </a:rPr>
              <a:t>фосфатнокислого</a:t>
            </a:r>
            <a:r>
              <a:rPr lang="uk-UA" sz="1600" b="1" i="0" dirty="0">
                <a:latin typeface="+mn-lt"/>
              </a:rPr>
              <a:t> натрію (NаН</a:t>
            </a:r>
            <a:r>
              <a:rPr lang="uk-UA" sz="1400" b="1" i="0" dirty="0">
                <a:latin typeface="+mn-lt"/>
              </a:rPr>
              <a:t>2</a:t>
            </a:r>
            <a:r>
              <a:rPr lang="uk-UA" sz="1600" b="1" i="0" dirty="0">
                <a:latin typeface="+mn-lt"/>
              </a:rPr>
              <a:t>РО</a:t>
            </a:r>
            <a:r>
              <a:rPr lang="uk-UA" sz="1400" b="1" i="0" dirty="0">
                <a:latin typeface="+mn-lt"/>
              </a:rPr>
              <a:t>4</a:t>
            </a:r>
            <a:r>
              <a:rPr lang="uk-UA" sz="1600" b="1" i="0" dirty="0">
                <a:latin typeface="+mn-lt"/>
              </a:rPr>
              <a:t> і Nа</a:t>
            </a:r>
            <a:r>
              <a:rPr lang="uk-UA" sz="1400" b="1" i="0" dirty="0">
                <a:latin typeface="+mn-lt"/>
              </a:rPr>
              <a:t>2</a:t>
            </a:r>
            <a:r>
              <a:rPr lang="uk-UA" sz="1600" b="1" i="0" dirty="0">
                <a:latin typeface="+mn-lt"/>
              </a:rPr>
              <a:t>НРО</a:t>
            </a:r>
            <a:r>
              <a:rPr lang="uk-UA" sz="1400" b="1" i="0" dirty="0">
                <a:latin typeface="+mn-lt"/>
              </a:rPr>
              <a:t>4</a:t>
            </a:r>
            <a:r>
              <a:rPr lang="uk-UA" sz="1600" b="1" i="0" dirty="0">
                <a:latin typeface="+mn-lt"/>
              </a:rPr>
              <a:t>). Перший слабо дисоціює і має властивості слабкої кислоти, другий має властивості слабкої основи. Кислоти й основи, які потрапляють у кров, взаємодіють з одним з компонентів системи, тому </a:t>
            </a:r>
            <a:r>
              <a:rPr lang="uk-UA" sz="1600" b="1" i="0" dirty="0" err="1">
                <a:latin typeface="+mn-lt"/>
              </a:rPr>
              <a:t>рН</a:t>
            </a:r>
            <a:r>
              <a:rPr lang="uk-UA" sz="1600" b="1" i="0" dirty="0">
                <a:latin typeface="+mn-lt"/>
              </a:rPr>
              <a:t> крові зберігається.</a:t>
            </a:r>
          </a:p>
          <a:p>
            <a:r>
              <a:rPr lang="uk-UA" sz="1600" b="1" i="0" dirty="0">
                <a:latin typeface="+mn-lt"/>
              </a:rPr>
              <a:t>Н</a:t>
            </a:r>
            <a:r>
              <a:rPr lang="uk-UA" sz="1400" b="1" i="0" dirty="0">
                <a:latin typeface="+mn-lt"/>
              </a:rPr>
              <a:t>2</a:t>
            </a:r>
            <a:r>
              <a:rPr lang="uk-UA" sz="1600" b="1" i="0" dirty="0">
                <a:latin typeface="+mn-lt"/>
              </a:rPr>
              <a:t>РО</a:t>
            </a:r>
            <a:r>
              <a:rPr lang="uk-UA" sz="1400" b="1" i="0" dirty="0">
                <a:latin typeface="+mn-lt"/>
              </a:rPr>
              <a:t>4</a:t>
            </a:r>
            <a:r>
              <a:rPr lang="uk-UA" sz="1600" b="1" i="0" dirty="0">
                <a:latin typeface="+mn-lt"/>
              </a:rPr>
              <a:t>– + ОН– ⇄ НРО</a:t>
            </a:r>
            <a:r>
              <a:rPr lang="uk-UA" sz="1400" b="1" i="0" dirty="0">
                <a:latin typeface="+mn-lt"/>
              </a:rPr>
              <a:t>4</a:t>
            </a:r>
            <a:r>
              <a:rPr lang="uk-UA" sz="1600" b="1" i="0" dirty="0">
                <a:latin typeface="+mn-lt"/>
              </a:rPr>
              <a:t>2– + Н</a:t>
            </a:r>
            <a:r>
              <a:rPr lang="uk-UA" sz="1400" b="1" i="0" dirty="0">
                <a:latin typeface="+mn-lt"/>
              </a:rPr>
              <a:t>2</a:t>
            </a:r>
            <a:r>
              <a:rPr lang="uk-UA" sz="1600" b="1" i="0" dirty="0">
                <a:latin typeface="+mn-lt"/>
              </a:rPr>
              <a:t>О</a:t>
            </a:r>
          </a:p>
          <a:p>
            <a:r>
              <a:rPr lang="uk-UA" sz="1600" b="1" i="0" dirty="0">
                <a:latin typeface="+mn-lt"/>
              </a:rPr>
              <a:t>Н</a:t>
            </a:r>
            <a:r>
              <a:rPr lang="uk-UA" sz="1200" b="1" i="0" dirty="0">
                <a:latin typeface="+mn-lt"/>
              </a:rPr>
              <a:t>2</a:t>
            </a:r>
            <a:r>
              <a:rPr lang="uk-UA" sz="1600" b="1" i="0" dirty="0">
                <a:latin typeface="+mn-lt"/>
              </a:rPr>
              <a:t>РО</a:t>
            </a:r>
            <a:r>
              <a:rPr lang="uk-UA" sz="1400" b="1" i="0" dirty="0">
                <a:latin typeface="+mn-lt"/>
              </a:rPr>
              <a:t>4</a:t>
            </a:r>
            <a:r>
              <a:rPr lang="uk-UA" sz="1600" b="1" i="0" dirty="0">
                <a:latin typeface="+mn-lt"/>
              </a:rPr>
              <a:t>2– + Н+ ⇄ Н</a:t>
            </a:r>
            <a:r>
              <a:rPr lang="uk-UA" sz="1400" b="1" i="0" dirty="0">
                <a:latin typeface="+mn-lt"/>
              </a:rPr>
              <a:t>2</a:t>
            </a:r>
            <a:r>
              <a:rPr lang="uk-UA" sz="1600" b="1" i="0" dirty="0">
                <a:latin typeface="+mn-lt"/>
              </a:rPr>
              <a:t>РО</a:t>
            </a:r>
            <a:r>
              <a:rPr lang="uk-UA" sz="1400" b="1" i="0" dirty="0">
                <a:latin typeface="+mn-lt"/>
              </a:rPr>
              <a:t>4</a:t>
            </a:r>
            <a:r>
              <a:rPr lang="uk-UA" sz="1600" b="1" i="0" dirty="0">
                <a:latin typeface="+mn-lt"/>
              </a:rPr>
              <a:t>–</a:t>
            </a:r>
          </a:p>
          <a:p>
            <a:endParaRPr lang="uk-UA" sz="1600" b="1" i="0" dirty="0"/>
          </a:p>
          <a:p>
            <a:r>
              <a:rPr lang="uk-UA" sz="1600" b="1" dirty="0">
                <a:solidFill>
                  <a:srgbClr val="FF0000"/>
                </a:solidFill>
                <a:latin typeface="+mn-lt"/>
              </a:rPr>
              <a:t>Білкова буферна система</a:t>
            </a:r>
            <a:r>
              <a:rPr lang="uk-UA" sz="1600" b="1" i="0" dirty="0">
                <a:latin typeface="+mn-lt"/>
              </a:rPr>
              <a:t> – </a:t>
            </a:r>
            <a:r>
              <a:rPr lang="uk-UA" sz="1600" b="1" i="0" dirty="0" smtClean="0">
                <a:latin typeface="+mn-lt"/>
              </a:rPr>
              <a:t>протеїн / </a:t>
            </a:r>
            <a:r>
              <a:rPr lang="uk-UA" sz="1600" b="1" i="0" dirty="0" err="1" smtClean="0">
                <a:latin typeface="+mn-lt"/>
              </a:rPr>
              <a:t>протеїнат</a:t>
            </a:r>
            <a:r>
              <a:rPr lang="uk-UA" sz="1600" b="1" i="0" dirty="0" smtClean="0">
                <a:latin typeface="+mn-lt"/>
              </a:rPr>
              <a:t> </a:t>
            </a:r>
            <a:r>
              <a:rPr lang="uk-UA" sz="1600" b="1" i="0" dirty="0">
                <a:latin typeface="+mn-lt"/>
              </a:rPr>
              <a:t>нейтралізує кислоти </a:t>
            </a:r>
            <a:r>
              <a:rPr lang="uk-UA" sz="1600" b="1" i="0" dirty="0" smtClean="0">
                <a:latin typeface="+mn-lt"/>
              </a:rPr>
              <a:t>              та </a:t>
            </a:r>
            <a:r>
              <a:rPr lang="uk-UA" sz="1600" b="1" i="0" dirty="0">
                <a:latin typeface="+mn-lt"/>
              </a:rPr>
              <a:t>луги завдяки наявності амфотерних властивостей: з кислотами вони вступають у реакцію як основи, з основами – як кислоти.</a:t>
            </a:r>
          </a:p>
          <a:p>
            <a:r>
              <a:rPr lang="uk-UA" sz="1600" b="1" i="0" dirty="0" err="1">
                <a:latin typeface="+mn-lt"/>
              </a:rPr>
              <a:t>РtСООН</a:t>
            </a:r>
            <a:r>
              <a:rPr lang="uk-UA" sz="1600" b="1" i="0" dirty="0">
                <a:latin typeface="+mn-lt"/>
              </a:rPr>
              <a:t> + ОН– ⇄ </a:t>
            </a:r>
            <a:r>
              <a:rPr lang="uk-UA" sz="1600" b="1" i="0" dirty="0" err="1">
                <a:latin typeface="+mn-lt"/>
              </a:rPr>
              <a:t>РtСОО–</a:t>
            </a:r>
            <a:r>
              <a:rPr lang="uk-UA" sz="1600" b="1" i="0" dirty="0">
                <a:latin typeface="+mn-lt"/>
              </a:rPr>
              <a:t> + Н</a:t>
            </a:r>
            <a:r>
              <a:rPr lang="uk-UA" sz="1400" b="1" i="0" dirty="0">
                <a:latin typeface="+mn-lt"/>
              </a:rPr>
              <a:t>2</a:t>
            </a:r>
            <a:r>
              <a:rPr lang="uk-UA" sz="1600" b="1" i="0" dirty="0">
                <a:latin typeface="+mn-lt"/>
              </a:rPr>
              <a:t>О</a:t>
            </a:r>
          </a:p>
          <a:p>
            <a:r>
              <a:rPr lang="uk-UA" sz="1600" b="1" i="0" dirty="0" err="1"/>
              <a:t>РtСОО–</a:t>
            </a:r>
            <a:r>
              <a:rPr lang="uk-UA" sz="1600" b="1" i="0" dirty="0"/>
              <a:t> + Н+ ⇄ </a:t>
            </a:r>
            <a:r>
              <a:rPr lang="uk-UA" sz="1600" b="1" i="0" dirty="0" err="1"/>
              <a:t>РtСООН</a:t>
            </a:r>
            <a:endParaRPr lang="uk-UA" sz="1600" b="1" i="0" dirty="0"/>
          </a:p>
          <a:p>
            <a:endParaRPr lang="uk-UA" sz="1600" b="1" i="0" dirty="0"/>
          </a:p>
          <a:p>
            <a:r>
              <a:rPr lang="uk-UA" sz="1600" b="1" dirty="0" err="1">
                <a:solidFill>
                  <a:srgbClr val="FF0000"/>
                </a:solidFill>
                <a:latin typeface="+mn-lt"/>
              </a:rPr>
              <a:t>Гемоглобінова</a:t>
            </a:r>
            <a:r>
              <a:rPr lang="uk-UA" sz="1600" b="1" dirty="0">
                <a:solidFill>
                  <a:srgbClr val="FF0000"/>
                </a:solidFill>
                <a:latin typeface="+mn-lt"/>
              </a:rPr>
              <a:t> буферна система</a:t>
            </a:r>
            <a:r>
              <a:rPr lang="uk-UA" sz="1600" b="1" i="0" dirty="0">
                <a:latin typeface="+mn-lt"/>
              </a:rPr>
              <a:t>. Система гемоглобін-оксигемоглобін має буферну дію тому, що оксигемоглобін </a:t>
            </a:r>
            <a:r>
              <a:rPr lang="uk-UA" sz="1600" b="1" i="0" dirty="0" smtClean="0">
                <a:latin typeface="+mn-lt"/>
              </a:rPr>
              <a:t>                            у 80 </a:t>
            </a:r>
            <a:r>
              <a:rPr lang="uk-UA" sz="1600" b="1" i="0" dirty="0">
                <a:latin typeface="+mn-lt"/>
              </a:rPr>
              <a:t>разів кисліший відновленого. Перехід окисленої форми </a:t>
            </a:r>
            <a:r>
              <a:rPr lang="uk-UA" sz="1600" b="1" i="0" dirty="0" smtClean="0">
                <a:latin typeface="+mn-lt"/>
              </a:rPr>
              <a:t>                         в </a:t>
            </a:r>
            <a:r>
              <a:rPr lang="uk-UA" sz="1600" b="1" i="0" dirty="0">
                <a:latin typeface="+mn-lt"/>
              </a:rPr>
              <a:t>редуковану попереджає зсув </a:t>
            </a:r>
            <a:r>
              <a:rPr lang="uk-UA" sz="1600" b="1" i="0" dirty="0" err="1">
                <a:latin typeface="+mn-lt"/>
              </a:rPr>
              <a:t>рН</a:t>
            </a:r>
            <a:r>
              <a:rPr lang="uk-UA" sz="1600" b="1" i="0" dirty="0">
                <a:latin typeface="+mn-lt"/>
              </a:rPr>
              <a:t> крові в кислий бік під час контакту її з тканинами, де вона збагачується Н</a:t>
            </a:r>
            <a:r>
              <a:rPr lang="uk-UA" sz="1200" b="1" i="0" dirty="0">
                <a:latin typeface="+mn-lt"/>
              </a:rPr>
              <a:t>2</a:t>
            </a:r>
            <a:r>
              <a:rPr lang="uk-UA" sz="1600" b="1" i="0" dirty="0">
                <a:latin typeface="+mn-lt"/>
              </a:rPr>
              <a:t>СО</a:t>
            </a:r>
            <a:r>
              <a:rPr lang="uk-UA" sz="1200" b="1" i="0" dirty="0">
                <a:latin typeface="+mn-lt"/>
              </a:rPr>
              <a:t>3</a:t>
            </a:r>
            <a:r>
              <a:rPr lang="uk-UA" sz="1600" b="1" i="0" dirty="0">
                <a:latin typeface="+mn-lt"/>
              </a:rPr>
              <a:t>. Утворення оксигемоглобіну в легеневих капілярах запобігає </a:t>
            </a:r>
            <a:r>
              <a:rPr lang="uk-UA" sz="1600" b="1" i="0" dirty="0" smtClean="0">
                <a:latin typeface="+mn-lt"/>
              </a:rPr>
              <a:t>зсуву </a:t>
            </a:r>
            <a:r>
              <a:rPr lang="uk-UA" sz="1600" b="1" i="0" dirty="0">
                <a:latin typeface="+mn-lt"/>
              </a:rPr>
              <a:t>реакції крові в лужний бік за рахунок переходу СО</a:t>
            </a:r>
            <a:r>
              <a:rPr lang="uk-UA" sz="1400" b="1" i="0" dirty="0">
                <a:latin typeface="+mn-lt"/>
              </a:rPr>
              <a:t>2</a:t>
            </a:r>
            <a:r>
              <a:rPr lang="uk-UA" sz="1600" b="1" i="0" dirty="0">
                <a:latin typeface="+mn-lt"/>
              </a:rPr>
              <a:t> і </a:t>
            </a:r>
            <a:r>
              <a:rPr lang="uk-UA" sz="1600" b="1" i="0" dirty="0" err="1">
                <a:latin typeface="+mn-lt"/>
              </a:rPr>
              <a:t>Сl–</a:t>
            </a:r>
            <a:r>
              <a:rPr lang="uk-UA" sz="1600" b="1" i="0" dirty="0">
                <a:latin typeface="+mn-lt"/>
              </a:rPr>
              <a:t> з еритроцитів </a:t>
            </a:r>
            <a:r>
              <a:rPr lang="uk-UA" sz="1600" b="1" i="0" dirty="0" smtClean="0">
                <a:latin typeface="+mn-lt"/>
              </a:rPr>
              <a:t>                 у </a:t>
            </a:r>
            <a:r>
              <a:rPr lang="uk-UA" sz="1600" b="1" i="0" dirty="0">
                <a:latin typeface="+mn-lt"/>
              </a:rPr>
              <a:t>плазму крові і утворення NаНСО</a:t>
            </a:r>
            <a:r>
              <a:rPr lang="uk-UA" sz="1400" b="1" i="0" dirty="0">
                <a:latin typeface="+mn-lt"/>
              </a:rPr>
              <a:t>3</a:t>
            </a:r>
            <a:r>
              <a:rPr lang="uk-UA" sz="1600" b="1" i="0" dirty="0">
                <a:latin typeface="+mn-lt"/>
              </a:rPr>
              <a:t>. Легені регулюють виділення СО2 і поглинання О</a:t>
            </a:r>
            <a:r>
              <a:rPr lang="uk-UA" sz="1400" b="1" i="0" dirty="0">
                <a:latin typeface="+mn-lt"/>
              </a:rPr>
              <a:t>2</a:t>
            </a:r>
            <a:r>
              <a:rPr lang="uk-UA" sz="1600" b="1" i="0" dirty="0">
                <a:latin typeface="+mn-lt"/>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uk-UA" sz="3200" dirty="0" smtClean="0">
                <a:solidFill>
                  <a:schemeClr val="accent1"/>
                </a:solidFill>
                <a:latin typeface="Times New Roman" panose="02020603050405020304" pitchFamily="18" charset="0"/>
                <a:ea typeface="맑은 고딕"/>
                <a:cs typeface="Times New Roman" panose="02020603050405020304" pitchFamily="18" charset="0"/>
              </a:rPr>
              <a:t>РЕКОМЕНДОВАНА ЛІТЕРАТУРА</a:t>
            </a:r>
            <a:endParaRPr lang="ru-RU" sz="3200" dirty="0" smtClean="0">
              <a:solidFill>
                <a:schemeClr val="accent1"/>
              </a:solidFill>
              <a:latin typeface="Times New Roman" panose="02020603050405020304" pitchFamily="18" charset="0"/>
              <a:ea typeface="맑은 고딕"/>
              <a:cs typeface="Times New Roman" panose="02020603050405020304" pitchFamily="18" charset="0"/>
            </a:endParaRPr>
          </a:p>
        </p:txBody>
      </p:sp>
      <p:sp>
        <p:nvSpPr>
          <p:cNvPr id="20482" name="Rectangle 3"/>
          <p:cNvSpPr>
            <a:spLocks noGrp="1" noChangeArrowheads="1"/>
          </p:cNvSpPr>
          <p:nvPr>
            <p:ph type="body" idx="1"/>
          </p:nvPr>
        </p:nvSpPr>
        <p:spPr bwMode="auto">
          <a:xfrm>
            <a:off x="1475656" y="836613"/>
            <a:ext cx="7668344" cy="5805487"/>
          </a:xfrm>
          <a:noFill/>
          <a:ln>
            <a:miter lim="800000"/>
            <a:headEnd/>
            <a:tailEnd/>
          </a:ln>
        </p:spPr>
        <p:txBody>
          <a:bodyPr vert="horz" wrap="square" lIns="91440" tIns="45720" rIns="91440" bIns="45720" numCol="1" anchor="t" anchorCtr="0" compatLnSpc="1">
            <a:prstTxWarp prst="textNoShape">
              <a:avLst/>
            </a:prstTxWarp>
          </a:bodyPr>
          <a:lstStyle/>
          <a:p>
            <a:pPr marL="609600" indent="-609600" algn="just" eaLnBrk="1" latinLnBrk="0" hangingPunct="1">
              <a:buClr>
                <a:srgbClr val="0BD0D9"/>
              </a:buClr>
              <a:buSzPct val="95000"/>
              <a:buFontTx/>
              <a:buAutoNum type="arabicPeriod"/>
            </a:pPr>
            <a:r>
              <a:rPr lang="ru-RU" sz="1850" dirty="0" err="1" smtClean="0">
                <a:solidFill>
                  <a:srgbClr val="000000"/>
                </a:solidFill>
                <a:ea typeface="맑은 고딕"/>
              </a:rPr>
              <a:t>Бульда</a:t>
            </a:r>
            <a:r>
              <a:rPr lang="ru-RU" sz="1850" dirty="0" smtClean="0">
                <a:solidFill>
                  <a:srgbClr val="000000"/>
                </a:solidFill>
                <a:ea typeface="맑은 고딕"/>
              </a:rPr>
              <a:t> </a:t>
            </a:r>
            <a:r>
              <a:rPr lang="ru-RU" sz="1850" dirty="0">
                <a:solidFill>
                  <a:srgbClr val="000000"/>
                </a:solidFill>
                <a:ea typeface="맑은 고딕"/>
              </a:rPr>
              <a:t>В. І., </a:t>
            </a:r>
            <a:r>
              <a:rPr lang="ru-RU" sz="1850" dirty="0" err="1">
                <a:solidFill>
                  <a:srgbClr val="000000"/>
                </a:solidFill>
                <a:ea typeface="맑은 고딕"/>
              </a:rPr>
              <a:t>Дземан</a:t>
            </a:r>
            <a:r>
              <a:rPr lang="ru-RU" sz="1850" dirty="0">
                <a:solidFill>
                  <a:srgbClr val="000000"/>
                </a:solidFill>
                <a:ea typeface="맑은 고딕"/>
              </a:rPr>
              <a:t> М. І., </a:t>
            </a:r>
            <a:r>
              <a:rPr lang="ru-RU" sz="1850" dirty="0" err="1">
                <a:solidFill>
                  <a:srgbClr val="000000"/>
                </a:solidFill>
                <a:ea typeface="맑은 고딕"/>
              </a:rPr>
              <a:t>Радіонова</a:t>
            </a:r>
            <a:r>
              <a:rPr lang="ru-RU" sz="1850" dirty="0">
                <a:solidFill>
                  <a:srgbClr val="000000"/>
                </a:solidFill>
                <a:ea typeface="맑은 고딕"/>
              </a:rPr>
              <a:t> І. О. </a:t>
            </a:r>
            <a:r>
              <a:rPr lang="ru-RU" sz="1850" dirty="0" err="1">
                <a:solidFill>
                  <a:srgbClr val="000000"/>
                </a:solidFill>
                <a:ea typeface="맑은 고딕"/>
              </a:rPr>
              <a:t>Гематологічні</a:t>
            </a:r>
            <a:r>
              <a:rPr lang="ru-RU" sz="1850" dirty="0">
                <a:solidFill>
                  <a:srgbClr val="000000"/>
                </a:solidFill>
                <a:ea typeface="맑은 고딕"/>
              </a:rPr>
              <a:t> захворювання в </a:t>
            </a:r>
            <a:r>
              <a:rPr lang="ru-RU" sz="1850" dirty="0" err="1">
                <a:solidFill>
                  <a:srgbClr val="000000"/>
                </a:solidFill>
                <a:ea typeface="맑은 고딕"/>
              </a:rPr>
              <a:t>клінічній</a:t>
            </a:r>
            <a:r>
              <a:rPr lang="ru-RU" sz="1850" dirty="0">
                <a:solidFill>
                  <a:srgbClr val="000000"/>
                </a:solidFill>
                <a:ea typeface="맑은 고딕"/>
              </a:rPr>
              <a:t> </a:t>
            </a:r>
            <a:r>
              <a:rPr lang="ru-RU" sz="1850" dirty="0" err="1">
                <a:solidFill>
                  <a:srgbClr val="000000"/>
                </a:solidFill>
                <a:ea typeface="맑은 고딕"/>
              </a:rPr>
              <a:t>практиці</a:t>
            </a:r>
            <a:r>
              <a:rPr lang="ru-RU" sz="1850" dirty="0">
                <a:solidFill>
                  <a:srgbClr val="000000"/>
                </a:solidFill>
                <a:ea typeface="맑은 고딕"/>
              </a:rPr>
              <a:t>. </a:t>
            </a:r>
            <a:r>
              <a:rPr lang="ru-RU" sz="1850" dirty="0" err="1">
                <a:solidFill>
                  <a:srgbClr val="000000"/>
                </a:solidFill>
                <a:ea typeface="맑은 고딕"/>
              </a:rPr>
              <a:t>Київ</a:t>
            </a:r>
            <a:r>
              <a:rPr lang="ru-RU" sz="1850" dirty="0">
                <a:solidFill>
                  <a:srgbClr val="000000"/>
                </a:solidFill>
                <a:ea typeface="맑은 고딕"/>
              </a:rPr>
              <a:t> : </a:t>
            </a:r>
            <a:r>
              <a:rPr lang="ru-RU" sz="1850" dirty="0" err="1">
                <a:solidFill>
                  <a:srgbClr val="000000"/>
                </a:solidFill>
                <a:ea typeface="맑은 고딕"/>
              </a:rPr>
              <a:t>Медкнига</a:t>
            </a:r>
            <a:r>
              <a:rPr lang="ru-RU" sz="1850" dirty="0">
                <a:solidFill>
                  <a:srgbClr val="000000"/>
                </a:solidFill>
                <a:ea typeface="맑은 고딕"/>
              </a:rPr>
              <a:t>, 2023. 196 с</a:t>
            </a:r>
            <a:r>
              <a:rPr lang="ru-RU" sz="1850" dirty="0" smtClean="0">
                <a:solidFill>
                  <a:srgbClr val="000000"/>
                </a:solidFill>
                <a:ea typeface="맑은 고딕"/>
              </a:rPr>
              <a:t>.</a:t>
            </a:r>
          </a:p>
          <a:p>
            <a:pPr marL="609600" indent="-609600" algn="just" eaLnBrk="1" latinLnBrk="0" hangingPunct="1">
              <a:buClr>
                <a:srgbClr val="0BD0D9"/>
              </a:buClr>
              <a:buSzPct val="95000"/>
              <a:buFontTx/>
              <a:buAutoNum type="arabicPeriod"/>
            </a:pPr>
            <a:r>
              <a:rPr lang="ru-RU" sz="1850" dirty="0" err="1">
                <a:solidFill>
                  <a:srgbClr val="000000"/>
                </a:solidFill>
                <a:ea typeface="맑은 고딕"/>
              </a:rPr>
              <a:t>Воробель</a:t>
            </a:r>
            <a:r>
              <a:rPr lang="ru-RU" sz="1850" dirty="0">
                <a:solidFill>
                  <a:srgbClr val="000000"/>
                </a:solidFill>
                <a:ea typeface="맑은 고딕"/>
              </a:rPr>
              <a:t> А. В. </a:t>
            </a:r>
            <a:r>
              <a:rPr lang="ru-RU" sz="1850" dirty="0" err="1">
                <a:solidFill>
                  <a:srgbClr val="000000"/>
                </a:solidFill>
                <a:ea typeface="맑은 고딕"/>
              </a:rPr>
              <a:t>Основи</a:t>
            </a:r>
            <a:r>
              <a:rPr lang="ru-RU" sz="1850" dirty="0">
                <a:solidFill>
                  <a:srgbClr val="000000"/>
                </a:solidFill>
                <a:ea typeface="맑은 고딕"/>
              </a:rPr>
              <a:t> </a:t>
            </a:r>
            <a:r>
              <a:rPr lang="ru-RU" sz="1850" dirty="0" err="1">
                <a:solidFill>
                  <a:srgbClr val="000000"/>
                </a:solidFill>
                <a:ea typeface="맑은 고딕"/>
              </a:rPr>
              <a:t>гематології</a:t>
            </a:r>
            <a:r>
              <a:rPr lang="ru-RU" sz="1850" dirty="0">
                <a:solidFill>
                  <a:srgbClr val="000000"/>
                </a:solidFill>
                <a:ea typeface="맑은 고딕"/>
              </a:rPr>
              <a:t> : </a:t>
            </a:r>
            <a:r>
              <a:rPr lang="ru-RU" sz="1850" dirty="0" err="1">
                <a:solidFill>
                  <a:srgbClr val="000000"/>
                </a:solidFill>
                <a:ea typeface="맑은 고딕"/>
              </a:rPr>
              <a:t>монографія</a:t>
            </a:r>
            <a:r>
              <a:rPr lang="ru-RU" sz="1850" dirty="0">
                <a:solidFill>
                  <a:srgbClr val="000000"/>
                </a:solidFill>
                <a:ea typeface="맑은 고딕"/>
              </a:rPr>
              <a:t>. </a:t>
            </a:r>
            <a:r>
              <a:rPr lang="ru-RU" sz="1850" dirty="0" err="1">
                <a:solidFill>
                  <a:srgbClr val="000000"/>
                </a:solidFill>
                <a:ea typeface="맑은 고딕"/>
              </a:rPr>
              <a:t>Івано-Франківськ</a:t>
            </a:r>
            <a:r>
              <a:rPr lang="ru-RU" sz="1850" dirty="0">
                <a:solidFill>
                  <a:srgbClr val="000000"/>
                </a:solidFill>
                <a:ea typeface="맑은 고딕"/>
              </a:rPr>
              <a:t> </a:t>
            </a:r>
            <a:r>
              <a:rPr lang="ru-RU" sz="1850" dirty="0" smtClean="0">
                <a:solidFill>
                  <a:srgbClr val="000000"/>
                </a:solidFill>
                <a:ea typeface="맑은 고딕"/>
              </a:rPr>
              <a:t>: Вид-во </a:t>
            </a:r>
            <a:r>
              <a:rPr lang="ru-RU" sz="1850" dirty="0">
                <a:solidFill>
                  <a:srgbClr val="000000"/>
                </a:solidFill>
                <a:ea typeface="맑은 고딕"/>
              </a:rPr>
              <a:t>«</a:t>
            </a:r>
            <a:r>
              <a:rPr lang="ru-RU" sz="1850" dirty="0" err="1">
                <a:solidFill>
                  <a:srgbClr val="000000"/>
                </a:solidFill>
                <a:ea typeface="맑은 고딕"/>
              </a:rPr>
              <a:t>Плай</a:t>
            </a:r>
            <a:r>
              <a:rPr lang="ru-RU" sz="1850" dirty="0">
                <a:solidFill>
                  <a:srgbClr val="000000"/>
                </a:solidFill>
                <a:ea typeface="맑은 고딕"/>
              </a:rPr>
              <a:t>» ЦІТ </a:t>
            </a:r>
            <a:r>
              <a:rPr lang="ru-RU" sz="1850" dirty="0" err="1">
                <a:solidFill>
                  <a:srgbClr val="000000"/>
                </a:solidFill>
                <a:ea typeface="맑은 고딕"/>
              </a:rPr>
              <a:t>Прикарпатського</a:t>
            </a:r>
            <a:r>
              <a:rPr lang="ru-RU" sz="1850" dirty="0">
                <a:solidFill>
                  <a:srgbClr val="000000"/>
                </a:solidFill>
                <a:ea typeface="맑은 고딕"/>
              </a:rPr>
              <a:t> університету </a:t>
            </a:r>
            <a:r>
              <a:rPr lang="ru-RU" sz="1850" dirty="0" err="1">
                <a:solidFill>
                  <a:srgbClr val="000000"/>
                </a:solidFill>
                <a:ea typeface="맑은 고딕"/>
              </a:rPr>
              <a:t>імені</a:t>
            </a:r>
            <a:r>
              <a:rPr lang="ru-RU" sz="1850" dirty="0">
                <a:solidFill>
                  <a:srgbClr val="000000"/>
                </a:solidFill>
                <a:ea typeface="맑은 고딕"/>
              </a:rPr>
              <a:t> Василя </a:t>
            </a:r>
            <a:r>
              <a:rPr lang="ru-RU" sz="1850" dirty="0" err="1">
                <a:solidFill>
                  <a:srgbClr val="000000"/>
                </a:solidFill>
                <a:ea typeface="맑은 고딕"/>
              </a:rPr>
              <a:t>Стефаника</a:t>
            </a:r>
            <a:r>
              <a:rPr lang="ru-RU" sz="1850" dirty="0">
                <a:solidFill>
                  <a:srgbClr val="000000"/>
                </a:solidFill>
                <a:ea typeface="맑은 고딕"/>
              </a:rPr>
              <a:t>, 2009. 148 с. </a:t>
            </a:r>
            <a:endParaRPr lang="ru-RU" sz="1850" dirty="0" smtClean="0">
              <a:solidFill>
                <a:srgbClr val="000000"/>
              </a:solidFill>
              <a:ea typeface="맑은 고딕"/>
            </a:endParaRPr>
          </a:p>
          <a:p>
            <a:pPr marL="609600" indent="-609600" algn="just" eaLnBrk="1" latinLnBrk="0" hangingPunct="1">
              <a:buClr>
                <a:srgbClr val="0BD0D9"/>
              </a:buClr>
              <a:buSzPct val="95000"/>
              <a:buFontTx/>
              <a:buAutoNum type="arabicPeriod"/>
            </a:pPr>
            <a:r>
              <a:rPr lang="ru-RU" sz="1850" dirty="0" err="1">
                <a:solidFill>
                  <a:srgbClr val="000000"/>
                </a:solidFill>
                <a:ea typeface="맑은 고딕"/>
              </a:rPr>
              <a:t>Гематологія</a:t>
            </a:r>
            <a:r>
              <a:rPr lang="ru-RU" sz="1850" dirty="0">
                <a:solidFill>
                  <a:srgbClr val="000000"/>
                </a:solidFill>
                <a:ea typeface="맑은 고딕"/>
              </a:rPr>
              <a:t> : </a:t>
            </a:r>
            <a:r>
              <a:rPr lang="ru-RU" sz="1850" dirty="0" err="1">
                <a:solidFill>
                  <a:srgbClr val="000000"/>
                </a:solidFill>
                <a:ea typeface="맑은 고딕"/>
              </a:rPr>
              <a:t>посіб</a:t>
            </a:r>
            <a:r>
              <a:rPr lang="ru-RU" sz="1850" dirty="0">
                <a:solidFill>
                  <a:srgbClr val="000000"/>
                </a:solidFill>
                <a:ea typeface="맑은 고딕"/>
              </a:rPr>
              <a:t>. / за ред. А. Ф. </a:t>
            </a:r>
            <a:r>
              <a:rPr lang="ru-RU" sz="1850" dirty="0" err="1">
                <a:solidFill>
                  <a:srgbClr val="000000"/>
                </a:solidFill>
                <a:ea typeface="맑은 고딕"/>
              </a:rPr>
              <a:t>Романової</a:t>
            </a:r>
            <a:r>
              <a:rPr lang="ru-RU" sz="1850" dirty="0">
                <a:solidFill>
                  <a:srgbClr val="000000"/>
                </a:solidFill>
                <a:ea typeface="맑은 고딕"/>
              </a:rPr>
              <a:t>. </a:t>
            </a:r>
            <a:r>
              <a:rPr lang="ru-RU" sz="1850" dirty="0" err="1">
                <a:solidFill>
                  <a:srgbClr val="000000"/>
                </a:solidFill>
                <a:ea typeface="맑은 고딕"/>
              </a:rPr>
              <a:t>Київ</a:t>
            </a:r>
            <a:r>
              <a:rPr lang="ru-RU" sz="1850" dirty="0">
                <a:solidFill>
                  <a:srgbClr val="000000"/>
                </a:solidFill>
                <a:ea typeface="맑은 고딕"/>
              </a:rPr>
              <a:t> : Медицина, 2006. 456 с</a:t>
            </a:r>
            <a:r>
              <a:rPr lang="ru-RU" sz="1850" dirty="0" smtClean="0">
                <a:solidFill>
                  <a:srgbClr val="000000"/>
                </a:solidFill>
                <a:ea typeface="맑은 고딕"/>
              </a:rPr>
              <a:t>.</a:t>
            </a:r>
          </a:p>
          <a:p>
            <a:pPr marL="609600" indent="-609600" algn="just" eaLnBrk="1" latinLnBrk="0" hangingPunct="1">
              <a:buClr>
                <a:srgbClr val="0BD0D9"/>
              </a:buClr>
              <a:buSzPct val="95000"/>
              <a:buFontTx/>
              <a:buAutoNum type="arabicPeriod"/>
            </a:pPr>
            <a:r>
              <a:rPr lang="ru-RU" sz="1850" dirty="0" smtClean="0">
                <a:solidFill>
                  <a:srgbClr val="000000"/>
                </a:solidFill>
                <a:ea typeface="맑은 고딕"/>
              </a:rPr>
              <a:t>Григорова </a:t>
            </a:r>
            <a:r>
              <a:rPr lang="ru-RU" sz="1850" dirty="0">
                <a:solidFill>
                  <a:srgbClr val="000000"/>
                </a:solidFill>
                <a:ea typeface="맑은 고딕"/>
              </a:rPr>
              <a:t>Н. В. </a:t>
            </a:r>
            <a:r>
              <a:rPr lang="ru-RU" sz="1850" dirty="0" err="1">
                <a:solidFill>
                  <a:srgbClr val="000000"/>
                </a:solidFill>
                <a:ea typeface="맑은 고딕"/>
              </a:rPr>
              <a:t>Гематологія</a:t>
            </a:r>
            <a:r>
              <a:rPr lang="ru-RU" sz="1850" dirty="0">
                <a:solidFill>
                  <a:srgbClr val="000000"/>
                </a:solidFill>
                <a:ea typeface="맑은 고딕"/>
              </a:rPr>
              <a:t> : </a:t>
            </a:r>
            <a:r>
              <a:rPr lang="ru-RU" sz="1850" dirty="0" err="1">
                <a:solidFill>
                  <a:srgbClr val="000000"/>
                </a:solidFill>
                <a:ea typeface="맑은 고딕"/>
              </a:rPr>
              <a:t>навчально-методичний</a:t>
            </a:r>
            <a:r>
              <a:rPr lang="ru-RU" sz="1850" dirty="0">
                <a:solidFill>
                  <a:srgbClr val="000000"/>
                </a:solidFill>
                <a:ea typeface="맑은 고딕"/>
              </a:rPr>
              <a:t> </a:t>
            </a:r>
            <a:r>
              <a:rPr lang="ru-RU" sz="1850" dirty="0" err="1">
                <a:solidFill>
                  <a:srgbClr val="000000"/>
                </a:solidFill>
                <a:ea typeface="맑은 고딕"/>
              </a:rPr>
              <a:t>посібник</a:t>
            </a:r>
            <a:r>
              <a:rPr lang="ru-RU" sz="1850" dirty="0">
                <a:solidFill>
                  <a:srgbClr val="000000"/>
                </a:solidFill>
                <a:ea typeface="맑은 고딕"/>
              </a:rPr>
              <a:t> </a:t>
            </a:r>
            <a:r>
              <a:rPr lang="ru-RU" sz="1850" dirty="0" smtClean="0">
                <a:solidFill>
                  <a:srgbClr val="000000"/>
                </a:solidFill>
                <a:ea typeface="맑은 고딕"/>
              </a:rPr>
              <a:t> для </a:t>
            </a:r>
            <a:r>
              <a:rPr lang="ru-RU" sz="1850" dirty="0" err="1">
                <a:solidFill>
                  <a:srgbClr val="000000"/>
                </a:solidFill>
                <a:ea typeface="맑은 고딕"/>
              </a:rPr>
              <a:t>здобувачів</a:t>
            </a:r>
            <a:r>
              <a:rPr lang="ru-RU" sz="1850" dirty="0">
                <a:solidFill>
                  <a:srgbClr val="000000"/>
                </a:solidFill>
                <a:ea typeface="맑은 고딕"/>
              </a:rPr>
              <a:t> </a:t>
            </a:r>
            <a:r>
              <a:rPr lang="ru-RU" sz="1850" dirty="0" err="1">
                <a:solidFill>
                  <a:srgbClr val="000000"/>
                </a:solidFill>
                <a:ea typeface="맑은 고딕"/>
              </a:rPr>
              <a:t>ступеня</a:t>
            </a:r>
            <a:r>
              <a:rPr lang="ru-RU" sz="1850" dirty="0">
                <a:solidFill>
                  <a:srgbClr val="000000"/>
                </a:solidFill>
                <a:ea typeface="맑은 고딕"/>
              </a:rPr>
              <a:t> </a:t>
            </a:r>
            <a:r>
              <a:rPr lang="ru-RU" sz="1850" dirty="0" err="1">
                <a:solidFill>
                  <a:srgbClr val="000000"/>
                </a:solidFill>
                <a:ea typeface="맑은 고딕"/>
              </a:rPr>
              <a:t>вищої</a:t>
            </a:r>
            <a:r>
              <a:rPr lang="ru-RU" sz="1850" dirty="0">
                <a:solidFill>
                  <a:srgbClr val="000000"/>
                </a:solidFill>
                <a:ea typeface="맑은 고딕"/>
              </a:rPr>
              <a:t> </a:t>
            </a:r>
            <a:r>
              <a:rPr lang="ru-RU" sz="1850" dirty="0" err="1">
                <a:solidFill>
                  <a:srgbClr val="000000"/>
                </a:solidFill>
                <a:ea typeface="맑은 고딕"/>
              </a:rPr>
              <a:t>освіти</a:t>
            </a:r>
            <a:r>
              <a:rPr lang="ru-RU" sz="1850" dirty="0">
                <a:solidFill>
                  <a:srgbClr val="000000"/>
                </a:solidFill>
                <a:ea typeface="맑은 고딕"/>
              </a:rPr>
              <a:t> бакалавра </a:t>
            </a:r>
            <a:r>
              <a:rPr lang="ru-RU" sz="1850" dirty="0" err="1">
                <a:solidFill>
                  <a:srgbClr val="000000"/>
                </a:solidFill>
                <a:ea typeface="맑은 고딕"/>
              </a:rPr>
              <a:t>спеціальності</a:t>
            </a:r>
            <a:r>
              <a:rPr lang="ru-RU" sz="1850" dirty="0">
                <a:solidFill>
                  <a:srgbClr val="000000"/>
                </a:solidFill>
                <a:ea typeface="맑은 고딕"/>
              </a:rPr>
              <a:t> «</a:t>
            </a:r>
            <a:r>
              <a:rPr lang="ru-RU" sz="1850" dirty="0" err="1">
                <a:solidFill>
                  <a:srgbClr val="000000"/>
                </a:solidFill>
                <a:ea typeface="맑은 고딕"/>
              </a:rPr>
              <a:t>Біологія</a:t>
            </a:r>
            <a:r>
              <a:rPr lang="ru-RU" sz="1850" dirty="0">
                <a:solidFill>
                  <a:srgbClr val="000000"/>
                </a:solidFill>
                <a:ea typeface="맑은 고딕"/>
              </a:rPr>
              <a:t>» </a:t>
            </a:r>
            <a:r>
              <a:rPr lang="ru-RU" sz="1850" dirty="0" err="1">
                <a:solidFill>
                  <a:srgbClr val="000000"/>
                </a:solidFill>
                <a:ea typeface="맑은 고딕"/>
              </a:rPr>
              <a:t>освітньо-професійної</a:t>
            </a:r>
            <a:r>
              <a:rPr lang="ru-RU" sz="1850" dirty="0">
                <a:solidFill>
                  <a:srgbClr val="000000"/>
                </a:solidFill>
                <a:ea typeface="맑은 고딕"/>
              </a:rPr>
              <a:t> </a:t>
            </a:r>
            <a:r>
              <a:rPr lang="ru-RU" sz="1850" dirty="0" err="1">
                <a:solidFill>
                  <a:srgbClr val="000000"/>
                </a:solidFill>
                <a:ea typeface="맑은 고딕"/>
              </a:rPr>
              <a:t>програми</a:t>
            </a:r>
            <a:r>
              <a:rPr lang="ru-RU" sz="1850" dirty="0">
                <a:solidFill>
                  <a:srgbClr val="000000"/>
                </a:solidFill>
                <a:ea typeface="맑은 고딕"/>
              </a:rPr>
              <a:t> «</a:t>
            </a:r>
            <a:r>
              <a:rPr lang="ru-RU" sz="1850" dirty="0" err="1">
                <a:solidFill>
                  <a:srgbClr val="000000"/>
                </a:solidFill>
                <a:ea typeface="맑은 고딕"/>
              </a:rPr>
              <a:t>Біологія</a:t>
            </a:r>
            <a:r>
              <a:rPr lang="ru-RU" sz="1850" dirty="0" smtClean="0">
                <a:solidFill>
                  <a:srgbClr val="000000"/>
                </a:solidFill>
                <a:ea typeface="맑은 고딕"/>
              </a:rPr>
              <a:t>». </a:t>
            </a:r>
            <a:r>
              <a:rPr lang="ru-RU" sz="1850" dirty="0" err="1" smtClean="0">
                <a:solidFill>
                  <a:srgbClr val="000000"/>
                </a:solidFill>
                <a:ea typeface="맑은 고딕"/>
              </a:rPr>
              <a:t>Запоріжжя</a:t>
            </a:r>
            <a:r>
              <a:rPr lang="ru-RU" sz="1850" dirty="0" smtClean="0">
                <a:solidFill>
                  <a:srgbClr val="000000"/>
                </a:solidFill>
                <a:ea typeface="맑은 고딕"/>
              </a:rPr>
              <a:t> </a:t>
            </a:r>
            <a:r>
              <a:rPr lang="ru-RU" sz="1850" dirty="0">
                <a:solidFill>
                  <a:srgbClr val="000000"/>
                </a:solidFill>
                <a:ea typeface="맑은 고딕"/>
              </a:rPr>
              <a:t>: ЗНУ, 2020. 80 </a:t>
            </a:r>
            <a:r>
              <a:rPr lang="ru-RU" sz="1850" dirty="0" smtClean="0">
                <a:solidFill>
                  <a:srgbClr val="000000"/>
                </a:solidFill>
                <a:ea typeface="맑은 고딕"/>
              </a:rPr>
              <a:t>с.</a:t>
            </a:r>
          </a:p>
          <a:p>
            <a:pPr marL="609600" indent="-609600" algn="just" eaLnBrk="1" latinLnBrk="0" hangingPunct="1">
              <a:buClr>
                <a:srgbClr val="0BD0D9"/>
              </a:buClr>
              <a:buSzPct val="95000"/>
              <a:buFontTx/>
              <a:buAutoNum type="arabicPeriod"/>
            </a:pPr>
            <a:r>
              <a:rPr lang="ru-RU" sz="1850" dirty="0" err="1" smtClean="0">
                <a:solidFill>
                  <a:srgbClr val="000000"/>
                </a:solidFill>
                <a:ea typeface="맑은 고딕"/>
              </a:rPr>
              <a:t>Іонов</a:t>
            </a:r>
            <a:r>
              <a:rPr lang="ru-RU" sz="1850" dirty="0" smtClean="0">
                <a:solidFill>
                  <a:srgbClr val="000000"/>
                </a:solidFill>
                <a:ea typeface="맑은 고딕"/>
              </a:rPr>
              <a:t> </a:t>
            </a:r>
            <a:r>
              <a:rPr lang="ru-RU" sz="1850" dirty="0">
                <a:solidFill>
                  <a:srgbClr val="000000"/>
                </a:solidFill>
                <a:ea typeface="맑은 고딕"/>
              </a:rPr>
              <a:t>І. А., </a:t>
            </a:r>
            <a:r>
              <a:rPr lang="ru-RU" sz="1850" dirty="0" err="1">
                <a:solidFill>
                  <a:srgbClr val="000000"/>
                </a:solidFill>
                <a:ea typeface="맑은 고딕"/>
              </a:rPr>
              <a:t>Комісова</a:t>
            </a:r>
            <a:r>
              <a:rPr lang="ru-RU" sz="1850" dirty="0">
                <a:solidFill>
                  <a:srgbClr val="000000"/>
                </a:solidFill>
                <a:ea typeface="맑은 고딕"/>
              </a:rPr>
              <a:t> Т. Є., </a:t>
            </a:r>
            <a:r>
              <a:rPr lang="ru-RU" sz="1850" dirty="0" err="1">
                <a:solidFill>
                  <a:srgbClr val="000000"/>
                </a:solidFill>
                <a:ea typeface="맑은 고딕"/>
              </a:rPr>
              <a:t>Слюсарєв</a:t>
            </a:r>
            <a:r>
              <a:rPr lang="ru-RU" sz="1850" dirty="0">
                <a:solidFill>
                  <a:srgbClr val="000000"/>
                </a:solidFill>
                <a:ea typeface="맑은 고딕"/>
              </a:rPr>
              <a:t> В. Ф., Шаповалов </a:t>
            </a:r>
            <a:r>
              <a:rPr lang="ru-RU" sz="1850" dirty="0" smtClean="0">
                <a:solidFill>
                  <a:srgbClr val="000000"/>
                </a:solidFill>
                <a:ea typeface="맑은 고딕"/>
              </a:rPr>
              <a:t>С</a:t>
            </a:r>
            <a:r>
              <a:rPr lang="ru-RU" sz="1850" dirty="0">
                <a:solidFill>
                  <a:srgbClr val="000000"/>
                </a:solidFill>
                <a:ea typeface="맑은 고딕"/>
              </a:rPr>
              <a:t>. О. </a:t>
            </a:r>
            <a:r>
              <a:rPr lang="ru-RU" sz="1850" dirty="0" err="1">
                <a:solidFill>
                  <a:srgbClr val="000000"/>
                </a:solidFill>
                <a:ea typeface="맑은 고딕"/>
              </a:rPr>
              <a:t>Фізіологія</a:t>
            </a:r>
            <a:r>
              <a:rPr lang="ru-RU" sz="1850" dirty="0">
                <a:solidFill>
                  <a:srgbClr val="000000"/>
                </a:solidFill>
                <a:ea typeface="맑은 고딕"/>
              </a:rPr>
              <a:t> </a:t>
            </a:r>
            <a:r>
              <a:rPr lang="ru-RU" sz="1850" dirty="0" err="1">
                <a:solidFill>
                  <a:srgbClr val="000000"/>
                </a:solidFill>
                <a:ea typeface="맑은 고딕"/>
              </a:rPr>
              <a:t>крові</a:t>
            </a:r>
            <a:r>
              <a:rPr lang="ru-RU" sz="1850" dirty="0">
                <a:solidFill>
                  <a:srgbClr val="000000"/>
                </a:solidFill>
                <a:ea typeface="맑은 고딕"/>
              </a:rPr>
              <a:t> та </a:t>
            </a:r>
            <a:r>
              <a:rPr lang="ru-RU" sz="1850" dirty="0" err="1">
                <a:solidFill>
                  <a:srgbClr val="000000"/>
                </a:solidFill>
                <a:ea typeface="맑은 고딕"/>
              </a:rPr>
              <a:t>внутрішнього</a:t>
            </a:r>
            <a:r>
              <a:rPr lang="ru-RU" sz="1850" dirty="0">
                <a:solidFill>
                  <a:srgbClr val="000000"/>
                </a:solidFill>
                <a:ea typeface="맑은 고딕"/>
              </a:rPr>
              <a:t> </a:t>
            </a:r>
            <a:r>
              <a:rPr lang="ru-RU" sz="1850" dirty="0" smtClean="0">
                <a:solidFill>
                  <a:srgbClr val="000000"/>
                </a:solidFill>
                <a:ea typeface="맑은 고딕"/>
              </a:rPr>
              <a:t>середовища : </a:t>
            </a:r>
            <a:r>
              <a:rPr lang="ru-RU" sz="1850" dirty="0" err="1">
                <a:solidFill>
                  <a:srgbClr val="000000"/>
                </a:solidFill>
                <a:ea typeface="맑은 고딕"/>
              </a:rPr>
              <a:t>методичні</a:t>
            </a:r>
            <a:r>
              <a:rPr lang="ru-RU" sz="1850" dirty="0">
                <a:solidFill>
                  <a:srgbClr val="000000"/>
                </a:solidFill>
                <a:ea typeface="맑은 고딕"/>
              </a:rPr>
              <a:t> </a:t>
            </a:r>
            <a:r>
              <a:rPr lang="ru-RU" sz="1850" dirty="0" err="1">
                <a:solidFill>
                  <a:srgbClr val="000000"/>
                </a:solidFill>
                <a:ea typeface="맑은 고딕"/>
              </a:rPr>
              <a:t>рекомендації</a:t>
            </a:r>
            <a:r>
              <a:rPr lang="ru-RU" sz="1850" dirty="0">
                <a:solidFill>
                  <a:srgbClr val="000000"/>
                </a:solidFill>
                <a:ea typeface="맑은 고딕"/>
              </a:rPr>
              <a:t>. Харків : ЧП Петров В.В., 2017. 48 с.</a:t>
            </a:r>
          </a:p>
          <a:p>
            <a:pPr marL="609600" indent="-609600" algn="just" eaLnBrk="1" latinLnBrk="0" hangingPunct="1">
              <a:buClr>
                <a:srgbClr val="0BD0D9"/>
              </a:buClr>
              <a:buSzPct val="95000"/>
              <a:buFontTx/>
              <a:buAutoNum type="arabicPeriod"/>
            </a:pPr>
            <a:r>
              <a:rPr lang="ru-RU" sz="1850" dirty="0" err="1">
                <a:solidFill>
                  <a:srgbClr val="000000"/>
                </a:solidFill>
                <a:ea typeface="맑은 고딕"/>
              </a:rPr>
              <a:t>Міщенко</a:t>
            </a:r>
            <a:r>
              <a:rPr lang="ru-RU" sz="1850" dirty="0">
                <a:solidFill>
                  <a:srgbClr val="000000"/>
                </a:solidFill>
                <a:ea typeface="맑은 고딕"/>
              </a:rPr>
              <a:t> І. В., Павленко Г. П., </a:t>
            </a:r>
            <a:r>
              <a:rPr lang="ru-RU" sz="1850" dirty="0" err="1">
                <a:solidFill>
                  <a:srgbClr val="000000"/>
                </a:solidFill>
                <a:ea typeface="맑은 고딕"/>
              </a:rPr>
              <a:t>Коковська</a:t>
            </a:r>
            <a:r>
              <a:rPr lang="ru-RU" sz="1850" dirty="0">
                <a:solidFill>
                  <a:srgbClr val="000000"/>
                </a:solidFill>
                <a:ea typeface="맑은 고딕"/>
              </a:rPr>
              <a:t> О. В. </a:t>
            </a:r>
            <a:r>
              <a:rPr lang="ru-RU" sz="1850" dirty="0" err="1">
                <a:solidFill>
                  <a:srgbClr val="000000"/>
                </a:solidFill>
                <a:ea typeface="맑은 고딕"/>
              </a:rPr>
              <a:t>Фізіологія</a:t>
            </a:r>
            <a:r>
              <a:rPr lang="ru-RU" sz="1850" dirty="0">
                <a:solidFill>
                  <a:srgbClr val="000000"/>
                </a:solidFill>
                <a:ea typeface="맑은 고딕"/>
              </a:rPr>
              <a:t> </a:t>
            </a:r>
            <a:r>
              <a:rPr lang="ru-RU" sz="1850" dirty="0" err="1">
                <a:solidFill>
                  <a:srgbClr val="000000"/>
                </a:solidFill>
                <a:ea typeface="맑은 고딕"/>
              </a:rPr>
              <a:t>системи</a:t>
            </a:r>
            <a:r>
              <a:rPr lang="ru-RU" sz="1850" dirty="0">
                <a:solidFill>
                  <a:srgbClr val="000000"/>
                </a:solidFill>
                <a:ea typeface="맑은 고딕"/>
              </a:rPr>
              <a:t> </a:t>
            </a:r>
            <a:r>
              <a:rPr lang="ru-RU" sz="1850" dirty="0" err="1">
                <a:solidFill>
                  <a:srgbClr val="000000"/>
                </a:solidFill>
                <a:ea typeface="맑은 고딕"/>
              </a:rPr>
              <a:t>крові</a:t>
            </a:r>
            <a:r>
              <a:rPr lang="ru-RU" sz="1850" dirty="0">
                <a:solidFill>
                  <a:srgbClr val="000000"/>
                </a:solidFill>
                <a:ea typeface="맑은 고딕"/>
              </a:rPr>
              <a:t> : </a:t>
            </a:r>
            <a:r>
              <a:rPr lang="ru-RU" sz="1850" dirty="0" err="1">
                <a:solidFill>
                  <a:srgbClr val="000000"/>
                </a:solidFill>
                <a:ea typeface="맑은 고딕"/>
              </a:rPr>
              <a:t>навч</a:t>
            </a:r>
            <a:r>
              <a:rPr lang="ru-RU" sz="1850" dirty="0">
                <a:solidFill>
                  <a:srgbClr val="000000"/>
                </a:solidFill>
                <a:ea typeface="맑은 고딕"/>
              </a:rPr>
              <a:t>.-метод. </a:t>
            </a:r>
            <a:r>
              <a:rPr lang="ru-RU" sz="1850" dirty="0" err="1">
                <a:solidFill>
                  <a:srgbClr val="000000"/>
                </a:solidFill>
                <a:ea typeface="맑은 고딕"/>
              </a:rPr>
              <a:t>посіб</a:t>
            </a:r>
            <a:r>
              <a:rPr lang="ru-RU" sz="1850" dirty="0">
                <a:solidFill>
                  <a:srgbClr val="000000"/>
                </a:solidFill>
                <a:ea typeface="맑은 고딕"/>
              </a:rPr>
              <a:t>. для </a:t>
            </a:r>
            <a:r>
              <a:rPr lang="ru-RU" sz="1850" dirty="0" err="1">
                <a:solidFill>
                  <a:srgbClr val="000000"/>
                </a:solidFill>
                <a:ea typeface="맑은 고딕"/>
              </a:rPr>
              <a:t>студентів</a:t>
            </a:r>
            <a:r>
              <a:rPr lang="ru-RU" sz="1850" dirty="0">
                <a:solidFill>
                  <a:srgbClr val="000000"/>
                </a:solidFill>
                <a:ea typeface="맑은 고딕"/>
              </a:rPr>
              <a:t> </a:t>
            </a:r>
            <a:r>
              <a:rPr lang="ru-RU" sz="1850" dirty="0" err="1">
                <a:solidFill>
                  <a:srgbClr val="000000"/>
                </a:solidFill>
                <a:ea typeface="맑은 고딕"/>
              </a:rPr>
              <a:t>медичних</a:t>
            </a:r>
            <a:r>
              <a:rPr lang="ru-RU" sz="1850" dirty="0">
                <a:solidFill>
                  <a:srgbClr val="000000"/>
                </a:solidFill>
                <a:ea typeface="맑은 고딕"/>
              </a:rPr>
              <a:t> </a:t>
            </a:r>
            <a:r>
              <a:rPr lang="ru-RU" sz="1850" dirty="0" err="1">
                <a:solidFill>
                  <a:srgbClr val="000000"/>
                </a:solidFill>
                <a:ea typeface="맑은 고딕"/>
              </a:rPr>
              <a:t>вузів</a:t>
            </a:r>
            <a:r>
              <a:rPr lang="ru-RU" sz="1850" dirty="0">
                <a:solidFill>
                  <a:srgbClr val="000000"/>
                </a:solidFill>
                <a:ea typeface="맑은 고딕"/>
              </a:rPr>
              <a:t> </a:t>
            </a:r>
            <a:r>
              <a:rPr lang="ru-RU" sz="1850" dirty="0" err="1">
                <a:solidFill>
                  <a:srgbClr val="000000"/>
                </a:solidFill>
                <a:ea typeface="맑은 고딕"/>
              </a:rPr>
              <a:t>України</a:t>
            </a:r>
            <a:r>
              <a:rPr lang="ru-RU" sz="1850" dirty="0">
                <a:solidFill>
                  <a:srgbClr val="000000"/>
                </a:solidFill>
                <a:ea typeface="맑은 고딕"/>
              </a:rPr>
              <a:t>. Полтава : УМСА, 2019. 210 с</a:t>
            </a:r>
            <a:r>
              <a:rPr lang="ru-RU" sz="1850" dirty="0" smtClean="0">
                <a:solidFill>
                  <a:srgbClr val="000000"/>
                </a:solidFill>
                <a:ea typeface="맑은 고딕"/>
              </a:rPr>
              <a:t>.</a:t>
            </a:r>
          </a:p>
          <a:p>
            <a:pPr marL="609600" indent="-609600" algn="just" eaLnBrk="1" latinLnBrk="0" hangingPunct="1">
              <a:buClr>
                <a:srgbClr val="0BD0D9"/>
              </a:buClr>
              <a:buSzPct val="95000"/>
              <a:buFontTx/>
              <a:buAutoNum type="arabicPeriod"/>
            </a:pPr>
            <a:r>
              <a:rPr lang="ru-RU" sz="1850" dirty="0" err="1" smtClean="0">
                <a:solidFill>
                  <a:srgbClr val="000000"/>
                </a:solidFill>
                <a:ea typeface="맑은 고딕"/>
              </a:rPr>
              <a:t>Третяк</a:t>
            </a:r>
            <a:r>
              <a:rPr lang="ru-RU" sz="1850" dirty="0" smtClean="0">
                <a:solidFill>
                  <a:srgbClr val="000000"/>
                </a:solidFill>
                <a:ea typeface="맑은 고딕"/>
              </a:rPr>
              <a:t> </a:t>
            </a:r>
            <a:r>
              <a:rPr lang="ru-RU" sz="1850" dirty="0">
                <a:solidFill>
                  <a:srgbClr val="000000"/>
                </a:solidFill>
                <a:ea typeface="맑은 고딕"/>
              </a:rPr>
              <a:t>Н. М. </a:t>
            </a:r>
            <a:r>
              <a:rPr lang="ru-RU" sz="1850" dirty="0" err="1">
                <a:solidFill>
                  <a:srgbClr val="000000"/>
                </a:solidFill>
                <a:ea typeface="맑은 고딕"/>
              </a:rPr>
              <a:t>Гематологія</a:t>
            </a:r>
            <a:r>
              <a:rPr lang="ru-RU" sz="1850" dirty="0">
                <a:solidFill>
                  <a:srgbClr val="000000"/>
                </a:solidFill>
                <a:ea typeface="맑은 고딕"/>
              </a:rPr>
              <a:t>. </a:t>
            </a:r>
            <a:r>
              <a:rPr lang="ru-RU" sz="1850" dirty="0" err="1">
                <a:solidFill>
                  <a:srgbClr val="000000"/>
                </a:solidFill>
                <a:ea typeface="맑은 고딕"/>
              </a:rPr>
              <a:t>Київ</a:t>
            </a:r>
            <a:r>
              <a:rPr lang="ru-RU" sz="1850" dirty="0">
                <a:solidFill>
                  <a:srgbClr val="000000"/>
                </a:solidFill>
                <a:ea typeface="맑은 고딕"/>
              </a:rPr>
              <a:t> : </a:t>
            </a:r>
            <a:r>
              <a:rPr lang="ru-RU" sz="1850" dirty="0" err="1">
                <a:solidFill>
                  <a:srgbClr val="000000"/>
                </a:solidFill>
                <a:ea typeface="맑은 고딕"/>
              </a:rPr>
              <a:t>Зовнішня</a:t>
            </a:r>
            <a:r>
              <a:rPr lang="ru-RU" sz="1850" dirty="0">
                <a:solidFill>
                  <a:srgbClr val="000000"/>
                </a:solidFill>
                <a:ea typeface="맑은 고딕"/>
              </a:rPr>
              <a:t> </a:t>
            </a:r>
            <a:r>
              <a:rPr lang="ru-RU" sz="1850" dirty="0" err="1">
                <a:solidFill>
                  <a:srgbClr val="000000"/>
                </a:solidFill>
                <a:ea typeface="맑은 고딕"/>
              </a:rPr>
              <a:t>торгівля</a:t>
            </a:r>
            <a:r>
              <a:rPr lang="ru-RU" sz="1850" dirty="0">
                <a:solidFill>
                  <a:srgbClr val="000000"/>
                </a:solidFill>
                <a:ea typeface="맑은 고딕"/>
              </a:rPr>
              <a:t>, 2005.              240 с. </a:t>
            </a:r>
          </a:p>
          <a:p>
            <a:pPr marL="609600" indent="-609600" eaLnBrk="1" latinLnBrk="0" hangingPunct="1">
              <a:buClr>
                <a:srgbClr val="0BD0D9"/>
              </a:buClr>
              <a:buSzPct val="95000"/>
              <a:buFontTx/>
              <a:buAutoNum type="arabicPeriod"/>
            </a:pPr>
            <a:endParaRPr lang="uk-UA" sz="2000" dirty="0" smtClean="0">
              <a:solidFill>
                <a:srgbClr val="000000"/>
              </a:solidFill>
              <a:latin typeface="Times New Roman" pitchFamily="18" charset="0"/>
              <a:ea typeface="맑은 고딕"/>
            </a:endParaRPr>
          </a:p>
          <a:p>
            <a:pPr marL="609600" indent="-609600" eaLnBrk="1" latinLnBrk="0" hangingPunct="1">
              <a:buClr>
                <a:srgbClr val="0BD0D9"/>
              </a:buClr>
              <a:buSzPct val="95000"/>
              <a:buFontTx/>
              <a:buAutoNum type="arabicPeriod"/>
            </a:pPr>
            <a:endParaRPr lang="ru-RU" sz="1600" dirty="0" smtClean="0">
              <a:solidFill>
                <a:srgbClr val="000000"/>
              </a:solidFill>
              <a:latin typeface="Times New Roman" pitchFamily="18" charset="0"/>
              <a:ea typeface="맑은 고딕"/>
            </a:endParaRPr>
          </a:p>
          <a:p>
            <a:pPr marL="609600" indent="-609600" eaLnBrk="1" latinLnBrk="0" hangingPunct="1">
              <a:buClr>
                <a:srgbClr val="0BD0D9"/>
              </a:buClr>
              <a:buSzPct val="95000"/>
              <a:buFontTx/>
              <a:buNone/>
            </a:pPr>
            <a:r>
              <a:rPr lang="ru-RU" sz="1400" dirty="0" smtClean="0">
                <a:solidFill>
                  <a:srgbClr val="000000"/>
                </a:solidFill>
                <a:latin typeface="Times New Roman" pitchFamily="18" charset="0"/>
                <a:ea typeface="맑은 고딕"/>
              </a:rPr>
              <a:t> </a:t>
            </a:r>
          </a:p>
          <a:p>
            <a:pPr marL="609600" indent="-609600" eaLnBrk="1" hangingPunct="1">
              <a:buFont typeface="Arial" charset="0"/>
              <a:buNone/>
            </a:pPr>
            <a:endParaRPr lang="ru-RU" dirty="0" smtClean="0">
              <a:latin typeface="Times New Roman" pitchFamily="18" charset="0"/>
              <a:ea typeface="맑은 고딕"/>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19250" y="260648"/>
            <a:ext cx="7200900" cy="6894195"/>
          </a:xfrm>
          <a:prstGeom prst="rect">
            <a:avLst/>
          </a:prstGeom>
          <a:noFill/>
          <a:ln w="9525">
            <a:noFill/>
            <a:miter lim="800000"/>
            <a:headEnd/>
            <a:tailEnd/>
          </a:ln>
        </p:spPr>
        <p:txBody>
          <a:bodyPr>
            <a:spAutoFit/>
          </a:bodyPr>
          <a:lstStyle/>
          <a:p>
            <a:r>
              <a:rPr lang="uk-UA" sz="1600" b="1" i="0" dirty="0">
                <a:latin typeface="+mn-lt"/>
              </a:rPr>
              <a:t>Основна буферна здатність крові забезпечується </a:t>
            </a:r>
            <a:r>
              <a:rPr lang="uk-UA" sz="1600" b="1" i="0" dirty="0" smtClean="0">
                <a:latin typeface="+mn-lt"/>
              </a:rPr>
              <a:t>гемоглобіном </a:t>
            </a:r>
            <a:r>
              <a:rPr lang="uk-UA" sz="1600" b="1" i="0" dirty="0">
                <a:latin typeface="+mn-lt"/>
              </a:rPr>
              <a:t>(понад 70%), а в тканинах – білками та фосфатами</a:t>
            </a:r>
            <a:r>
              <a:rPr lang="uk-UA" sz="1600" b="1" i="0" dirty="0" smtClean="0">
                <a:latin typeface="+mn-lt"/>
              </a:rPr>
              <a:t>. Буферні </a:t>
            </a:r>
            <a:r>
              <a:rPr lang="uk-UA" sz="1600" b="1" i="0" dirty="0">
                <a:latin typeface="+mn-lt"/>
              </a:rPr>
              <a:t>системи переважно перешкоджають зміщенню активної реакції </a:t>
            </a:r>
            <a:r>
              <a:rPr lang="uk-UA" sz="1600" b="1" i="0" dirty="0" smtClean="0">
                <a:latin typeface="+mn-lt"/>
              </a:rPr>
              <a:t>             в </a:t>
            </a:r>
            <a:r>
              <a:rPr lang="uk-UA" sz="1600" b="1" i="0" dirty="0">
                <a:latin typeface="+mn-lt"/>
              </a:rPr>
              <a:t>кислу сторону, тому що сильні </a:t>
            </a:r>
            <a:r>
              <a:rPr lang="uk-UA" sz="1600" b="1" i="0" dirty="0" smtClean="0">
                <a:latin typeface="+mn-lt"/>
              </a:rPr>
              <a:t>кислоти </a:t>
            </a:r>
            <a:r>
              <a:rPr lang="uk-UA" sz="1600" b="1" i="0" dirty="0">
                <a:latin typeface="+mn-lt"/>
              </a:rPr>
              <a:t>(наприклад, молочна) </a:t>
            </a:r>
            <a:r>
              <a:rPr lang="uk-UA" sz="1600" b="1" i="0" dirty="0" err="1">
                <a:latin typeface="+mn-lt"/>
              </a:rPr>
              <a:t>буферуються</a:t>
            </a:r>
            <a:r>
              <a:rPr lang="uk-UA" sz="1600" b="1" i="0" dirty="0">
                <a:latin typeface="+mn-lt"/>
              </a:rPr>
              <a:t> (нейтралізуються) </a:t>
            </a:r>
            <a:r>
              <a:rPr lang="uk-UA" sz="1600" b="1" i="0" dirty="0" smtClean="0">
                <a:latin typeface="+mn-lt"/>
              </a:rPr>
              <a:t>гідрокарбонатом </a:t>
            </a:r>
            <a:r>
              <a:rPr lang="uk-UA" sz="1600" b="1" i="0" dirty="0">
                <a:latin typeface="+mn-lt"/>
              </a:rPr>
              <a:t>і </a:t>
            </a:r>
            <a:r>
              <a:rPr lang="uk-UA" sz="1600" b="1" i="0" dirty="0" smtClean="0">
                <a:latin typeface="+mn-lt"/>
              </a:rPr>
              <a:t>заміщуються </a:t>
            </a:r>
            <a:r>
              <a:rPr lang="uk-UA" sz="1600" b="1" i="0" dirty="0">
                <a:latin typeface="+mn-lt"/>
              </a:rPr>
              <a:t>вугільною кислотою, утворюючи </a:t>
            </a:r>
            <a:r>
              <a:rPr lang="uk-UA" sz="1600" b="1" i="0" dirty="0" smtClean="0">
                <a:latin typeface="+mn-lt"/>
              </a:rPr>
              <a:t>солі сильних </a:t>
            </a:r>
            <a:r>
              <a:rPr lang="uk-UA" sz="1600" b="1" i="0" dirty="0">
                <a:latin typeface="+mn-lt"/>
              </a:rPr>
              <a:t>кислот, що стримує зсув активної реакції в кислу сторону</a:t>
            </a:r>
            <a:r>
              <a:rPr lang="uk-UA" sz="1600" b="1" i="0" dirty="0" smtClean="0">
                <a:latin typeface="+mn-lt"/>
              </a:rPr>
              <a:t>:</a:t>
            </a:r>
          </a:p>
          <a:p>
            <a:endParaRPr lang="uk-UA" sz="1600" b="1" i="0" dirty="0" smtClean="0">
              <a:latin typeface="+mn-lt"/>
            </a:endParaRPr>
          </a:p>
          <a:p>
            <a:pPr algn="ctr"/>
            <a:r>
              <a:rPr lang="en-US" sz="1600" b="1" i="0" dirty="0">
                <a:latin typeface="+mn-lt"/>
              </a:rPr>
              <a:t>[</a:t>
            </a:r>
            <a:r>
              <a:rPr lang="en-US" sz="1600" b="1" i="0" dirty="0" err="1" smtClean="0">
                <a:latin typeface="+mn-lt"/>
              </a:rPr>
              <a:t>Na+HCO</a:t>
            </a:r>
            <a:r>
              <a:rPr lang="en-US" sz="1600" b="1" i="0" dirty="0" smtClean="0">
                <a:latin typeface="+mn-lt"/>
              </a:rPr>
              <a:t>-] </a:t>
            </a:r>
            <a:r>
              <a:rPr lang="en-US" sz="1600" b="1" i="0" dirty="0">
                <a:latin typeface="+mn-lt"/>
              </a:rPr>
              <a:t>+ [</a:t>
            </a:r>
            <a:r>
              <a:rPr lang="en-US" sz="1600" b="1" i="0" dirty="0" smtClean="0">
                <a:latin typeface="+mn-lt"/>
              </a:rPr>
              <a:t>CH</a:t>
            </a:r>
            <a:r>
              <a:rPr lang="en-US" sz="1400" b="1" i="0" dirty="0" smtClean="0">
                <a:latin typeface="+mn-lt"/>
              </a:rPr>
              <a:t>3</a:t>
            </a:r>
            <a:r>
              <a:rPr lang="en-US" sz="1600" b="1" i="0" dirty="0" smtClean="0">
                <a:latin typeface="+mn-lt"/>
              </a:rPr>
              <a:t>CHOHCOO- </a:t>
            </a:r>
            <a:r>
              <a:rPr lang="en-US" sz="1600" b="1" i="0" dirty="0">
                <a:latin typeface="+mn-lt"/>
              </a:rPr>
              <a:t>· H</a:t>
            </a:r>
            <a:r>
              <a:rPr lang="en-US" sz="1600" b="1" i="0" dirty="0" smtClean="0">
                <a:latin typeface="+mn-lt"/>
              </a:rPr>
              <a:t>+] </a:t>
            </a:r>
            <a:r>
              <a:rPr lang="en-US" sz="1600" b="1" i="0" dirty="0">
                <a:latin typeface="+mn-lt"/>
              </a:rPr>
              <a:t>→</a:t>
            </a:r>
          </a:p>
          <a:p>
            <a:pPr algn="ctr"/>
            <a:r>
              <a:rPr lang="en-US" sz="1600" b="1" i="0" dirty="0">
                <a:latin typeface="+mn-lt"/>
              </a:rPr>
              <a:t>[</a:t>
            </a:r>
            <a:r>
              <a:rPr lang="en-US" sz="1600" b="1" i="0" dirty="0" err="1" smtClean="0">
                <a:latin typeface="+mn-lt"/>
              </a:rPr>
              <a:t>Na+CHCHOHCOO</a:t>
            </a:r>
            <a:r>
              <a:rPr lang="en-US" sz="1600" b="1" i="0" dirty="0" smtClean="0">
                <a:latin typeface="+mn-lt"/>
              </a:rPr>
              <a:t>- </a:t>
            </a:r>
            <a:r>
              <a:rPr lang="en-US" sz="1600" b="1" i="0" dirty="0">
                <a:latin typeface="+mn-lt"/>
              </a:rPr>
              <a:t>] + </a:t>
            </a:r>
            <a:r>
              <a:rPr lang="en-US" sz="1600" b="1" i="0" dirty="0" smtClean="0">
                <a:latin typeface="+mn-lt"/>
              </a:rPr>
              <a:t>H</a:t>
            </a:r>
            <a:r>
              <a:rPr lang="en-US" sz="1200" b="1" i="0" dirty="0" smtClean="0">
                <a:latin typeface="+mn-lt"/>
              </a:rPr>
              <a:t>2</a:t>
            </a:r>
            <a:r>
              <a:rPr lang="en-US" sz="1600" b="1" i="0" dirty="0" smtClean="0">
                <a:latin typeface="+mn-lt"/>
              </a:rPr>
              <a:t>CO</a:t>
            </a:r>
            <a:r>
              <a:rPr lang="en-US" sz="1200" b="1" i="0" dirty="0" smtClean="0">
                <a:latin typeface="+mn-lt"/>
              </a:rPr>
              <a:t>3</a:t>
            </a:r>
            <a:endParaRPr lang="en-US" sz="1200" b="1" i="0" dirty="0">
              <a:latin typeface="+mn-lt"/>
            </a:endParaRPr>
          </a:p>
          <a:p>
            <a:pPr algn="ctr"/>
            <a:r>
              <a:rPr lang="en-US" sz="1600" b="1" i="0" dirty="0">
                <a:latin typeface="+mn-lt"/>
              </a:rPr>
              <a:t>/ </a:t>
            </a:r>
          </a:p>
          <a:p>
            <a:pPr algn="ctr"/>
            <a:r>
              <a:rPr lang="uk-UA" sz="1600" b="1" i="0" dirty="0">
                <a:latin typeface="+mn-lt"/>
              </a:rPr>
              <a:t>Н</a:t>
            </a:r>
            <a:r>
              <a:rPr lang="uk-UA" sz="1200" b="1" i="0" dirty="0">
                <a:latin typeface="+mn-lt"/>
              </a:rPr>
              <a:t>2</a:t>
            </a:r>
            <a:r>
              <a:rPr lang="uk-UA" sz="1600" b="1" i="0" dirty="0">
                <a:latin typeface="+mn-lt"/>
              </a:rPr>
              <a:t>О </a:t>
            </a:r>
            <a:r>
              <a:rPr lang="uk-UA" sz="1600" b="1" i="0" dirty="0" smtClean="0">
                <a:latin typeface="+mn-lt"/>
              </a:rPr>
              <a:t> СО</a:t>
            </a:r>
            <a:r>
              <a:rPr lang="uk-UA" sz="1200" b="1" i="0" dirty="0" smtClean="0">
                <a:latin typeface="+mn-lt"/>
              </a:rPr>
              <a:t>2</a:t>
            </a:r>
          </a:p>
          <a:p>
            <a:pPr algn="ctr"/>
            <a:endParaRPr lang="uk-UA" sz="1400" b="1" i="0" dirty="0" smtClean="0">
              <a:latin typeface="+mn-lt"/>
            </a:endParaRPr>
          </a:p>
          <a:p>
            <a:r>
              <a:rPr lang="uk-UA" sz="1600" b="1" i="0" dirty="0" smtClean="0">
                <a:latin typeface="+mn-lt"/>
              </a:rPr>
              <a:t>Вільна вугільна кислота може пов'язувати й іони ОН- з утворенням іонів гідрокарбонату:</a:t>
            </a:r>
          </a:p>
          <a:p>
            <a:endParaRPr lang="uk-UA" sz="1600" b="1" i="0" dirty="0" smtClean="0">
              <a:latin typeface="+mn-lt"/>
            </a:endParaRPr>
          </a:p>
          <a:p>
            <a:pPr algn="ctr"/>
            <a:r>
              <a:rPr lang="uk-UA" sz="1600" b="1" i="0" dirty="0">
                <a:latin typeface="+mn-lt"/>
              </a:rPr>
              <a:t>Н</a:t>
            </a:r>
            <a:r>
              <a:rPr lang="uk-UA" sz="1200" b="1" i="0" dirty="0">
                <a:latin typeface="+mn-lt"/>
              </a:rPr>
              <a:t>2</a:t>
            </a:r>
            <a:r>
              <a:rPr lang="uk-UA" sz="1600" b="1" i="0" dirty="0">
                <a:latin typeface="+mn-lt"/>
              </a:rPr>
              <a:t>СО</a:t>
            </a:r>
            <a:r>
              <a:rPr lang="uk-UA" sz="1200" b="1" i="0" dirty="0">
                <a:latin typeface="+mn-lt"/>
              </a:rPr>
              <a:t>3</a:t>
            </a:r>
            <a:r>
              <a:rPr lang="uk-UA" sz="1600" b="1" i="0" dirty="0">
                <a:latin typeface="+mn-lt"/>
              </a:rPr>
              <a:t> + ОН- → Н</a:t>
            </a:r>
            <a:r>
              <a:rPr lang="uk-UA" sz="1200" b="1" i="0" dirty="0">
                <a:latin typeface="+mn-lt"/>
              </a:rPr>
              <a:t>2</a:t>
            </a:r>
            <a:r>
              <a:rPr lang="uk-UA" sz="1600" b="1" i="0" dirty="0">
                <a:latin typeface="+mn-lt"/>
              </a:rPr>
              <a:t>О + </a:t>
            </a:r>
            <a:r>
              <a:rPr lang="uk-UA" sz="1600" b="1" i="0" dirty="0" smtClean="0">
                <a:latin typeface="+mn-lt"/>
              </a:rPr>
              <a:t>НСО</a:t>
            </a:r>
            <a:r>
              <a:rPr lang="uk-UA" sz="1200" b="1" i="0" dirty="0" smtClean="0">
                <a:latin typeface="+mn-lt"/>
              </a:rPr>
              <a:t>3</a:t>
            </a:r>
            <a:r>
              <a:rPr lang="uk-UA" sz="1400" b="1" i="0" dirty="0" smtClean="0">
                <a:latin typeface="+mn-lt"/>
              </a:rPr>
              <a:t>-</a:t>
            </a:r>
            <a:endParaRPr lang="uk-UA" sz="1400" b="1" i="0" dirty="0">
              <a:latin typeface="+mn-lt"/>
            </a:endParaRPr>
          </a:p>
          <a:p>
            <a:endParaRPr lang="uk-UA" sz="1400" b="1" i="0" dirty="0">
              <a:latin typeface="+mn-lt"/>
            </a:endParaRPr>
          </a:p>
          <a:p>
            <a:r>
              <a:rPr lang="uk-UA" sz="1600" b="1" i="0" dirty="0">
                <a:latin typeface="+mn-lt"/>
              </a:rPr>
              <a:t>Запас гідрокарбонатів плазми, здатних </a:t>
            </a:r>
            <a:r>
              <a:rPr lang="uk-UA" sz="1600" b="1" i="0" dirty="0" smtClean="0">
                <a:latin typeface="+mn-lt"/>
              </a:rPr>
              <a:t>нейтралізувати кислі </a:t>
            </a:r>
            <a:r>
              <a:rPr lang="uk-UA" sz="1600" b="1" i="0" dirty="0">
                <a:latin typeface="+mn-lt"/>
              </a:rPr>
              <a:t>продукти метаболізму, що надходять у кров, </a:t>
            </a:r>
            <a:r>
              <a:rPr lang="uk-UA" sz="1600" b="1" i="0" dirty="0" smtClean="0">
                <a:latin typeface="+mn-lt"/>
              </a:rPr>
              <a:t>називають </a:t>
            </a:r>
            <a:r>
              <a:rPr lang="uk-UA" sz="1600" b="1" i="0" dirty="0" smtClean="0">
                <a:solidFill>
                  <a:srgbClr val="FF0000"/>
                </a:solidFill>
                <a:latin typeface="+mn-lt"/>
              </a:rPr>
              <a:t>лужним </a:t>
            </a:r>
            <a:r>
              <a:rPr lang="uk-UA" sz="1600" b="1" i="0" dirty="0">
                <a:solidFill>
                  <a:srgbClr val="FF0000"/>
                </a:solidFill>
                <a:latin typeface="+mn-lt"/>
              </a:rPr>
              <a:t>резервом крові</a:t>
            </a:r>
            <a:r>
              <a:rPr lang="uk-UA" sz="1600" b="1" i="0" dirty="0">
                <a:latin typeface="+mn-lt"/>
              </a:rPr>
              <a:t>. Він виражається кількістю (мл)СО</a:t>
            </a:r>
            <a:r>
              <a:rPr lang="uk-UA" sz="1200" b="1" i="0" dirty="0">
                <a:latin typeface="+mn-lt"/>
              </a:rPr>
              <a:t>2</a:t>
            </a:r>
            <a:r>
              <a:rPr lang="uk-UA" sz="1600" b="1" i="0" dirty="0">
                <a:latin typeface="+mn-lt"/>
              </a:rPr>
              <a:t>, яке може зв'язати 100 мл крові при напрузі </a:t>
            </a:r>
            <a:r>
              <a:rPr lang="uk-UA" sz="1600" b="1" i="0" dirty="0" smtClean="0">
                <a:latin typeface="+mn-lt"/>
              </a:rPr>
              <a:t>СО</a:t>
            </a:r>
            <a:r>
              <a:rPr lang="uk-UA" sz="1200" b="1" i="0" dirty="0" smtClean="0">
                <a:latin typeface="+mn-lt"/>
              </a:rPr>
              <a:t>2</a:t>
            </a:r>
            <a:r>
              <a:rPr lang="uk-UA" sz="1400" b="1" i="0" dirty="0" smtClean="0">
                <a:latin typeface="+mn-lt"/>
              </a:rPr>
              <a:t> </a:t>
            </a:r>
            <a:r>
              <a:rPr lang="uk-UA" sz="1600" b="1" i="0" dirty="0" smtClean="0">
                <a:latin typeface="+mn-lt"/>
              </a:rPr>
              <a:t>плазми, </a:t>
            </a:r>
            <a:r>
              <a:rPr lang="uk-UA" sz="1600" b="1" i="0" dirty="0">
                <a:latin typeface="+mn-lt"/>
              </a:rPr>
              <a:t>що дорівнює </a:t>
            </a:r>
            <a:r>
              <a:rPr lang="uk-UA" sz="1600" b="1" i="0" dirty="0" smtClean="0">
                <a:latin typeface="+mn-lt"/>
              </a:rPr>
              <a:t>                          40 </a:t>
            </a:r>
            <a:r>
              <a:rPr lang="uk-UA" sz="1600" b="1" i="0" dirty="0">
                <a:latin typeface="+mn-lt"/>
              </a:rPr>
              <a:t>мм </a:t>
            </a:r>
            <a:r>
              <a:rPr lang="uk-UA" sz="1600" b="1" i="0" dirty="0" err="1">
                <a:latin typeface="+mn-lt"/>
              </a:rPr>
              <a:t>рт</a:t>
            </a:r>
            <a:r>
              <a:rPr lang="uk-UA" sz="1600" b="1" i="0" dirty="0">
                <a:latin typeface="+mn-lt"/>
              </a:rPr>
              <a:t>. ст. У нормі лужний резерв </a:t>
            </a:r>
            <a:r>
              <a:rPr lang="uk-UA" sz="1600" b="1" i="0" dirty="0" smtClean="0">
                <a:latin typeface="+mn-lt"/>
              </a:rPr>
              <a:t>становить 55-70 </a:t>
            </a:r>
            <a:r>
              <a:rPr lang="uk-UA" sz="1600" b="1" i="0" dirty="0">
                <a:latin typeface="+mn-lt"/>
              </a:rPr>
              <a:t>мл та величина його залежить від виду, віку, характеру харчування, фізіологічного стану тварини. У молодих тварин він нижчий, ніж </a:t>
            </a:r>
            <a:r>
              <a:rPr lang="uk-UA" sz="1600" b="1" i="0" dirty="0" smtClean="0">
                <a:latin typeface="+mn-lt"/>
              </a:rPr>
              <a:t>                у </a:t>
            </a:r>
            <a:r>
              <a:rPr lang="uk-UA" sz="1600" b="1" i="0" dirty="0">
                <a:latin typeface="+mn-lt"/>
              </a:rPr>
              <a:t>дорослих, і значно зменшується після інтенсивного м'язового навантаження</a:t>
            </a:r>
            <a:r>
              <a:rPr lang="uk-UA" sz="1400" b="1" i="0" dirty="0">
                <a:latin typeface="+mn-lt"/>
              </a:rPr>
              <a:t>.</a:t>
            </a:r>
          </a:p>
          <a:p>
            <a:endParaRPr lang="uk-UA" sz="1400" b="1" i="0" dirty="0">
              <a:latin typeface="+mn-lt"/>
            </a:endParaRPr>
          </a:p>
        </p:txBody>
      </p:sp>
      <p:cxnSp>
        <p:nvCxnSpPr>
          <p:cNvPr id="3" name="Прямая соединительная линия 2"/>
          <p:cNvCxnSpPr/>
          <p:nvPr/>
        </p:nvCxnSpPr>
        <p:spPr>
          <a:xfrm>
            <a:off x="5429531" y="2801906"/>
            <a:ext cx="144016"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11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19250" y="260648"/>
            <a:ext cx="7200900" cy="6247864"/>
          </a:xfrm>
          <a:prstGeom prst="rect">
            <a:avLst/>
          </a:prstGeom>
          <a:noFill/>
          <a:ln w="9525">
            <a:noFill/>
            <a:miter lim="800000"/>
            <a:headEnd/>
            <a:tailEnd/>
          </a:ln>
        </p:spPr>
        <p:txBody>
          <a:bodyPr>
            <a:spAutoFit/>
          </a:bodyPr>
          <a:lstStyle/>
          <a:p>
            <a:r>
              <a:rPr lang="uk-UA" sz="1600" b="1" i="0" dirty="0" smtClean="0">
                <a:latin typeface="+mn-lt"/>
              </a:rPr>
              <a:t>Зниження резервної лужності пригнічує витривалість організму до тривалих фізичних навантажень, тому лужний резерв як один із показників метаболічного профілю використовується для оцінки стану </a:t>
            </a:r>
            <a:r>
              <a:rPr lang="uk-UA" sz="1600" b="1" i="0" dirty="0">
                <a:latin typeface="+mn-lt"/>
              </a:rPr>
              <a:t>здоров'я. </a:t>
            </a:r>
            <a:endParaRPr lang="uk-UA" sz="1600" b="1" i="0" dirty="0" smtClean="0">
              <a:latin typeface="+mn-lt"/>
            </a:endParaRPr>
          </a:p>
          <a:p>
            <a:r>
              <a:rPr lang="uk-UA" sz="1600" b="1" i="0" dirty="0" smtClean="0">
                <a:latin typeface="+mn-lt"/>
              </a:rPr>
              <a:t>Підтримання </a:t>
            </a:r>
            <a:r>
              <a:rPr lang="uk-UA" sz="1600" b="1" i="0" dirty="0">
                <a:latin typeface="+mn-lt"/>
              </a:rPr>
              <a:t>відносної сталості співвідношення водневих і гідроксильних іонів </a:t>
            </a:r>
            <a:r>
              <a:rPr lang="uk-UA" sz="1600" b="1" i="0" dirty="0">
                <a:latin typeface="+mn-lt"/>
              </a:rPr>
              <a:t>– </a:t>
            </a:r>
            <a:r>
              <a:rPr lang="uk-UA" sz="1600" b="1" i="0" dirty="0">
                <a:solidFill>
                  <a:srgbClr val="FF0000"/>
                </a:solidFill>
                <a:latin typeface="+mn-lt"/>
              </a:rPr>
              <a:t>кислотно-основний стан (КОС</a:t>
            </a:r>
            <a:r>
              <a:rPr lang="uk-UA" sz="1600" b="1" i="0" dirty="0">
                <a:latin typeface="+mn-lt"/>
              </a:rPr>
              <a:t>) – визначає оптимальний характер обмінних процесів та фізіологічних функцій та є найбільш жорстко регульованим параметром внутрішнього середовища організму. </a:t>
            </a:r>
            <a:endParaRPr lang="uk-UA" sz="1600" b="1" i="0" dirty="0" smtClean="0">
              <a:latin typeface="+mn-lt"/>
            </a:endParaRPr>
          </a:p>
          <a:p>
            <a:r>
              <a:rPr lang="uk-UA" sz="1600" b="1" i="0" dirty="0" smtClean="0">
                <a:latin typeface="+mn-lt"/>
              </a:rPr>
              <a:t>Основні </a:t>
            </a:r>
            <a:r>
              <a:rPr lang="uk-UA" sz="1600" b="1" i="0" dirty="0">
                <a:latin typeface="+mn-lt"/>
              </a:rPr>
              <a:t>фізіологічні показники </a:t>
            </a:r>
            <a:r>
              <a:rPr lang="uk-UA" sz="1600" b="1" i="0" dirty="0" smtClean="0">
                <a:latin typeface="+mn-lt"/>
              </a:rPr>
              <a:t>КОС : </a:t>
            </a:r>
            <a:r>
              <a:rPr lang="uk-UA" sz="1600" b="1" i="0" dirty="0">
                <a:latin typeface="+mn-lt"/>
              </a:rPr>
              <a:t>актуальний </a:t>
            </a:r>
            <a:r>
              <a:rPr lang="uk-UA" sz="1600" b="1" i="0" dirty="0" err="1">
                <a:latin typeface="+mn-lt"/>
              </a:rPr>
              <a:t>рН</a:t>
            </a:r>
            <a:r>
              <a:rPr lang="uk-UA" sz="1600" b="1" i="0" dirty="0">
                <a:latin typeface="+mn-lt"/>
              </a:rPr>
              <a:t>, парціальна напруга </a:t>
            </a:r>
            <a:r>
              <a:rPr lang="en-US" sz="1600" b="1" i="0" dirty="0">
                <a:latin typeface="+mn-lt"/>
              </a:rPr>
              <a:t>CO</a:t>
            </a:r>
            <a:r>
              <a:rPr lang="en-US" sz="1400" b="1" i="0" dirty="0">
                <a:latin typeface="+mn-lt"/>
              </a:rPr>
              <a:t>2</a:t>
            </a:r>
            <a:r>
              <a:rPr lang="en-US" sz="1600" b="1" i="0" dirty="0">
                <a:latin typeface="+mn-lt"/>
              </a:rPr>
              <a:t>, </a:t>
            </a:r>
            <a:r>
              <a:rPr lang="uk-UA" sz="1600" b="1" i="0" dirty="0">
                <a:latin typeface="+mn-lt"/>
              </a:rPr>
              <a:t>актуальний бікарбонат крові</a:t>
            </a:r>
            <a:r>
              <a:rPr lang="uk-UA" sz="1600" b="1" i="0" dirty="0" smtClean="0">
                <a:latin typeface="+mn-lt"/>
              </a:rPr>
              <a:t>, стандартний </a:t>
            </a:r>
            <a:r>
              <a:rPr lang="uk-UA" sz="1600" b="1" i="0" dirty="0">
                <a:latin typeface="+mn-lt"/>
              </a:rPr>
              <a:t>бікарбонат крові, буферні основи крові, надлишок чи дефіцит буферних основ крові</a:t>
            </a:r>
            <a:r>
              <a:rPr lang="uk-UA" sz="1600" b="1" i="0" dirty="0" smtClean="0">
                <a:latin typeface="+mn-lt"/>
              </a:rPr>
              <a:t>.</a:t>
            </a:r>
          </a:p>
          <a:p>
            <a:r>
              <a:rPr lang="uk-UA" sz="1600" b="1" i="0" dirty="0">
                <a:latin typeface="+mn-lt"/>
              </a:rPr>
              <a:t>Поряд із внутрішнім контуром, у підтримці кислотно-лужної рівноваги крові бере участь і зовнішній, що мобілізується сигналами від хеморецепторів судин і спеціальних зон головного мозку до нервового центру, розташованого в </a:t>
            </a:r>
            <a:r>
              <a:rPr lang="uk-UA" sz="1600" b="1" i="0" dirty="0" err="1">
                <a:latin typeface="+mn-lt"/>
              </a:rPr>
              <a:t>гіпоталамо-лімбіко-ретикулярних</a:t>
            </a:r>
            <a:r>
              <a:rPr lang="uk-UA" sz="1600" b="1" i="0" dirty="0">
                <a:latin typeface="+mn-lt"/>
              </a:rPr>
              <a:t> структурах і корі великих півкуль. Внаслідок цього змінюється діяльність органів виділення, що є </a:t>
            </a:r>
            <a:r>
              <a:rPr lang="uk-UA" sz="1600" b="1" i="0" dirty="0">
                <a:solidFill>
                  <a:srgbClr val="FF0000"/>
                </a:solidFill>
                <a:latin typeface="+mn-lt"/>
              </a:rPr>
              <a:t>фізіологічним буфером.</a:t>
            </a:r>
            <a:endParaRPr lang="uk-UA" sz="1600" b="1" i="0" dirty="0" smtClean="0">
              <a:solidFill>
                <a:srgbClr val="FF0000"/>
              </a:solidFill>
              <a:latin typeface="+mn-lt"/>
            </a:endParaRPr>
          </a:p>
          <a:p>
            <a:r>
              <a:rPr lang="uk-UA" sz="1600" b="1" i="0" dirty="0">
                <a:latin typeface="+mn-lt"/>
              </a:rPr>
              <a:t>Основу внутрішнього середовища організму становить вода, </a:t>
            </a:r>
            <a:r>
              <a:rPr lang="uk-UA" sz="1600" b="1" i="0" dirty="0" smtClean="0">
                <a:latin typeface="+mn-lt"/>
              </a:rPr>
              <a:t>її молекули </a:t>
            </a:r>
            <a:r>
              <a:rPr lang="uk-UA" sz="1600" b="1" i="0" dirty="0">
                <a:latin typeface="+mn-lt"/>
              </a:rPr>
              <a:t>при дисоціації дають іони водню та гідроксилу</a:t>
            </a:r>
            <a:r>
              <a:rPr lang="uk-UA" sz="1600" b="1" i="0" dirty="0" smtClean="0">
                <a:latin typeface="+mn-lt"/>
              </a:rPr>
              <a:t>:                              </a:t>
            </a:r>
            <a:r>
              <a:rPr lang="en-US" sz="1600" b="1" i="0" dirty="0" smtClean="0">
                <a:latin typeface="+mn-lt"/>
              </a:rPr>
              <a:t>H</a:t>
            </a:r>
            <a:r>
              <a:rPr lang="en-US" sz="1200" b="1" i="0" dirty="0" smtClean="0">
                <a:latin typeface="+mn-lt"/>
              </a:rPr>
              <a:t>2</a:t>
            </a:r>
            <a:r>
              <a:rPr lang="en-US" sz="1600" b="1" i="0" dirty="0" smtClean="0">
                <a:latin typeface="+mn-lt"/>
              </a:rPr>
              <a:t>O </a:t>
            </a:r>
            <a:r>
              <a:rPr lang="en-US" sz="1600" b="1" i="0" dirty="0">
                <a:latin typeface="+mn-lt"/>
              </a:rPr>
              <a:t>→ H+ + OH-. </a:t>
            </a:r>
            <a:r>
              <a:rPr lang="uk-UA" sz="1600" b="1" i="0" dirty="0">
                <a:latin typeface="+mn-lt"/>
              </a:rPr>
              <a:t>Співвідношення їх концентрацій визначає </a:t>
            </a:r>
            <a:r>
              <a:rPr lang="uk-UA" sz="1600" b="1" i="0" dirty="0">
                <a:solidFill>
                  <a:srgbClr val="FF0000"/>
                </a:solidFill>
                <a:latin typeface="+mn-lt"/>
              </a:rPr>
              <a:t>актуальну реакцію крові (</a:t>
            </a:r>
            <a:r>
              <a:rPr lang="uk-UA" sz="1600" b="1" i="0" dirty="0" err="1" smtClean="0">
                <a:solidFill>
                  <a:srgbClr val="FF0000"/>
                </a:solidFill>
                <a:latin typeface="+mn-lt"/>
              </a:rPr>
              <a:t>рН</a:t>
            </a:r>
            <a:r>
              <a:rPr lang="uk-UA" sz="1600" b="1" i="0" dirty="0" smtClean="0">
                <a:solidFill>
                  <a:srgbClr val="FF0000"/>
                </a:solidFill>
                <a:latin typeface="+mn-lt"/>
              </a:rPr>
              <a:t> акт</a:t>
            </a:r>
            <a:r>
              <a:rPr lang="uk-UA" sz="1600" b="1" i="0" dirty="0">
                <a:solidFill>
                  <a:srgbClr val="FF0000"/>
                </a:solidFill>
                <a:latin typeface="+mn-lt"/>
              </a:rPr>
              <a:t>.)</a:t>
            </a:r>
            <a:r>
              <a:rPr lang="uk-UA" sz="1600" b="1" i="0" dirty="0">
                <a:latin typeface="+mn-lt"/>
              </a:rPr>
              <a:t>, тобто існуючу в організмі в даний момент кислотність або лужність </a:t>
            </a:r>
            <a:r>
              <a:rPr lang="uk-UA" sz="1600" b="1" i="0" dirty="0" smtClean="0">
                <a:latin typeface="+mn-lt"/>
              </a:rPr>
              <a:t>внутрішнього середовища</a:t>
            </a:r>
            <a:r>
              <a:rPr lang="uk-UA" sz="1600" b="1" i="0" dirty="0">
                <a:latin typeface="+mn-lt"/>
              </a:rPr>
              <a:t>. </a:t>
            </a:r>
            <a:endParaRPr lang="uk-UA" sz="1400" b="1" i="0" dirty="0">
              <a:latin typeface="+mn-lt"/>
            </a:endParaRPr>
          </a:p>
        </p:txBody>
      </p:sp>
    </p:spTree>
    <p:extLst>
      <p:ext uri="{BB962C8B-B14F-4D97-AF65-F5344CB8AC3E}">
        <p14:creationId xmlns:p14="http://schemas.microsoft.com/office/powerpoint/2010/main" val="113020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19250" y="260648"/>
            <a:ext cx="7200900" cy="6494085"/>
          </a:xfrm>
          <a:prstGeom prst="rect">
            <a:avLst/>
          </a:prstGeom>
          <a:noFill/>
          <a:ln w="9525">
            <a:noFill/>
            <a:miter lim="800000"/>
            <a:headEnd/>
            <a:tailEnd/>
          </a:ln>
        </p:spPr>
        <p:txBody>
          <a:bodyPr>
            <a:spAutoFit/>
          </a:bodyPr>
          <a:lstStyle/>
          <a:p>
            <a:r>
              <a:rPr lang="uk-UA" sz="1600" b="1" i="0" dirty="0">
                <a:latin typeface="+mn-lt"/>
              </a:rPr>
              <a:t>Актуальна реакція середовища визначає: умови функціонування білків; активність ферментів, вітамінів та мікроелементів; напрямок процесів окислення та відновлення; інтенсивність катаболізму та синтезу білків, ліпідів, вуглеводів. Зміни актуальної реакції середовища впливають також на функції клітин, тканин, органів та систем.</a:t>
            </a:r>
          </a:p>
          <a:p>
            <a:r>
              <a:rPr lang="uk-UA" sz="1600" b="1" i="0" dirty="0" smtClean="0">
                <a:solidFill>
                  <a:srgbClr val="FF0000"/>
                </a:solidFill>
                <a:latin typeface="+mn-lt"/>
              </a:rPr>
              <a:t>Парціальна </a:t>
            </a:r>
            <a:r>
              <a:rPr lang="uk-UA" sz="1600" b="1" i="0" dirty="0">
                <a:solidFill>
                  <a:srgbClr val="FF0000"/>
                </a:solidFill>
                <a:latin typeface="+mn-lt"/>
              </a:rPr>
              <a:t>напруга </a:t>
            </a:r>
            <a:r>
              <a:rPr lang="en-US" sz="1600" b="1" i="0" dirty="0">
                <a:solidFill>
                  <a:srgbClr val="FF0000"/>
                </a:solidFill>
                <a:latin typeface="+mn-lt"/>
              </a:rPr>
              <a:t>CO</a:t>
            </a:r>
            <a:r>
              <a:rPr lang="en-US" sz="1200" b="1" i="0" dirty="0">
                <a:solidFill>
                  <a:srgbClr val="FF0000"/>
                </a:solidFill>
                <a:latin typeface="+mn-lt"/>
              </a:rPr>
              <a:t>2</a:t>
            </a:r>
            <a:r>
              <a:rPr lang="en-US" sz="1600" b="1" i="0" dirty="0">
                <a:solidFill>
                  <a:srgbClr val="FF0000"/>
                </a:solidFill>
                <a:latin typeface="+mn-lt"/>
              </a:rPr>
              <a:t> (</a:t>
            </a:r>
            <a:r>
              <a:rPr lang="uk-UA" sz="1600" b="1" i="0" dirty="0">
                <a:solidFill>
                  <a:srgbClr val="FF0000"/>
                </a:solidFill>
                <a:latin typeface="+mn-lt"/>
              </a:rPr>
              <a:t>РСО</a:t>
            </a:r>
            <a:r>
              <a:rPr lang="uk-UA" sz="1200" b="1" i="0" dirty="0">
                <a:solidFill>
                  <a:srgbClr val="FF0000"/>
                </a:solidFill>
                <a:latin typeface="+mn-lt"/>
              </a:rPr>
              <a:t>2</a:t>
            </a:r>
            <a:r>
              <a:rPr lang="uk-UA" sz="1600" b="1" i="0" dirty="0">
                <a:latin typeface="+mn-lt"/>
              </a:rPr>
              <a:t>) визначається напругою </a:t>
            </a:r>
            <a:r>
              <a:rPr lang="en-US" sz="1600" b="1" i="0" dirty="0">
                <a:latin typeface="+mn-lt"/>
              </a:rPr>
              <a:t>CO</a:t>
            </a:r>
            <a:r>
              <a:rPr lang="en-US" sz="1200" b="1" i="0" dirty="0">
                <a:latin typeface="+mn-lt"/>
              </a:rPr>
              <a:t>2</a:t>
            </a:r>
            <a:r>
              <a:rPr lang="en-US" sz="1600" b="1" i="0" dirty="0">
                <a:latin typeface="+mn-lt"/>
              </a:rPr>
              <a:t> </a:t>
            </a:r>
            <a:r>
              <a:rPr lang="uk-UA" sz="1600" b="1" i="0" dirty="0">
                <a:latin typeface="+mn-lt"/>
              </a:rPr>
              <a:t>над кров'ю при повному насиченні крові розчиненим у ній </a:t>
            </a:r>
            <a:r>
              <a:rPr lang="en-US" sz="1600" b="1" i="0" dirty="0">
                <a:latin typeface="+mn-lt"/>
              </a:rPr>
              <a:t>CO</a:t>
            </a:r>
            <a:r>
              <a:rPr lang="en-US" sz="1200" b="1" i="0" dirty="0">
                <a:latin typeface="+mn-lt"/>
              </a:rPr>
              <a:t>2</a:t>
            </a:r>
            <a:r>
              <a:rPr lang="en-US" sz="1600" b="1" i="0" dirty="0">
                <a:latin typeface="+mn-lt"/>
              </a:rPr>
              <a:t> </a:t>
            </a:r>
            <a:r>
              <a:rPr lang="uk-UA" sz="1600" b="1" i="0" dirty="0" smtClean="0">
                <a:latin typeface="+mn-lt"/>
              </a:rPr>
              <a:t>                 при </a:t>
            </a:r>
            <a:r>
              <a:rPr lang="en-US" sz="1600" b="1" i="0" dirty="0" smtClean="0">
                <a:latin typeface="+mn-lt"/>
              </a:rPr>
              <a:t>t</a:t>
            </a:r>
            <a:r>
              <a:rPr lang="uk-UA" sz="1600" b="1" i="0" dirty="0" smtClean="0">
                <a:latin typeface="+mn-lt"/>
              </a:rPr>
              <a:t> </a:t>
            </a:r>
            <a:r>
              <a:rPr lang="en-US" sz="1600" b="1" i="0" dirty="0" smtClean="0">
                <a:latin typeface="+mn-lt"/>
              </a:rPr>
              <a:t>=</a:t>
            </a:r>
            <a:r>
              <a:rPr lang="uk-UA" sz="1600" b="1" i="0" dirty="0">
                <a:latin typeface="+mn-lt"/>
              </a:rPr>
              <a:t> </a:t>
            </a:r>
            <a:r>
              <a:rPr lang="en-US" sz="1600" b="1" i="0" dirty="0" smtClean="0">
                <a:latin typeface="+mn-lt"/>
              </a:rPr>
              <a:t>38</a:t>
            </a:r>
            <a:r>
              <a:rPr lang="uk-UA" sz="1600" b="1" i="0" dirty="0" smtClean="0">
                <a:latin typeface="+mn-lt"/>
              </a:rPr>
              <a:t> </a:t>
            </a:r>
            <a:r>
              <a:rPr lang="uk-UA" sz="1600" b="1" i="0" dirty="0" err="1" smtClean="0">
                <a:latin typeface="+mn-lt"/>
              </a:rPr>
              <a:t>оС</a:t>
            </a:r>
            <a:r>
              <a:rPr lang="uk-UA" sz="1600" b="1" i="0" dirty="0">
                <a:latin typeface="+mn-lt"/>
              </a:rPr>
              <a:t>. У фізіологічних умовах РСО</a:t>
            </a:r>
            <a:r>
              <a:rPr lang="uk-UA" sz="1200" b="1" i="0" dirty="0">
                <a:latin typeface="+mn-lt"/>
              </a:rPr>
              <a:t>2</a:t>
            </a:r>
            <a:r>
              <a:rPr lang="uk-UA" sz="1600" b="1" i="0" dirty="0">
                <a:latin typeface="+mn-lt"/>
              </a:rPr>
              <a:t> у спокої становить </a:t>
            </a:r>
            <a:r>
              <a:rPr lang="uk-UA" sz="1600" b="1" i="0" dirty="0" smtClean="0">
                <a:latin typeface="+mn-lt"/>
              </a:rPr>
              <a:t>                     40 </a:t>
            </a:r>
            <a:r>
              <a:rPr lang="uk-UA" sz="1600" b="1" i="0" dirty="0">
                <a:latin typeface="+mn-lt"/>
              </a:rPr>
              <a:t>мм </a:t>
            </a:r>
            <a:r>
              <a:rPr lang="uk-UA" sz="1600" b="1" i="0" dirty="0" err="1">
                <a:latin typeface="+mn-lt"/>
              </a:rPr>
              <a:t>рт</a:t>
            </a:r>
            <a:r>
              <a:rPr lang="uk-UA" sz="1600" b="1" i="0" dirty="0">
                <a:latin typeface="+mn-lt"/>
              </a:rPr>
              <a:t>. ст. з межами коливань від 35 </a:t>
            </a:r>
            <a:r>
              <a:rPr lang="uk-UA" sz="1600" b="1" i="0" dirty="0" smtClean="0">
                <a:latin typeface="+mn-lt"/>
              </a:rPr>
              <a:t>до 45 </a:t>
            </a:r>
            <a:r>
              <a:rPr lang="uk-UA" sz="1600" b="1" i="0" dirty="0">
                <a:latin typeface="+mn-lt"/>
              </a:rPr>
              <a:t>мм </a:t>
            </a:r>
            <a:r>
              <a:rPr lang="uk-UA" sz="1600" b="1" i="0" dirty="0" err="1">
                <a:latin typeface="+mn-lt"/>
              </a:rPr>
              <a:t>рт</a:t>
            </a:r>
            <a:r>
              <a:rPr lang="uk-UA" sz="1600" b="1" i="0" dirty="0">
                <a:latin typeface="+mn-lt"/>
              </a:rPr>
              <a:t>. ст. При довільній затримці дихання </a:t>
            </a:r>
            <a:r>
              <a:rPr lang="uk-UA" sz="1600" b="1" i="0" dirty="0" smtClean="0">
                <a:latin typeface="+mn-lt"/>
              </a:rPr>
              <a:t>напруга вуглекислоти </a:t>
            </a:r>
            <a:r>
              <a:rPr lang="uk-UA" sz="1600" b="1" i="0" dirty="0">
                <a:latin typeface="+mn-lt"/>
              </a:rPr>
              <a:t>може досягати 90 мм </a:t>
            </a:r>
            <a:r>
              <a:rPr lang="uk-UA" sz="1600" b="1" i="0" dirty="0" err="1">
                <a:latin typeface="+mn-lt"/>
              </a:rPr>
              <a:t>рт</a:t>
            </a:r>
            <a:r>
              <a:rPr lang="uk-UA" sz="1600" b="1" i="0" dirty="0">
                <a:latin typeface="+mn-lt"/>
              </a:rPr>
              <a:t>. ст., а при гіпервентиляції легень – </a:t>
            </a:r>
            <a:r>
              <a:rPr lang="uk-UA" sz="1600" b="1" i="0" dirty="0" smtClean="0">
                <a:latin typeface="+mn-lt"/>
              </a:rPr>
              <a:t>знижуватися </a:t>
            </a:r>
            <a:r>
              <a:rPr lang="uk-UA" sz="1600" b="1" i="0" dirty="0">
                <a:latin typeface="+mn-lt"/>
              </a:rPr>
              <a:t>до </a:t>
            </a:r>
            <a:r>
              <a:rPr lang="uk-UA" sz="1600" b="1" i="0" dirty="0" smtClean="0">
                <a:latin typeface="+mn-lt"/>
              </a:rPr>
              <a:t>                        20 </a:t>
            </a:r>
            <a:r>
              <a:rPr lang="uk-UA" sz="1600" b="1" i="0" dirty="0">
                <a:latin typeface="+mn-lt"/>
              </a:rPr>
              <a:t>мм </a:t>
            </a:r>
            <a:r>
              <a:rPr lang="uk-UA" sz="1600" b="1" i="0" dirty="0" err="1">
                <a:latin typeface="+mn-lt"/>
              </a:rPr>
              <a:t>рт</a:t>
            </a:r>
            <a:r>
              <a:rPr lang="uk-UA" sz="1600" b="1" i="0" dirty="0">
                <a:latin typeface="+mn-lt"/>
              </a:rPr>
              <a:t>. ст</a:t>
            </a:r>
            <a:r>
              <a:rPr lang="uk-UA" sz="1600" b="1" i="0" dirty="0" smtClean="0">
                <a:latin typeface="+mn-lt"/>
              </a:rPr>
              <a:t>. </a:t>
            </a:r>
            <a:r>
              <a:rPr lang="uk-UA" sz="1600" b="1" dirty="0" smtClean="0">
                <a:solidFill>
                  <a:srgbClr val="7030A0"/>
                </a:solidFill>
                <a:latin typeface="+mn-lt"/>
              </a:rPr>
              <a:t>Актуальні </a:t>
            </a:r>
            <a:r>
              <a:rPr lang="uk-UA" sz="1600" b="1" dirty="0">
                <a:solidFill>
                  <a:srgbClr val="7030A0"/>
                </a:solidFill>
                <a:latin typeface="+mn-lt"/>
              </a:rPr>
              <a:t>бікарбонати крові (АБ) </a:t>
            </a:r>
            <a:r>
              <a:rPr lang="uk-UA" sz="1600" b="1" i="0" dirty="0">
                <a:latin typeface="+mn-lt"/>
              </a:rPr>
              <a:t>характеризують справжню концентрацію аніону </a:t>
            </a:r>
            <a:r>
              <a:rPr lang="en-US" sz="1600" b="1" i="0" dirty="0">
                <a:latin typeface="+mn-lt"/>
              </a:rPr>
              <a:t>HCO</a:t>
            </a:r>
            <a:r>
              <a:rPr lang="en-US" sz="1400" b="1" i="0" dirty="0">
                <a:latin typeface="+mn-lt"/>
              </a:rPr>
              <a:t>3</a:t>
            </a:r>
            <a:r>
              <a:rPr lang="en-US" sz="1600" b="1" i="0" dirty="0">
                <a:latin typeface="+mn-lt"/>
              </a:rPr>
              <a:t>- </a:t>
            </a:r>
            <a:r>
              <a:rPr lang="uk-UA" sz="1600" b="1" i="0" dirty="0">
                <a:latin typeface="+mn-lt"/>
              </a:rPr>
              <a:t>при фактичному </a:t>
            </a:r>
            <a:r>
              <a:rPr lang="uk-UA" sz="1600" b="1" i="0" dirty="0" smtClean="0">
                <a:latin typeface="+mn-lt"/>
              </a:rPr>
              <a:t>стані плазми </a:t>
            </a:r>
            <a:r>
              <a:rPr lang="uk-UA" sz="1600" b="1" i="0" dirty="0">
                <a:latin typeface="+mn-lt"/>
              </a:rPr>
              <a:t>артеріальної крові у кров'яному руслі. У фізіологічних умовах АБ коливаються від 22 до 25 ммоль л-1</a:t>
            </a:r>
            <a:r>
              <a:rPr lang="uk-UA" sz="1600" b="1" i="0" dirty="0" smtClean="0">
                <a:latin typeface="+mn-lt"/>
              </a:rPr>
              <a:t>.</a:t>
            </a:r>
          </a:p>
          <a:p>
            <a:r>
              <a:rPr lang="uk-UA" sz="1600" b="1" dirty="0">
                <a:solidFill>
                  <a:srgbClr val="7030A0"/>
                </a:solidFill>
                <a:latin typeface="+mn-lt"/>
              </a:rPr>
              <a:t>Стандартні бікарбонати крові (СБ</a:t>
            </a:r>
            <a:r>
              <a:rPr lang="uk-UA" sz="1600" b="1" i="0" dirty="0">
                <a:solidFill>
                  <a:srgbClr val="7030A0"/>
                </a:solidFill>
                <a:latin typeface="+mn-lt"/>
              </a:rPr>
              <a:t>)</a:t>
            </a:r>
            <a:r>
              <a:rPr lang="uk-UA" sz="1600" b="1" i="0" dirty="0">
                <a:latin typeface="+mn-lt"/>
              </a:rPr>
              <a:t> відображають </a:t>
            </a:r>
            <a:r>
              <a:rPr lang="uk-UA" sz="1600" b="1" i="0" dirty="0" smtClean="0">
                <a:latin typeface="+mn-lt"/>
              </a:rPr>
              <a:t>вміст аніону </a:t>
            </a:r>
            <a:r>
              <a:rPr lang="en-US" sz="1600" b="1" i="0" dirty="0">
                <a:latin typeface="+mn-lt"/>
              </a:rPr>
              <a:t>HCO3- </a:t>
            </a:r>
            <a:r>
              <a:rPr lang="uk-UA" sz="1600" b="1" i="0" dirty="0">
                <a:latin typeface="+mn-lt"/>
              </a:rPr>
              <a:t>за стандартних умов, тобто повному </a:t>
            </a:r>
            <a:r>
              <a:rPr lang="uk-UA" sz="1600" b="1" i="0" dirty="0" smtClean="0">
                <a:latin typeface="+mn-lt"/>
              </a:rPr>
              <a:t>насиченні крові </a:t>
            </a:r>
            <a:r>
              <a:rPr lang="en-US" sz="1600" b="1" i="0" dirty="0">
                <a:latin typeface="+mn-lt"/>
              </a:rPr>
              <a:t>O</a:t>
            </a:r>
            <a:r>
              <a:rPr lang="en-US" sz="1200" b="1" i="0" dirty="0">
                <a:latin typeface="+mn-lt"/>
              </a:rPr>
              <a:t>2</a:t>
            </a:r>
            <a:r>
              <a:rPr lang="en-US" sz="1600" b="1" i="0" dirty="0">
                <a:latin typeface="+mn-lt"/>
              </a:rPr>
              <a:t>, </a:t>
            </a:r>
            <a:r>
              <a:rPr lang="uk-UA" sz="1600" b="1" i="0" dirty="0" smtClean="0">
                <a:latin typeface="+mn-lt"/>
              </a:rPr>
              <a:t>              </a:t>
            </a:r>
            <a:r>
              <a:rPr lang="en-US" sz="1600" b="1" i="0" dirty="0" smtClean="0">
                <a:latin typeface="+mn-lt"/>
              </a:rPr>
              <a:t>t</a:t>
            </a:r>
            <a:r>
              <a:rPr lang="uk-UA" sz="1600" b="1" i="0" dirty="0" smtClean="0">
                <a:latin typeface="+mn-lt"/>
              </a:rPr>
              <a:t> </a:t>
            </a:r>
            <a:r>
              <a:rPr lang="en-US" sz="1600" b="1" i="0" dirty="0" smtClean="0">
                <a:latin typeface="+mn-lt"/>
              </a:rPr>
              <a:t>=38</a:t>
            </a:r>
            <a:r>
              <a:rPr lang="uk-UA" sz="1600" b="1" i="0" dirty="0" smtClean="0">
                <a:latin typeface="+mn-lt"/>
              </a:rPr>
              <a:t> </a:t>
            </a:r>
            <a:r>
              <a:rPr lang="uk-UA" sz="1600" b="1" i="0" dirty="0" err="1" smtClean="0">
                <a:latin typeface="+mn-lt"/>
              </a:rPr>
              <a:t>оС</a:t>
            </a:r>
            <a:r>
              <a:rPr lang="uk-UA" sz="1600" b="1" i="0" dirty="0">
                <a:latin typeface="+mn-lt"/>
              </a:rPr>
              <a:t>, </a:t>
            </a:r>
            <a:r>
              <a:rPr lang="uk-UA" sz="1600" b="1" i="0" dirty="0" smtClean="0">
                <a:latin typeface="+mn-lt"/>
              </a:rPr>
              <a:t>РСО</a:t>
            </a:r>
            <a:r>
              <a:rPr lang="uk-UA" sz="1200" b="1" i="0" dirty="0" smtClean="0">
                <a:latin typeface="+mn-lt"/>
              </a:rPr>
              <a:t>2</a:t>
            </a:r>
            <a:r>
              <a:rPr lang="uk-UA" sz="1600" b="1" i="0" dirty="0">
                <a:latin typeface="+mn-lt"/>
              </a:rPr>
              <a:t>, що дорівнює 40 мм </a:t>
            </a:r>
            <a:r>
              <a:rPr lang="uk-UA" sz="1600" b="1" i="0" dirty="0" err="1">
                <a:latin typeface="+mn-lt"/>
              </a:rPr>
              <a:t>рт</a:t>
            </a:r>
            <a:r>
              <a:rPr lang="uk-UA" sz="1600" b="1" i="0" dirty="0">
                <a:latin typeface="+mn-lt"/>
              </a:rPr>
              <a:t>. ст. Показник </a:t>
            </a:r>
            <a:r>
              <a:rPr lang="uk-UA" sz="1600" b="1" i="0" dirty="0" smtClean="0">
                <a:latin typeface="+mn-lt"/>
              </a:rPr>
              <a:t>відображає винятково </a:t>
            </a:r>
            <a:r>
              <a:rPr lang="uk-UA" sz="1600" b="1" i="0" dirty="0">
                <a:latin typeface="+mn-lt"/>
              </a:rPr>
              <a:t>метаболічні процеси в організмі, не пов'язані з диханням. У здорових людей АБ та СБ розрізняються незначно</a:t>
            </a:r>
            <a:r>
              <a:rPr lang="uk-UA" sz="1600" b="1" i="0" dirty="0" smtClean="0">
                <a:latin typeface="+mn-lt"/>
              </a:rPr>
              <a:t>.</a:t>
            </a:r>
          </a:p>
          <a:p>
            <a:r>
              <a:rPr lang="uk-UA" sz="1600" b="1" i="0" dirty="0" smtClean="0">
                <a:latin typeface="+mn-lt"/>
              </a:rPr>
              <a:t>Буферні </a:t>
            </a:r>
            <a:r>
              <a:rPr lang="uk-UA" sz="1600" b="1" i="0" dirty="0">
                <a:latin typeface="+mn-lt"/>
              </a:rPr>
              <a:t>основи крові (БО) характеризують </a:t>
            </a:r>
            <a:r>
              <a:rPr lang="uk-UA" sz="1600" b="1" i="0" dirty="0" smtClean="0">
                <a:latin typeface="+mn-lt"/>
              </a:rPr>
              <a:t>загальну суму </a:t>
            </a:r>
            <a:r>
              <a:rPr lang="uk-UA" sz="1600" b="1" i="0" dirty="0">
                <a:latin typeface="+mn-lt"/>
              </a:rPr>
              <a:t>концентрації аніонів цільної крові, що мають буферні властивості за умови повного насичення крові </a:t>
            </a:r>
            <a:r>
              <a:rPr lang="en-US" sz="1600" b="1" i="0" dirty="0" smtClean="0">
                <a:latin typeface="+mn-lt"/>
              </a:rPr>
              <a:t>O</a:t>
            </a:r>
            <a:r>
              <a:rPr lang="en-US" sz="1200" b="1" i="0" dirty="0" smtClean="0">
                <a:latin typeface="+mn-lt"/>
              </a:rPr>
              <a:t>2</a:t>
            </a:r>
            <a:r>
              <a:rPr lang="en-US" sz="1600" b="1" i="0" dirty="0" smtClean="0">
                <a:latin typeface="+mn-lt"/>
              </a:rPr>
              <a:t>,t</a:t>
            </a:r>
            <a:r>
              <a:rPr lang="uk-UA" sz="1600" b="1" i="0" dirty="0" smtClean="0">
                <a:latin typeface="+mn-lt"/>
              </a:rPr>
              <a:t> </a:t>
            </a:r>
            <a:r>
              <a:rPr lang="en-US" sz="1600" b="1" i="0" dirty="0" smtClean="0">
                <a:latin typeface="+mn-lt"/>
              </a:rPr>
              <a:t>=38</a:t>
            </a:r>
            <a:r>
              <a:rPr lang="uk-UA" sz="1600" b="1" i="0" dirty="0" smtClean="0">
                <a:latin typeface="+mn-lt"/>
              </a:rPr>
              <a:t> </a:t>
            </a:r>
            <a:r>
              <a:rPr lang="uk-UA" sz="1600" b="1" i="0" dirty="0" err="1" smtClean="0">
                <a:latin typeface="+mn-lt"/>
              </a:rPr>
              <a:t>оС</a:t>
            </a:r>
            <a:r>
              <a:rPr lang="uk-UA" sz="1600" b="1" i="0" dirty="0" smtClean="0">
                <a:latin typeface="+mn-lt"/>
              </a:rPr>
              <a:t> </a:t>
            </a:r>
            <a:r>
              <a:rPr lang="uk-UA" sz="1600" b="1" i="0" dirty="0">
                <a:latin typeface="+mn-lt"/>
              </a:rPr>
              <a:t>і РСО</a:t>
            </a:r>
            <a:r>
              <a:rPr lang="uk-UA" sz="1200" b="1" i="0" dirty="0">
                <a:latin typeface="+mn-lt"/>
              </a:rPr>
              <a:t>2</a:t>
            </a:r>
            <a:r>
              <a:rPr lang="uk-UA" sz="1600" b="1" i="0" dirty="0">
                <a:latin typeface="+mn-lt"/>
              </a:rPr>
              <a:t>, що дорівнює 40 мм </a:t>
            </a:r>
            <a:r>
              <a:rPr lang="uk-UA" sz="1600" b="1" i="0" dirty="0" err="1">
                <a:latin typeface="+mn-lt"/>
              </a:rPr>
              <a:t>рт</a:t>
            </a:r>
            <a:r>
              <a:rPr lang="uk-UA" sz="1600" b="1" i="0" dirty="0">
                <a:latin typeface="+mn-lt"/>
              </a:rPr>
              <a:t>. ст. У фізіологічних умовах величина БО становить близько 49 ммоль л-1</a:t>
            </a:r>
            <a:r>
              <a:rPr lang="uk-UA" sz="1600" b="1" i="0" dirty="0" smtClean="0">
                <a:latin typeface="+mn-lt"/>
              </a:rPr>
              <a:t>.</a:t>
            </a:r>
          </a:p>
        </p:txBody>
      </p:sp>
    </p:spTree>
    <p:extLst>
      <p:ext uri="{BB962C8B-B14F-4D97-AF65-F5344CB8AC3E}">
        <p14:creationId xmlns:p14="http://schemas.microsoft.com/office/powerpoint/2010/main" val="2763761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19250" y="260648"/>
            <a:ext cx="7200900" cy="6494085"/>
          </a:xfrm>
          <a:prstGeom prst="rect">
            <a:avLst/>
          </a:prstGeom>
          <a:noFill/>
          <a:ln w="9525">
            <a:noFill/>
            <a:miter lim="800000"/>
            <a:headEnd/>
            <a:tailEnd/>
          </a:ln>
        </p:spPr>
        <p:txBody>
          <a:bodyPr>
            <a:spAutoFit/>
          </a:bodyPr>
          <a:lstStyle/>
          <a:p>
            <a:pPr lvl="0"/>
            <a:r>
              <a:rPr lang="uk-UA" sz="1600" b="1" i="0" dirty="0">
                <a:solidFill>
                  <a:srgbClr val="FF0000"/>
                </a:solidFill>
                <a:latin typeface="+mn-lt"/>
              </a:rPr>
              <a:t>Надлишок буферних основ крові (НПЗ) </a:t>
            </a:r>
            <a:r>
              <a:rPr lang="uk-UA" sz="1600" b="1" i="0" dirty="0">
                <a:solidFill>
                  <a:prstClr val="black"/>
                </a:solidFill>
                <a:latin typeface="+mn-lt"/>
              </a:rPr>
              <a:t>– </a:t>
            </a:r>
            <a:r>
              <a:rPr lang="uk-UA" sz="1600" b="1" i="0" dirty="0">
                <a:solidFill>
                  <a:prstClr val="black"/>
                </a:solidFill>
                <a:latin typeface="+mn-lt"/>
              </a:rPr>
              <a:t>найважливіший метаболічний параметр КОС крові. Він характеризує різницю між фактичною величиною БО, знайдених у дослідженої людини (або тварини), та значеннями БО, визначених у стандартних </a:t>
            </a:r>
            <a:r>
              <a:rPr lang="uk-UA" sz="1600" b="1" i="0" dirty="0" smtClean="0">
                <a:solidFill>
                  <a:prstClr val="black"/>
                </a:solidFill>
                <a:latin typeface="+mn-lt"/>
              </a:rPr>
              <a:t>умовах.</a:t>
            </a:r>
            <a:endParaRPr lang="uk-UA" sz="1600" b="1" i="0" dirty="0">
              <a:solidFill>
                <a:prstClr val="black"/>
              </a:solidFill>
              <a:latin typeface="+mn-lt"/>
            </a:endParaRPr>
          </a:p>
          <a:p>
            <a:r>
              <a:rPr lang="uk-UA" sz="1600" b="1" i="0" dirty="0" smtClean="0">
                <a:latin typeface="+mn-lt"/>
              </a:rPr>
              <a:t>На </a:t>
            </a:r>
            <a:r>
              <a:rPr lang="uk-UA" sz="1600" b="1" i="0" dirty="0">
                <a:latin typeface="+mn-lt"/>
              </a:rPr>
              <a:t>практиці значення цього параметра визначають експериментально: методом титрування крові розраховують, </a:t>
            </a:r>
            <a:r>
              <a:rPr lang="uk-UA" sz="1600" b="1" i="0" dirty="0" smtClean="0">
                <a:latin typeface="+mn-lt"/>
              </a:rPr>
              <a:t>                яку </a:t>
            </a:r>
            <a:r>
              <a:rPr lang="uk-UA" sz="1600" b="1" i="0" dirty="0">
                <a:latin typeface="+mn-lt"/>
              </a:rPr>
              <a:t>кількість (</a:t>
            </a:r>
            <a:r>
              <a:rPr lang="uk-UA" sz="1600" b="1" i="0" dirty="0" err="1">
                <a:latin typeface="+mn-lt"/>
              </a:rPr>
              <a:t>міллимолів</a:t>
            </a:r>
            <a:r>
              <a:rPr lang="uk-UA" sz="1600" b="1" i="0" dirty="0">
                <a:latin typeface="+mn-lt"/>
              </a:rPr>
              <a:t>) </a:t>
            </a:r>
            <a:r>
              <a:rPr lang="uk-UA" sz="1600" b="1" i="0" dirty="0" smtClean="0">
                <a:latin typeface="+mn-lt"/>
              </a:rPr>
              <a:t>кислоти / лугу </a:t>
            </a:r>
            <a:r>
              <a:rPr lang="uk-UA" sz="1600" b="1" i="0" dirty="0">
                <a:latin typeface="+mn-lt"/>
              </a:rPr>
              <a:t>слід додати до 1 л артеріальної крові для приведення її </a:t>
            </a:r>
            <a:r>
              <a:rPr lang="uk-UA" sz="1600" b="1" i="0" dirty="0" err="1">
                <a:latin typeface="+mn-lt"/>
              </a:rPr>
              <a:t>рН</a:t>
            </a:r>
            <a:r>
              <a:rPr lang="uk-UA" sz="1600" b="1" i="0" dirty="0">
                <a:latin typeface="+mn-lt"/>
              </a:rPr>
              <a:t> до 7,4 у стандартних умовах: температурі </a:t>
            </a:r>
            <a:r>
              <a:rPr lang="uk-UA" sz="1600" b="1" i="0" dirty="0" smtClean="0">
                <a:latin typeface="+mn-lt"/>
              </a:rPr>
              <a:t>крові 38 </a:t>
            </a:r>
            <a:r>
              <a:rPr lang="uk-UA" sz="1600" b="1" i="0" dirty="0" err="1" smtClean="0">
                <a:latin typeface="+mn-lt"/>
              </a:rPr>
              <a:t>оС</a:t>
            </a:r>
            <a:r>
              <a:rPr lang="uk-UA" sz="1600" b="1" i="0" dirty="0">
                <a:latin typeface="+mn-lt"/>
              </a:rPr>
              <a:t>, РСО</a:t>
            </a:r>
            <a:r>
              <a:rPr lang="uk-UA" sz="1200" b="1" i="0" dirty="0">
                <a:latin typeface="+mn-lt"/>
              </a:rPr>
              <a:t>2</a:t>
            </a:r>
            <a:r>
              <a:rPr lang="uk-UA" sz="1600" b="1" i="0" dirty="0">
                <a:latin typeface="+mn-lt"/>
              </a:rPr>
              <a:t>, що дорівнює 40 мм </a:t>
            </a:r>
            <a:r>
              <a:rPr lang="uk-UA" sz="1600" b="1" i="0" dirty="0" err="1">
                <a:latin typeface="+mn-lt"/>
              </a:rPr>
              <a:t>рт</a:t>
            </a:r>
            <a:r>
              <a:rPr lang="uk-UA" sz="1600" b="1" i="0" dirty="0">
                <a:latin typeface="+mn-lt"/>
              </a:rPr>
              <a:t>. ст., 100% насичення крові </a:t>
            </a:r>
            <a:r>
              <a:rPr lang="en-US" sz="1600" b="1" i="0" dirty="0">
                <a:latin typeface="+mn-lt"/>
              </a:rPr>
              <a:t>O</a:t>
            </a:r>
            <a:r>
              <a:rPr lang="en-US" sz="1400" b="1" i="0" dirty="0">
                <a:latin typeface="+mn-lt"/>
              </a:rPr>
              <a:t>2</a:t>
            </a:r>
            <a:r>
              <a:rPr lang="en-US" sz="1600" b="1" i="0" dirty="0">
                <a:latin typeface="+mn-lt"/>
              </a:rPr>
              <a:t>, </a:t>
            </a:r>
            <a:r>
              <a:rPr lang="uk-UA" sz="1600" b="1" i="0" dirty="0">
                <a:latin typeface="+mn-lt"/>
              </a:rPr>
              <a:t>вміст гемоглобіну 150 г·л-1 і концентрації протеїнів </a:t>
            </a:r>
            <a:r>
              <a:rPr lang="uk-UA" sz="1600" b="1" i="0" dirty="0" smtClean="0">
                <a:latin typeface="+mn-lt"/>
              </a:rPr>
              <a:t>у плазмі </a:t>
            </a:r>
            <a:r>
              <a:rPr lang="uk-UA" sz="1600" b="1" i="0" dirty="0">
                <a:latin typeface="+mn-lt"/>
              </a:rPr>
              <a:t>70 г л-1. Внаслідок трудомісткості такого титрування </a:t>
            </a:r>
            <a:r>
              <a:rPr lang="uk-UA" sz="1600" b="1" i="0" dirty="0" smtClean="0">
                <a:latin typeface="+mn-lt"/>
              </a:rPr>
              <a:t>на практиці </a:t>
            </a:r>
            <a:r>
              <a:rPr lang="uk-UA" sz="1600" b="1" i="0" dirty="0">
                <a:latin typeface="+mn-lt"/>
              </a:rPr>
              <a:t>значення </a:t>
            </a:r>
            <a:r>
              <a:rPr lang="uk-UA" sz="1600" b="1" i="0" dirty="0" smtClean="0">
                <a:latin typeface="+mn-lt"/>
              </a:rPr>
              <a:t>НПЗ </a:t>
            </a:r>
            <a:r>
              <a:rPr lang="uk-UA" sz="1600" b="1" i="0" dirty="0">
                <a:latin typeface="+mn-lt"/>
              </a:rPr>
              <a:t>знаходять за спеціальними </a:t>
            </a:r>
            <a:r>
              <a:rPr lang="uk-UA" sz="1600" b="1" i="0" dirty="0" smtClean="0">
                <a:latin typeface="+mn-lt"/>
              </a:rPr>
              <a:t>номограмами. </a:t>
            </a:r>
            <a:r>
              <a:rPr lang="uk-UA" sz="1600" b="1" i="0" dirty="0">
                <a:latin typeface="+mn-lt"/>
              </a:rPr>
              <a:t>Якщо число БО у досліджуваній крові виявляється вищим, ніж стандартний </a:t>
            </a:r>
            <a:r>
              <a:rPr lang="uk-UA" sz="1600" b="1" i="0" dirty="0" smtClean="0">
                <a:latin typeface="+mn-lt"/>
              </a:rPr>
              <a:t>показник БО</a:t>
            </a:r>
            <a:r>
              <a:rPr lang="uk-UA" sz="1600" b="1" i="0" dirty="0">
                <a:latin typeface="+mn-lt"/>
              </a:rPr>
              <a:t>, параметр </a:t>
            </a:r>
            <a:r>
              <a:rPr lang="uk-UA" sz="1600" b="1" i="0" dirty="0" smtClean="0">
                <a:latin typeface="+mn-lt"/>
              </a:rPr>
              <a:t>НБО </a:t>
            </a:r>
            <a:r>
              <a:rPr lang="uk-UA" sz="1600" b="1" i="0" dirty="0">
                <a:latin typeface="+mn-lt"/>
              </a:rPr>
              <a:t>позначається зі знаком плюс, а якщо нижче - зі знаком мінус, </a:t>
            </a:r>
            <a:r>
              <a:rPr lang="uk-UA" sz="1600" b="1" i="0" dirty="0" smtClean="0">
                <a:latin typeface="+mn-lt"/>
              </a:rPr>
              <a:t>                   і </a:t>
            </a:r>
            <a:r>
              <a:rPr lang="uk-UA" sz="1600" b="1" i="0" dirty="0">
                <a:latin typeface="+mn-lt"/>
              </a:rPr>
              <a:t>тоді значення, що отримується, називають «</a:t>
            </a:r>
            <a:r>
              <a:rPr lang="uk-UA" sz="1600" b="1" i="0" dirty="0" smtClean="0">
                <a:latin typeface="+mn-lt"/>
              </a:rPr>
              <a:t>дефіцит БО</a:t>
            </a:r>
            <a:r>
              <a:rPr lang="uk-UA" sz="1600" b="1" i="0" dirty="0">
                <a:latin typeface="+mn-lt"/>
              </a:rPr>
              <a:t>». </a:t>
            </a:r>
            <a:r>
              <a:rPr lang="uk-UA" sz="1600" b="1" i="0" dirty="0" smtClean="0">
                <a:latin typeface="+mn-lt"/>
              </a:rPr>
              <a:t>                       У </a:t>
            </a:r>
            <a:r>
              <a:rPr lang="uk-UA" sz="1600" b="1" i="0" dirty="0">
                <a:latin typeface="+mn-lt"/>
              </a:rPr>
              <a:t>фізіологічних умовах діапазон коливань </a:t>
            </a:r>
            <a:r>
              <a:rPr lang="uk-UA" sz="1600" b="1" i="0" dirty="0" smtClean="0">
                <a:latin typeface="+mn-lt"/>
              </a:rPr>
              <a:t>НБО в артеріальної      крові </a:t>
            </a:r>
            <a:r>
              <a:rPr lang="uk-UA" sz="1600" b="1" i="0" dirty="0">
                <a:latin typeface="+mn-lt"/>
              </a:rPr>
              <a:t>становить від -2 до +2</a:t>
            </a:r>
            <a:r>
              <a:rPr lang="uk-UA" sz="1600" b="1" i="0" dirty="0" smtClean="0">
                <a:latin typeface="+mn-lt"/>
              </a:rPr>
              <a:t>. </a:t>
            </a:r>
          </a:p>
          <a:p>
            <a:r>
              <a:rPr lang="uk-UA" sz="1600" b="1" i="0" dirty="0">
                <a:latin typeface="+mn-lt"/>
              </a:rPr>
              <a:t>КОС середовища обумовлює біофізичні властивості клітин </a:t>
            </a:r>
            <a:r>
              <a:rPr lang="uk-UA" sz="1600" b="1" i="0" dirty="0" smtClean="0">
                <a:latin typeface="+mn-lt"/>
              </a:rPr>
              <a:t>та молекул</a:t>
            </a:r>
            <a:r>
              <a:rPr lang="uk-UA" sz="1600" b="1" i="0" dirty="0">
                <a:latin typeface="+mn-lt"/>
              </a:rPr>
              <a:t>, зокрема, проникність клітинних мембран. Як інтегральний показник внутрішнього середовища організму, параметри КОС залежать від стану клітинного метаболізму, газотранспортної функції крові, процесів зовнішнього дихання</a:t>
            </a:r>
            <a:r>
              <a:rPr lang="uk-UA" sz="1600" b="1" i="0" dirty="0" smtClean="0">
                <a:latin typeface="+mn-lt"/>
              </a:rPr>
              <a:t>, харчування </a:t>
            </a:r>
            <a:r>
              <a:rPr lang="uk-UA" sz="1600" b="1" i="0" dirty="0">
                <a:latin typeface="+mn-lt"/>
              </a:rPr>
              <a:t>та </a:t>
            </a:r>
            <a:r>
              <a:rPr lang="uk-UA" sz="1600" b="1" i="0" dirty="0" smtClean="0">
                <a:latin typeface="+mn-lt"/>
              </a:rPr>
              <a:t>ін. </a:t>
            </a:r>
            <a:r>
              <a:rPr lang="uk-UA" sz="1600" b="1" i="0" dirty="0">
                <a:latin typeface="+mn-lt"/>
              </a:rPr>
              <a:t>Незважаючи на хорошу захищеність, зсув КОС </a:t>
            </a:r>
            <a:r>
              <a:rPr lang="uk-UA" sz="1600" b="1" i="0" dirty="0" smtClean="0">
                <a:latin typeface="+mn-lt"/>
              </a:rPr>
              <a:t>у кислий бік                     (</a:t>
            </a:r>
            <a:r>
              <a:rPr lang="uk-UA" sz="1600" b="1" i="0" dirty="0" err="1">
                <a:latin typeface="+mn-lt"/>
              </a:rPr>
              <a:t>рН</a:t>
            </a:r>
            <a:r>
              <a:rPr lang="uk-UA" sz="1600" b="1" i="0" dirty="0">
                <a:latin typeface="+mn-lt"/>
              </a:rPr>
              <a:t> 7,3-7,0) свідчить про </a:t>
            </a:r>
            <a:r>
              <a:rPr lang="uk-UA" sz="1600" b="1" i="0" dirty="0">
                <a:solidFill>
                  <a:srgbClr val="FF0000"/>
                </a:solidFill>
                <a:latin typeface="+mn-lt"/>
              </a:rPr>
              <a:t>ацидоз</a:t>
            </a:r>
            <a:r>
              <a:rPr lang="uk-UA" sz="1600" b="1" i="0" dirty="0">
                <a:latin typeface="+mn-lt"/>
              </a:rPr>
              <a:t>, а в </a:t>
            </a:r>
            <a:r>
              <a:rPr lang="uk-UA" sz="1600" b="1" i="0" dirty="0" smtClean="0">
                <a:latin typeface="+mn-lt"/>
              </a:rPr>
              <a:t>лужний  (</a:t>
            </a:r>
            <a:r>
              <a:rPr lang="uk-UA" sz="1600" b="1" i="0" dirty="0" err="1">
                <a:latin typeface="+mn-lt"/>
              </a:rPr>
              <a:t>рН</a:t>
            </a:r>
            <a:r>
              <a:rPr lang="uk-UA" sz="1600" b="1" i="0" dirty="0">
                <a:latin typeface="+mn-lt"/>
              </a:rPr>
              <a:t> 7,45-7,8) - про </a:t>
            </a:r>
            <a:r>
              <a:rPr lang="uk-UA" sz="1600" b="1" i="0" dirty="0">
                <a:solidFill>
                  <a:srgbClr val="FF0000"/>
                </a:solidFill>
                <a:latin typeface="+mn-lt"/>
              </a:rPr>
              <a:t>алкалоз</a:t>
            </a:r>
            <a:r>
              <a:rPr lang="uk-UA" sz="1600" b="1" i="0" dirty="0" smtClean="0">
                <a:latin typeface="+mn-lt"/>
              </a:rPr>
              <a:t>.</a:t>
            </a:r>
          </a:p>
        </p:txBody>
      </p:sp>
    </p:spTree>
    <p:extLst>
      <p:ext uri="{BB962C8B-B14F-4D97-AF65-F5344CB8AC3E}">
        <p14:creationId xmlns:p14="http://schemas.microsoft.com/office/powerpoint/2010/main" val="2248511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91680" y="620688"/>
            <a:ext cx="7200900" cy="3785652"/>
          </a:xfrm>
          <a:prstGeom prst="rect">
            <a:avLst/>
          </a:prstGeom>
          <a:noFill/>
          <a:ln w="9525">
            <a:noFill/>
            <a:miter lim="800000"/>
            <a:headEnd/>
            <a:tailEnd/>
          </a:ln>
        </p:spPr>
        <p:txBody>
          <a:bodyPr>
            <a:spAutoFit/>
          </a:bodyPr>
          <a:lstStyle/>
          <a:p>
            <a:r>
              <a:rPr lang="uk-UA" sz="1600" b="1" i="0" dirty="0">
                <a:solidFill>
                  <a:srgbClr val="C00000"/>
                </a:solidFill>
                <a:latin typeface="+mn-lt"/>
              </a:rPr>
              <a:t>Ацидоз</a:t>
            </a:r>
            <a:r>
              <a:rPr lang="uk-UA" sz="1600" b="1" i="0" dirty="0">
                <a:latin typeface="+mn-lt"/>
              </a:rPr>
              <a:t> буває </a:t>
            </a:r>
            <a:r>
              <a:rPr lang="uk-UA" sz="1600" b="1" dirty="0" smtClean="0">
                <a:solidFill>
                  <a:srgbClr val="7030A0"/>
                </a:solidFill>
                <a:latin typeface="+mn-lt"/>
              </a:rPr>
              <a:t>респіраторним</a:t>
            </a:r>
            <a:r>
              <a:rPr lang="uk-UA" sz="1600" b="1" i="0" dirty="0" smtClean="0">
                <a:latin typeface="+mn-lt"/>
              </a:rPr>
              <a:t>, </a:t>
            </a:r>
            <a:r>
              <a:rPr lang="uk-UA" sz="1600" b="1" i="0" dirty="0">
                <a:latin typeface="+mn-lt"/>
              </a:rPr>
              <a:t>він обумовлений порушенням виділення </a:t>
            </a:r>
            <a:r>
              <a:rPr lang="en-US" sz="1600" b="1" i="0" dirty="0">
                <a:latin typeface="+mn-lt"/>
              </a:rPr>
              <a:t>CO2 </a:t>
            </a:r>
            <a:r>
              <a:rPr lang="uk-UA" sz="1600" b="1" i="0" dirty="0">
                <a:latin typeface="+mn-lt"/>
              </a:rPr>
              <a:t>у легенях (при пневмонії) та </a:t>
            </a:r>
            <a:r>
              <a:rPr lang="uk-UA" sz="1600" b="1" i="0" dirty="0" err="1">
                <a:latin typeface="+mn-lt"/>
              </a:rPr>
              <a:t>нереспіраторний</a:t>
            </a:r>
            <a:r>
              <a:rPr lang="uk-UA" sz="1600" b="1" i="0" dirty="0">
                <a:latin typeface="+mn-lt"/>
              </a:rPr>
              <a:t>, </a:t>
            </a:r>
            <a:r>
              <a:rPr lang="uk-UA" sz="1600" b="1" i="0" dirty="0" smtClean="0">
                <a:latin typeface="+mn-lt"/>
              </a:rPr>
              <a:t>             або </a:t>
            </a:r>
            <a:r>
              <a:rPr lang="uk-UA" sz="1600" b="1" dirty="0" smtClean="0">
                <a:solidFill>
                  <a:srgbClr val="7030A0"/>
                </a:solidFill>
                <a:latin typeface="+mn-lt"/>
              </a:rPr>
              <a:t>метаболічним</a:t>
            </a:r>
            <a:r>
              <a:rPr lang="uk-UA" sz="1600" b="1" i="0" dirty="0" smtClean="0">
                <a:latin typeface="+mn-lt"/>
              </a:rPr>
              <a:t>, </a:t>
            </a:r>
            <a:r>
              <a:rPr lang="uk-UA" sz="1600" b="1" i="0" dirty="0">
                <a:latin typeface="+mn-lt"/>
              </a:rPr>
              <a:t>що виникає при накопиченні нелетких жирних кислот (молочної кислоти) при недостатності кровообігу, уремії </a:t>
            </a:r>
            <a:r>
              <a:rPr lang="uk-UA" sz="1600" b="1" i="0" dirty="0" smtClean="0">
                <a:latin typeface="+mn-lt"/>
              </a:rPr>
              <a:t>             та отруєнні.</a:t>
            </a:r>
            <a:endParaRPr lang="uk-UA" sz="1600" b="1" i="0" dirty="0">
              <a:latin typeface="+mn-lt"/>
            </a:endParaRPr>
          </a:p>
          <a:p>
            <a:r>
              <a:rPr lang="uk-UA" sz="1600" b="1" i="0" dirty="0" smtClean="0">
                <a:solidFill>
                  <a:srgbClr val="CC6600"/>
                </a:solidFill>
                <a:latin typeface="+mn-lt"/>
              </a:rPr>
              <a:t>Алкалоз</a:t>
            </a:r>
            <a:r>
              <a:rPr lang="uk-UA" sz="1600" b="1" i="0" dirty="0" smtClean="0">
                <a:latin typeface="+mn-lt"/>
              </a:rPr>
              <a:t> також може </a:t>
            </a:r>
            <a:r>
              <a:rPr lang="uk-UA" sz="1600" b="1" i="0" dirty="0">
                <a:latin typeface="+mn-lt"/>
              </a:rPr>
              <a:t>бути </a:t>
            </a:r>
            <a:r>
              <a:rPr lang="uk-UA" sz="1600" b="1" dirty="0">
                <a:solidFill>
                  <a:srgbClr val="7030A0"/>
                </a:solidFill>
                <a:latin typeface="+mn-lt"/>
              </a:rPr>
              <a:t>респіраторним</a:t>
            </a:r>
            <a:r>
              <a:rPr lang="uk-UA" sz="1600" b="1" i="0" dirty="0">
                <a:latin typeface="+mn-lt"/>
              </a:rPr>
              <a:t> при гіпервентиляції легень та </a:t>
            </a:r>
            <a:r>
              <a:rPr lang="uk-UA" sz="1600" b="1" dirty="0">
                <a:solidFill>
                  <a:srgbClr val="7030A0"/>
                </a:solidFill>
                <a:latin typeface="+mn-lt"/>
              </a:rPr>
              <a:t>метаболічним</a:t>
            </a:r>
            <a:r>
              <a:rPr lang="uk-UA" sz="1600" b="1" i="0" dirty="0">
                <a:latin typeface="+mn-lt"/>
              </a:rPr>
              <a:t> внаслідок втрати кислот та накопичення в організмі основ</a:t>
            </a:r>
            <a:r>
              <a:rPr lang="uk-UA" sz="1600" b="1" i="0" dirty="0" smtClean="0">
                <a:latin typeface="+mn-lt"/>
              </a:rPr>
              <a:t>. Розрізняють </a:t>
            </a:r>
            <a:r>
              <a:rPr lang="uk-UA" sz="1600" b="1" dirty="0">
                <a:solidFill>
                  <a:srgbClr val="7030A0"/>
                </a:solidFill>
                <a:latin typeface="+mn-lt"/>
              </a:rPr>
              <a:t>компенсований</a:t>
            </a:r>
            <a:r>
              <a:rPr lang="uk-UA" sz="1600" b="1" i="0" dirty="0">
                <a:latin typeface="+mn-lt"/>
              </a:rPr>
              <a:t> та </a:t>
            </a:r>
            <a:r>
              <a:rPr lang="uk-UA" sz="1600" b="1" dirty="0" err="1">
                <a:solidFill>
                  <a:srgbClr val="7030A0"/>
                </a:solidFill>
                <a:latin typeface="+mn-lt"/>
              </a:rPr>
              <a:t>декомпенсований</a:t>
            </a:r>
            <a:r>
              <a:rPr lang="uk-UA" sz="1600" b="1" dirty="0">
                <a:solidFill>
                  <a:srgbClr val="7030A0"/>
                </a:solidFill>
                <a:latin typeface="+mn-lt"/>
              </a:rPr>
              <a:t> </a:t>
            </a:r>
            <a:r>
              <a:rPr lang="uk-UA" sz="1600" b="1" dirty="0" smtClean="0">
                <a:solidFill>
                  <a:srgbClr val="7030A0"/>
                </a:solidFill>
                <a:latin typeface="+mn-lt"/>
              </a:rPr>
              <a:t>ацидоз </a:t>
            </a:r>
            <a:r>
              <a:rPr lang="uk-UA" sz="1600" b="1" dirty="0">
                <a:solidFill>
                  <a:srgbClr val="7030A0"/>
                </a:solidFill>
                <a:latin typeface="+mn-lt"/>
              </a:rPr>
              <a:t>та алкалоз</a:t>
            </a:r>
            <a:r>
              <a:rPr lang="uk-UA" sz="1600" b="1" i="0" dirty="0">
                <a:latin typeface="+mn-lt"/>
              </a:rPr>
              <a:t>. У першому випадку зміни </a:t>
            </a:r>
            <a:r>
              <a:rPr lang="uk-UA" sz="1600" b="1" i="0" dirty="0" err="1">
                <a:latin typeface="+mn-lt"/>
              </a:rPr>
              <a:t>рН</a:t>
            </a:r>
            <a:r>
              <a:rPr lang="uk-UA" sz="1600" b="1" i="0" dirty="0">
                <a:latin typeface="+mn-lt"/>
              </a:rPr>
              <a:t> незначні </a:t>
            </a:r>
            <a:r>
              <a:rPr lang="uk-UA" sz="1600" b="1" i="0" dirty="0" smtClean="0">
                <a:latin typeface="+mn-lt"/>
              </a:rPr>
              <a:t>та лужний </a:t>
            </a:r>
            <a:r>
              <a:rPr lang="uk-UA" sz="1600" b="1" i="0" dirty="0">
                <a:latin typeface="+mn-lt"/>
              </a:rPr>
              <a:t>або кислотний резерви крові сприяють збереженню </a:t>
            </a:r>
            <a:r>
              <a:rPr lang="uk-UA" sz="1600" b="1" i="0" dirty="0" err="1">
                <a:latin typeface="+mn-lt"/>
              </a:rPr>
              <a:t>рН</a:t>
            </a:r>
            <a:r>
              <a:rPr lang="uk-UA" sz="1600" b="1" i="0" dirty="0">
                <a:latin typeface="+mn-lt"/>
              </a:rPr>
              <a:t>. При </a:t>
            </a:r>
            <a:r>
              <a:rPr lang="uk-UA" sz="1600" b="1" i="0" dirty="0" err="1">
                <a:latin typeface="+mn-lt"/>
              </a:rPr>
              <a:t>декомпенсованих</a:t>
            </a:r>
            <a:r>
              <a:rPr lang="uk-UA" sz="1600" b="1" i="0" dirty="0">
                <a:latin typeface="+mn-lt"/>
              </a:rPr>
              <a:t> форм запаси резервів істотно знижуються і зрушення </a:t>
            </a:r>
            <a:r>
              <a:rPr lang="uk-UA" sz="1600" b="1" i="0" dirty="0" err="1">
                <a:latin typeface="+mn-lt"/>
              </a:rPr>
              <a:t>рН</a:t>
            </a:r>
            <a:r>
              <a:rPr lang="uk-UA" sz="1600" b="1" i="0" dirty="0">
                <a:latin typeface="+mn-lt"/>
              </a:rPr>
              <a:t> більш виражені. Лабораторні дослідження та клінічні спостереження показали, </a:t>
            </a:r>
            <a:r>
              <a:rPr lang="uk-UA" sz="1600" b="1" i="0" dirty="0" smtClean="0">
                <a:latin typeface="+mn-lt"/>
              </a:rPr>
              <a:t>що крайні</a:t>
            </a:r>
            <a:r>
              <a:rPr lang="uk-UA" sz="1600" b="1" i="0" dirty="0">
                <a:latin typeface="+mn-lt"/>
              </a:rPr>
              <a:t>, сумісні з життям, межі змін </a:t>
            </a:r>
            <a:r>
              <a:rPr lang="uk-UA" sz="1600" b="1" i="0" dirty="0" err="1">
                <a:latin typeface="+mn-lt"/>
              </a:rPr>
              <a:t>рН</a:t>
            </a:r>
            <a:r>
              <a:rPr lang="uk-UA" sz="1600" b="1" i="0" dirty="0">
                <a:latin typeface="+mn-lt"/>
              </a:rPr>
              <a:t> </a:t>
            </a:r>
            <a:r>
              <a:rPr lang="uk-UA" sz="1600" b="1" i="0" dirty="0" smtClean="0">
                <a:latin typeface="+mn-lt"/>
              </a:rPr>
              <a:t>крові становлять </a:t>
            </a:r>
            <a:r>
              <a:rPr lang="uk-UA" sz="1600" b="1" i="0" dirty="0">
                <a:latin typeface="+mn-lt"/>
              </a:rPr>
              <a:t>7,0-7,8 (від 16 до 100 нмоль-л-1). </a:t>
            </a:r>
            <a:endParaRPr lang="uk-UA" sz="1600" b="1" i="0" dirty="0" smtClean="0">
              <a:latin typeface="+mn-lt"/>
            </a:endParaRPr>
          </a:p>
          <a:p>
            <a:endParaRPr lang="uk-UA" sz="1600" b="1" i="0" dirty="0">
              <a:latin typeface="+mn-lt"/>
            </a:endParaRPr>
          </a:p>
        </p:txBody>
      </p:sp>
    </p:spTree>
    <p:extLst>
      <p:ext uri="{BB962C8B-B14F-4D97-AF65-F5344CB8AC3E}">
        <p14:creationId xmlns:p14="http://schemas.microsoft.com/office/powerpoint/2010/main" val="2133381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3635375" y="620713"/>
            <a:ext cx="2449513" cy="925512"/>
          </a:xfrm>
          <a:prstGeom prst="rect">
            <a:avLst/>
          </a:prstGeom>
          <a:solidFill>
            <a:srgbClr val="FFABFF"/>
          </a:solidFill>
          <a:ln w="9525">
            <a:solidFill>
              <a:schemeClr val="tx1"/>
            </a:solidFill>
            <a:miter lim="800000"/>
            <a:headEnd/>
            <a:tailEnd/>
          </a:ln>
        </p:spPr>
        <p:txBody>
          <a:bodyPr>
            <a:spAutoFit/>
          </a:bodyPr>
          <a:lstStyle/>
          <a:p>
            <a:pPr algn="ctr">
              <a:spcBef>
                <a:spcPct val="50000"/>
              </a:spcBef>
            </a:pPr>
            <a:r>
              <a:rPr lang="uk-UA"/>
              <a:t>Порушення кислотно-лужного стану</a:t>
            </a:r>
            <a:endParaRPr lang="ru-RU"/>
          </a:p>
        </p:txBody>
      </p:sp>
      <p:sp>
        <p:nvSpPr>
          <p:cNvPr id="38914" name="Line 5"/>
          <p:cNvSpPr>
            <a:spLocks noChangeShapeType="1"/>
          </p:cNvSpPr>
          <p:nvPr/>
        </p:nvSpPr>
        <p:spPr bwMode="auto">
          <a:xfrm flipH="1">
            <a:off x="2411413" y="1557338"/>
            <a:ext cx="1512887" cy="1079500"/>
          </a:xfrm>
          <a:prstGeom prst="line">
            <a:avLst/>
          </a:prstGeom>
          <a:noFill/>
          <a:ln w="9525">
            <a:solidFill>
              <a:schemeClr val="tx1"/>
            </a:solidFill>
            <a:round/>
            <a:headEnd/>
            <a:tailEnd type="triangle" w="med" len="med"/>
          </a:ln>
        </p:spPr>
        <p:txBody>
          <a:bodyPr/>
          <a:lstStyle/>
          <a:p>
            <a:endParaRPr lang="ru-RU"/>
          </a:p>
        </p:txBody>
      </p:sp>
      <p:sp>
        <p:nvSpPr>
          <p:cNvPr id="38915" name="Line 6"/>
          <p:cNvSpPr>
            <a:spLocks noChangeShapeType="1"/>
          </p:cNvSpPr>
          <p:nvPr/>
        </p:nvSpPr>
        <p:spPr bwMode="auto">
          <a:xfrm flipH="1">
            <a:off x="3635375" y="1557338"/>
            <a:ext cx="936625" cy="1150937"/>
          </a:xfrm>
          <a:prstGeom prst="line">
            <a:avLst/>
          </a:prstGeom>
          <a:noFill/>
          <a:ln w="9525">
            <a:solidFill>
              <a:schemeClr val="tx1"/>
            </a:solidFill>
            <a:round/>
            <a:headEnd/>
            <a:tailEnd type="triangle" w="med" len="med"/>
          </a:ln>
        </p:spPr>
        <p:txBody>
          <a:bodyPr/>
          <a:lstStyle/>
          <a:p>
            <a:endParaRPr lang="ru-RU"/>
          </a:p>
        </p:txBody>
      </p:sp>
      <p:sp>
        <p:nvSpPr>
          <p:cNvPr id="38916" name="Line 7"/>
          <p:cNvSpPr>
            <a:spLocks noChangeShapeType="1"/>
          </p:cNvSpPr>
          <p:nvPr/>
        </p:nvSpPr>
        <p:spPr bwMode="auto">
          <a:xfrm>
            <a:off x="5651500" y="1557338"/>
            <a:ext cx="2233613" cy="1150937"/>
          </a:xfrm>
          <a:prstGeom prst="line">
            <a:avLst/>
          </a:prstGeom>
          <a:noFill/>
          <a:ln w="9525">
            <a:solidFill>
              <a:schemeClr val="tx1"/>
            </a:solidFill>
            <a:round/>
            <a:headEnd/>
            <a:tailEnd type="triangle" w="med" len="med"/>
          </a:ln>
        </p:spPr>
        <p:txBody>
          <a:bodyPr/>
          <a:lstStyle/>
          <a:p>
            <a:endParaRPr lang="ru-RU"/>
          </a:p>
        </p:txBody>
      </p:sp>
      <p:sp>
        <p:nvSpPr>
          <p:cNvPr id="38917" name="Line 8"/>
          <p:cNvSpPr>
            <a:spLocks noChangeShapeType="1"/>
          </p:cNvSpPr>
          <p:nvPr/>
        </p:nvSpPr>
        <p:spPr bwMode="auto">
          <a:xfrm>
            <a:off x="5076825" y="1557338"/>
            <a:ext cx="1511300" cy="1223962"/>
          </a:xfrm>
          <a:prstGeom prst="line">
            <a:avLst/>
          </a:prstGeom>
          <a:noFill/>
          <a:ln w="9525">
            <a:solidFill>
              <a:schemeClr val="tx1"/>
            </a:solidFill>
            <a:round/>
            <a:headEnd/>
            <a:tailEnd type="triangle" w="med" len="med"/>
          </a:ln>
        </p:spPr>
        <p:txBody>
          <a:bodyPr/>
          <a:lstStyle/>
          <a:p>
            <a:endParaRPr lang="ru-RU"/>
          </a:p>
        </p:txBody>
      </p:sp>
      <p:sp>
        <p:nvSpPr>
          <p:cNvPr id="38918" name="Text Box 9"/>
          <p:cNvSpPr txBox="1">
            <a:spLocks noChangeArrowheads="1"/>
          </p:cNvSpPr>
          <p:nvPr/>
        </p:nvSpPr>
        <p:spPr bwMode="auto">
          <a:xfrm>
            <a:off x="1763713" y="2636838"/>
            <a:ext cx="1295400" cy="2654300"/>
          </a:xfrm>
          <a:prstGeom prst="rect">
            <a:avLst/>
          </a:prstGeom>
          <a:solidFill>
            <a:schemeClr val="bg2"/>
          </a:solidFill>
          <a:ln w="9525">
            <a:solidFill>
              <a:schemeClr val="tx1"/>
            </a:solidFill>
            <a:miter lim="800000"/>
            <a:headEnd/>
            <a:tailEnd/>
          </a:ln>
        </p:spPr>
        <p:txBody>
          <a:bodyPr>
            <a:spAutoFit/>
          </a:bodyPr>
          <a:lstStyle/>
          <a:p>
            <a:pPr algn="ctr">
              <a:spcBef>
                <a:spcPct val="50000"/>
              </a:spcBef>
            </a:pPr>
            <a:r>
              <a:rPr lang="uk-UA" sz="1400" b="1">
                <a:solidFill>
                  <a:schemeClr val="hlink"/>
                </a:solidFill>
              </a:rPr>
              <a:t>Дихальний ацидоз</a:t>
            </a:r>
            <a:r>
              <a:rPr lang="uk-UA" sz="1400" b="1" i="0"/>
              <a:t>                                  (при гіповен-тиляції легень внаслідок затримки вуглекис-лого газу та зниження рН крові)</a:t>
            </a:r>
            <a:endParaRPr lang="ru-RU" sz="1400" b="1" i="0"/>
          </a:p>
        </p:txBody>
      </p:sp>
      <p:sp>
        <p:nvSpPr>
          <p:cNvPr id="38919" name="Text Box 12"/>
          <p:cNvSpPr txBox="1">
            <a:spLocks noChangeArrowheads="1"/>
          </p:cNvSpPr>
          <p:nvPr/>
        </p:nvSpPr>
        <p:spPr bwMode="auto">
          <a:xfrm>
            <a:off x="3348038" y="2781300"/>
            <a:ext cx="719137" cy="366713"/>
          </a:xfrm>
          <a:prstGeom prst="rect">
            <a:avLst/>
          </a:prstGeom>
          <a:noFill/>
          <a:ln w="9525">
            <a:noFill/>
            <a:miter lim="800000"/>
            <a:headEnd/>
            <a:tailEnd/>
          </a:ln>
        </p:spPr>
        <p:txBody>
          <a:bodyPr>
            <a:spAutoFit/>
          </a:bodyPr>
          <a:lstStyle/>
          <a:p>
            <a:pPr>
              <a:spcBef>
                <a:spcPct val="50000"/>
              </a:spcBef>
            </a:pPr>
            <a:endParaRPr lang="ru-RU"/>
          </a:p>
        </p:txBody>
      </p:sp>
      <p:sp>
        <p:nvSpPr>
          <p:cNvPr id="38920" name="Text Box 13"/>
          <p:cNvSpPr txBox="1">
            <a:spLocks noChangeArrowheads="1"/>
          </p:cNvSpPr>
          <p:nvPr/>
        </p:nvSpPr>
        <p:spPr bwMode="auto">
          <a:xfrm>
            <a:off x="3276600" y="2781300"/>
            <a:ext cx="1511300" cy="2246769"/>
          </a:xfrm>
          <a:prstGeom prst="rect">
            <a:avLst/>
          </a:prstGeom>
          <a:solidFill>
            <a:srgbClr val="E9FDEE"/>
          </a:solidFill>
          <a:ln w="9525">
            <a:solidFill>
              <a:schemeClr val="tx1"/>
            </a:solidFill>
            <a:miter lim="800000"/>
            <a:headEnd/>
            <a:tailEnd/>
          </a:ln>
        </p:spPr>
        <p:txBody>
          <a:bodyPr>
            <a:spAutoFit/>
          </a:bodyPr>
          <a:lstStyle/>
          <a:p>
            <a:pPr algn="ctr">
              <a:spcBef>
                <a:spcPct val="50000"/>
              </a:spcBef>
            </a:pPr>
            <a:r>
              <a:rPr lang="uk-UA" sz="1400" b="1" dirty="0">
                <a:solidFill>
                  <a:srgbClr val="33CC33"/>
                </a:solidFill>
              </a:rPr>
              <a:t>Метаболічний ацидоз</a:t>
            </a:r>
            <a:r>
              <a:rPr lang="uk-UA" sz="1400" b="1" i="0" dirty="0"/>
              <a:t> (внаслідок зростання вмісту в крові ацетооцтової та </a:t>
            </a:r>
            <a:r>
              <a:rPr lang="el-GR" sz="1400" b="1" i="0" dirty="0">
                <a:cs typeface="Times New Roman" pitchFamily="18" charset="0"/>
              </a:rPr>
              <a:t>β</a:t>
            </a:r>
            <a:r>
              <a:rPr lang="uk-UA" sz="1400" b="1" i="0" dirty="0" err="1" smtClean="0">
                <a:cs typeface="Times New Roman" pitchFamily="18" charset="0"/>
              </a:rPr>
              <a:t>-оксимасляної</a:t>
            </a:r>
            <a:r>
              <a:rPr lang="uk-UA" sz="1400" b="1" i="0" dirty="0" smtClean="0">
                <a:cs typeface="Times New Roman" pitchFamily="18" charset="0"/>
              </a:rPr>
              <a:t> </a:t>
            </a:r>
            <a:r>
              <a:rPr lang="uk-UA" sz="1400" b="1" i="0" dirty="0">
                <a:cs typeface="Times New Roman" pitchFamily="18" charset="0"/>
              </a:rPr>
              <a:t>кислот при цукровому діабеті)</a:t>
            </a:r>
            <a:endParaRPr lang="ru-RU" sz="1400" b="1" i="0" dirty="0">
              <a:cs typeface="Times New Roman" pitchFamily="18" charset="0"/>
            </a:endParaRPr>
          </a:p>
        </p:txBody>
      </p:sp>
      <p:sp>
        <p:nvSpPr>
          <p:cNvPr id="38921" name="Text Box 15"/>
          <p:cNvSpPr txBox="1">
            <a:spLocks noChangeArrowheads="1"/>
          </p:cNvSpPr>
          <p:nvPr/>
        </p:nvSpPr>
        <p:spPr bwMode="auto">
          <a:xfrm>
            <a:off x="5364163" y="2852738"/>
            <a:ext cx="1368425" cy="2246769"/>
          </a:xfrm>
          <a:prstGeom prst="rect">
            <a:avLst/>
          </a:prstGeom>
          <a:solidFill>
            <a:srgbClr val="FFE2C5"/>
          </a:solidFill>
          <a:ln w="9525">
            <a:solidFill>
              <a:schemeClr val="tx1"/>
            </a:solidFill>
            <a:miter lim="800000"/>
            <a:headEnd/>
            <a:tailEnd/>
          </a:ln>
        </p:spPr>
        <p:txBody>
          <a:bodyPr>
            <a:spAutoFit/>
          </a:bodyPr>
          <a:lstStyle/>
          <a:p>
            <a:pPr algn="ctr">
              <a:spcBef>
                <a:spcPct val="50000"/>
              </a:spcBef>
            </a:pPr>
            <a:r>
              <a:rPr lang="uk-UA" sz="1400" b="1" dirty="0">
                <a:solidFill>
                  <a:srgbClr val="CC6600"/>
                </a:solidFill>
              </a:rPr>
              <a:t>Дихальний </a:t>
            </a:r>
            <a:r>
              <a:rPr lang="uk-UA" sz="1400" b="1" dirty="0" err="1">
                <a:solidFill>
                  <a:srgbClr val="CC6600"/>
                </a:solidFill>
              </a:rPr>
              <a:t>алколоз</a:t>
            </a:r>
            <a:r>
              <a:rPr lang="uk-UA" sz="1400" b="1" dirty="0"/>
              <a:t>  </a:t>
            </a:r>
            <a:r>
              <a:rPr lang="uk-UA" sz="1400" b="1" i="0" dirty="0"/>
              <a:t>(при </a:t>
            </a:r>
            <a:r>
              <a:rPr lang="uk-UA" sz="1400" b="1" i="0" dirty="0" err="1"/>
              <a:t>гіпервен-</a:t>
            </a:r>
            <a:r>
              <a:rPr lang="uk-UA" sz="1400" b="1" i="0" dirty="0"/>
              <a:t>           </a:t>
            </a:r>
            <a:r>
              <a:rPr lang="uk-UA" sz="1400" b="1" i="0" dirty="0" err="1"/>
              <a:t>тиляції</a:t>
            </a:r>
            <a:r>
              <a:rPr lang="uk-UA" sz="1400" b="1" i="0" dirty="0"/>
              <a:t> внаслідок зменшення </a:t>
            </a:r>
            <a:r>
              <a:rPr lang="uk-UA" sz="1400" b="1" i="0" dirty="0" smtClean="0"/>
              <a:t>вуглекислого </a:t>
            </a:r>
            <a:r>
              <a:rPr lang="uk-UA" sz="1400" b="1" i="0" dirty="0"/>
              <a:t>газу в крові та підвищення </a:t>
            </a:r>
            <a:r>
              <a:rPr lang="uk-UA" sz="1400" b="1" i="0" dirty="0" err="1"/>
              <a:t>рН</a:t>
            </a:r>
            <a:r>
              <a:rPr lang="uk-UA" sz="1400" b="1" i="0" dirty="0"/>
              <a:t> крові)</a:t>
            </a:r>
            <a:endParaRPr lang="ru-RU" sz="1400" b="1" i="0" dirty="0"/>
          </a:p>
        </p:txBody>
      </p:sp>
      <p:sp>
        <p:nvSpPr>
          <p:cNvPr id="38922" name="Text Box 16"/>
          <p:cNvSpPr txBox="1">
            <a:spLocks noChangeArrowheads="1"/>
          </p:cNvSpPr>
          <p:nvPr/>
        </p:nvSpPr>
        <p:spPr bwMode="auto">
          <a:xfrm>
            <a:off x="7092950" y="2852738"/>
            <a:ext cx="1511300" cy="1909762"/>
          </a:xfrm>
          <a:prstGeom prst="rect">
            <a:avLst/>
          </a:prstGeom>
          <a:solidFill>
            <a:srgbClr val="FFD5FF"/>
          </a:solidFill>
          <a:ln w="9525">
            <a:solidFill>
              <a:schemeClr val="tx1"/>
            </a:solidFill>
            <a:miter lim="800000"/>
            <a:headEnd/>
            <a:tailEnd/>
          </a:ln>
        </p:spPr>
        <p:txBody>
          <a:bodyPr>
            <a:spAutoFit/>
          </a:bodyPr>
          <a:lstStyle/>
          <a:p>
            <a:pPr algn="ctr">
              <a:spcBef>
                <a:spcPct val="50000"/>
              </a:spcBef>
            </a:pPr>
            <a:r>
              <a:rPr lang="uk-UA" sz="1400" b="1">
                <a:solidFill>
                  <a:schemeClr val="folHlink"/>
                </a:solidFill>
              </a:rPr>
              <a:t>Метаболічний алколоз</a:t>
            </a:r>
            <a:r>
              <a:rPr lang="uk-UA" sz="1400" b="1"/>
              <a:t> </a:t>
            </a:r>
          </a:p>
          <a:p>
            <a:pPr algn="ctr">
              <a:spcBef>
                <a:spcPct val="50000"/>
              </a:spcBef>
            </a:pPr>
            <a:r>
              <a:rPr lang="uk-UA" sz="1400" b="1" i="0"/>
              <a:t>(при блювоті, що супровод-жується втратою соляної кислоти)</a:t>
            </a:r>
            <a:endParaRPr lang="ru-RU" sz="1400" b="1" i="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bwMode="auto">
          <a:xfrm>
            <a:off x="1547813" y="333375"/>
            <a:ext cx="7416800" cy="6191250"/>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charset="0"/>
              <a:buNone/>
            </a:pPr>
            <a:r>
              <a:rPr lang="uk-UA" sz="2400" b="1" i="1" dirty="0" smtClean="0">
                <a:solidFill>
                  <a:srgbClr val="FF0000"/>
                </a:solidFill>
                <a:ea typeface="맑은 고딕"/>
              </a:rPr>
              <a:t>Питома вага (щільність) крові</a:t>
            </a:r>
          </a:p>
          <a:p>
            <a:pPr>
              <a:buFont typeface="Arial" charset="0"/>
              <a:buNone/>
            </a:pPr>
            <a:r>
              <a:rPr lang="uk-UA" sz="1600" b="1" dirty="0" smtClean="0">
                <a:solidFill>
                  <a:srgbClr val="FF0000"/>
                </a:solidFill>
                <a:ea typeface="맑은 고딕"/>
              </a:rPr>
              <a:t>            </a:t>
            </a:r>
          </a:p>
          <a:p>
            <a:pPr>
              <a:buNone/>
            </a:pPr>
            <a:r>
              <a:rPr lang="uk-UA" sz="1600" dirty="0" smtClean="0">
                <a:solidFill>
                  <a:srgbClr val="FF0000"/>
                </a:solidFill>
                <a:ea typeface="맑은 고딕"/>
              </a:rPr>
              <a:t>     </a:t>
            </a:r>
            <a:r>
              <a:rPr lang="uk-UA" sz="2000" b="1" dirty="0" smtClean="0">
                <a:solidFill>
                  <a:srgbClr val="FF0000"/>
                </a:solidFill>
                <a:ea typeface="맑은 고딕"/>
              </a:rPr>
              <a:t>Питома вага крові</a:t>
            </a:r>
            <a:r>
              <a:rPr lang="uk-UA" sz="2000" b="1" dirty="0" smtClean="0">
                <a:ea typeface="맑은 고딕"/>
              </a:rPr>
              <a:t> </a:t>
            </a:r>
            <a:r>
              <a:rPr lang="uk-UA" sz="2000" dirty="0" smtClean="0">
                <a:ea typeface="맑은 고딕"/>
              </a:rPr>
              <a:t>у здорової людини середнього               віку складає </a:t>
            </a:r>
            <a:r>
              <a:rPr lang="uk-UA" sz="2000" b="1" dirty="0" smtClean="0">
                <a:solidFill>
                  <a:schemeClr val="accent2"/>
                </a:solidFill>
                <a:ea typeface="맑은 고딕"/>
              </a:rPr>
              <a:t>1,052-1,064</a:t>
            </a:r>
            <a:r>
              <a:rPr lang="uk-UA" sz="2000" dirty="0" smtClean="0">
                <a:solidFill>
                  <a:schemeClr val="accent2"/>
                </a:solidFill>
                <a:ea typeface="맑은 고딕"/>
              </a:rPr>
              <a:t> </a:t>
            </a:r>
            <a:r>
              <a:rPr lang="uk-UA" sz="2000" dirty="0" smtClean="0">
                <a:ea typeface="맑은 고딕"/>
              </a:rPr>
              <a:t>та залежить від кількості                     еритроцитів, вмісту в них гемоглобіну, складу                     плазми. </a:t>
            </a:r>
            <a:r>
              <a:rPr lang="uk-UA" sz="2000" dirty="0">
                <a:ea typeface="맑은 고딕"/>
              </a:rPr>
              <a:t>В'язкість венозної крові дещо більша, ніж </a:t>
            </a:r>
            <a:r>
              <a:rPr lang="uk-UA" sz="2000" dirty="0" smtClean="0">
                <a:ea typeface="맑은 고딕"/>
              </a:rPr>
              <a:t>                        артеріальної. У чоловіків питома вага вище, ніж у                    жінок за рахунок різного вмісту еритроцитів. </a:t>
            </a:r>
          </a:p>
          <a:p>
            <a:pPr>
              <a:buNone/>
            </a:pPr>
            <a:r>
              <a:rPr lang="uk-UA" sz="2000" dirty="0" smtClean="0">
                <a:ea typeface="맑은 고딕"/>
              </a:rPr>
              <a:t>     Питома вага еритроцитів (</a:t>
            </a:r>
            <a:r>
              <a:rPr lang="uk-UA" sz="2000" b="1" dirty="0" smtClean="0">
                <a:solidFill>
                  <a:schemeClr val="accent2"/>
                </a:solidFill>
                <a:ea typeface="맑은 고딕"/>
              </a:rPr>
              <a:t>1,094-1,107</a:t>
            </a:r>
            <a:r>
              <a:rPr lang="uk-UA" sz="2000" dirty="0" smtClean="0">
                <a:ea typeface="맑은 고딕"/>
              </a:rPr>
              <a:t>) суттєво вище,               ніж у плазми крові (</a:t>
            </a:r>
            <a:r>
              <a:rPr lang="uk-UA" sz="2000" b="1" dirty="0" smtClean="0">
                <a:solidFill>
                  <a:schemeClr val="accent2"/>
                </a:solidFill>
                <a:ea typeface="맑은 고딕"/>
              </a:rPr>
              <a:t>1,024-1,030</a:t>
            </a:r>
            <a:r>
              <a:rPr lang="uk-UA" sz="2000" dirty="0" smtClean="0">
                <a:ea typeface="맑은 고딕"/>
              </a:rPr>
              <a:t>), тому у всіх випадках                 підвищення гематокриту, наприклад, при згущенні                   крові через втрати рідини при потовиділенні в умовах    важкої фізичної роботи та високої температури               середовища, відмічається збільшення питомої ваги               крові. </a:t>
            </a:r>
            <a:r>
              <a:rPr lang="ru-RU" sz="2000" dirty="0">
                <a:ea typeface="맑은 고딕"/>
              </a:rPr>
              <a:t>Вона </a:t>
            </a:r>
            <a:r>
              <a:rPr lang="ru-RU" sz="2000" dirty="0" err="1">
                <a:ea typeface="맑은 고딕"/>
              </a:rPr>
              <a:t>зростає</a:t>
            </a:r>
            <a:r>
              <a:rPr lang="ru-RU" sz="2000" dirty="0">
                <a:ea typeface="맑은 고딕"/>
              </a:rPr>
              <a:t> </a:t>
            </a:r>
            <a:r>
              <a:rPr lang="ru-RU" sz="2000" dirty="0" err="1">
                <a:ea typeface="맑은 고딕"/>
              </a:rPr>
              <a:t>також</a:t>
            </a:r>
            <a:r>
              <a:rPr lang="ru-RU" sz="2000" dirty="0">
                <a:ea typeface="맑은 고딕"/>
              </a:rPr>
              <a:t> при </a:t>
            </a:r>
            <a:r>
              <a:rPr lang="ru-RU" sz="2000" dirty="0" err="1">
                <a:ea typeface="맑은 고딕"/>
              </a:rPr>
              <a:t>звільненні</a:t>
            </a:r>
            <a:r>
              <a:rPr lang="ru-RU" sz="2000" dirty="0">
                <a:ea typeface="맑은 고딕"/>
              </a:rPr>
              <a:t> депо, при </a:t>
            </a:r>
            <a:r>
              <a:rPr lang="ru-RU" sz="2000" dirty="0" smtClean="0">
                <a:ea typeface="맑은 고딕"/>
              </a:rPr>
              <a:t>                    </a:t>
            </a:r>
            <a:r>
              <a:rPr lang="ru-RU" sz="2000" dirty="0" err="1" smtClean="0">
                <a:ea typeface="맑은 고딕"/>
              </a:rPr>
              <a:t>посиленому</a:t>
            </a:r>
            <a:r>
              <a:rPr lang="ru-RU" sz="2000" dirty="0" smtClean="0">
                <a:ea typeface="맑은 고딕"/>
              </a:rPr>
              <a:t> </a:t>
            </a:r>
            <a:r>
              <a:rPr lang="ru-RU" sz="2000" dirty="0" err="1">
                <a:ea typeface="맑은 고딕"/>
              </a:rPr>
              <a:t>білковому</a:t>
            </a:r>
            <a:r>
              <a:rPr lang="ru-RU" sz="2000" dirty="0">
                <a:ea typeface="맑은 고딕"/>
              </a:rPr>
              <a:t> </a:t>
            </a:r>
            <a:r>
              <a:rPr lang="ru-RU" sz="2000" dirty="0" err="1">
                <a:ea typeface="맑은 고딕"/>
              </a:rPr>
              <a:t>харчуванні</a:t>
            </a:r>
            <a:r>
              <a:rPr lang="ru-RU" sz="2000" dirty="0">
                <a:ea typeface="맑은 고딕"/>
              </a:rPr>
              <a:t>. </a:t>
            </a:r>
            <a:r>
              <a:rPr lang="ru-RU" sz="2000" dirty="0" err="1">
                <a:ea typeface="맑은 고딕"/>
              </a:rPr>
              <a:t>Це</a:t>
            </a:r>
            <a:r>
              <a:rPr lang="ru-RU" sz="2000" dirty="0">
                <a:ea typeface="맑은 고딕"/>
              </a:rPr>
              <a:t> </a:t>
            </a:r>
            <a:r>
              <a:rPr lang="ru-RU" sz="2000" dirty="0" err="1">
                <a:ea typeface="맑은 고딕"/>
              </a:rPr>
              <a:t>несприятлива</a:t>
            </a:r>
            <a:r>
              <a:rPr lang="ru-RU" sz="2000" dirty="0">
                <a:ea typeface="맑은 고딕"/>
              </a:rPr>
              <a:t> </a:t>
            </a:r>
            <a:r>
              <a:rPr lang="ru-RU" sz="2000" dirty="0" smtClean="0">
                <a:ea typeface="맑은 고딕"/>
              </a:rPr>
              <a:t>                    </a:t>
            </a:r>
            <a:r>
              <a:rPr lang="ru-RU" sz="2000" dirty="0" err="1" smtClean="0">
                <a:ea typeface="맑은 고딕"/>
              </a:rPr>
              <a:t>ознака</a:t>
            </a:r>
            <a:r>
              <a:rPr lang="ru-RU" sz="2000" dirty="0" smtClean="0">
                <a:ea typeface="맑은 고딕"/>
              </a:rPr>
              <a:t> </a:t>
            </a:r>
            <a:r>
              <a:rPr lang="ru-RU" sz="2000" dirty="0">
                <a:ea typeface="맑은 고딕"/>
              </a:rPr>
              <a:t>для людей, </a:t>
            </a:r>
            <a:r>
              <a:rPr lang="ru-RU" sz="2000" dirty="0" err="1">
                <a:ea typeface="맑은 고딕"/>
              </a:rPr>
              <a:t>хворих</a:t>
            </a:r>
            <a:r>
              <a:rPr lang="ru-RU" sz="2000" dirty="0">
                <a:ea typeface="맑은 고딕"/>
              </a:rPr>
              <a:t> на атеросклероз, а </a:t>
            </a:r>
            <a:r>
              <a:rPr lang="ru-RU" sz="2000" dirty="0" err="1">
                <a:ea typeface="맑은 고딕"/>
              </a:rPr>
              <a:t>також</a:t>
            </a:r>
            <a:r>
              <a:rPr lang="ru-RU" sz="2000" dirty="0">
                <a:ea typeface="맑은 고딕"/>
              </a:rPr>
              <a:t> тих, </a:t>
            </a:r>
            <a:r>
              <a:rPr lang="ru-RU" sz="2000" dirty="0" err="1">
                <a:ea typeface="맑은 고딕"/>
              </a:rPr>
              <a:t>що</a:t>
            </a:r>
            <a:r>
              <a:rPr lang="ru-RU" sz="2000" dirty="0">
                <a:ea typeface="맑은 고딕"/>
              </a:rPr>
              <a:t> </a:t>
            </a:r>
            <a:r>
              <a:rPr lang="ru-RU" sz="2000" dirty="0" err="1">
                <a:ea typeface="맑은 고딕"/>
              </a:rPr>
              <a:t>схильні</a:t>
            </a:r>
            <a:r>
              <a:rPr lang="ru-RU" sz="2000" dirty="0">
                <a:ea typeface="맑은 고딕"/>
              </a:rPr>
              <a:t> до </a:t>
            </a:r>
            <a:r>
              <a:rPr lang="ru-RU" sz="2000" dirty="0" err="1">
                <a:ea typeface="맑은 고딕"/>
              </a:rPr>
              <a:t>ішемічної</a:t>
            </a:r>
            <a:r>
              <a:rPr lang="ru-RU" sz="2000" dirty="0">
                <a:ea typeface="맑은 고딕"/>
              </a:rPr>
              <a:t> </a:t>
            </a:r>
            <a:r>
              <a:rPr lang="ru-RU" sz="2000" dirty="0" err="1">
                <a:ea typeface="맑은 고딕"/>
              </a:rPr>
              <a:t>хвороби</a:t>
            </a:r>
            <a:r>
              <a:rPr lang="ru-RU" sz="2000" dirty="0">
                <a:ea typeface="맑은 고딕"/>
              </a:rPr>
              <a:t> </a:t>
            </a:r>
            <a:r>
              <a:rPr lang="ru-RU" sz="2000" dirty="0" err="1">
                <a:ea typeface="맑은 고딕"/>
              </a:rPr>
              <a:t>мозку</a:t>
            </a:r>
            <a:r>
              <a:rPr lang="ru-RU" sz="2000" dirty="0">
                <a:ea typeface="맑은 고딕"/>
              </a:rPr>
              <a:t> та </a:t>
            </a:r>
            <a:r>
              <a:rPr lang="ru-RU" sz="2000" dirty="0" err="1">
                <a:ea typeface="맑은 고딕"/>
              </a:rPr>
              <a:t>серця</a:t>
            </a:r>
            <a:r>
              <a:rPr lang="ru-RU" sz="2000" dirty="0">
                <a:ea typeface="맑은 고딕"/>
              </a:rPr>
              <a:t>.</a:t>
            </a:r>
            <a:endParaRPr lang="ru-RU" sz="2000" dirty="0" smtClean="0">
              <a:ea typeface="맑은 고딕"/>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1"/>
          </p:nvPr>
        </p:nvSpPr>
        <p:spPr bwMode="auto">
          <a:xfrm>
            <a:off x="1619250" y="2276475"/>
            <a:ext cx="7067550" cy="3849688"/>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charset="0"/>
              <a:buNone/>
            </a:pPr>
            <a:r>
              <a:rPr lang="uk-UA" sz="4400" b="1" i="1" smtClean="0">
                <a:solidFill>
                  <a:schemeClr val="folHlink"/>
                </a:solidFill>
                <a:ea typeface="맑은 고딕"/>
              </a:rPr>
              <a:t>ДЯКУЮ ЗА УВАГУ!</a:t>
            </a:r>
            <a:endParaRPr lang="ru-RU" sz="4400" b="1" i="1" smtClean="0">
              <a:solidFill>
                <a:schemeClr val="folHlink"/>
              </a:solidFill>
              <a:ea typeface="맑은 고딕"/>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331640" y="333374"/>
            <a:ext cx="7704856" cy="6335985"/>
          </a:xfrm>
          <a:noFill/>
          <a:ln>
            <a:miter lim="800000"/>
            <a:headEnd/>
            <a:tailEnd/>
          </a:ln>
        </p:spPr>
        <p:txBody>
          <a:bodyPr vert="horz" wrap="square" lIns="91440" tIns="45720" rIns="91440" bIns="45720" numCol="1" anchor="t" anchorCtr="0" compatLnSpc="1">
            <a:prstTxWarp prst="textNoShape">
              <a:avLst/>
            </a:prstTxWarp>
          </a:bodyPr>
          <a:lstStyle/>
          <a:p>
            <a:pPr marL="0" indent="0" algn="ctr">
              <a:lnSpc>
                <a:spcPct val="90000"/>
              </a:lnSpc>
              <a:buNone/>
            </a:pPr>
            <a:r>
              <a:rPr lang="uk-UA" sz="3600" b="1" dirty="0" smtClean="0">
                <a:solidFill>
                  <a:srgbClr val="4F81BD"/>
                </a:solidFill>
                <a:latin typeface="Times New Roman" panose="02020603050405020304" pitchFamily="18" charset="0"/>
                <a:ea typeface="맑은 고딕"/>
                <a:cs typeface="Times New Roman" panose="02020603050405020304" pitchFamily="18" charset="0"/>
              </a:rPr>
              <a:t>1. Рідкі середовища організму</a:t>
            </a:r>
          </a:p>
          <a:p>
            <a:pPr>
              <a:lnSpc>
                <a:spcPct val="90000"/>
              </a:lnSpc>
              <a:buNone/>
            </a:pPr>
            <a:r>
              <a:rPr lang="uk-UA" sz="1800" dirty="0" smtClean="0">
                <a:ea typeface="맑은 고딕"/>
              </a:rPr>
              <a:t>    Більшість </a:t>
            </a:r>
            <a:r>
              <a:rPr lang="uk-UA" sz="1800" dirty="0">
                <a:ea typeface="맑은 고딕"/>
              </a:rPr>
              <a:t>клітин багатоклітинного </a:t>
            </a:r>
            <a:r>
              <a:rPr lang="uk-UA" sz="1800" dirty="0" smtClean="0">
                <a:ea typeface="맑은 고딕"/>
              </a:rPr>
              <a:t>організму не мають                                  контакту з довкіллям </a:t>
            </a:r>
            <a:r>
              <a:rPr lang="uk-UA" sz="1800" dirty="0">
                <a:ea typeface="맑은 고딕"/>
              </a:rPr>
              <a:t>і тому отримують все необхідне </a:t>
            </a:r>
            <a:r>
              <a:rPr lang="uk-UA" sz="1800" dirty="0" smtClean="0">
                <a:ea typeface="맑은 고딕"/>
              </a:rPr>
              <a:t>для                              життєдіяльності з навколишнього </a:t>
            </a:r>
            <a:r>
              <a:rPr lang="uk-UA" sz="1800" dirty="0">
                <a:ea typeface="맑은 고딕"/>
              </a:rPr>
              <a:t>внутрішнього середовища, </a:t>
            </a:r>
            <a:r>
              <a:rPr lang="uk-UA" sz="1800" dirty="0" smtClean="0">
                <a:ea typeface="맑은 고딕"/>
              </a:rPr>
              <a:t>          в </a:t>
            </a:r>
            <a:r>
              <a:rPr lang="uk-UA" sz="1800" dirty="0">
                <a:ea typeface="맑은 고딕"/>
              </a:rPr>
              <a:t>яке </a:t>
            </a:r>
            <a:r>
              <a:rPr lang="uk-UA" sz="1800" dirty="0" smtClean="0">
                <a:ea typeface="맑은 고딕"/>
              </a:rPr>
              <a:t>потім виводять </a:t>
            </a:r>
            <a:r>
              <a:rPr lang="uk-UA" sz="1800" dirty="0">
                <a:ea typeface="맑은 고딕"/>
              </a:rPr>
              <a:t>продукти обміну. </a:t>
            </a:r>
            <a:r>
              <a:rPr lang="uk-UA" sz="1800" dirty="0" smtClean="0">
                <a:ea typeface="맑은 고딕"/>
              </a:rPr>
              <a:t>                                                               Під </a:t>
            </a:r>
            <a:r>
              <a:rPr lang="uk-UA" sz="1800" b="1" dirty="0" smtClean="0">
                <a:solidFill>
                  <a:srgbClr val="FF0000"/>
                </a:solidFill>
                <a:ea typeface="맑은 고딕"/>
              </a:rPr>
              <a:t>внутрішнім середовищем</a:t>
            </a:r>
            <a:r>
              <a:rPr lang="uk-UA" sz="1800" b="1" dirty="0" smtClean="0">
                <a:ea typeface="맑은 고딕"/>
              </a:rPr>
              <a:t> </a:t>
            </a:r>
            <a:r>
              <a:rPr lang="uk-UA" sz="1800" dirty="0">
                <a:ea typeface="맑은 고딕"/>
              </a:rPr>
              <a:t>організму (</a:t>
            </a:r>
            <a:r>
              <a:rPr lang="uk-UA" sz="1800" dirty="0" smtClean="0">
                <a:ea typeface="맑은 고딕"/>
              </a:rPr>
              <a:t>термін, </a:t>
            </a:r>
            <a:r>
              <a:rPr lang="uk-UA" sz="1800" dirty="0" err="1" smtClean="0">
                <a:ea typeface="맑은 고딕"/>
              </a:rPr>
              <a:t>запропоно-</a:t>
            </a:r>
            <a:r>
              <a:rPr lang="uk-UA" sz="1800" dirty="0" smtClean="0">
                <a:ea typeface="맑은 고딕"/>
              </a:rPr>
              <a:t>                 </a:t>
            </a:r>
            <a:r>
              <a:rPr lang="uk-UA" sz="1800" dirty="0" err="1" smtClean="0">
                <a:ea typeface="맑은 고딕"/>
              </a:rPr>
              <a:t>ваний</a:t>
            </a:r>
            <a:r>
              <a:rPr lang="uk-UA" sz="1800" dirty="0" smtClean="0">
                <a:ea typeface="맑은 고딕"/>
              </a:rPr>
              <a:t> </a:t>
            </a:r>
            <a:r>
              <a:rPr lang="uk-UA" sz="1800" dirty="0">
                <a:ea typeface="맑은 고딕"/>
              </a:rPr>
              <a:t>французьким фізіологом </a:t>
            </a:r>
            <a:r>
              <a:rPr lang="uk-UA" sz="1800" dirty="0" smtClean="0">
                <a:ea typeface="맑은 고딕"/>
              </a:rPr>
              <a:t>Клодом </a:t>
            </a:r>
            <a:r>
              <a:rPr lang="uk-UA" sz="1800" dirty="0" err="1">
                <a:ea typeface="맑은 고딕"/>
              </a:rPr>
              <a:t>Бернаром</a:t>
            </a:r>
            <a:r>
              <a:rPr lang="uk-UA" sz="1800" dirty="0">
                <a:ea typeface="맑은 고딕"/>
              </a:rPr>
              <a:t>) </a:t>
            </a:r>
            <a:r>
              <a:rPr lang="uk-UA" sz="1800" dirty="0" smtClean="0">
                <a:ea typeface="맑은 고딕"/>
              </a:rPr>
              <a:t>розуміють                             рідини</a:t>
            </a:r>
            <a:r>
              <a:rPr lang="uk-UA" sz="1800" dirty="0">
                <a:ea typeface="맑은 고딕"/>
              </a:rPr>
              <a:t>, що омивають клітини і беруть участь в обмінних </a:t>
            </a:r>
            <a:r>
              <a:rPr lang="uk-UA" sz="1800" dirty="0" smtClean="0">
                <a:ea typeface="맑은 고딕"/>
              </a:rPr>
              <a:t>                       реакціях між ними </a:t>
            </a:r>
            <a:r>
              <a:rPr lang="uk-UA" sz="1800" dirty="0">
                <a:ea typeface="맑은 고딕"/>
              </a:rPr>
              <a:t>та зовнішнім середовищем</a:t>
            </a:r>
            <a:r>
              <a:rPr lang="uk-UA" sz="1800" dirty="0" smtClean="0">
                <a:ea typeface="맑은 고딕"/>
              </a:rPr>
              <a:t>.                                        </a:t>
            </a:r>
            <a:r>
              <a:rPr lang="uk-UA" sz="1800" dirty="0" smtClean="0">
                <a:solidFill>
                  <a:srgbClr val="7030A0"/>
                </a:solidFill>
                <a:ea typeface="맑은 고딕"/>
              </a:rPr>
              <a:t>Рідинний простір </a:t>
            </a:r>
            <a:r>
              <a:rPr lang="uk-UA" sz="1800" dirty="0">
                <a:ea typeface="맑은 고딕"/>
              </a:rPr>
              <a:t>організму складається з </a:t>
            </a:r>
            <a:r>
              <a:rPr lang="uk-UA" sz="1800" dirty="0" smtClean="0">
                <a:ea typeface="맑은 고딕"/>
              </a:rPr>
              <a:t>наступних                                      </a:t>
            </a:r>
            <a:r>
              <a:rPr lang="uk-UA" sz="1800" dirty="0" err="1" smtClean="0">
                <a:ea typeface="맑은 고딕"/>
              </a:rPr>
              <a:t>компартментів</a:t>
            </a:r>
            <a:r>
              <a:rPr lang="uk-UA" sz="1800" dirty="0">
                <a:ea typeface="맑은 고딕"/>
              </a:rPr>
              <a:t>:</a:t>
            </a:r>
            <a:r>
              <a:rPr lang="uk-UA" sz="1800" dirty="0" smtClean="0">
                <a:ea typeface="맑은 고딕"/>
              </a:rPr>
              <a:t>  внутрішньосудинний </a:t>
            </a:r>
            <a:r>
              <a:rPr lang="uk-UA" sz="1800" dirty="0">
                <a:ea typeface="맑은 고딕"/>
              </a:rPr>
              <a:t>(кров і лімфа) та </a:t>
            </a:r>
            <a:r>
              <a:rPr lang="uk-UA" sz="1800" dirty="0" smtClean="0">
                <a:ea typeface="맑은 고딕"/>
              </a:rPr>
              <a:t>                                                           </a:t>
            </a:r>
            <a:r>
              <a:rPr lang="uk-UA" sz="1800" dirty="0" err="1" smtClean="0">
                <a:ea typeface="맑은 고딕"/>
              </a:rPr>
              <a:t>позасудинний</a:t>
            </a:r>
            <a:r>
              <a:rPr lang="uk-UA" sz="1800" dirty="0" smtClean="0">
                <a:ea typeface="맑은 고딕"/>
              </a:rPr>
              <a:t>, який включає </a:t>
            </a:r>
            <a:r>
              <a:rPr lang="uk-UA" sz="1800" dirty="0">
                <a:ea typeface="맑은 고딕"/>
              </a:rPr>
              <a:t>міжклітинний (</a:t>
            </a:r>
            <a:r>
              <a:rPr lang="uk-UA" sz="1800" dirty="0" err="1">
                <a:ea typeface="맑은 고딕"/>
              </a:rPr>
              <a:t>інтерстиціальний</a:t>
            </a:r>
            <a:r>
              <a:rPr lang="uk-UA" sz="1800" dirty="0">
                <a:ea typeface="맑은 고딕"/>
              </a:rPr>
              <a:t>) </a:t>
            </a:r>
            <a:r>
              <a:rPr lang="uk-UA" sz="1800" dirty="0" smtClean="0">
                <a:ea typeface="맑은 고딕"/>
              </a:rPr>
              <a:t>                        і </a:t>
            </a:r>
            <a:r>
              <a:rPr lang="uk-UA" sz="1800" dirty="0">
                <a:ea typeface="맑은 고딕"/>
              </a:rPr>
              <a:t>внутрішньоклітинний. </a:t>
            </a:r>
            <a:endParaRPr lang="uk-UA" sz="1800" dirty="0" smtClean="0">
              <a:ea typeface="맑은 고딕"/>
            </a:endParaRPr>
          </a:p>
          <a:p>
            <a:pPr>
              <a:lnSpc>
                <a:spcPct val="90000"/>
              </a:lnSpc>
              <a:buNone/>
            </a:pPr>
            <a:r>
              <a:rPr lang="uk-UA" sz="1800" dirty="0">
                <a:ea typeface="맑은 고딕"/>
              </a:rPr>
              <a:t> </a:t>
            </a:r>
            <a:r>
              <a:rPr lang="uk-UA" sz="1800" dirty="0" smtClean="0">
                <a:ea typeface="맑은 고딕"/>
              </a:rPr>
              <a:t>    У людини </a:t>
            </a:r>
            <a:r>
              <a:rPr lang="uk-UA" sz="1800" dirty="0">
                <a:ea typeface="맑은 고딕"/>
              </a:rPr>
              <a:t>вагою 70 кг обсяг цих просторів приблизно </a:t>
            </a:r>
            <a:r>
              <a:rPr lang="uk-UA" sz="1800" dirty="0" smtClean="0">
                <a:ea typeface="맑은 고딕"/>
              </a:rPr>
              <a:t>                            дорівнює </a:t>
            </a:r>
            <a:r>
              <a:rPr lang="uk-UA" sz="1800" dirty="0">
                <a:ea typeface="맑은 고딕"/>
              </a:rPr>
              <a:t>3, 5, </a:t>
            </a:r>
            <a:r>
              <a:rPr lang="uk-UA" sz="1800" dirty="0" smtClean="0">
                <a:ea typeface="맑은 고딕"/>
              </a:rPr>
              <a:t>10 і 30 </a:t>
            </a:r>
            <a:r>
              <a:rPr lang="uk-UA" sz="1800" dirty="0">
                <a:ea typeface="맑은 고딕"/>
              </a:rPr>
              <a:t>л відповідно. Існують також </a:t>
            </a:r>
            <a:r>
              <a:rPr lang="uk-UA" sz="1800" dirty="0" smtClean="0">
                <a:ea typeface="맑은 고딕"/>
              </a:rPr>
              <a:t>                                    спеціалізовані рідкі </a:t>
            </a:r>
            <a:r>
              <a:rPr lang="uk-UA" sz="1800" dirty="0">
                <a:ea typeface="맑은 고딕"/>
              </a:rPr>
              <a:t>середовища,складові незначну частину </a:t>
            </a:r>
            <a:r>
              <a:rPr lang="uk-UA" sz="1800" dirty="0" smtClean="0">
                <a:ea typeface="맑은 고딕"/>
              </a:rPr>
              <a:t>                     </a:t>
            </a:r>
            <a:r>
              <a:rPr lang="uk-UA" sz="1800" dirty="0" err="1" smtClean="0">
                <a:ea typeface="맑은 고딕"/>
              </a:rPr>
              <a:t>позасудинного</a:t>
            </a:r>
            <a:r>
              <a:rPr lang="uk-UA" sz="1800" dirty="0" smtClean="0">
                <a:ea typeface="맑은 고딕"/>
              </a:rPr>
              <a:t> відділу</a:t>
            </a:r>
            <a:r>
              <a:rPr lang="uk-UA" sz="1800" dirty="0">
                <a:ea typeface="맑은 고딕"/>
              </a:rPr>
              <a:t>; спинномозкова, синовіальна, </a:t>
            </a:r>
            <a:r>
              <a:rPr lang="uk-UA" sz="1800" dirty="0" smtClean="0">
                <a:ea typeface="맑은 고딕"/>
              </a:rPr>
              <a:t>                               плевральна</a:t>
            </a:r>
            <a:r>
              <a:rPr lang="uk-UA" sz="1800" dirty="0">
                <a:ea typeface="맑은 고딕"/>
              </a:rPr>
              <a:t>, передньої </a:t>
            </a:r>
            <a:r>
              <a:rPr lang="uk-UA" sz="1800" dirty="0" smtClean="0">
                <a:ea typeface="맑은 고딕"/>
              </a:rPr>
              <a:t>камери </a:t>
            </a:r>
            <a:r>
              <a:rPr lang="uk-UA" sz="1800" dirty="0">
                <a:ea typeface="맑은 고딕"/>
              </a:rPr>
              <a:t>ока, </a:t>
            </a:r>
            <a:r>
              <a:rPr lang="uk-UA" sz="1800" dirty="0" smtClean="0">
                <a:ea typeface="맑은 고딕"/>
              </a:rPr>
              <a:t>внутрішнього вуха. </a:t>
            </a:r>
          </a:p>
          <a:p>
            <a:pPr>
              <a:lnSpc>
                <a:spcPct val="90000"/>
              </a:lnSpc>
              <a:buNone/>
            </a:pPr>
            <a:r>
              <a:rPr lang="ru-RU" sz="1800" dirty="0" smtClean="0">
                <a:ea typeface="맑은 고딕"/>
              </a:rPr>
              <a:t>   Для </a:t>
            </a:r>
            <a:r>
              <a:rPr lang="ru-RU" sz="1800" dirty="0" err="1">
                <a:ea typeface="맑은 고딕"/>
              </a:rPr>
              <a:t>внутрішнього</a:t>
            </a:r>
            <a:r>
              <a:rPr lang="ru-RU" sz="1800" dirty="0">
                <a:ea typeface="맑은 고딕"/>
              </a:rPr>
              <a:t> середовища </a:t>
            </a:r>
            <a:r>
              <a:rPr lang="ru-RU" sz="1800" dirty="0" err="1">
                <a:ea typeface="맑은 고딕"/>
              </a:rPr>
              <a:t>організму</a:t>
            </a:r>
            <a:r>
              <a:rPr lang="ru-RU" sz="1800" dirty="0">
                <a:ea typeface="맑은 고딕"/>
              </a:rPr>
              <a:t> характерно </a:t>
            </a:r>
            <a:r>
              <a:rPr lang="ru-RU" sz="1800" dirty="0" err="1" smtClean="0">
                <a:ea typeface="맑은 고딕"/>
              </a:rPr>
              <a:t>відносна</a:t>
            </a:r>
            <a:r>
              <a:rPr lang="ru-RU" sz="1800" dirty="0" smtClean="0">
                <a:ea typeface="맑은 고딕"/>
              </a:rPr>
              <a:t>              </a:t>
            </a:r>
            <a:r>
              <a:rPr lang="ru-RU" sz="1800" dirty="0" err="1" smtClean="0">
                <a:ea typeface="맑은 고딕"/>
              </a:rPr>
              <a:t>сталість</a:t>
            </a:r>
            <a:r>
              <a:rPr lang="ru-RU" sz="1800" dirty="0" smtClean="0">
                <a:ea typeface="맑은 고딕"/>
              </a:rPr>
              <a:t> </a:t>
            </a:r>
            <a:r>
              <a:rPr lang="ru-RU" sz="1800" dirty="0">
                <a:ea typeface="맑은 고딕"/>
              </a:rPr>
              <a:t>складу та </a:t>
            </a:r>
            <a:r>
              <a:rPr lang="ru-RU" sz="1800" dirty="0" err="1">
                <a:ea typeface="맑은 고딕"/>
              </a:rPr>
              <a:t>фізико-хімічних</a:t>
            </a:r>
            <a:r>
              <a:rPr lang="ru-RU" sz="1800" dirty="0">
                <a:ea typeface="맑은 고딕"/>
              </a:rPr>
              <a:t> </a:t>
            </a:r>
            <a:r>
              <a:rPr lang="ru-RU" sz="1800" dirty="0" err="1">
                <a:ea typeface="맑은 고딕"/>
              </a:rPr>
              <a:t>властивостей</a:t>
            </a:r>
            <a:r>
              <a:rPr lang="ru-RU" sz="1800" dirty="0">
                <a:ea typeface="맑은 고딕"/>
              </a:rPr>
              <a:t>, </a:t>
            </a:r>
            <a:r>
              <a:rPr lang="ru-RU" sz="1800" dirty="0" err="1" smtClean="0">
                <a:ea typeface="맑은 고딕"/>
              </a:rPr>
              <a:t>тобто</a:t>
            </a:r>
            <a:r>
              <a:rPr lang="ru-RU" sz="1800" dirty="0" smtClean="0">
                <a:ea typeface="맑은 고딕"/>
              </a:rPr>
              <a:t>,                             </a:t>
            </a:r>
            <a:r>
              <a:rPr lang="ru-RU" sz="1800" b="1" dirty="0" smtClean="0">
                <a:solidFill>
                  <a:srgbClr val="FF0000"/>
                </a:solidFill>
                <a:ea typeface="맑은 고딕"/>
              </a:rPr>
              <a:t>гомеостаз</a:t>
            </a:r>
            <a:r>
              <a:rPr lang="ru-RU" sz="1800" dirty="0" smtClean="0">
                <a:ea typeface="맑은 고딕"/>
              </a:rPr>
              <a:t> </a:t>
            </a:r>
            <a:r>
              <a:rPr lang="ru-RU" sz="1800" dirty="0">
                <a:ea typeface="맑은 고딕"/>
              </a:rPr>
              <a:t>(</a:t>
            </a:r>
            <a:r>
              <a:rPr lang="en-US" sz="1800" i="1" dirty="0" err="1">
                <a:ea typeface="맑은 고딕"/>
              </a:rPr>
              <a:t>homoios</a:t>
            </a:r>
            <a:r>
              <a:rPr lang="en-US" sz="1800" dirty="0" smtClean="0">
                <a:ea typeface="맑은 고딕"/>
              </a:rPr>
              <a:t>,</a:t>
            </a:r>
            <a:r>
              <a:rPr lang="uk-UA" sz="1800" dirty="0" smtClean="0">
                <a:ea typeface="맑은 고딕"/>
              </a:rPr>
              <a:t> </a:t>
            </a:r>
            <a:r>
              <a:rPr lang="ru-RU" sz="1800" dirty="0" err="1" smtClean="0">
                <a:ea typeface="맑은 고딕"/>
              </a:rPr>
              <a:t>грец</a:t>
            </a:r>
            <a:r>
              <a:rPr lang="ru-RU" sz="1800" dirty="0">
                <a:ea typeface="맑은 고딕"/>
              </a:rPr>
              <a:t>. – </a:t>
            </a:r>
            <a:r>
              <a:rPr lang="ru-RU" sz="1800" dirty="0" err="1" smtClean="0">
                <a:ea typeface="맑은 고딕"/>
              </a:rPr>
              <a:t>подібний</a:t>
            </a:r>
            <a:r>
              <a:rPr lang="ru-RU" sz="1800" dirty="0" smtClean="0">
                <a:ea typeface="맑은 고딕"/>
              </a:rPr>
              <a:t>; </a:t>
            </a:r>
            <a:r>
              <a:rPr lang="ru-RU" sz="1800" dirty="0">
                <a:ea typeface="맑은 고딕"/>
              </a:rPr>
              <a:t>+ </a:t>
            </a:r>
            <a:r>
              <a:rPr lang="en-US" sz="1800" i="1" dirty="0">
                <a:ea typeface="맑은 고딕"/>
              </a:rPr>
              <a:t>stasis</a:t>
            </a:r>
            <a:r>
              <a:rPr lang="en-US" sz="1800" dirty="0">
                <a:ea typeface="맑은 고딕"/>
              </a:rPr>
              <a:t>, </a:t>
            </a:r>
            <a:r>
              <a:rPr lang="ru-RU" sz="1800" dirty="0" err="1" smtClean="0">
                <a:ea typeface="맑은 고딕"/>
              </a:rPr>
              <a:t>грец</a:t>
            </a:r>
            <a:r>
              <a:rPr lang="ru-RU" sz="1800" dirty="0">
                <a:ea typeface="맑은 고딕"/>
              </a:rPr>
              <a:t>. – </a:t>
            </a:r>
            <a:r>
              <a:rPr lang="ru-RU" sz="1800" dirty="0" smtClean="0">
                <a:ea typeface="맑은 고딕"/>
              </a:rPr>
              <a:t>стан</a:t>
            </a:r>
            <a:r>
              <a:rPr lang="ru-RU" sz="1800" dirty="0">
                <a:ea typeface="맑은 고딕"/>
              </a:rPr>
              <a:t>).</a:t>
            </a:r>
            <a:endParaRPr lang="ru-RU" sz="1800" dirty="0" smtClean="0">
              <a:ea typeface="맑은 고딕"/>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704759" y="581909"/>
            <a:ext cx="7416824" cy="5511388"/>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buNone/>
            </a:pPr>
            <a:r>
              <a:rPr lang="uk-UA" sz="2000" dirty="0">
                <a:ea typeface="맑은 고딕"/>
              </a:rPr>
              <a:t>Цей термін запропонований у 1929 році канадським </a:t>
            </a:r>
            <a:r>
              <a:rPr lang="uk-UA" sz="2000" dirty="0" smtClean="0">
                <a:ea typeface="맑은 고딕"/>
              </a:rPr>
              <a:t>                             фізіологом </a:t>
            </a:r>
            <a:r>
              <a:rPr lang="uk-UA" sz="2000" b="1" i="1" dirty="0" err="1" smtClean="0">
                <a:solidFill>
                  <a:srgbClr val="7030A0"/>
                </a:solidFill>
                <a:ea typeface="맑은 고딕"/>
              </a:rPr>
              <a:t>Уолтером</a:t>
            </a:r>
            <a:r>
              <a:rPr lang="uk-UA" sz="2000" b="1" i="1" dirty="0" smtClean="0">
                <a:solidFill>
                  <a:srgbClr val="7030A0"/>
                </a:solidFill>
                <a:ea typeface="맑은 고딕"/>
              </a:rPr>
              <a:t> Кенноном</a:t>
            </a:r>
            <a:r>
              <a:rPr lang="uk-UA" sz="2000" dirty="0" smtClean="0">
                <a:ea typeface="맑은 고딕"/>
              </a:rPr>
              <a:t>, </a:t>
            </a:r>
            <a:r>
              <a:rPr lang="uk-UA" sz="2000" dirty="0">
                <a:ea typeface="맑은 고딕"/>
              </a:rPr>
              <a:t>але сама концепція </a:t>
            </a:r>
            <a:r>
              <a:rPr lang="uk-UA" sz="2000" dirty="0" smtClean="0">
                <a:ea typeface="맑은 고딕"/>
              </a:rPr>
              <a:t>                                        гомеостазу </a:t>
            </a:r>
            <a:r>
              <a:rPr lang="uk-UA" sz="2000" dirty="0">
                <a:ea typeface="맑은 고딕"/>
              </a:rPr>
              <a:t>розроблена в 70-х роках 19 </a:t>
            </a:r>
            <a:r>
              <a:rPr lang="uk-UA" sz="2000" dirty="0" smtClean="0">
                <a:ea typeface="맑은 고딕"/>
              </a:rPr>
              <a:t>століття                  </a:t>
            </a:r>
            <a:r>
              <a:rPr lang="uk-UA" sz="2000" b="1" i="1" dirty="0" smtClean="0">
                <a:solidFill>
                  <a:srgbClr val="7030A0"/>
                </a:solidFill>
                <a:ea typeface="맑은 고딕"/>
              </a:rPr>
              <a:t>Клодом </a:t>
            </a:r>
            <a:r>
              <a:rPr lang="uk-UA" sz="2000" b="1" i="1" dirty="0" err="1" smtClean="0">
                <a:solidFill>
                  <a:srgbClr val="7030A0"/>
                </a:solidFill>
                <a:ea typeface="맑은 고딕"/>
              </a:rPr>
              <a:t>Бернаром</a:t>
            </a:r>
            <a:r>
              <a:rPr lang="uk-UA" sz="2000" dirty="0">
                <a:ea typeface="맑은 고딕"/>
              </a:rPr>
              <a:t>, який першим вказав, що </a:t>
            </a:r>
            <a:r>
              <a:rPr lang="uk-UA" sz="2000" dirty="0" smtClean="0">
                <a:ea typeface="맑은 고딕"/>
              </a:rPr>
              <a:t>                                      «</a:t>
            </a:r>
            <a:r>
              <a:rPr lang="uk-UA" sz="2000" dirty="0">
                <a:ea typeface="맑은 고딕"/>
              </a:rPr>
              <a:t>постійність </a:t>
            </a:r>
            <a:r>
              <a:rPr lang="uk-UA" sz="2000" dirty="0" smtClean="0">
                <a:ea typeface="맑은 고딕"/>
              </a:rPr>
              <a:t>внутрішнього середовища </a:t>
            </a:r>
            <a:r>
              <a:rPr lang="uk-UA" sz="2000" dirty="0">
                <a:ea typeface="맑은 고딕"/>
              </a:rPr>
              <a:t>організму – </a:t>
            </a:r>
            <a:r>
              <a:rPr lang="uk-UA" sz="2000" dirty="0" smtClean="0">
                <a:ea typeface="맑은 고딕"/>
              </a:rPr>
              <a:t>                     умова вільного життя». </a:t>
            </a:r>
          </a:p>
          <a:p>
            <a:pPr marL="0" indent="0">
              <a:lnSpc>
                <a:spcPct val="90000"/>
              </a:lnSpc>
              <a:buNone/>
            </a:pPr>
            <a:r>
              <a:rPr lang="uk-UA" sz="2000" dirty="0" smtClean="0">
                <a:ea typeface="맑은 고딕"/>
              </a:rPr>
              <a:t>Завдяки </a:t>
            </a:r>
            <a:r>
              <a:rPr lang="uk-UA" sz="2000" dirty="0">
                <a:ea typeface="맑은 고딕"/>
              </a:rPr>
              <a:t>цій властивості клітини функціонують </a:t>
            </a:r>
            <a:r>
              <a:rPr lang="uk-UA" sz="2000" dirty="0" smtClean="0">
                <a:ea typeface="맑은 고딕"/>
              </a:rPr>
              <a:t>у стабільних                    умовах </a:t>
            </a:r>
            <a:r>
              <a:rPr lang="uk-UA" sz="2000" dirty="0">
                <a:ea typeface="맑은 고딕"/>
              </a:rPr>
              <a:t>навіть за значних змін довкілля. </a:t>
            </a:r>
            <a:endParaRPr lang="uk-UA" sz="2000" dirty="0" smtClean="0">
              <a:ea typeface="맑은 고딕"/>
            </a:endParaRPr>
          </a:p>
          <a:p>
            <a:pPr marL="0" indent="0">
              <a:lnSpc>
                <a:spcPct val="90000"/>
              </a:lnSpc>
              <a:buNone/>
            </a:pPr>
            <a:r>
              <a:rPr lang="uk-UA" sz="2000" b="1" dirty="0" smtClean="0">
                <a:solidFill>
                  <a:srgbClr val="FF0000"/>
                </a:solidFill>
                <a:ea typeface="맑은 고딕"/>
              </a:rPr>
              <a:t>Гомеостаз</a:t>
            </a:r>
            <a:r>
              <a:rPr lang="uk-UA" sz="2000" dirty="0" smtClean="0">
                <a:ea typeface="맑은 고딕"/>
              </a:rPr>
              <a:t> </a:t>
            </a:r>
            <a:r>
              <a:rPr lang="uk-UA" sz="2000" dirty="0">
                <a:ea typeface="맑은 고딕"/>
              </a:rPr>
              <a:t>– нестатичний, а динамічний процес, оскільки </a:t>
            </a:r>
            <a:r>
              <a:rPr lang="uk-UA" sz="2000" dirty="0" smtClean="0">
                <a:ea typeface="맑은 고딕"/>
              </a:rPr>
              <a:t>        під час життєдіяльності безперервно </a:t>
            </a:r>
            <a:r>
              <a:rPr lang="uk-UA" sz="2000" dirty="0">
                <a:ea typeface="맑은 고딕"/>
              </a:rPr>
              <a:t>відбувається </a:t>
            </a:r>
            <a:r>
              <a:rPr lang="uk-UA" sz="2000" dirty="0" smtClean="0">
                <a:ea typeface="맑은 고딕"/>
              </a:rPr>
              <a:t>                             відхилення його параметрів </a:t>
            </a:r>
            <a:r>
              <a:rPr lang="uk-UA" sz="2000" dirty="0">
                <a:ea typeface="맑은 고딕"/>
              </a:rPr>
              <a:t>від </a:t>
            </a:r>
            <a:r>
              <a:rPr lang="uk-UA" sz="2000" dirty="0" smtClean="0">
                <a:ea typeface="맑은 고딕"/>
              </a:rPr>
              <a:t>константного значення</a:t>
            </a:r>
            <a:r>
              <a:rPr lang="uk-UA" sz="2000" dirty="0">
                <a:ea typeface="맑은 고딕"/>
              </a:rPr>
              <a:t>. </a:t>
            </a:r>
            <a:r>
              <a:rPr lang="uk-UA" sz="2000" dirty="0" smtClean="0">
                <a:ea typeface="맑은 고딕"/>
              </a:rPr>
              <a:t>                 Це </a:t>
            </a:r>
            <a:r>
              <a:rPr lang="uk-UA" sz="2000" dirty="0">
                <a:ea typeface="맑은 고딕"/>
              </a:rPr>
              <a:t>включає </a:t>
            </a:r>
            <a:r>
              <a:rPr lang="uk-UA" sz="2000" dirty="0" smtClean="0">
                <a:ea typeface="맑은 고딕"/>
              </a:rPr>
              <a:t>реакції</a:t>
            </a:r>
            <a:r>
              <a:rPr lang="uk-UA" sz="2000" dirty="0">
                <a:ea typeface="맑은 고딕"/>
              </a:rPr>
              <a:t>, що </a:t>
            </a:r>
            <a:r>
              <a:rPr lang="uk-UA" sz="2000" dirty="0" smtClean="0">
                <a:ea typeface="맑은 고딕"/>
              </a:rPr>
              <a:t>повертають </a:t>
            </a:r>
            <a:r>
              <a:rPr lang="uk-UA" sz="2000" dirty="0">
                <a:ea typeface="맑은 고딕"/>
              </a:rPr>
              <a:t>їх до вихідного рівня</a:t>
            </a:r>
            <a:r>
              <a:rPr lang="uk-UA" sz="2000" dirty="0" smtClean="0">
                <a:ea typeface="맑은 고딕"/>
              </a:rPr>
              <a:t>. </a:t>
            </a:r>
          </a:p>
          <a:p>
            <a:pPr marL="0" indent="0">
              <a:lnSpc>
                <a:spcPct val="90000"/>
              </a:lnSpc>
              <a:buNone/>
            </a:pPr>
            <a:r>
              <a:rPr lang="uk-UA" sz="2000" dirty="0" smtClean="0">
                <a:ea typeface="맑은 고딕"/>
              </a:rPr>
              <a:t>Сукупність </a:t>
            </a:r>
            <a:r>
              <a:rPr lang="uk-UA" sz="2000" dirty="0">
                <a:ea typeface="맑은 고딕"/>
              </a:rPr>
              <a:t>механізмів, які підтримують гомеостаз, </a:t>
            </a:r>
            <a:r>
              <a:rPr lang="uk-UA" sz="2000" dirty="0" smtClean="0">
                <a:ea typeface="맑은 고딕"/>
              </a:rPr>
              <a:t>                           називають </a:t>
            </a:r>
            <a:r>
              <a:rPr lang="uk-UA" sz="2000" b="1" dirty="0" err="1" smtClean="0">
                <a:solidFill>
                  <a:srgbClr val="FF0000"/>
                </a:solidFill>
                <a:ea typeface="맑은 고딕"/>
              </a:rPr>
              <a:t>гомеокінезом</a:t>
            </a:r>
            <a:r>
              <a:rPr lang="uk-UA" sz="2000" dirty="0" smtClean="0">
                <a:ea typeface="맑은 고딕"/>
              </a:rPr>
              <a:t> </a:t>
            </a:r>
            <a:r>
              <a:rPr lang="uk-UA" sz="2000" dirty="0">
                <a:ea typeface="맑은 고딕"/>
              </a:rPr>
              <a:t>(</a:t>
            </a:r>
            <a:r>
              <a:rPr lang="en-US" sz="2000" i="1" dirty="0" smtClean="0">
                <a:ea typeface="맑은 고딕"/>
              </a:rPr>
              <a:t>kinesis</a:t>
            </a:r>
            <a:r>
              <a:rPr lang="en-US" sz="2000" dirty="0">
                <a:ea typeface="맑은 고딕"/>
              </a:rPr>
              <a:t>, </a:t>
            </a:r>
            <a:r>
              <a:rPr lang="uk-UA" sz="2000" dirty="0" err="1">
                <a:ea typeface="맑은 고딕"/>
              </a:rPr>
              <a:t>грец</a:t>
            </a:r>
            <a:r>
              <a:rPr lang="uk-UA" sz="2000" dirty="0">
                <a:ea typeface="맑은 고딕"/>
              </a:rPr>
              <a:t>. – </a:t>
            </a:r>
            <a:r>
              <a:rPr lang="uk-UA" sz="2000" dirty="0" smtClean="0">
                <a:ea typeface="맑은 고딕"/>
              </a:rPr>
              <a:t>рух).</a:t>
            </a:r>
          </a:p>
          <a:p>
            <a:pPr marL="0" indent="0">
              <a:lnSpc>
                <a:spcPct val="90000"/>
              </a:lnSpc>
              <a:buNone/>
            </a:pPr>
            <a:r>
              <a:rPr lang="uk-UA" sz="2000" dirty="0" smtClean="0">
                <a:ea typeface="맑은 고딕"/>
              </a:rPr>
              <a:t>Розглянемо </a:t>
            </a:r>
            <a:r>
              <a:rPr lang="uk-UA" sz="2000" dirty="0">
                <a:ea typeface="맑은 고딕"/>
              </a:rPr>
              <a:t>склад і значення рідин, що становлять </a:t>
            </a:r>
            <a:r>
              <a:rPr lang="uk-UA" sz="2000" dirty="0" smtClean="0">
                <a:ea typeface="맑은 고딕"/>
              </a:rPr>
              <a:t>                          внутрішнє  середовище </a:t>
            </a:r>
            <a:r>
              <a:rPr lang="uk-UA" sz="2000" dirty="0">
                <a:ea typeface="맑은 고딕"/>
              </a:rPr>
              <a:t>організму.</a:t>
            </a:r>
            <a:endParaRPr lang="ru-RU" sz="2000" dirty="0" smtClean="0">
              <a:ea typeface="맑은 고딕"/>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extLst>
      <p:ext uri="{BB962C8B-B14F-4D97-AF65-F5344CB8AC3E}">
        <p14:creationId xmlns:p14="http://schemas.microsoft.com/office/powerpoint/2010/main" val="94810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704759" y="581908"/>
            <a:ext cx="7416824" cy="5943435"/>
          </a:xfrm>
          <a:noFill/>
          <a:ln>
            <a:miter lim="800000"/>
            <a:headEnd/>
            <a:tailEnd/>
          </a:ln>
        </p:spPr>
        <p:txBody>
          <a:bodyPr vert="horz" wrap="square" lIns="91440" tIns="45720" rIns="91440" bIns="45720" numCol="1" anchor="t" anchorCtr="0" compatLnSpc="1">
            <a:prstTxWarp prst="textNoShape">
              <a:avLst/>
            </a:prstTxWarp>
          </a:bodyPr>
          <a:lstStyle/>
          <a:p>
            <a:pPr marL="0" indent="0" algn="ctr">
              <a:lnSpc>
                <a:spcPct val="90000"/>
              </a:lnSpc>
              <a:buNone/>
            </a:pPr>
            <a:r>
              <a:rPr lang="ru-RU" sz="2000" b="1" i="1" dirty="0">
                <a:solidFill>
                  <a:srgbClr val="FF0000"/>
                </a:solidFill>
                <a:ea typeface="맑은 고딕"/>
              </a:rPr>
              <a:t>СИСТЕМА КРОВІ</a:t>
            </a:r>
          </a:p>
          <a:p>
            <a:pPr marL="0" indent="0">
              <a:lnSpc>
                <a:spcPct val="90000"/>
              </a:lnSpc>
              <a:buNone/>
            </a:pPr>
            <a:r>
              <a:rPr lang="ru-RU" sz="1800" dirty="0" err="1">
                <a:ea typeface="맑은 고딕"/>
              </a:rPr>
              <a:t>Це</a:t>
            </a:r>
            <a:r>
              <a:rPr lang="ru-RU" sz="1800" dirty="0">
                <a:ea typeface="맑은 고딕"/>
              </a:rPr>
              <a:t> </a:t>
            </a:r>
            <a:r>
              <a:rPr lang="ru-RU" sz="1800" dirty="0" err="1">
                <a:ea typeface="맑은 고딕"/>
              </a:rPr>
              <a:t>поняття</a:t>
            </a:r>
            <a:r>
              <a:rPr lang="ru-RU" sz="1800" dirty="0">
                <a:ea typeface="맑은 고딕"/>
              </a:rPr>
              <a:t> введено в 1939 </a:t>
            </a:r>
            <a:r>
              <a:rPr lang="ru-RU" sz="1800" dirty="0" err="1">
                <a:ea typeface="맑은 고딕"/>
              </a:rPr>
              <a:t>році</a:t>
            </a:r>
            <a:r>
              <a:rPr lang="ru-RU" sz="1800" dirty="0">
                <a:ea typeface="맑은 고딕"/>
              </a:rPr>
              <a:t> </a:t>
            </a:r>
            <a:r>
              <a:rPr lang="ru-RU" sz="1800" dirty="0" err="1">
                <a:ea typeface="맑은 고딕"/>
              </a:rPr>
              <a:t>дослідником-клініцистом</a:t>
            </a:r>
            <a:r>
              <a:rPr lang="ru-RU" sz="1800" dirty="0">
                <a:ea typeface="맑은 고딕"/>
              </a:rPr>
              <a:t> </a:t>
            </a:r>
            <a:r>
              <a:rPr lang="ru-RU" sz="1800" dirty="0" smtClean="0">
                <a:ea typeface="맑은 고딕"/>
              </a:rPr>
              <a:t>                        Г</a:t>
            </a:r>
            <a:r>
              <a:rPr lang="ru-RU" sz="1800" dirty="0">
                <a:ea typeface="맑은 고딕"/>
              </a:rPr>
              <a:t>. Ф. </a:t>
            </a:r>
            <a:r>
              <a:rPr lang="ru-RU" sz="1800" dirty="0" smtClean="0">
                <a:ea typeface="맑은 고딕"/>
              </a:rPr>
              <a:t>Лангом. </a:t>
            </a:r>
          </a:p>
          <a:p>
            <a:pPr marL="0" indent="0">
              <a:lnSpc>
                <a:spcPct val="90000"/>
              </a:lnSpc>
              <a:buNone/>
            </a:pPr>
            <a:r>
              <a:rPr lang="ru-RU" sz="1800" dirty="0" smtClean="0">
                <a:ea typeface="맑은 고딕"/>
              </a:rPr>
              <a:t>У </a:t>
            </a:r>
            <a:r>
              <a:rPr lang="ru-RU" sz="1800" b="1" dirty="0" smtClean="0">
                <a:solidFill>
                  <a:srgbClr val="7030A0"/>
                </a:solidFill>
                <a:ea typeface="맑은 고딕"/>
              </a:rPr>
              <a:t>систему </a:t>
            </a:r>
            <a:r>
              <a:rPr lang="ru-RU" sz="1800" b="1" dirty="0" err="1">
                <a:solidFill>
                  <a:srgbClr val="7030A0"/>
                </a:solidFill>
                <a:ea typeface="맑은 고딕"/>
              </a:rPr>
              <a:t>крові</a:t>
            </a:r>
            <a:r>
              <a:rPr lang="ru-RU" sz="1800" b="1" dirty="0">
                <a:solidFill>
                  <a:srgbClr val="7030A0"/>
                </a:solidFill>
                <a:ea typeface="맑은 고딕"/>
              </a:rPr>
              <a:t> </a:t>
            </a:r>
            <a:r>
              <a:rPr lang="ru-RU" sz="1800" dirty="0" err="1">
                <a:ea typeface="맑은 고딕"/>
              </a:rPr>
              <a:t>входять</a:t>
            </a:r>
            <a:r>
              <a:rPr lang="ru-RU" sz="1800" dirty="0">
                <a:ea typeface="맑은 고딕"/>
              </a:rPr>
              <a:t>:</a:t>
            </a:r>
            <a:endParaRPr lang="uk-UA" sz="1800" dirty="0" smtClean="0">
              <a:ea typeface="맑은 고딕"/>
            </a:endParaRPr>
          </a:p>
          <a:p>
            <a:pPr>
              <a:lnSpc>
                <a:spcPct val="90000"/>
              </a:lnSpc>
              <a:buAutoNum type="arabicPeriod"/>
            </a:pPr>
            <a:r>
              <a:rPr lang="uk-UA" sz="1800" dirty="0" smtClean="0">
                <a:ea typeface="맑은 고딕"/>
              </a:rPr>
              <a:t>Периферична </a:t>
            </a:r>
            <a:r>
              <a:rPr lang="uk-UA" sz="1800" dirty="0">
                <a:ea typeface="맑은 고딕"/>
              </a:rPr>
              <a:t>кров, що циркулює судинами</a:t>
            </a:r>
            <a:r>
              <a:rPr lang="uk-UA" sz="1800" dirty="0" smtClean="0">
                <a:ea typeface="맑은 고딕"/>
              </a:rPr>
              <a:t>.</a:t>
            </a:r>
          </a:p>
          <a:p>
            <a:pPr>
              <a:lnSpc>
                <a:spcPct val="90000"/>
              </a:lnSpc>
              <a:buAutoNum type="arabicPeriod"/>
            </a:pPr>
            <a:r>
              <a:rPr lang="uk-UA" sz="1800" dirty="0" smtClean="0">
                <a:ea typeface="맑은 고딕"/>
              </a:rPr>
              <a:t>Органи </a:t>
            </a:r>
            <a:r>
              <a:rPr lang="uk-UA" sz="1800" dirty="0">
                <a:ea typeface="맑은 고딕"/>
              </a:rPr>
              <a:t>кровотворення</a:t>
            </a:r>
            <a:r>
              <a:rPr lang="uk-UA" sz="1800" dirty="0" smtClean="0">
                <a:ea typeface="맑은 고딕"/>
              </a:rPr>
              <a:t>. </a:t>
            </a:r>
          </a:p>
          <a:p>
            <a:pPr>
              <a:lnSpc>
                <a:spcPct val="90000"/>
              </a:lnSpc>
              <a:buAutoNum type="arabicPeriod"/>
            </a:pPr>
            <a:r>
              <a:rPr lang="uk-UA" sz="1800" dirty="0" smtClean="0">
                <a:ea typeface="맑은 고딕"/>
              </a:rPr>
              <a:t>Органи </a:t>
            </a:r>
            <a:r>
              <a:rPr lang="uk-UA" sz="1800" dirty="0" err="1">
                <a:ea typeface="맑은 고딕"/>
              </a:rPr>
              <a:t>кроворуйнування</a:t>
            </a:r>
            <a:r>
              <a:rPr lang="uk-UA" sz="1800" dirty="0" smtClean="0">
                <a:ea typeface="맑은 고딕"/>
              </a:rPr>
              <a:t>. </a:t>
            </a:r>
          </a:p>
          <a:p>
            <a:pPr>
              <a:lnSpc>
                <a:spcPct val="90000"/>
              </a:lnSpc>
              <a:buAutoNum type="arabicPeriod"/>
            </a:pPr>
            <a:r>
              <a:rPr lang="uk-UA" sz="1800" dirty="0" smtClean="0">
                <a:ea typeface="맑은 고딕"/>
              </a:rPr>
              <a:t>Регуляторний </a:t>
            </a:r>
            <a:r>
              <a:rPr lang="uk-UA" sz="1800" dirty="0">
                <a:ea typeface="맑은 고딕"/>
              </a:rPr>
              <a:t>нейрогуморальний апарат</a:t>
            </a:r>
            <a:r>
              <a:rPr lang="uk-UA" sz="1800" dirty="0" smtClean="0">
                <a:ea typeface="맑은 고딕"/>
              </a:rPr>
              <a:t>. </a:t>
            </a:r>
          </a:p>
          <a:p>
            <a:pPr marL="0" indent="0">
              <a:lnSpc>
                <a:spcPct val="90000"/>
              </a:lnSpc>
              <a:buNone/>
            </a:pPr>
            <a:r>
              <a:rPr lang="uk-UA" sz="1800" dirty="0" smtClean="0">
                <a:ea typeface="맑은 고딕"/>
              </a:rPr>
              <a:t>Кров</a:t>
            </a:r>
            <a:r>
              <a:rPr lang="uk-UA" sz="1800" dirty="0">
                <a:ea typeface="맑은 고딕"/>
              </a:rPr>
              <a:t>, що тече по судинах, завдяки виконанню нею ряду </a:t>
            </a:r>
            <a:r>
              <a:rPr lang="uk-UA" sz="1800" dirty="0" smtClean="0">
                <a:ea typeface="맑은 고딕"/>
              </a:rPr>
              <a:t>                   важливих функцій</a:t>
            </a:r>
            <a:r>
              <a:rPr lang="uk-UA" sz="1800" dirty="0">
                <a:ea typeface="맑은 고딕"/>
              </a:rPr>
              <a:t>, образно називають </a:t>
            </a:r>
            <a:r>
              <a:rPr lang="uk-UA" sz="1800" dirty="0" smtClean="0">
                <a:ea typeface="맑은 고딕"/>
              </a:rPr>
              <a:t>«річкою життя» </a:t>
            </a:r>
            <a:r>
              <a:rPr lang="uk-UA" sz="1800" dirty="0">
                <a:ea typeface="맑은 고딕"/>
              </a:rPr>
              <a:t>або </a:t>
            </a:r>
            <a:r>
              <a:rPr lang="uk-UA" sz="1800" dirty="0" smtClean="0">
                <a:ea typeface="맑은 고딕"/>
              </a:rPr>
              <a:t>                      «носієм життя». Застосовувати </a:t>
            </a:r>
            <a:r>
              <a:rPr lang="uk-UA" sz="1800" dirty="0">
                <a:ea typeface="맑은 고딕"/>
              </a:rPr>
              <a:t>кров у цілющих та оздоровчих </a:t>
            </a:r>
            <a:r>
              <a:rPr lang="uk-UA" sz="1800" dirty="0" smtClean="0">
                <a:ea typeface="맑은 고딕"/>
              </a:rPr>
              <a:t>                   цілях </a:t>
            </a:r>
            <a:r>
              <a:rPr lang="uk-UA" sz="1800" dirty="0">
                <a:ea typeface="맑은 고딕"/>
              </a:rPr>
              <a:t>люди намагалися </a:t>
            </a:r>
            <a:r>
              <a:rPr lang="uk-UA" sz="1800" dirty="0" smtClean="0">
                <a:ea typeface="맑은 고딕"/>
              </a:rPr>
              <a:t>з давніх-давен</a:t>
            </a:r>
            <a:r>
              <a:rPr lang="uk-UA" sz="1800" dirty="0">
                <a:ea typeface="맑은 고딕"/>
              </a:rPr>
              <a:t>. Згадки про це є ще </a:t>
            </a:r>
            <a:r>
              <a:rPr lang="uk-UA" sz="1800" dirty="0" smtClean="0">
                <a:ea typeface="맑은 고딕"/>
              </a:rPr>
              <a:t>             у </a:t>
            </a:r>
            <a:r>
              <a:rPr lang="uk-UA" sz="1800" dirty="0">
                <a:ea typeface="맑은 고딕"/>
              </a:rPr>
              <a:t>віршах римського поета </a:t>
            </a:r>
            <a:r>
              <a:rPr lang="uk-UA" sz="1800" dirty="0" smtClean="0">
                <a:ea typeface="맑은 고딕"/>
              </a:rPr>
              <a:t>Овідія (</a:t>
            </a:r>
            <a:r>
              <a:rPr lang="uk-UA" sz="1800" dirty="0">
                <a:ea typeface="맑은 고딕"/>
              </a:rPr>
              <a:t>Сучасника Ісуса Христа). </a:t>
            </a:r>
            <a:r>
              <a:rPr lang="uk-UA" sz="1800" dirty="0" smtClean="0">
                <a:ea typeface="맑은 고딕"/>
              </a:rPr>
              <a:t>                        </a:t>
            </a:r>
            <a:r>
              <a:rPr lang="uk-UA" sz="1800" dirty="0" err="1" smtClean="0">
                <a:ea typeface="맑은 고딕"/>
              </a:rPr>
              <a:t>Гіпократ</a:t>
            </a:r>
            <a:r>
              <a:rPr lang="uk-UA" sz="1800" dirty="0" smtClean="0">
                <a:ea typeface="맑은 고딕"/>
              </a:rPr>
              <a:t> </a:t>
            </a:r>
            <a:r>
              <a:rPr lang="uk-UA" sz="1800" dirty="0">
                <a:ea typeface="맑은 고딕"/>
              </a:rPr>
              <a:t>рекомендував хворим </a:t>
            </a:r>
            <a:r>
              <a:rPr lang="uk-UA" sz="1800" dirty="0" smtClean="0">
                <a:ea typeface="맑은 고딕"/>
              </a:rPr>
              <a:t>пити кров </a:t>
            </a:r>
            <a:r>
              <a:rPr lang="uk-UA" sz="1800" dirty="0">
                <a:ea typeface="맑은 고딕"/>
              </a:rPr>
              <a:t>здорових людей. </a:t>
            </a:r>
            <a:r>
              <a:rPr lang="uk-UA" sz="1800" dirty="0" smtClean="0">
                <a:ea typeface="맑은 고딕"/>
              </a:rPr>
              <a:t>                     Патриції </a:t>
            </a:r>
            <a:r>
              <a:rPr lang="uk-UA" sz="1800" dirty="0">
                <a:ea typeface="맑은 고딕"/>
              </a:rPr>
              <a:t>Стародавнього Риму пили кров </a:t>
            </a:r>
            <a:r>
              <a:rPr lang="uk-UA" sz="1800" dirty="0" smtClean="0">
                <a:ea typeface="맑은 고딕"/>
              </a:rPr>
              <a:t>вмираючих                        гладіаторів </a:t>
            </a:r>
            <a:r>
              <a:rPr lang="uk-UA" sz="1800" dirty="0">
                <a:ea typeface="맑은 고딕"/>
              </a:rPr>
              <a:t>з метою </a:t>
            </a:r>
            <a:r>
              <a:rPr lang="uk-UA" sz="1800" dirty="0" smtClean="0">
                <a:ea typeface="맑은 고딕"/>
              </a:rPr>
              <a:t>омолодження. </a:t>
            </a:r>
            <a:r>
              <a:rPr lang="uk-UA" sz="1800" dirty="0">
                <a:ea typeface="맑은 고딕"/>
              </a:rPr>
              <a:t>Кров застосовували </a:t>
            </a:r>
            <a:r>
              <a:rPr lang="uk-UA" sz="1800" dirty="0" smtClean="0">
                <a:ea typeface="맑은 고딕"/>
              </a:rPr>
              <a:t>                     місцево </a:t>
            </a:r>
            <a:r>
              <a:rPr lang="uk-UA" sz="1800" dirty="0">
                <a:ea typeface="맑은 고딕"/>
              </a:rPr>
              <a:t>для лікування ран</a:t>
            </a:r>
            <a:r>
              <a:rPr lang="uk-UA" sz="1800" dirty="0" smtClean="0">
                <a:ea typeface="맑은 고딕"/>
              </a:rPr>
              <a:t>. Вважалося</a:t>
            </a:r>
            <a:r>
              <a:rPr lang="uk-UA" sz="1800" dirty="0">
                <a:ea typeface="맑은 고딕"/>
              </a:rPr>
              <a:t>, що переливання крові </a:t>
            </a:r>
            <a:r>
              <a:rPr lang="uk-UA" sz="1800" dirty="0" smtClean="0">
                <a:ea typeface="맑은 고딕"/>
              </a:rPr>
              <a:t>                   відважних </a:t>
            </a:r>
            <a:r>
              <a:rPr lang="uk-UA" sz="1800" dirty="0">
                <a:ea typeface="맑은 고딕"/>
              </a:rPr>
              <a:t>та добрих людей робить </a:t>
            </a:r>
            <a:r>
              <a:rPr lang="uk-UA" sz="1800" dirty="0" smtClean="0">
                <a:ea typeface="맑은 고딕"/>
              </a:rPr>
              <a:t>інших великодушними           та </a:t>
            </a:r>
            <a:r>
              <a:rPr lang="uk-UA" sz="1800" dirty="0">
                <a:ea typeface="맑은 고딕"/>
              </a:rPr>
              <a:t>мужніми. А кров молодих та здорових </a:t>
            </a:r>
            <a:r>
              <a:rPr lang="uk-UA" sz="1800" dirty="0" smtClean="0">
                <a:ea typeface="맑은 고딕"/>
              </a:rPr>
              <a:t>- омолоджує </a:t>
            </a:r>
            <a:r>
              <a:rPr lang="uk-UA" sz="1800" dirty="0">
                <a:ea typeface="맑은 고딕"/>
              </a:rPr>
              <a:t>та </a:t>
            </a:r>
            <a:r>
              <a:rPr lang="uk-UA" sz="1800" dirty="0" smtClean="0">
                <a:ea typeface="맑은 고딕"/>
              </a:rPr>
              <a:t>                          оздоровлює</a:t>
            </a:r>
            <a:r>
              <a:rPr lang="uk-UA" sz="1800" dirty="0">
                <a:ea typeface="맑은 고딕"/>
              </a:rPr>
              <a:t>. У 1492 році папа римський Інокентій </a:t>
            </a:r>
            <a:r>
              <a:rPr lang="en-US" sz="1800" dirty="0">
                <a:ea typeface="맑은 고딕"/>
              </a:rPr>
              <a:t>VIII</a:t>
            </a:r>
            <a:r>
              <a:rPr lang="en-US" sz="1800" dirty="0" smtClean="0">
                <a:ea typeface="맑은 고딕"/>
              </a:rPr>
              <a:t>,</a:t>
            </a:r>
            <a:r>
              <a:rPr lang="uk-UA" sz="1800" dirty="0" smtClean="0">
                <a:ea typeface="맑은 고딕"/>
              </a:rPr>
              <a:t>                        пригнічений </a:t>
            </a:r>
            <a:r>
              <a:rPr lang="uk-UA" sz="1800" dirty="0">
                <a:ea typeface="맑은 고딕"/>
              </a:rPr>
              <a:t>старістю, що насувається, наказав влити собі </a:t>
            </a:r>
            <a:r>
              <a:rPr lang="uk-UA" sz="1800" dirty="0" smtClean="0">
                <a:ea typeface="맑은 고딕"/>
              </a:rPr>
              <a:t>                       кров трьох юнаків</a:t>
            </a:r>
            <a:r>
              <a:rPr lang="uk-UA" sz="1800" dirty="0">
                <a:ea typeface="맑은 고딕"/>
              </a:rPr>
              <a:t>. Вихід був сумний – померли і донори, </a:t>
            </a:r>
            <a:r>
              <a:rPr lang="uk-UA" sz="1800" dirty="0" smtClean="0">
                <a:ea typeface="맑은 고딕"/>
              </a:rPr>
              <a:t>                 і папа.</a:t>
            </a:r>
            <a:endParaRPr lang="ru-RU" sz="1800" dirty="0" smtClean="0">
              <a:ea typeface="맑은 고딕"/>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extLst>
      <p:ext uri="{BB962C8B-B14F-4D97-AF65-F5344CB8AC3E}">
        <p14:creationId xmlns:p14="http://schemas.microsoft.com/office/powerpoint/2010/main" val="262042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50"/>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uk-UA" dirty="0">
                <a:solidFill>
                  <a:schemeClr val="accent1"/>
                </a:solidFill>
                <a:latin typeface="Times New Roman" pitchFamily="18" charset="0"/>
                <a:ea typeface="맑은 고딕"/>
                <a:cs typeface="Arial" charset="0"/>
              </a:rPr>
              <a:t>2</a:t>
            </a:r>
            <a:r>
              <a:rPr lang="uk-UA" dirty="0" smtClean="0">
                <a:solidFill>
                  <a:schemeClr val="accent1"/>
                </a:solidFill>
                <a:latin typeface="Times New Roman" pitchFamily="18" charset="0"/>
                <a:ea typeface="맑은 고딕"/>
                <a:cs typeface="Arial" charset="0"/>
              </a:rPr>
              <a:t>.Фізіологічні функції крові</a:t>
            </a:r>
            <a:endParaRPr lang="ru-RU" dirty="0" smtClean="0">
              <a:solidFill>
                <a:schemeClr val="accent1"/>
              </a:solidFill>
              <a:latin typeface="Times New Roman" pitchFamily="18" charset="0"/>
              <a:ea typeface="맑은 고딕"/>
              <a:cs typeface="Arial" charset="0"/>
            </a:endParaRPr>
          </a:p>
        </p:txBody>
      </p:sp>
      <p:sp>
        <p:nvSpPr>
          <p:cNvPr id="21506" name="Rectangle 252"/>
          <p:cNvSpPr>
            <a:spLocks noGrp="1" noChangeArrowheads="1"/>
          </p:cNvSpPr>
          <p:nvPr>
            <p:ph type="body" sz="half" idx="2"/>
          </p:nvPr>
        </p:nvSpPr>
        <p:spPr bwMode="auto">
          <a:xfrm>
            <a:off x="5867400" y="1844675"/>
            <a:ext cx="3097213"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pPr>
            <a:r>
              <a:rPr lang="uk-UA" sz="2800" dirty="0" smtClean="0">
                <a:solidFill>
                  <a:srgbClr val="000000"/>
                </a:solidFill>
                <a:latin typeface="Times New Roman" pitchFamily="18" charset="0"/>
                <a:ea typeface="맑은 고딕"/>
              </a:rPr>
              <a:t>   </a:t>
            </a:r>
            <a:r>
              <a:rPr lang="ru-RU" sz="1800" dirty="0" smtClean="0">
                <a:solidFill>
                  <a:srgbClr val="000000"/>
                </a:solidFill>
                <a:ea typeface="맑은 고딕"/>
              </a:rPr>
              <a:t>Кров </a:t>
            </a:r>
            <a:r>
              <a:rPr lang="uk-UA" sz="1800" dirty="0" smtClean="0">
                <a:ea typeface="맑은 고딕"/>
              </a:rPr>
              <a:t>–</a:t>
            </a:r>
            <a:r>
              <a:rPr lang="ru-RU" sz="1800" dirty="0" smtClean="0">
                <a:solidFill>
                  <a:srgbClr val="000000"/>
                </a:solidFill>
                <a:ea typeface="맑은 고딕"/>
              </a:rPr>
              <a:t> </a:t>
            </a:r>
            <a:r>
              <a:rPr lang="ru-RU" sz="1800" dirty="0" err="1" smtClean="0">
                <a:solidFill>
                  <a:srgbClr val="000000"/>
                </a:solidFill>
                <a:ea typeface="맑은 고딕"/>
              </a:rPr>
              <a:t>рідка</a:t>
            </a:r>
            <a:r>
              <a:rPr lang="ru-RU" sz="1800" dirty="0" smtClean="0">
                <a:solidFill>
                  <a:srgbClr val="000000"/>
                </a:solidFill>
                <a:ea typeface="맑은 고딕"/>
              </a:rPr>
              <a:t> </a:t>
            </a:r>
            <a:r>
              <a:rPr lang="ru-RU" sz="1800" dirty="0" err="1" smtClean="0">
                <a:solidFill>
                  <a:srgbClr val="000000"/>
                </a:solidFill>
                <a:ea typeface="맑은 고딕"/>
              </a:rPr>
              <a:t>сполучна</a:t>
            </a:r>
            <a:r>
              <a:rPr lang="ru-RU" sz="1800" dirty="0" smtClean="0">
                <a:solidFill>
                  <a:srgbClr val="000000"/>
                </a:solidFill>
                <a:ea typeface="맑은 고딕"/>
              </a:rPr>
              <a:t> </a:t>
            </a:r>
            <a:r>
              <a:rPr lang="en-US" sz="1800" dirty="0" smtClean="0">
                <a:solidFill>
                  <a:srgbClr val="000000"/>
                </a:solidFill>
                <a:ea typeface="맑은 고딕"/>
              </a:rPr>
              <a:t>   </a:t>
            </a:r>
            <a:r>
              <a:rPr lang="ru-RU" sz="1800" dirty="0" smtClean="0">
                <a:solidFill>
                  <a:srgbClr val="000000"/>
                </a:solidFill>
                <a:ea typeface="맑은 고딕"/>
              </a:rPr>
              <a:t>тканина </a:t>
            </a:r>
            <a:r>
              <a:rPr lang="ru-RU" sz="1800" dirty="0" err="1" smtClean="0">
                <a:solidFill>
                  <a:srgbClr val="000000"/>
                </a:solidFill>
                <a:ea typeface="맑은 고딕"/>
              </a:rPr>
              <a:t>організму</a:t>
            </a:r>
            <a:r>
              <a:rPr lang="ru-RU" sz="1800" dirty="0" smtClean="0">
                <a:solidFill>
                  <a:srgbClr val="000000"/>
                </a:solidFill>
                <a:ea typeface="맑은 고딕"/>
              </a:rPr>
              <a:t>      людей </a:t>
            </a:r>
            <a:r>
              <a:rPr lang="ru-RU" sz="1800" dirty="0">
                <a:solidFill>
                  <a:srgbClr val="000000"/>
                </a:solidFill>
                <a:ea typeface="맑은 고딕"/>
              </a:rPr>
              <a:t>і</a:t>
            </a:r>
            <a:r>
              <a:rPr lang="ru-RU" sz="1800" dirty="0" smtClean="0">
                <a:solidFill>
                  <a:srgbClr val="000000"/>
                </a:solidFill>
                <a:ea typeface="맑은 고딕"/>
              </a:rPr>
              <a:t> </a:t>
            </a:r>
            <a:r>
              <a:rPr lang="ru-RU" sz="1800" dirty="0" err="1" smtClean="0">
                <a:solidFill>
                  <a:srgbClr val="000000"/>
                </a:solidFill>
                <a:ea typeface="맑은 고딕"/>
              </a:rPr>
              <a:t>тварин</a:t>
            </a:r>
            <a:r>
              <a:rPr lang="ru-RU" sz="1800" dirty="0" smtClean="0">
                <a:solidFill>
                  <a:srgbClr val="000000"/>
                </a:solidFill>
                <a:ea typeface="맑은 고딕"/>
              </a:rPr>
              <a:t>, </a:t>
            </a:r>
            <a:r>
              <a:rPr lang="en-US" sz="1800" dirty="0" smtClean="0">
                <a:solidFill>
                  <a:srgbClr val="000000"/>
                </a:solidFill>
                <a:ea typeface="맑은 고딕"/>
              </a:rPr>
              <a:t>               </a:t>
            </a:r>
            <a:r>
              <a:rPr lang="ru-RU" sz="1800" dirty="0" err="1" smtClean="0">
                <a:solidFill>
                  <a:srgbClr val="000000"/>
                </a:solidFill>
                <a:ea typeface="맑은 고딕"/>
              </a:rPr>
              <a:t>що</a:t>
            </a:r>
            <a:r>
              <a:rPr lang="ru-RU" sz="1800" dirty="0" smtClean="0">
                <a:solidFill>
                  <a:srgbClr val="000000"/>
                </a:solidFill>
                <a:ea typeface="맑은 고딕"/>
              </a:rPr>
              <a:t> </a:t>
            </a:r>
            <a:r>
              <a:rPr lang="ru-RU" sz="1800" dirty="0" err="1" smtClean="0">
                <a:solidFill>
                  <a:srgbClr val="000000"/>
                </a:solidFill>
                <a:ea typeface="맑은 고딕"/>
              </a:rPr>
              <a:t>виконує</a:t>
            </a:r>
            <a:r>
              <a:rPr lang="ru-RU" sz="1800" dirty="0" smtClean="0">
                <a:solidFill>
                  <a:srgbClr val="000000"/>
                </a:solidFill>
                <a:ea typeface="맑은 고딕"/>
              </a:rPr>
              <a:t> </a:t>
            </a:r>
            <a:r>
              <a:rPr lang="ru-RU" sz="1800" dirty="0" err="1" smtClean="0">
                <a:solidFill>
                  <a:srgbClr val="000000"/>
                </a:solidFill>
                <a:ea typeface="맑은 고딕"/>
              </a:rPr>
              <a:t>важливі</a:t>
            </a:r>
            <a:r>
              <a:rPr lang="ru-RU" sz="1800" dirty="0" smtClean="0">
                <a:solidFill>
                  <a:srgbClr val="000000"/>
                </a:solidFill>
                <a:ea typeface="맑은 고딕"/>
              </a:rPr>
              <a:t>                </a:t>
            </a:r>
            <a:r>
              <a:rPr lang="ru-RU" sz="1800" dirty="0" err="1" smtClean="0">
                <a:solidFill>
                  <a:srgbClr val="000000"/>
                </a:solidFill>
                <a:ea typeface="맑은 고딕"/>
              </a:rPr>
              <a:t>функції</a:t>
            </a:r>
            <a:r>
              <a:rPr lang="ru-RU" sz="1800" dirty="0" smtClean="0">
                <a:solidFill>
                  <a:srgbClr val="000000"/>
                </a:solidFill>
                <a:ea typeface="맑은 고딕"/>
              </a:rPr>
              <a:t> в </a:t>
            </a:r>
            <a:r>
              <a:rPr lang="ru-RU" sz="1800" dirty="0" err="1" smtClean="0">
                <a:solidFill>
                  <a:srgbClr val="000000"/>
                </a:solidFill>
                <a:ea typeface="맑은 고딕"/>
              </a:rPr>
              <a:t>забезпе</a:t>
            </a:r>
            <a:r>
              <a:rPr lang="ru-RU" sz="1800" dirty="0" smtClean="0">
                <a:solidFill>
                  <a:srgbClr val="000000"/>
                </a:solidFill>
                <a:ea typeface="맑은 고딕"/>
              </a:rPr>
              <a:t>-        </a:t>
            </a:r>
            <a:r>
              <a:rPr lang="ru-RU" sz="1800" dirty="0" err="1" smtClean="0">
                <a:solidFill>
                  <a:srgbClr val="000000"/>
                </a:solidFill>
                <a:ea typeface="맑은 고딕"/>
              </a:rPr>
              <a:t>ченні</a:t>
            </a:r>
            <a:r>
              <a:rPr lang="ru-RU" sz="1800" dirty="0" smtClean="0">
                <a:solidFill>
                  <a:srgbClr val="000000"/>
                </a:solidFill>
                <a:ea typeface="맑은 고딕"/>
              </a:rPr>
              <a:t> </a:t>
            </a:r>
            <a:r>
              <a:rPr lang="ru-RU" sz="1800" dirty="0" err="1" smtClean="0">
                <a:solidFill>
                  <a:srgbClr val="000000"/>
                </a:solidFill>
                <a:ea typeface="맑은 고딕"/>
              </a:rPr>
              <a:t>його</a:t>
            </a:r>
            <a:r>
              <a:rPr lang="ru-RU" sz="1800" dirty="0" smtClean="0">
                <a:solidFill>
                  <a:srgbClr val="000000"/>
                </a:solidFill>
                <a:ea typeface="맑은 고딕"/>
              </a:rPr>
              <a:t> життє-        </a:t>
            </a:r>
            <a:r>
              <a:rPr lang="en-US" sz="1800" dirty="0" smtClean="0">
                <a:solidFill>
                  <a:srgbClr val="000000"/>
                </a:solidFill>
                <a:ea typeface="맑은 고딕"/>
              </a:rPr>
              <a:t>   </a:t>
            </a:r>
            <a:r>
              <a:rPr lang="ru-RU" sz="1800" dirty="0" err="1" smtClean="0">
                <a:solidFill>
                  <a:srgbClr val="000000"/>
                </a:solidFill>
                <a:ea typeface="맑은 고딕"/>
              </a:rPr>
              <a:t>діяльності</a:t>
            </a:r>
            <a:r>
              <a:rPr lang="ru-RU" sz="1800" dirty="0" smtClean="0">
                <a:solidFill>
                  <a:srgbClr val="000000"/>
                </a:solidFill>
                <a:ea typeface="맑은 고딕"/>
              </a:rPr>
              <a:t>. </a:t>
            </a:r>
            <a:r>
              <a:rPr lang="uk-UA" sz="1800" dirty="0" err="1" smtClean="0">
                <a:solidFill>
                  <a:srgbClr val="000000"/>
                </a:solidFill>
                <a:ea typeface="맑은 고딕"/>
              </a:rPr>
              <a:t>Циркулю-</a:t>
            </a:r>
            <a:r>
              <a:rPr lang="en-US" sz="1800" dirty="0" smtClean="0">
                <a:solidFill>
                  <a:srgbClr val="000000"/>
                </a:solidFill>
                <a:ea typeface="맑은 고딕"/>
              </a:rPr>
              <a:t> </a:t>
            </a:r>
            <a:r>
              <a:rPr lang="uk-UA" sz="1800" dirty="0" smtClean="0">
                <a:solidFill>
                  <a:srgbClr val="000000"/>
                </a:solidFill>
                <a:ea typeface="맑은 고딕"/>
              </a:rPr>
              <a:t> </a:t>
            </a:r>
            <a:r>
              <a:rPr lang="uk-UA" sz="1800" dirty="0" err="1" smtClean="0">
                <a:solidFill>
                  <a:srgbClr val="000000"/>
                </a:solidFill>
                <a:ea typeface="맑은 고딕"/>
              </a:rPr>
              <a:t>ючи</a:t>
            </a:r>
            <a:r>
              <a:rPr lang="uk-UA" sz="1800" dirty="0" smtClean="0">
                <a:solidFill>
                  <a:srgbClr val="000000"/>
                </a:solidFill>
                <a:ea typeface="맑은 고딕"/>
              </a:rPr>
              <a:t> по судинам,                  кров здійснює                 транспортну </a:t>
            </a:r>
            <a:r>
              <a:rPr lang="uk-UA" sz="1800" dirty="0" err="1" smtClean="0">
                <a:solidFill>
                  <a:srgbClr val="000000"/>
                </a:solidFill>
                <a:ea typeface="맑은 고딕"/>
              </a:rPr>
              <a:t>функ-</a:t>
            </a:r>
            <a:r>
              <a:rPr lang="uk-UA" sz="1800" dirty="0" smtClean="0">
                <a:solidFill>
                  <a:srgbClr val="000000"/>
                </a:solidFill>
                <a:ea typeface="맑은 고딕"/>
              </a:rPr>
              <a:t>               </a:t>
            </a:r>
            <a:r>
              <a:rPr lang="uk-UA" sz="1800" dirty="0" err="1" smtClean="0">
                <a:solidFill>
                  <a:srgbClr val="000000"/>
                </a:solidFill>
                <a:ea typeface="맑은 고딕"/>
              </a:rPr>
              <a:t>цію</a:t>
            </a:r>
            <a:r>
              <a:rPr lang="uk-UA" sz="1800" dirty="0" smtClean="0">
                <a:solidFill>
                  <a:srgbClr val="000000"/>
                </a:solidFill>
                <a:ea typeface="맑은 고딕"/>
              </a:rPr>
              <a:t>, що визначає ряд </a:t>
            </a:r>
            <a:r>
              <a:rPr lang="en-US" sz="1800" dirty="0" smtClean="0">
                <a:solidFill>
                  <a:srgbClr val="000000"/>
                </a:solidFill>
                <a:ea typeface="맑은 고딕"/>
              </a:rPr>
              <a:t>             </a:t>
            </a:r>
            <a:r>
              <a:rPr lang="uk-UA" sz="1800" dirty="0" smtClean="0">
                <a:solidFill>
                  <a:srgbClr val="000000"/>
                </a:solidFill>
                <a:ea typeface="맑은 고딕"/>
              </a:rPr>
              <a:t>інших функцій.</a:t>
            </a:r>
          </a:p>
        </p:txBody>
      </p:sp>
      <p:sp>
        <p:nvSpPr>
          <p:cNvPr id="21507" name="Text Box 236"/>
          <p:cNvSpPr txBox="1">
            <a:spLocks noChangeArrowheads="1"/>
          </p:cNvSpPr>
          <p:nvPr/>
        </p:nvSpPr>
        <p:spPr bwMode="auto">
          <a:xfrm>
            <a:off x="506413" y="2413000"/>
            <a:ext cx="1439862" cy="539750"/>
          </a:xfrm>
          <a:prstGeom prst="rect">
            <a:avLst/>
          </a:prstGeom>
          <a:solidFill>
            <a:schemeClr val="bg2"/>
          </a:solidFill>
          <a:ln w="9525">
            <a:solidFill>
              <a:srgbClr val="000000"/>
            </a:solidFill>
            <a:miter lim="800000"/>
            <a:headEnd/>
            <a:tailEnd/>
          </a:ln>
        </p:spPr>
        <p:txBody>
          <a:bodyPr/>
          <a:lstStyle/>
          <a:p>
            <a:pPr algn="ctr" latinLnBrk="1"/>
            <a:r>
              <a:rPr lang="uk-UA" sz="1100" b="1" i="0">
                <a:latin typeface="맑은 고딕"/>
                <a:cs typeface="Times New Roman" pitchFamily="18" charset="0"/>
              </a:rPr>
              <a:t>Транспортна </a:t>
            </a:r>
            <a:endParaRPr lang="uk-UA" altLang="ko-KR" sz="800" b="1" i="0">
              <a:latin typeface="맑은 고딕"/>
            </a:endParaRPr>
          </a:p>
          <a:p>
            <a:pPr algn="ctr" eaLnBrk="0" hangingPunct="0"/>
            <a:r>
              <a:rPr lang="uk-UA" altLang="ko-KR" sz="1100" b="1" i="0">
                <a:latin typeface="맑은 고딕"/>
                <a:cs typeface="Times New Roman" pitchFamily="18" charset="0"/>
              </a:rPr>
              <a:t>функція</a:t>
            </a:r>
            <a:endParaRPr lang="uk-UA" altLang="ko-KR" sz="800" b="1" i="0">
              <a:latin typeface="맑은 고딕"/>
            </a:endParaRPr>
          </a:p>
          <a:p>
            <a:pPr eaLnBrk="0" hangingPunct="0"/>
            <a:endParaRPr lang="uk-UA" altLang="ko-KR" b="1" i="0">
              <a:latin typeface="맑은 고딕"/>
            </a:endParaRPr>
          </a:p>
        </p:txBody>
      </p:sp>
      <p:sp>
        <p:nvSpPr>
          <p:cNvPr id="21508" name="Text Box 235"/>
          <p:cNvSpPr txBox="1">
            <a:spLocks noChangeArrowheads="1"/>
          </p:cNvSpPr>
          <p:nvPr/>
        </p:nvSpPr>
        <p:spPr bwMode="auto">
          <a:xfrm>
            <a:off x="2352675" y="2413000"/>
            <a:ext cx="1439863" cy="539750"/>
          </a:xfrm>
          <a:prstGeom prst="rect">
            <a:avLst/>
          </a:prstGeom>
          <a:solidFill>
            <a:srgbClr val="C1CBFB"/>
          </a:solidFill>
          <a:ln w="9525">
            <a:solidFill>
              <a:srgbClr val="000000"/>
            </a:solidFill>
            <a:miter lim="800000"/>
            <a:headEnd/>
            <a:tailEnd/>
          </a:ln>
        </p:spPr>
        <p:txBody>
          <a:bodyPr/>
          <a:lstStyle/>
          <a:p>
            <a:pPr algn="ctr" latinLnBrk="1"/>
            <a:r>
              <a:rPr lang="uk-UA" sz="1100" b="1" i="0">
                <a:latin typeface="맑은 고딕"/>
                <a:cs typeface="Times New Roman" pitchFamily="18" charset="0"/>
              </a:rPr>
              <a:t>Дихальна </a:t>
            </a:r>
            <a:endParaRPr lang="uk-UA" altLang="ko-KR" sz="800" b="1" i="0">
              <a:latin typeface="맑은 고딕"/>
            </a:endParaRPr>
          </a:p>
          <a:p>
            <a:pPr algn="ctr" eaLnBrk="0" hangingPunct="0"/>
            <a:r>
              <a:rPr lang="uk-UA" altLang="ko-KR" sz="1100" b="1" i="0">
                <a:latin typeface="맑은 고딕"/>
                <a:cs typeface="Times New Roman" pitchFamily="18" charset="0"/>
              </a:rPr>
              <a:t>функція</a:t>
            </a:r>
            <a:endParaRPr lang="uk-UA" altLang="ko-KR" sz="800" b="1" i="0">
              <a:latin typeface="맑은 고딕"/>
            </a:endParaRPr>
          </a:p>
          <a:p>
            <a:pPr eaLnBrk="0" hangingPunct="0"/>
            <a:endParaRPr lang="uk-UA" altLang="ko-KR" b="1" i="0">
              <a:latin typeface="맑은 고딕"/>
            </a:endParaRPr>
          </a:p>
        </p:txBody>
      </p:sp>
      <p:sp>
        <p:nvSpPr>
          <p:cNvPr id="21509" name="Text Box 234"/>
          <p:cNvSpPr txBox="1">
            <a:spLocks noChangeArrowheads="1"/>
          </p:cNvSpPr>
          <p:nvPr/>
        </p:nvSpPr>
        <p:spPr bwMode="auto">
          <a:xfrm>
            <a:off x="4054475" y="2413000"/>
            <a:ext cx="1439863" cy="539750"/>
          </a:xfrm>
          <a:prstGeom prst="rect">
            <a:avLst/>
          </a:prstGeom>
          <a:solidFill>
            <a:srgbClr val="00CC66"/>
          </a:solidFill>
          <a:ln w="9525">
            <a:solidFill>
              <a:srgbClr val="000000"/>
            </a:solidFill>
            <a:miter lim="800000"/>
            <a:headEnd/>
            <a:tailEnd/>
          </a:ln>
        </p:spPr>
        <p:txBody>
          <a:bodyPr/>
          <a:lstStyle/>
          <a:p>
            <a:pPr algn="ctr" latinLnBrk="1"/>
            <a:r>
              <a:rPr lang="uk-UA" sz="1100" b="1" i="0">
                <a:latin typeface="맑은 고딕"/>
                <a:cs typeface="Times New Roman" pitchFamily="18" charset="0"/>
              </a:rPr>
              <a:t>Трофічна </a:t>
            </a:r>
            <a:endParaRPr lang="uk-UA" altLang="ko-KR" sz="800" b="1" i="0">
              <a:latin typeface="맑은 고딕"/>
            </a:endParaRPr>
          </a:p>
          <a:p>
            <a:pPr algn="ctr" eaLnBrk="0" hangingPunct="0"/>
            <a:r>
              <a:rPr lang="uk-UA" altLang="ko-KR" sz="1100" b="1" i="0">
                <a:latin typeface="맑은 고딕"/>
                <a:cs typeface="Times New Roman" pitchFamily="18" charset="0"/>
              </a:rPr>
              <a:t>(живильна) функція</a:t>
            </a:r>
            <a:endParaRPr lang="uk-UA" altLang="ko-KR" b="1" i="0">
              <a:latin typeface="맑은 고딕"/>
            </a:endParaRPr>
          </a:p>
        </p:txBody>
      </p:sp>
      <p:sp>
        <p:nvSpPr>
          <p:cNvPr id="21510" name="Text Box 233"/>
          <p:cNvSpPr txBox="1">
            <a:spLocks noChangeArrowheads="1"/>
          </p:cNvSpPr>
          <p:nvPr/>
        </p:nvSpPr>
        <p:spPr bwMode="auto">
          <a:xfrm>
            <a:off x="1303338" y="3155950"/>
            <a:ext cx="1397000" cy="633413"/>
          </a:xfrm>
          <a:prstGeom prst="rect">
            <a:avLst/>
          </a:prstGeom>
          <a:solidFill>
            <a:srgbClr val="FFCCFF"/>
          </a:solidFill>
          <a:ln w="9525">
            <a:solidFill>
              <a:schemeClr val="tx1"/>
            </a:solidFill>
            <a:miter lim="800000"/>
            <a:headEnd/>
            <a:tailEnd/>
          </a:ln>
        </p:spPr>
        <p:txBody>
          <a:bodyPr/>
          <a:lstStyle/>
          <a:p>
            <a:pPr algn="ctr" latinLnBrk="1"/>
            <a:r>
              <a:rPr lang="uk-UA" sz="1100" b="1" i="0">
                <a:latin typeface="맑은 고딕"/>
                <a:cs typeface="Times New Roman" pitchFamily="18" charset="0"/>
              </a:rPr>
              <a:t>Здійснення </a:t>
            </a:r>
            <a:endParaRPr lang="uk-UA" altLang="ko-KR" sz="800" b="1" i="0">
              <a:latin typeface="맑은 고딕"/>
            </a:endParaRPr>
          </a:p>
          <a:p>
            <a:pPr algn="ctr" eaLnBrk="0" hangingPunct="0"/>
            <a:r>
              <a:rPr lang="uk-UA" altLang="ko-KR" sz="1100" b="1" i="0">
                <a:latin typeface="맑은 고딕"/>
                <a:cs typeface="Times New Roman" pitchFamily="18" charset="0"/>
              </a:rPr>
              <a:t>креаторних зв</a:t>
            </a:r>
            <a:r>
              <a:rPr lang="en-US" altLang="ko-KR" sz="1100" b="1" i="0">
                <a:latin typeface="맑은 고딕"/>
                <a:cs typeface="Times New Roman" pitchFamily="18" charset="0"/>
              </a:rPr>
              <a:t>’</a:t>
            </a:r>
            <a:r>
              <a:rPr lang="uk-UA" altLang="ko-KR" sz="1100" b="1" i="0">
                <a:latin typeface="맑은 고딕"/>
                <a:cs typeface="Times New Roman" pitchFamily="18" charset="0"/>
              </a:rPr>
              <a:t>язків  </a:t>
            </a:r>
            <a:endParaRPr lang="uk-UA" altLang="ko-KR" b="1" i="0">
              <a:latin typeface="맑은 고딕"/>
            </a:endParaRPr>
          </a:p>
        </p:txBody>
      </p:sp>
      <p:sp>
        <p:nvSpPr>
          <p:cNvPr id="21511" name="Text Box 232"/>
          <p:cNvSpPr txBox="1">
            <a:spLocks noChangeArrowheads="1"/>
          </p:cNvSpPr>
          <p:nvPr/>
        </p:nvSpPr>
        <p:spPr bwMode="auto">
          <a:xfrm>
            <a:off x="3511550" y="3124200"/>
            <a:ext cx="1260475" cy="539750"/>
          </a:xfrm>
          <a:prstGeom prst="rect">
            <a:avLst/>
          </a:prstGeom>
          <a:solidFill>
            <a:srgbClr val="9BE5FF"/>
          </a:solidFill>
          <a:ln w="9525">
            <a:solidFill>
              <a:srgbClr val="000000"/>
            </a:solidFill>
            <a:miter lim="800000"/>
            <a:headEnd/>
            <a:tailEnd/>
          </a:ln>
        </p:spPr>
        <p:txBody>
          <a:bodyPr/>
          <a:lstStyle/>
          <a:p>
            <a:pPr algn="ctr" latinLnBrk="1"/>
            <a:r>
              <a:rPr lang="uk-UA" sz="1100" b="1" i="0">
                <a:latin typeface="맑은 고딕"/>
                <a:cs typeface="Times New Roman" pitchFamily="18" charset="0"/>
              </a:rPr>
              <a:t>Екскреторна </a:t>
            </a:r>
            <a:endParaRPr lang="uk-UA" altLang="ko-KR" sz="800" b="1" i="0">
              <a:latin typeface="맑은 고딕"/>
            </a:endParaRPr>
          </a:p>
          <a:p>
            <a:pPr algn="ctr" eaLnBrk="0" hangingPunct="0"/>
            <a:r>
              <a:rPr lang="uk-UA" altLang="ko-KR" sz="1100" b="1" i="0">
                <a:latin typeface="맑은 고딕"/>
                <a:cs typeface="Times New Roman" pitchFamily="18" charset="0"/>
              </a:rPr>
              <a:t>функція</a:t>
            </a:r>
            <a:endParaRPr lang="uk-UA" altLang="ko-KR" b="1" i="0">
              <a:latin typeface="맑은 고딕"/>
            </a:endParaRPr>
          </a:p>
        </p:txBody>
      </p:sp>
      <p:sp>
        <p:nvSpPr>
          <p:cNvPr id="21512" name="Text Box 231"/>
          <p:cNvSpPr txBox="1">
            <a:spLocks noChangeArrowheads="1"/>
          </p:cNvSpPr>
          <p:nvPr/>
        </p:nvSpPr>
        <p:spPr bwMode="auto">
          <a:xfrm>
            <a:off x="2497138" y="1635125"/>
            <a:ext cx="1260475" cy="360363"/>
          </a:xfrm>
          <a:prstGeom prst="rect">
            <a:avLst/>
          </a:prstGeom>
          <a:solidFill>
            <a:srgbClr val="FF3300"/>
          </a:solidFill>
          <a:ln w="9525">
            <a:solidFill>
              <a:srgbClr val="000000"/>
            </a:solidFill>
            <a:miter lim="800000"/>
            <a:headEnd/>
            <a:tailEnd/>
          </a:ln>
        </p:spPr>
        <p:txBody>
          <a:bodyPr/>
          <a:lstStyle/>
          <a:p>
            <a:pPr algn="ctr" latinLnBrk="1"/>
            <a:r>
              <a:rPr lang="uk-UA" sz="1100" b="1" i="0">
                <a:solidFill>
                  <a:schemeClr val="bg1"/>
                </a:solidFill>
                <a:latin typeface="맑은 고딕"/>
                <a:cs typeface="Times New Roman" pitchFamily="18" charset="0"/>
              </a:rPr>
              <a:t>КРОВ</a:t>
            </a:r>
            <a:r>
              <a:rPr lang="uk-UA" sz="1100" b="1" i="0">
                <a:latin typeface="맑은 고딕"/>
                <a:cs typeface="Times New Roman" pitchFamily="18" charset="0"/>
              </a:rPr>
              <a:t> </a:t>
            </a:r>
            <a:endParaRPr lang="uk-UA" b="1" i="0">
              <a:latin typeface="맑은 고딕"/>
            </a:endParaRPr>
          </a:p>
        </p:txBody>
      </p:sp>
      <p:sp>
        <p:nvSpPr>
          <p:cNvPr id="21513" name="Text Box 230"/>
          <p:cNvSpPr txBox="1">
            <a:spLocks noChangeArrowheads="1"/>
          </p:cNvSpPr>
          <p:nvPr/>
        </p:nvSpPr>
        <p:spPr bwMode="auto">
          <a:xfrm>
            <a:off x="180975" y="4079875"/>
            <a:ext cx="1260475" cy="539750"/>
          </a:xfrm>
          <a:prstGeom prst="rect">
            <a:avLst/>
          </a:prstGeom>
          <a:solidFill>
            <a:srgbClr val="FFFF99"/>
          </a:solidFill>
          <a:ln w="9525">
            <a:solidFill>
              <a:srgbClr val="000000"/>
            </a:solidFill>
            <a:miter lim="800000"/>
            <a:headEnd/>
            <a:tailEnd/>
          </a:ln>
        </p:spPr>
        <p:txBody>
          <a:bodyPr/>
          <a:lstStyle/>
          <a:p>
            <a:pPr algn="ctr" latinLnBrk="1"/>
            <a:r>
              <a:rPr lang="uk-UA" sz="1100" b="1" i="0">
                <a:latin typeface="맑은 고딕"/>
                <a:cs typeface="Times New Roman" pitchFamily="18" charset="0"/>
              </a:rPr>
              <a:t>Терморегуля-       торна функція</a:t>
            </a:r>
            <a:endParaRPr lang="uk-UA" b="1" i="0">
              <a:latin typeface="맑은 고딕"/>
            </a:endParaRPr>
          </a:p>
        </p:txBody>
      </p:sp>
      <p:sp>
        <p:nvSpPr>
          <p:cNvPr id="21514" name="Text Box 229"/>
          <p:cNvSpPr txBox="1">
            <a:spLocks noChangeArrowheads="1"/>
          </p:cNvSpPr>
          <p:nvPr/>
        </p:nvSpPr>
        <p:spPr bwMode="auto">
          <a:xfrm>
            <a:off x="2533650" y="4043363"/>
            <a:ext cx="1439863" cy="720725"/>
          </a:xfrm>
          <a:prstGeom prst="rect">
            <a:avLst/>
          </a:prstGeom>
          <a:solidFill>
            <a:srgbClr val="EDBF7B"/>
          </a:solidFill>
          <a:ln w="9525">
            <a:solidFill>
              <a:srgbClr val="000000"/>
            </a:solidFill>
            <a:miter lim="800000"/>
            <a:headEnd/>
            <a:tailEnd/>
          </a:ln>
        </p:spPr>
        <p:txBody>
          <a:bodyPr/>
          <a:lstStyle/>
          <a:p>
            <a:pPr algn="ctr" latinLnBrk="1"/>
            <a:r>
              <a:rPr lang="uk-UA" sz="1100" b="1" i="0" dirty="0">
                <a:latin typeface="맑은 고딕"/>
                <a:cs typeface="Times New Roman" pitchFamily="18" charset="0"/>
              </a:rPr>
              <a:t>Підтримання </a:t>
            </a:r>
            <a:endParaRPr lang="uk-UA" altLang="ko-KR" sz="800" b="1" i="0" dirty="0">
              <a:latin typeface="맑은 고딕"/>
            </a:endParaRPr>
          </a:p>
          <a:p>
            <a:pPr algn="ctr" eaLnBrk="0" hangingPunct="0"/>
            <a:r>
              <a:rPr lang="uk-UA" altLang="ko-KR" sz="1100" b="1" i="0" dirty="0">
                <a:latin typeface="맑은 고딕"/>
                <a:cs typeface="Times New Roman" pitchFamily="18" charset="0"/>
              </a:rPr>
              <a:t>стабільності ряду  констант гомеостазу</a:t>
            </a:r>
            <a:r>
              <a:rPr lang="uk-UA" altLang="ko-KR" sz="1100" i="0" dirty="0">
                <a:latin typeface="맑은 고딕"/>
                <a:cs typeface="Times New Roman" pitchFamily="18" charset="0"/>
              </a:rPr>
              <a:t> </a:t>
            </a:r>
          </a:p>
        </p:txBody>
      </p:sp>
      <p:sp>
        <p:nvSpPr>
          <p:cNvPr id="21515" name="Text Box 228"/>
          <p:cNvSpPr txBox="1">
            <a:spLocks noChangeArrowheads="1"/>
          </p:cNvSpPr>
          <p:nvPr/>
        </p:nvSpPr>
        <p:spPr bwMode="auto">
          <a:xfrm>
            <a:off x="4416425" y="4043363"/>
            <a:ext cx="1411288" cy="720725"/>
          </a:xfrm>
          <a:prstGeom prst="rect">
            <a:avLst/>
          </a:prstGeom>
          <a:solidFill>
            <a:srgbClr val="8F8FFF"/>
          </a:solidFill>
          <a:ln w="9525">
            <a:solidFill>
              <a:srgbClr val="000000"/>
            </a:solidFill>
            <a:miter lim="800000"/>
            <a:headEnd/>
            <a:tailEnd/>
          </a:ln>
        </p:spPr>
        <p:txBody>
          <a:bodyPr/>
          <a:lstStyle/>
          <a:p>
            <a:pPr algn="ctr" latinLnBrk="1"/>
            <a:r>
              <a:rPr lang="uk-UA" sz="1100" b="1" i="0">
                <a:latin typeface="맑은 고딕"/>
                <a:cs typeface="Times New Roman" pitchFamily="18" charset="0"/>
              </a:rPr>
              <a:t>Водно-сольовий обмін між                  кров</a:t>
            </a:r>
            <a:r>
              <a:rPr lang="uk-UA" altLang="ko-KR" sz="1100" b="1" i="0">
                <a:latin typeface="맑은 고딕"/>
                <a:cs typeface="Times New Roman" pitchFamily="18" charset="0"/>
              </a:rPr>
              <a:t>’ю та тканинами</a:t>
            </a:r>
            <a:endParaRPr lang="uk-UA" altLang="ko-KR" b="1" i="0">
              <a:latin typeface="맑은 고딕"/>
            </a:endParaRPr>
          </a:p>
        </p:txBody>
      </p:sp>
      <p:sp>
        <p:nvSpPr>
          <p:cNvPr id="21516" name="Text Box 227"/>
          <p:cNvSpPr txBox="1">
            <a:spLocks noChangeArrowheads="1"/>
          </p:cNvSpPr>
          <p:nvPr/>
        </p:nvSpPr>
        <p:spPr bwMode="auto">
          <a:xfrm>
            <a:off x="1193800" y="4894263"/>
            <a:ext cx="1260475" cy="434975"/>
          </a:xfrm>
          <a:prstGeom prst="rect">
            <a:avLst/>
          </a:prstGeom>
          <a:solidFill>
            <a:srgbClr val="C0C0C0"/>
          </a:solidFill>
          <a:ln w="9525">
            <a:solidFill>
              <a:srgbClr val="000000"/>
            </a:solidFill>
            <a:miter lim="800000"/>
            <a:headEnd/>
            <a:tailEnd/>
          </a:ln>
        </p:spPr>
        <p:txBody>
          <a:bodyPr/>
          <a:lstStyle/>
          <a:p>
            <a:pPr algn="ctr" latinLnBrk="1"/>
            <a:r>
              <a:rPr lang="uk-UA" sz="1100" b="1" i="0">
                <a:latin typeface="맑은 고딕"/>
                <a:cs typeface="Times New Roman" pitchFamily="18" charset="0"/>
              </a:rPr>
              <a:t>Захисна </a:t>
            </a:r>
            <a:endParaRPr lang="uk-UA" altLang="ko-KR" sz="800" b="1" i="0">
              <a:latin typeface="맑은 고딕"/>
            </a:endParaRPr>
          </a:p>
          <a:p>
            <a:pPr algn="ctr" eaLnBrk="0" hangingPunct="0"/>
            <a:r>
              <a:rPr lang="uk-UA" altLang="ko-KR" sz="1100" b="1" i="0">
                <a:latin typeface="맑은 고딕"/>
                <a:cs typeface="Times New Roman" pitchFamily="18" charset="0"/>
              </a:rPr>
              <a:t>функція</a:t>
            </a:r>
            <a:endParaRPr lang="uk-UA" altLang="ko-KR" b="1" i="0">
              <a:latin typeface="맑은 고딕"/>
            </a:endParaRPr>
          </a:p>
        </p:txBody>
      </p:sp>
      <p:sp>
        <p:nvSpPr>
          <p:cNvPr id="21517" name="Text Box 226"/>
          <p:cNvSpPr txBox="1">
            <a:spLocks noChangeArrowheads="1"/>
          </p:cNvSpPr>
          <p:nvPr/>
        </p:nvSpPr>
        <p:spPr bwMode="auto">
          <a:xfrm>
            <a:off x="3692525" y="4894263"/>
            <a:ext cx="1260475" cy="433387"/>
          </a:xfrm>
          <a:prstGeom prst="rect">
            <a:avLst/>
          </a:prstGeom>
          <a:solidFill>
            <a:srgbClr val="FFB13F"/>
          </a:solidFill>
          <a:ln w="9525">
            <a:solidFill>
              <a:srgbClr val="000000"/>
            </a:solidFill>
            <a:miter lim="800000"/>
            <a:headEnd/>
            <a:tailEnd/>
          </a:ln>
        </p:spPr>
        <p:txBody>
          <a:bodyPr/>
          <a:lstStyle/>
          <a:p>
            <a:pPr algn="ctr" latinLnBrk="1"/>
            <a:r>
              <a:rPr lang="uk-UA" sz="1100" b="1" i="0">
                <a:latin typeface="맑은 고딕"/>
                <a:cs typeface="Times New Roman" pitchFamily="18" charset="0"/>
              </a:rPr>
              <a:t>Гуморальна </a:t>
            </a:r>
            <a:endParaRPr lang="uk-UA" altLang="ko-KR" sz="800" b="1" i="0">
              <a:latin typeface="맑은 고딕"/>
            </a:endParaRPr>
          </a:p>
          <a:p>
            <a:pPr algn="ctr" eaLnBrk="0" hangingPunct="0"/>
            <a:r>
              <a:rPr lang="uk-UA" altLang="ko-KR" sz="1100" b="1" i="0">
                <a:latin typeface="맑은 고딕"/>
                <a:cs typeface="Times New Roman" pitchFamily="18" charset="0"/>
              </a:rPr>
              <a:t>функція</a:t>
            </a:r>
            <a:endParaRPr lang="uk-UA" altLang="ko-KR" b="1" i="0">
              <a:latin typeface="맑은 고딕"/>
            </a:endParaRPr>
          </a:p>
        </p:txBody>
      </p:sp>
      <p:sp>
        <p:nvSpPr>
          <p:cNvPr id="21518" name="Line 225"/>
          <p:cNvSpPr>
            <a:spLocks noChangeShapeType="1"/>
          </p:cNvSpPr>
          <p:nvPr/>
        </p:nvSpPr>
        <p:spPr bwMode="auto">
          <a:xfrm flipH="1">
            <a:off x="144463" y="1811338"/>
            <a:ext cx="2316162" cy="0"/>
          </a:xfrm>
          <a:prstGeom prst="line">
            <a:avLst/>
          </a:prstGeom>
          <a:noFill/>
          <a:ln w="9525">
            <a:solidFill>
              <a:srgbClr val="000000"/>
            </a:solidFill>
            <a:round/>
            <a:headEnd/>
            <a:tailEnd/>
          </a:ln>
        </p:spPr>
        <p:txBody>
          <a:bodyPr/>
          <a:lstStyle/>
          <a:p>
            <a:endParaRPr lang="ru-RU"/>
          </a:p>
        </p:txBody>
      </p:sp>
      <p:sp>
        <p:nvSpPr>
          <p:cNvPr id="21519" name="Line 224"/>
          <p:cNvSpPr>
            <a:spLocks noChangeShapeType="1"/>
          </p:cNvSpPr>
          <p:nvPr/>
        </p:nvSpPr>
        <p:spPr bwMode="auto">
          <a:xfrm>
            <a:off x="3763963" y="1811338"/>
            <a:ext cx="2100262" cy="0"/>
          </a:xfrm>
          <a:prstGeom prst="line">
            <a:avLst/>
          </a:prstGeom>
          <a:noFill/>
          <a:ln w="9525">
            <a:solidFill>
              <a:srgbClr val="000000"/>
            </a:solidFill>
            <a:round/>
            <a:headEnd/>
            <a:tailEnd/>
          </a:ln>
        </p:spPr>
        <p:txBody>
          <a:bodyPr/>
          <a:lstStyle/>
          <a:p>
            <a:endParaRPr lang="ru-RU"/>
          </a:p>
        </p:txBody>
      </p:sp>
      <p:sp>
        <p:nvSpPr>
          <p:cNvPr id="21520" name="Line 223"/>
          <p:cNvSpPr>
            <a:spLocks noChangeShapeType="1"/>
          </p:cNvSpPr>
          <p:nvPr/>
        </p:nvSpPr>
        <p:spPr bwMode="auto">
          <a:xfrm>
            <a:off x="144463" y="1811338"/>
            <a:ext cx="0" cy="2098675"/>
          </a:xfrm>
          <a:prstGeom prst="line">
            <a:avLst/>
          </a:prstGeom>
          <a:noFill/>
          <a:ln w="9525">
            <a:solidFill>
              <a:srgbClr val="000000"/>
            </a:solidFill>
            <a:round/>
            <a:headEnd/>
            <a:tailEnd/>
          </a:ln>
        </p:spPr>
        <p:txBody>
          <a:bodyPr/>
          <a:lstStyle/>
          <a:p>
            <a:endParaRPr lang="ru-RU"/>
          </a:p>
        </p:txBody>
      </p:sp>
      <p:sp>
        <p:nvSpPr>
          <p:cNvPr id="21521" name="Line 222"/>
          <p:cNvSpPr>
            <a:spLocks noChangeShapeType="1"/>
          </p:cNvSpPr>
          <p:nvPr/>
        </p:nvSpPr>
        <p:spPr bwMode="auto">
          <a:xfrm>
            <a:off x="5827713" y="1811338"/>
            <a:ext cx="0" cy="2098675"/>
          </a:xfrm>
          <a:prstGeom prst="line">
            <a:avLst/>
          </a:prstGeom>
          <a:noFill/>
          <a:ln w="9525">
            <a:solidFill>
              <a:srgbClr val="000000"/>
            </a:solidFill>
            <a:round/>
            <a:headEnd/>
            <a:tailEnd/>
          </a:ln>
        </p:spPr>
        <p:txBody>
          <a:bodyPr/>
          <a:lstStyle/>
          <a:p>
            <a:endParaRPr lang="ru-RU"/>
          </a:p>
        </p:txBody>
      </p:sp>
      <p:sp>
        <p:nvSpPr>
          <p:cNvPr id="21522" name="Line 221"/>
          <p:cNvSpPr>
            <a:spLocks noChangeShapeType="1"/>
          </p:cNvSpPr>
          <p:nvPr/>
        </p:nvSpPr>
        <p:spPr bwMode="auto">
          <a:xfrm>
            <a:off x="144463" y="3867150"/>
            <a:ext cx="5683250" cy="0"/>
          </a:xfrm>
          <a:prstGeom prst="line">
            <a:avLst/>
          </a:prstGeom>
          <a:noFill/>
          <a:ln w="9525">
            <a:solidFill>
              <a:srgbClr val="000000"/>
            </a:solidFill>
            <a:round/>
            <a:headEnd/>
            <a:tailEnd/>
          </a:ln>
        </p:spPr>
        <p:txBody>
          <a:bodyPr/>
          <a:lstStyle/>
          <a:p>
            <a:endParaRPr lang="ru-RU"/>
          </a:p>
        </p:txBody>
      </p:sp>
      <p:sp>
        <p:nvSpPr>
          <p:cNvPr id="21523" name="Line 220"/>
          <p:cNvSpPr>
            <a:spLocks noChangeShapeType="1"/>
          </p:cNvSpPr>
          <p:nvPr/>
        </p:nvSpPr>
        <p:spPr bwMode="auto">
          <a:xfrm>
            <a:off x="1193800" y="1811338"/>
            <a:ext cx="0" cy="614362"/>
          </a:xfrm>
          <a:prstGeom prst="line">
            <a:avLst/>
          </a:prstGeom>
          <a:noFill/>
          <a:ln w="9525">
            <a:solidFill>
              <a:srgbClr val="000000"/>
            </a:solidFill>
            <a:round/>
            <a:headEnd/>
            <a:tailEnd type="triangle" w="med" len="med"/>
          </a:ln>
        </p:spPr>
        <p:txBody>
          <a:bodyPr/>
          <a:lstStyle/>
          <a:p>
            <a:endParaRPr lang="ru-RU"/>
          </a:p>
        </p:txBody>
      </p:sp>
      <p:sp>
        <p:nvSpPr>
          <p:cNvPr id="21524" name="Line 219"/>
          <p:cNvSpPr>
            <a:spLocks noChangeShapeType="1"/>
          </p:cNvSpPr>
          <p:nvPr/>
        </p:nvSpPr>
        <p:spPr bwMode="auto">
          <a:xfrm>
            <a:off x="2135188" y="1811338"/>
            <a:ext cx="0" cy="1374775"/>
          </a:xfrm>
          <a:prstGeom prst="line">
            <a:avLst/>
          </a:prstGeom>
          <a:noFill/>
          <a:ln w="9525">
            <a:solidFill>
              <a:srgbClr val="000000"/>
            </a:solidFill>
            <a:round/>
            <a:headEnd/>
            <a:tailEnd type="triangle" w="med" len="med"/>
          </a:ln>
        </p:spPr>
        <p:txBody>
          <a:bodyPr/>
          <a:lstStyle/>
          <a:p>
            <a:endParaRPr lang="ru-RU"/>
          </a:p>
        </p:txBody>
      </p:sp>
      <p:sp>
        <p:nvSpPr>
          <p:cNvPr id="21525" name="Line 218"/>
          <p:cNvSpPr>
            <a:spLocks noChangeShapeType="1"/>
          </p:cNvSpPr>
          <p:nvPr/>
        </p:nvSpPr>
        <p:spPr bwMode="auto">
          <a:xfrm>
            <a:off x="3040063" y="1987550"/>
            <a:ext cx="0" cy="434975"/>
          </a:xfrm>
          <a:prstGeom prst="line">
            <a:avLst/>
          </a:prstGeom>
          <a:noFill/>
          <a:ln w="9525">
            <a:solidFill>
              <a:srgbClr val="000000"/>
            </a:solidFill>
            <a:round/>
            <a:headEnd/>
            <a:tailEnd type="triangle" w="med" len="med"/>
          </a:ln>
        </p:spPr>
        <p:txBody>
          <a:bodyPr/>
          <a:lstStyle/>
          <a:p>
            <a:endParaRPr lang="ru-RU"/>
          </a:p>
        </p:txBody>
      </p:sp>
      <p:sp>
        <p:nvSpPr>
          <p:cNvPr id="21526" name="Line 217"/>
          <p:cNvSpPr>
            <a:spLocks noChangeShapeType="1"/>
          </p:cNvSpPr>
          <p:nvPr/>
        </p:nvSpPr>
        <p:spPr bwMode="auto">
          <a:xfrm>
            <a:off x="4778375" y="1811338"/>
            <a:ext cx="0" cy="614362"/>
          </a:xfrm>
          <a:prstGeom prst="line">
            <a:avLst/>
          </a:prstGeom>
          <a:noFill/>
          <a:ln w="9525">
            <a:solidFill>
              <a:srgbClr val="000000"/>
            </a:solidFill>
            <a:round/>
            <a:headEnd/>
            <a:tailEnd type="triangle" w="med" len="med"/>
          </a:ln>
        </p:spPr>
        <p:txBody>
          <a:bodyPr/>
          <a:lstStyle/>
          <a:p>
            <a:endParaRPr lang="ru-RU"/>
          </a:p>
        </p:txBody>
      </p:sp>
      <p:sp>
        <p:nvSpPr>
          <p:cNvPr id="21527" name="Line 216"/>
          <p:cNvSpPr>
            <a:spLocks noChangeShapeType="1"/>
          </p:cNvSpPr>
          <p:nvPr/>
        </p:nvSpPr>
        <p:spPr bwMode="auto">
          <a:xfrm>
            <a:off x="3944938" y="1811338"/>
            <a:ext cx="0" cy="1374775"/>
          </a:xfrm>
          <a:prstGeom prst="line">
            <a:avLst/>
          </a:prstGeom>
          <a:noFill/>
          <a:ln w="9525">
            <a:solidFill>
              <a:srgbClr val="000000"/>
            </a:solidFill>
            <a:round/>
            <a:headEnd/>
            <a:tailEnd type="triangle" w="med" len="med"/>
          </a:ln>
        </p:spPr>
        <p:txBody>
          <a:bodyPr/>
          <a:lstStyle/>
          <a:p>
            <a:endParaRPr lang="ru-RU"/>
          </a:p>
        </p:txBody>
      </p:sp>
      <p:sp>
        <p:nvSpPr>
          <p:cNvPr id="21528" name="Line 215"/>
          <p:cNvSpPr>
            <a:spLocks noChangeShapeType="1"/>
          </p:cNvSpPr>
          <p:nvPr/>
        </p:nvSpPr>
        <p:spPr bwMode="auto">
          <a:xfrm>
            <a:off x="831850" y="3867150"/>
            <a:ext cx="0" cy="215900"/>
          </a:xfrm>
          <a:prstGeom prst="line">
            <a:avLst/>
          </a:prstGeom>
          <a:noFill/>
          <a:ln w="9525">
            <a:solidFill>
              <a:srgbClr val="000000"/>
            </a:solidFill>
            <a:round/>
            <a:headEnd/>
            <a:tailEnd type="triangle" w="med" len="med"/>
          </a:ln>
        </p:spPr>
        <p:txBody>
          <a:bodyPr/>
          <a:lstStyle/>
          <a:p>
            <a:endParaRPr lang="ru-RU"/>
          </a:p>
        </p:txBody>
      </p:sp>
      <p:sp>
        <p:nvSpPr>
          <p:cNvPr id="21529" name="Line 214"/>
          <p:cNvSpPr>
            <a:spLocks noChangeShapeType="1"/>
          </p:cNvSpPr>
          <p:nvPr/>
        </p:nvSpPr>
        <p:spPr bwMode="auto">
          <a:xfrm>
            <a:off x="3257550" y="3867150"/>
            <a:ext cx="0" cy="180975"/>
          </a:xfrm>
          <a:prstGeom prst="line">
            <a:avLst/>
          </a:prstGeom>
          <a:noFill/>
          <a:ln w="9525">
            <a:solidFill>
              <a:srgbClr val="000000"/>
            </a:solidFill>
            <a:round/>
            <a:headEnd/>
            <a:tailEnd type="triangle" w="med" len="med"/>
          </a:ln>
        </p:spPr>
        <p:txBody>
          <a:bodyPr/>
          <a:lstStyle/>
          <a:p>
            <a:endParaRPr lang="ru-RU"/>
          </a:p>
        </p:txBody>
      </p:sp>
      <p:sp>
        <p:nvSpPr>
          <p:cNvPr id="21530" name="Line 213"/>
          <p:cNvSpPr>
            <a:spLocks noChangeShapeType="1"/>
          </p:cNvSpPr>
          <p:nvPr/>
        </p:nvSpPr>
        <p:spPr bwMode="auto">
          <a:xfrm>
            <a:off x="5030788" y="3867150"/>
            <a:ext cx="0" cy="180975"/>
          </a:xfrm>
          <a:prstGeom prst="line">
            <a:avLst/>
          </a:prstGeom>
          <a:noFill/>
          <a:ln w="9525">
            <a:solidFill>
              <a:srgbClr val="000000"/>
            </a:solidFill>
            <a:round/>
            <a:headEnd/>
            <a:tailEnd type="triangle" w="med" len="med"/>
          </a:ln>
        </p:spPr>
        <p:txBody>
          <a:bodyPr/>
          <a:lstStyle/>
          <a:p>
            <a:endParaRPr lang="ru-RU"/>
          </a:p>
        </p:txBody>
      </p:sp>
      <p:sp>
        <p:nvSpPr>
          <p:cNvPr id="21531" name="Line 212"/>
          <p:cNvSpPr>
            <a:spLocks noChangeShapeType="1"/>
          </p:cNvSpPr>
          <p:nvPr/>
        </p:nvSpPr>
        <p:spPr bwMode="auto">
          <a:xfrm>
            <a:off x="1665288" y="3865563"/>
            <a:ext cx="0" cy="1049337"/>
          </a:xfrm>
          <a:prstGeom prst="line">
            <a:avLst/>
          </a:prstGeom>
          <a:noFill/>
          <a:ln w="9525">
            <a:solidFill>
              <a:srgbClr val="000000"/>
            </a:solidFill>
            <a:round/>
            <a:headEnd/>
            <a:tailEnd type="triangle" w="med" len="med"/>
          </a:ln>
        </p:spPr>
        <p:txBody>
          <a:bodyPr/>
          <a:lstStyle/>
          <a:p>
            <a:endParaRPr lang="ru-RU"/>
          </a:p>
        </p:txBody>
      </p:sp>
      <p:sp>
        <p:nvSpPr>
          <p:cNvPr id="21532" name="Line 211"/>
          <p:cNvSpPr>
            <a:spLocks noChangeShapeType="1"/>
          </p:cNvSpPr>
          <p:nvPr/>
        </p:nvSpPr>
        <p:spPr bwMode="auto">
          <a:xfrm>
            <a:off x="1447800" y="4114800"/>
            <a:ext cx="217488" cy="0"/>
          </a:xfrm>
          <a:prstGeom prst="line">
            <a:avLst/>
          </a:prstGeom>
          <a:noFill/>
          <a:ln w="9525">
            <a:solidFill>
              <a:srgbClr val="000000"/>
            </a:solidFill>
            <a:round/>
            <a:headEnd/>
            <a:tailEnd/>
          </a:ln>
        </p:spPr>
        <p:txBody>
          <a:bodyPr/>
          <a:lstStyle/>
          <a:p>
            <a:endParaRPr lang="ru-RU"/>
          </a:p>
        </p:txBody>
      </p:sp>
      <p:sp>
        <p:nvSpPr>
          <p:cNvPr id="21533" name="Line 210"/>
          <p:cNvSpPr>
            <a:spLocks noChangeShapeType="1"/>
          </p:cNvSpPr>
          <p:nvPr/>
        </p:nvSpPr>
        <p:spPr bwMode="auto">
          <a:xfrm>
            <a:off x="4198938" y="3867150"/>
            <a:ext cx="0" cy="1049338"/>
          </a:xfrm>
          <a:prstGeom prst="line">
            <a:avLst/>
          </a:prstGeom>
          <a:noFill/>
          <a:ln w="9525">
            <a:solidFill>
              <a:srgbClr val="000000"/>
            </a:solidFill>
            <a:round/>
            <a:headEnd/>
            <a:tailEnd type="triangle" w="med" len="med"/>
          </a:ln>
        </p:spPr>
        <p:txBody>
          <a:bodyPr/>
          <a:lstStyle/>
          <a:p>
            <a:endParaRPr lang="ru-RU"/>
          </a:p>
        </p:txBody>
      </p:sp>
      <p:sp>
        <p:nvSpPr>
          <p:cNvPr id="21534" name="Line 209"/>
          <p:cNvSpPr>
            <a:spLocks noChangeShapeType="1"/>
          </p:cNvSpPr>
          <p:nvPr/>
        </p:nvSpPr>
        <p:spPr bwMode="auto">
          <a:xfrm>
            <a:off x="3981450" y="4041775"/>
            <a:ext cx="217488" cy="0"/>
          </a:xfrm>
          <a:prstGeom prst="line">
            <a:avLst/>
          </a:prstGeom>
          <a:noFill/>
          <a:ln w="9525">
            <a:solidFill>
              <a:srgbClr val="000000"/>
            </a:solidFill>
            <a:round/>
            <a:headEnd/>
            <a:tailEnd/>
          </a:ln>
        </p:spPr>
        <p:txBody>
          <a:bodyPr/>
          <a:lstStyle/>
          <a:p>
            <a:endParaRPr lang="ru-RU"/>
          </a:p>
        </p:txBody>
      </p:sp>
      <p:sp>
        <p:nvSpPr>
          <p:cNvPr id="21535" name="Rectangle 237"/>
          <p:cNvSpPr>
            <a:spLocks noChangeArrowheads="1"/>
          </p:cNvSpPr>
          <p:nvPr/>
        </p:nvSpPr>
        <p:spPr bwMode="auto">
          <a:xfrm>
            <a:off x="0" y="1530350"/>
            <a:ext cx="9144000" cy="0"/>
          </a:xfrm>
          <a:prstGeom prst="rect">
            <a:avLst/>
          </a:prstGeom>
          <a:noFill/>
          <a:ln w="9525">
            <a:noFill/>
            <a:miter lim="800000"/>
            <a:headEnd/>
            <a:tailEnd/>
          </a:ln>
        </p:spPr>
        <p:txBody>
          <a:bodyPr wrap="none" anchor="ctr">
            <a:spAutoFit/>
          </a:bodyPr>
          <a:lstStyle/>
          <a:p>
            <a:endParaRPr lang="ru-RU" i="0"/>
          </a:p>
        </p:txBody>
      </p:sp>
      <p:sp>
        <p:nvSpPr>
          <p:cNvPr id="21536" name="Rectangle 249"/>
          <p:cNvSpPr>
            <a:spLocks noChangeArrowheads="1"/>
          </p:cNvSpPr>
          <p:nvPr/>
        </p:nvSpPr>
        <p:spPr bwMode="auto">
          <a:xfrm>
            <a:off x="0" y="1530350"/>
            <a:ext cx="9144000" cy="0"/>
          </a:xfrm>
          <a:prstGeom prst="rect">
            <a:avLst/>
          </a:prstGeom>
          <a:noFill/>
          <a:ln w="9525">
            <a:noFill/>
            <a:miter lim="800000"/>
            <a:headEnd/>
            <a:tailEnd/>
          </a:ln>
        </p:spPr>
        <p:txBody>
          <a:bodyPr wrap="none" anchor="ctr">
            <a:spAutoFit/>
          </a:bodyPr>
          <a:lstStyle/>
          <a:p>
            <a:pPr latinLnBrk="1"/>
            <a:endParaRPr lang="ru-RU" i="0">
              <a:latin typeface="맑은 고딕"/>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727176" y="304882"/>
            <a:ext cx="7416824" cy="6436486"/>
          </a:xfrm>
          <a:noFill/>
          <a:ln>
            <a:miter lim="800000"/>
            <a:headEnd/>
            <a:tailEnd/>
          </a:ln>
        </p:spPr>
        <p:txBody>
          <a:bodyPr vert="horz" wrap="square" lIns="91440" tIns="45720" rIns="91440" bIns="45720" numCol="1" anchor="t" anchorCtr="0" compatLnSpc="1">
            <a:prstTxWarp prst="textNoShape">
              <a:avLst/>
            </a:prstTxWarp>
          </a:bodyPr>
          <a:lstStyle/>
          <a:p>
            <a:pPr marL="0" indent="0" algn="ctr">
              <a:lnSpc>
                <a:spcPct val="90000"/>
              </a:lnSpc>
              <a:buNone/>
            </a:pPr>
            <a:r>
              <a:rPr lang="uk-UA" sz="2800" b="1" dirty="0" smtClean="0">
                <a:solidFill>
                  <a:srgbClr val="FF0000"/>
                </a:solidFill>
                <a:ea typeface="맑은 고딕"/>
              </a:rPr>
              <a:t>Функції крові</a:t>
            </a:r>
          </a:p>
          <a:p>
            <a:pPr marL="0" indent="0">
              <a:lnSpc>
                <a:spcPct val="90000"/>
              </a:lnSpc>
              <a:buNone/>
            </a:pPr>
            <a:r>
              <a:rPr lang="uk-UA" sz="2000" b="1" dirty="0" smtClean="0">
                <a:solidFill>
                  <a:srgbClr val="7030A0"/>
                </a:solidFill>
                <a:ea typeface="맑은 고딕"/>
              </a:rPr>
              <a:t>1. Транспортна</a:t>
            </a:r>
            <a:r>
              <a:rPr lang="uk-UA" sz="2000" b="1" dirty="0" smtClean="0">
                <a:ea typeface="맑은 고딕"/>
              </a:rPr>
              <a:t> </a:t>
            </a:r>
            <a:r>
              <a:rPr lang="uk-UA" sz="2000" dirty="0" smtClean="0">
                <a:ea typeface="맑은 고딕"/>
              </a:rPr>
              <a:t>– здійснюється як плазмою, так і                              форменими елементами, в ній виділяють ряд </a:t>
            </a:r>
            <a:r>
              <a:rPr lang="uk-UA" sz="2000" dirty="0" err="1" smtClean="0">
                <a:ea typeface="맑은 고딕"/>
              </a:rPr>
              <a:t>підфункцій</a:t>
            </a:r>
            <a:r>
              <a:rPr lang="uk-UA" sz="2000" dirty="0" smtClean="0">
                <a:ea typeface="맑은 고딕"/>
              </a:rPr>
              <a:t>:</a:t>
            </a:r>
          </a:p>
          <a:p>
            <a:pPr marL="0" indent="0">
              <a:lnSpc>
                <a:spcPct val="90000"/>
              </a:lnSpc>
              <a:buNone/>
            </a:pPr>
            <a:r>
              <a:rPr lang="uk-UA" sz="2000" dirty="0" smtClean="0">
                <a:ea typeface="맑은 고딕"/>
                <a:sym typeface="Wingdings"/>
              </a:rPr>
              <a:t> </a:t>
            </a:r>
            <a:r>
              <a:rPr lang="uk-UA" sz="2000" dirty="0" smtClean="0">
                <a:ea typeface="맑은 고딕"/>
              </a:rPr>
              <a:t>дихальна – перенесення кисню від легенів до тканин              і вуглекислого газу від тканин до легень;</a:t>
            </a:r>
          </a:p>
          <a:p>
            <a:pPr marL="0" indent="0">
              <a:lnSpc>
                <a:spcPct val="90000"/>
              </a:lnSpc>
              <a:buNone/>
            </a:pPr>
            <a:r>
              <a:rPr lang="uk-UA" sz="2000" dirty="0" smtClean="0">
                <a:ea typeface="맑은 고딕"/>
                <a:sym typeface="Wingdings"/>
              </a:rPr>
              <a:t></a:t>
            </a:r>
            <a:r>
              <a:rPr lang="uk-UA" sz="2000" dirty="0" smtClean="0">
                <a:ea typeface="맑은 고딕"/>
              </a:rPr>
              <a:t> трофічна (живильна) – доставляє поживні речовини              до клітин тканин;</a:t>
            </a:r>
          </a:p>
          <a:p>
            <a:pPr marL="0" indent="0">
              <a:lnSpc>
                <a:spcPct val="90000"/>
              </a:lnSpc>
              <a:buNone/>
            </a:pPr>
            <a:r>
              <a:rPr lang="uk-UA" sz="2000" dirty="0">
                <a:ea typeface="맑은 고딕"/>
                <a:sym typeface="Wingdings"/>
              </a:rPr>
              <a:t> </a:t>
            </a:r>
            <a:r>
              <a:rPr lang="uk-UA" sz="2000" dirty="0" smtClean="0">
                <a:ea typeface="맑은 고딕"/>
              </a:rPr>
              <a:t>екскреторна (видільна) – транспорт продуктів обміну    до легень і нирок для їх екскреції (виведення) з організму;</a:t>
            </a:r>
          </a:p>
          <a:p>
            <a:pPr marL="0" indent="0">
              <a:lnSpc>
                <a:spcPct val="90000"/>
              </a:lnSpc>
              <a:buNone/>
            </a:pPr>
            <a:r>
              <a:rPr lang="uk-UA" sz="2000" dirty="0">
                <a:ea typeface="맑은 고딕"/>
                <a:sym typeface="Wingdings"/>
              </a:rPr>
              <a:t> </a:t>
            </a:r>
            <a:r>
              <a:rPr lang="ru-RU" sz="2000" dirty="0" err="1">
                <a:sym typeface="Wingdings"/>
              </a:rPr>
              <a:t>з</a:t>
            </a:r>
            <a:r>
              <a:rPr lang="ru-RU" sz="2000" dirty="0" err="1" smtClean="0"/>
              <a:t>абезпечення</a:t>
            </a:r>
            <a:r>
              <a:rPr lang="ru-RU" sz="2000" dirty="0" smtClean="0"/>
              <a:t> </a:t>
            </a:r>
            <a:r>
              <a:rPr lang="ru-RU" sz="2000" dirty="0"/>
              <a:t>водно-</a:t>
            </a:r>
            <a:r>
              <a:rPr lang="ru-RU" sz="2000" dirty="0" err="1"/>
              <a:t>сольового</a:t>
            </a:r>
            <a:r>
              <a:rPr lang="ru-RU" sz="2000" dirty="0"/>
              <a:t> </a:t>
            </a:r>
            <a:r>
              <a:rPr lang="ru-RU" sz="2000" dirty="0" err="1"/>
              <a:t>обміну</a:t>
            </a:r>
            <a:r>
              <a:rPr lang="ru-RU" sz="2000" dirty="0"/>
              <a:t> </a:t>
            </a:r>
            <a:r>
              <a:rPr lang="ru-RU" sz="2000" dirty="0" smtClean="0"/>
              <a:t>: </a:t>
            </a:r>
            <a:r>
              <a:rPr lang="ru-RU" sz="2000" dirty="0"/>
              <a:t>транспорт води та </a:t>
            </a:r>
            <a:r>
              <a:rPr lang="ru-RU" sz="2000" dirty="0" err="1" smtClean="0"/>
              <a:t>іонів</a:t>
            </a:r>
            <a:r>
              <a:rPr lang="ru-RU" sz="2000" dirty="0" smtClean="0"/>
              <a:t>;</a:t>
            </a:r>
            <a:endParaRPr lang="uk-UA" sz="2000" dirty="0" smtClean="0">
              <a:ea typeface="맑은 고딕"/>
            </a:endParaRPr>
          </a:p>
          <a:p>
            <a:pPr marL="0" indent="0">
              <a:lnSpc>
                <a:spcPct val="90000"/>
              </a:lnSpc>
              <a:buNone/>
            </a:pPr>
            <a:r>
              <a:rPr lang="uk-UA" sz="2000" dirty="0" smtClean="0">
                <a:ea typeface="맑은 고딕"/>
                <a:sym typeface="Wingdings"/>
              </a:rPr>
              <a:t> </a:t>
            </a:r>
            <a:r>
              <a:rPr lang="uk-UA" sz="2000" dirty="0" smtClean="0">
                <a:ea typeface="맑은 고딕"/>
              </a:rPr>
              <a:t>терморегуляторна – регулює температуру тіла,                                       розподіляючи тепло;</a:t>
            </a:r>
          </a:p>
          <a:p>
            <a:pPr marL="0" indent="0">
              <a:lnSpc>
                <a:spcPct val="90000"/>
              </a:lnSpc>
              <a:buNone/>
            </a:pPr>
            <a:r>
              <a:rPr lang="uk-UA" sz="2000" dirty="0">
                <a:ea typeface="맑은 고딕"/>
                <a:sym typeface="Wingdings"/>
              </a:rPr>
              <a:t> </a:t>
            </a:r>
            <a:r>
              <a:rPr lang="uk-UA" sz="2000" dirty="0" smtClean="0">
                <a:ea typeface="맑은 고딕"/>
              </a:rPr>
              <a:t>регуляторна (гуморальна) – пов’язує між собою різні                           органи і системи, будучи переносником сигнальних                          речовин (гормонів), що в них утворюються;</a:t>
            </a:r>
          </a:p>
          <a:p>
            <a:pPr marL="0" indent="0">
              <a:lnSpc>
                <a:spcPct val="90000"/>
              </a:lnSpc>
              <a:buNone/>
            </a:pPr>
            <a:r>
              <a:rPr lang="uk-UA" sz="2000" dirty="0">
                <a:ea typeface="맑은 고딕"/>
                <a:sym typeface="Wingdings"/>
              </a:rPr>
              <a:t> </a:t>
            </a:r>
            <a:r>
              <a:rPr lang="uk-UA" sz="2000" dirty="0">
                <a:ea typeface="맑은 고딕"/>
              </a:rPr>
              <a:t>здійснення креаторних зв'язків – міжклітинна передача </a:t>
            </a:r>
            <a:r>
              <a:rPr lang="uk-UA" sz="2000" dirty="0" smtClean="0">
                <a:ea typeface="맑은 고딕"/>
              </a:rPr>
              <a:t>         інформації за рахунок транспорту макромолекул.                                     Інформація адресована генетичному апарату клітин.                     Це забезпечує </a:t>
            </a:r>
            <a:r>
              <a:rPr lang="ru-RU" sz="2000" dirty="0" err="1" smtClean="0">
                <a:ea typeface="맑은 고딕"/>
              </a:rPr>
              <a:t>регуляцію</a:t>
            </a:r>
            <a:r>
              <a:rPr lang="ru-RU" sz="2000" dirty="0" smtClean="0">
                <a:ea typeface="맑은 고딕"/>
              </a:rPr>
              <a:t> </a:t>
            </a:r>
            <a:r>
              <a:rPr lang="ru-RU" sz="2000" dirty="0">
                <a:ea typeface="맑은 고딕"/>
              </a:rPr>
              <a:t>синтезу </a:t>
            </a:r>
            <a:r>
              <a:rPr lang="ru-RU" sz="2000" dirty="0" err="1">
                <a:ea typeface="맑은 고딕"/>
              </a:rPr>
              <a:t>білків</a:t>
            </a:r>
            <a:r>
              <a:rPr lang="ru-RU" sz="2000" dirty="0">
                <a:ea typeface="맑은 고딕"/>
              </a:rPr>
              <a:t>, </a:t>
            </a:r>
            <a:r>
              <a:rPr lang="ru-RU" sz="2000" dirty="0" err="1">
                <a:ea typeface="맑은 고딕"/>
              </a:rPr>
              <a:t>відновлення</a:t>
            </a:r>
            <a:r>
              <a:rPr lang="ru-RU" sz="2000" dirty="0">
                <a:ea typeface="맑은 고딕"/>
              </a:rPr>
              <a:t> і </a:t>
            </a:r>
            <a:r>
              <a:rPr lang="ru-RU" sz="2000" dirty="0" smtClean="0">
                <a:ea typeface="맑은 고딕"/>
              </a:rPr>
              <a:t>                     </a:t>
            </a:r>
            <a:r>
              <a:rPr lang="ru-RU" sz="2000" dirty="0" err="1" smtClean="0">
                <a:ea typeface="맑은 고딕"/>
              </a:rPr>
              <a:t>підтримання</a:t>
            </a:r>
            <a:r>
              <a:rPr lang="ru-RU" sz="2000" dirty="0" smtClean="0">
                <a:ea typeface="맑은 고딕"/>
              </a:rPr>
              <a:t> </a:t>
            </a:r>
            <a:r>
              <a:rPr lang="ru-RU" sz="2000" dirty="0" err="1">
                <a:ea typeface="맑은 고딕"/>
              </a:rPr>
              <a:t>структури</a:t>
            </a:r>
            <a:r>
              <a:rPr lang="ru-RU" sz="2000" dirty="0">
                <a:ea typeface="맑은 고딕"/>
              </a:rPr>
              <a:t> тканин</a:t>
            </a:r>
            <a:r>
              <a:rPr lang="ru-RU" sz="2000" dirty="0" smtClean="0">
                <a:ea typeface="맑은 고딕"/>
              </a:rPr>
              <a:t>.</a:t>
            </a:r>
            <a:endParaRPr lang="uk-UA" sz="2000" dirty="0" smtClean="0">
              <a:ea typeface="맑은 고딕"/>
            </a:endParaRP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extLst>
      <p:ext uri="{BB962C8B-B14F-4D97-AF65-F5344CB8AC3E}">
        <p14:creationId xmlns:p14="http://schemas.microsoft.com/office/powerpoint/2010/main" val="984943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bwMode="auto">
          <a:xfrm>
            <a:off x="1727176" y="304882"/>
            <a:ext cx="7416824" cy="594343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uk-UA" sz="2000" b="1" dirty="0">
                <a:solidFill>
                  <a:srgbClr val="7030A0"/>
                </a:solidFill>
                <a:ea typeface="맑은 고딕"/>
              </a:rPr>
              <a:t>2. Захисна </a:t>
            </a:r>
            <a:r>
              <a:rPr lang="uk-UA" sz="2000" dirty="0">
                <a:ea typeface="맑은 고딕"/>
              </a:rPr>
              <a:t>– забезпечення клітинного та гуморального                       захисту від чужорідних агентів. З наявністю в крові                            лейкоцитів пов’язані специфічний (імунітет) і                                    неспецифічний (головним чином, фагоцитоз) захист                             організму. </a:t>
            </a:r>
          </a:p>
          <a:p>
            <a:pPr marL="0" indent="0">
              <a:buNone/>
            </a:pPr>
            <a:r>
              <a:rPr lang="uk-UA" sz="2000" dirty="0" smtClean="0">
                <a:ea typeface="맑은 고딕"/>
              </a:rPr>
              <a:t>До захисних функцій відноситься також збереження                                        циркулюючої крові в рідкому стані і зупинка кровотечі                     (</a:t>
            </a:r>
            <a:r>
              <a:rPr lang="uk-UA" sz="2000" b="1" dirty="0" smtClean="0">
                <a:solidFill>
                  <a:srgbClr val="FF0000"/>
                </a:solidFill>
                <a:ea typeface="맑은 고딕"/>
              </a:rPr>
              <a:t>гемостаз</a:t>
            </a:r>
            <a:r>
              <a:rPr lang="uk-UA" sz="2000" dirty="0" smtClean="0">
                <a:ea typeface="맑은 고딕"/>
              </a:rPr>
              <a:t>) у разі порушення цілісності судин. Наявність                      у мембранах формених елементів крові ферментів                                  антиоксидантного захисту (</a:t>
            </a:r>
            <a:r>
              <a:rPr lang="uk-UA" sz="2000" dirty="0" err="1" smtClean="0">
                <a:ea typeface="맑은 고딕"/>
              </a:rPr>
              <a:t>супероксиддисмутази</a:t>
            </a:r>
            <a:r>
              <a:rPr lang="uk-UA" sz="2000" dirty="0" smtClean="0">
                <a:ea typeface="맑은 고딕"/>
              </a:rPr>
              <a:t>, каталази та інших) забезпечує підтримання відповідного рівня                             процесів </a:t>
            </a:r>
            <a:r>
              <a:rPr lang="uk-UA" sz="2000" dirty="0" err="1" smtClean="0">
                <a:ea typeface="맑은 고딕"/>
              </a:rPr>
              <a:t>перекисного</a:t>
            </a:r>
            <a:r>
              <a:rPr lang="uk-UA" sz="2000" dirty="0" smtClean="0">
                <a:ea typeface="맑은 고딕"/>
              </a:rPr>
              <a:t> окислення ліпідів, що впливає на</a:t>
            </a:r>
          </a:p>
          <a:p>
            <a:pPr marL="0" indent="0">
              <a:buNone/>
            </a:pPr>
            <a:r>
              <a:rPr lang="uk-UA" sz="2000" dirty="0" smtClean="0">
                <a:ea typeface="맑은 고딕"/>
              </a:rPr>
              <a:t>функціональну активність різних тканин та органів.</a:t>
            </a:r>
          </a:p>
          <a:p>
            <a:pPr marL="0" indent="0">
              <a:buNone/>
            </a:pPr>
            <a:r>
              <a:rPr lang="uk-UA" sz="2000" b="1" dirty="0" smtClean="0">
                <a:solidFill>
                  <a:srgbClr val="7030A0"/>
                </a:solidFill>
                <a:ea typeface="맑은 고딕"/>
              </a:rPr>
              <a:t>3. Гомеостатична </a:t>
            </a:r>
            <a:r>
              <a:rPr lang="uk-UA" sz="2000" dirty="0" smtClean="0">
                <a:ea typeface="맑은 고딕"/>
              </a:rPr>
              <a:t>– збереження сталості внутрішнього                       середовища організму (підтримання гомеостазу), водного    і сольового балансу тканин і температури тіла, </a:t>
            </a:r>
            <a:r>
              <a:rPr lang="uk-UA" sz="2000" dirty="0" err="1" smtClean="0">
                <a:ea typeface="맑은 고딕"/>
              </a:rPr>
              <a:t>кислотно-</a:t>
            </a:r>
            <a:r>
              <a:rPr lang="uk-UA" sz="2000" dirty="0" smtClean="0">
                <a:ea typeface="맑은 고딕"/>
              </a:rPr>
              <a:t>               лужної рівноваги, водно-електролітного балансу та ін.,                       контроль за інтенсивністю обмінних процесів, регуляція                      гемопоезу та інших фізіологічних функцій.</a:t>
            </a:r>
          </a:p>
        </p:txBody>
      </p:sp>
      <p:sp>
        <p:nvSpPr>
          <p:cNvPr id="29698" name="AutoShape 5"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699" name="AutoShape 7" descr="img-1aerU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0" name="AutoShape 9" descr="img-jQPbG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1" name="AutoShape 1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2" name="AutoShape 17"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3" name="AutoShape 19" descr="Картинки по запросу Онкотичний тиск крові картинки"/>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29704" name="AutoShape 21"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9705" name="AutoShape 23" descr="Картинки по запросу Онкотичний тиск крові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extLst>
      <p:ext uri="{BB962C8B-B14F-4D97-AF65-F5344CB8AC3E}">
        <p14:creationId xmlns:p14="http://schemas.microsoft.com/office/powerpoint/2010/main" val="2849043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2688</TotalTime>
  <Words>5707</Words>
  <Application>Microsoft Office PowerPoint</Application>
  <PresentationFormat>Экран (4:3)</PresentationFormat>
  <Paragraphs>234</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Office Theme</vt:lpstr>
      <vt:lpstr>ЛЕКЦІЯ № 1, 2  з курсу «Гематологія»                        на тему : «Кров як внутрішнє           середовище організму.                      Фізико-хімічні властивості                крові та прояви їх порушень»</vt:lpstr>
      <vt:lpstr>ПЛАН</vt:lpstr>
      <vt:lpstr>РЕКОМЕНДОВАНА ЛІТЕРАТУРА</vt:lpstr>
      <vt:lpstr>Презентация PowerPoint</vt:lpstr>
      <vt:lpstr>Презентация PowerPoint</vt:lpstr>
      <vt:lpstr>Презентация PowerPoint</vt:lpstr>
      <vt:lpstr>2.Фізіологічні функції крові</vt:lpstr>
      <vt:lpstr>Презентация PowerPoint</vt:lpstr>
      <vt:lpstr>Презентация PowerPoint</vt:lpstr>
      <vt:lpstr>3. Склад, кількість та основні                          показники крові людини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Фізико-хімічні властивості крові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Nataliya</cp:lastModifiedBy>
  <cp:revision>92</cp:revision>
  <dcterms:created xsi:type="dcterms:W3CDTF">2014-04-01T16:35:38Z</dcterms:created>
  <dcterms:modified xsi:type="dcterms:W3CDTF">2024-02-24T19:20:01Z</dcterms:modified>
</cp:coreProperties>
</file>