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3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30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143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7073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3716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3239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4333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77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333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9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982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845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D5A5CEB-BFA4-4F3A-942D-5ECF72043822}" type="datetimeFigureOut">
              <a:rPr lang="ru-RU" smtClean="0"/>
              <a:t>13.08.2023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36F6718-1672-441A-A882-34C93E153FE5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23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zakon.rada.gov.ua/laws/show/1053-20#n2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1105-14#n321" TargetMode="External"/><Relationship Id="rId2" Type="http://schemas.openxmlformats.org/officeDocument/2006/relationships/hyperlink" Target="https://zakon.rada.gov.ua/laws/show/z0890-21#n1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931-20#n207" TargetMode="External"/><Relationship Id="rId2" Type="http://schemas.openxmlformats.org/officeDocument/2006/relationships/hyperlink" Target="https://zakon.rada.gov.ua/laws/show/1584-1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zakon.rada.gov.ua/laws/show/962-1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З</a:t>
            </a:r>
            <a:r>
              <a:rPr lang="ru-RU" b="1" dirty="0"/>
              <a:t>АГАЛЬНООБОВ’ЯЗКОВЕ ДЕРЖАВНЕ СОЦІАЛЬНЕ СТРАХУВАННЯ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928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40880" y="797074"/>
            <a:ext cx="1071024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тривалість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виплати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kumimoji="0" lang="ru-RU" alt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вагітності</a:t>
            </a:r>
            <a:r>
              <a:rPr kumimoji="0" lang="ru-RU" alt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пологах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32689"/>
            <a:ext cx="10515600" cy="542803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</a:t>
            </a:r>
            <a:r>
              <a:rPr lang="ru-RU" dirty="0" err="1"/>
              <a:t>матеріального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, яке </a:t>
            </a:r>
            <a:r>
              <a:rPr lang="ru-RU" dirty="0" err="1"/>
              <a:t>компенсує</a:t>
            </a:r>
            <a:r>
              <a:rPr lang="ru-RU" dirty="0"/>
              <a:t> </a:t>
            </a:r>
            <a:r>
              <a:rPr lang="ru-RU" dirty="0" err="1"/>
              <a:t>втрату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(доходу) за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вагітністю</a:t>
            </a:r>
            <a:r>
              <a:rPr lang="ru-RU" dirty="0"/>
              <a:t> та пологами.</a:t>
            </a:r>
          </a:p>
          <a:p>
            <a:pPr algn="just"/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виплачується</a:t>
            </a:r>
            <a:r>
              <a:rPr lang="ru-RU" dirty="0"/>
              <a:t> за весь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вагітністю</a:t>
            </a:r>
            <a:r>
              <a:rPr lang="ru-RU" dirty="0"/>
              <a:t> та пологами, </a:t>
            </a:r>
            <a:r>
              <a:rPr lang="ru-RU" dirty="0" err="1"/>
              <a:t>тривалість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становить 70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до </a:t>
            </a:r>
            <a:r>
              <a:rPr lang="ru-RU" dirty="0" err="1"/>
              <a:t>пологів</a:t>
            </a:r>
            <a:r>
              <a:rPr lang="ru-RU" dirty="0"/>
              <a:t> і 56 (у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ускладнених</a:t>
            </a:r>
            <a:r>
              <a:rPr lang="ru-RU" dirty="0"/>
              <a:t> </a:t>
            </a:r>
            <a:r>
              <a:rPr lang="ru-RU" dirty="0" err="1"/>
              <a:t>пологів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 - 70)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пологів</a:t>
            </a:r>
            <a:r>
              <a:rPr lang="ru-RU" dirty="0"/>
              <a:t>. </a:t>
            </a:r>
            <a:r>
              <a:rPr lang="ru-RU" dirty="0" err="1"/>
              <a:t>Жінкам</a:t>
            </a:r>
            <a:r>
              <a:rPr lang="ru-RU" dirty="0"/>
              <a:t>, </a:t>
            </a:r>
            <a:r>
              <a:rPr lang="ru-RU" dirty="0" err="1"/>
              <a:t>віднесеним</a:t>
            </a:r>
            <a:r>
              <a:rPr lang="ru-RU" dirty="0"/>
              <a:t> до 1-3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, </a:t>
            </a:r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 </a:t>
            </a:r>
            <a:r>
              <a:rPr lang="ru-RU" dirty="0" err="1"/>
              <a:t>виплачується</a:t>
            </a:r>
            <a:r>
              <a:rPr lang="ru-RU" dirty="0"/>
              <a:t> за 180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зазначеної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(90 - до </a:t>
            </a:r>
            <a:r>
              <a:rPr lang="ru-RU" dirty="0" err="1"/>
              <a:t>пологів</a:t>
            </a:r>
            <a:r>
              <a:rPr lang="ru-RU" dirty="0"/>
              <a:t> та 90 -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пологів</a:t>
            </a:r>
            <a:r>
              <a:rPr lang="ru-RU" dirty="0"/>
              <a:t>).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зазначеної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</a:t>
            </a:r>
            <a:r>
              <a:rPr lang="ru-RU" dirty="0" err="1"/>
              <a:t>обчислюється</a:t>
            </a:r>
            <a:r>
              <a:rPr lang="ru-RU" dirty="0"/>
              <a:t> </a:t>
            </a:r>
            <a:r>
              <a:rPr lang="ru-RU" dirty="0" err="1"/>
              <a:t>сумарно</a:t>
            </a:r>
            <a:r>
              <a:rPr lang="ru-RU" dirty="0"/>
              <a:t> та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в </a:t>
            </a:r>
            <a:r>
              <a:rPr lang="ru-RU" dirty="0" err="1"/>
              <a:t>повному</a:t>
            </a:r>
            <a:r>
              <a:rPr lang="ru-RU" dirty="0"/>
              <a:t> </a:t>
            </a:r>
            <a:r>
              <a:rPr lang="ru-RU" dirty="0" err="1"/>
              <a:t>обсязі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кількості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,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використаних</a:t>
            </a:r>
            <a:r>
              <a:rPr lang="ru-RU" dirty="0"/>
              <a:t> до </a:t>
            </a:r>
            <a:r>
              <a:rPr lang="ru-RU" dirty="0" err="1"/>
              <a:t>пологів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2. </a:t>
            </a:r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 </a:t>
            </a:r>
            <a:r>
              <a:rPr lang="ru-RU" dirty="0" err="1"/>
              <a:t>виплачується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усиновила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місяців</a:t>
            </a:r>
            <a:r>
              <a:rPr lang="ru-RU" dirty="0"/>
              <a:t> з дня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народження</a:t>
            </a:r>
            <a:r>
              <a:rPr lang="ru-RU" dirty="0"/>
              <a:t>, </a:t>
            </a:r>
            <a:r>
              <a:rPr lang="ru-RU" dirty="0" err="1"/>
              <a:t>зазначеного</a:t>
            </a:r>
            <a:r>
              <a:rPr lang="ru-RU" dirty="0"/>
              <a:t> у </a:t>
            </a:r>
            <a:r>
              <a:rPr lang="ru-RU" dirty="0" err="1"/>
              <a:t>свідоцтві</a:t>
            </a:r>
            <a:r>
              <a:rPr lang="ru-RU" dirty="0"/>
              <a:t> про </a:t>
            </a:r>
            <a:r>
              <a:rPr lang="ru-RU" dirty="0" err="1"/>
              <a:t>народження</a:t>
            </a:r>
            <a:r>
              <a:rPr lang="ru-RU" dirty="0"/>
              <a:t>, за </a:t>
            </a:r>
            <a:r>
              <a:rPr lang="ru-RU" dirty="0" err="1"/>
              <a:t>період</a:t>
            </a:r>
            <a:r>
              <a:rPr lang="ru-RU" dirty="0"/>
              <a:t> з дня </a:t>
            </a:r>
            <a:r>
              <a:rPr lang="ru-RU" dirty="0" err="1"/>
              <a:t>усиновлення</a:t>
            </a:r>
            <a:r>
              <a:rPr lang="ru-RU" dirty="0"/>
              <a:t> і до </a:t>
            </a:r>
            <a:r>
              <a:rPr lang="ru-RU" dirty="0" err="1"/>
              <a:t>закінчення</a:t>
            </a:r>
            <a:r>
              <a:rPr lang="ru-RU" dirty="0"/>
              <a:t> 56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(70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одночасного</a:t>
            </a:r>
            <a:r>
              <a:rPr lang="ru-RU" dirty="0"/>
              <a:t> </a:t>
            </a:r>
            <a:r>
              <a:rPr lang="ru-RU" dirty="0" err="1"/>
              <a:t>усиновлення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і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дітей</a:t>
            </a:r>
            <a:r>
              <a:rPr lang="ru-RU" dirty="0"/>
              <a:t>, 90 </a:t>
            </a:r>
            <a:r>
              <a:rPr lang="ru-RU" dirty="0" err="1"/>
              <a:t>календарних</a:t>
            </a:r>
            <a:r>
              <a:rPr lang="ru-RU" dirty="0"/>
              <a:t> </a:t>
            </a:r>
            <a:r>
              <a:rPr lang="ru-RU" dirty="0" err="1"/>
              <a:t>днів</a:t>
            </a:r>
            <a:r>
              <a:rPr lang="ru-RU" dirty="0"/>
              <a:t> - для </a:t>
            </a:r>
            <a:r>
              <a:rPr lang="ru-RU" dirty="0" err="1"/>
              <a:t>жінок</a:t>
            </a:r>
            <a:r>
              <a:rPr lang="ru-RU" dirty="0"/>
              <a:t>, </a:t>
            </a:r>
            <a:r>
              <a:rPr lang="ru-RU" dirty="0" err="1"/>
              <a:t>віднесених</a:t>
            </a:r>
            <a:r>
              <a:rPr lang="ru-RU" dirty="0"/>
              <a:t> до 1-3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).</a:t>
            </a:r>
          </a:p>
          <a:p>
            <a:pPr algn="just"/>
            <a:r>
              <a:rPr lang="ru-RU" dirty="0"/>
              <a:t>3.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вагітністю</a:t>
            </a:r>
            <a:r>
              <a:rPr lang="ru-RU" dirty="0"/>
              <a:t> та пологами у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листок </a:t>
            </a:r>
            <a:r>
              <a:rPr lang="ru-RU" dirty="0" err="1"/>
              <a:t>непрацездатності</a:t>
            </a:r>
            <a:r>
              <a:rPr lang="ru-RU" dirty="0"/>
              <a:t> по </a:t>
            </a:r>
            <a:r>
              <a:rPr lang="ru-RU" dirty="0" err="1"/>
              <a:t>тимчасовій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</a:t>
            </a:r>
            <a:r>
              <a:rPr lang="ru-RU" dirty="0" err="1"/>
              <a:t>закривається</a:t>
            </a:r>
            <a:r>
              <a:rPr lang="ru-RU" dirty="0"/>
              <a:t> і з дня </a:t>
            </a:r>
            <a:r>
              <a:rPr lang="ru-RU" dirty="0" err="1"/>
              <a:t>настання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</a:t>
            </a:r>
            <a:r>
              <a:rPr lang="ru-RU" dirty="0" err="1"/>
              <a:t>видається</a:t>
            </a:r>
            <a:r>
              <a:rPr lang="ru-RU" dirty="0"/>
              <a:t> </a:t>
            </a:r>
            <a:r>
              <a:rPr lang="ru-RU" dirty="0" err="1"/>
              <a:t>інший</a:t>
            </a:r>
            <a:r>
              <a:rPr lang="ru-RU" dirty="0"/>
              <a:t> листок </a:t>
            </a:r>
            <a:r>
              <a:rPr lang="ru-RU" dirty="0" err="1"/>
              <a:t>непрацездатності</a:t>
            </a:r>
            <a:r>
              <a:rPr lang="ru-RU" dirty="0"/>
              <a:t>. </a:t>
            </a:r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зазначених</a:t>
            </a:r>
            <a:r>
              <a:rPr lang="ru-RU" dirty="0"/>
              <a:t> </a:t>
            </a:r>
            <a:r>
              <a:rPr lang="ru-RU" dirty="0" err="1"/>
              <a:t>листків</a:t>
            </a:r>
            <a:r>
              <a:rPr lang="ru-RU" dirty="0"/>
              <a:t> </a:t>
            </a:r>
            <a:r>
              <a:rPr lang="ru-RU" dirty="0" err="1"/>
              <a:t>оплачується</a:t>
            </a:r>
            <a:r>
              <a:rPr lang="ru-RU" dirty="0"/>
              <a:t> за </a:t>
            </a:r>
            <a:r>
              <a:rPr lang="ru-RU" dirty="0" err="1"/>
              <a:t>відповідними</a:t>
            </a:r>
            <a:r>
              <a:rPr lang="ru-RU" dirty="0"/>
              <a:t> нормами  </a:t>
            </a:r>
            <a:r>
              <a:rPr lang="ru-RU" b="1" dirty="0"/>
              <a:t>Закону</a:t>
            </a:r>
            <a:r>
              <a:rPr lang="ru-RU" dirty="0"/>
              <a:t>.</a:t>
            </a:r>
          </a:p>
          <a:p>
            <a:pPr algn="just"/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вагітністю</a:t>
            </a:r>
            <a:r>
              <a:rPr lang="ru-RU" dirty="0"/>
              <a:t> та пологами у </a:t>
            </a:r>
            <a:r>
              <a:rPr lang="ru-RU" dirty="0" err="1"/>
              <a:t>період</a:t>
            </a:r>
            <a:r>
              <a:rPr lang="ru-RU" dirty="0"/>
              <a:t> простою </a:t>
            </a:r>
            <a:r>
              <a:rPr lang="ru-RU" dirty="0" err="1"/>
              <a:t>підприємства</a:t>
            </a:r>
            <a:r>
              <a:rPr lang="ru-RU" dirty="0"/>
              <a:t>, установи, </a:t>
            </a:r>
            <a:r>
              <a:rPr lang="ru-RU" dirty="0" err="1"/>
              <a:t>організації</a:t>
            </a:r>
            <a:r>
              <a:rPr lang="ru-RU" dirty="0"/>
              <a:t> не з вини </a:t>
            </a:r>
            <a:r>
              <a:rPr lang="ru-RU" dirty="0" err="1"/>
              <a:t>застрахованої</a:t>
            </a:r>
            <a:r>
              <a:rPr lang="ru-RU" dirty="0"/>
              <a:t> особи, </a:t>
            </a:r>
            <a:r>
              <a:rPr lang="ru-RU" dirty="0" err="1"/>
              <a:t>щорічної</a:t>
            </a:r>
            <a:r>
              <a:rPr lang="ru-RU" dirty="0"/>
              <a:t> (</a:t>
            </a:r>
            <a:r>
              <a:rPr lang="ru-RU" dirty="0" err="1"/>
              <a:t>основної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додаткової</a:t>
            </a:r>
            <a:r>
              <a:rPr lang="ru-RU" dirty="0"/>
              <a:t>) </a:t>
            </a:r>
            <a:r>
              <a:rPr lang="ru-RU" dirty="0" err="1"/>
              <a:t>відпустки</a:t>
            </a:r>
            <a:r>
              <a:rPr lang="ru-RU" dirty="0"/>
              <a:t>, </a:t>
            </a:r>
            <a:r>
              <a:rPr lang="ru-RU" dirty="0" err="1"/>
              <a:t>відпустки</a:t>
            </a:r>
            <a:r>
              <a:rPr lang="ru-RU" dirty="0"/>
              <a:t> без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додаткової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, </a:t>
            </a:r>
            <a:r>
              <a:rPr lang="ru-RU" dirty="0" err="1"/>
              <a:t>творчої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</a:t>
            </a:r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 </a:t>
            </a:r>
            <a:r>
              <a:rPr lang="ru-RU" dirty="0" err="1"/>
              <a:t>надається</a:t>
            </a:r>
            <a:r>
              <a:rPr lang="ru-RU" dirty="0"/>
              <a:t> з дня </a:t>
            </a:r>
            <a:r>
              <a:rPr lang="ru-RU" dirty="0" err="1"/>
              <a:t>виникнення</a:t>
            </a:r>
            <a:r>
              <a:rPr lang="ru-RU" dirty="0"/>
              <a:t> права на </a:t>
            </a:r>
            <a:r>
              <a:rPr lang="ru-RU" dirty="0" err="1"/>
              <a:t>відпустку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вагітністю</a:t>
            </a:r>
            <a:r>
              <a:rPr lang="ru-RU" dirty="0"/>
              <a:t> та пологами.</a:t>
            </a:r>
          </a:p>
          <a:p>
            <a:pPr algn="just"/>
            <a:r>
              <a:rPr lang="ru-RU" dirty="0"/>
              <a:t>За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відпустки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вагітністю</a:t>
            </a:r>
            <a:r>
              <a:rPr lang="ru-RU" dirty="0"/>
              <a:t> та пологами,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збігається</a:t>
            </a:r>
            <a:r>
              <a:rPr lang="ru-RU" dirty="0"/>
              <a:t> з </a:t>
            </a:r>
            <a:r>
              <a:rPr lang="ru-RU" dirty="0" err="1"/>
              <a:t>відпусткою</a:t>
            </a:r>
            <a:r>
              <a:rPr lang="ru-RU" dirty="0"/>
              <a:t> для догляду за </a:t>
            </a:r>
            <a:r>
              <a:rPr lang="ru-RU" dirty="0" err="1"/>
              <a:t>дитиною</a:t>
            </a:r>
            <a:r>
              <a:rPr lang="ru-RU" dirty="0"/>
              <a:t> до </a:t>
            </a:r>
            <a:r>
              <a:rPr lang="ru-RU" dirty="0" err="1"/>
              <a:t>досягнення</a:t>
            </a:r>
            <a:r>
              <a:rPr lang="ru-RU" dirty="0"/>
              <a:t> нею </a:t>
            </a:r>
            <a:r>
              <a:rPr lang="ru-RU" dirty="0" err="1"/>
              <a:t>трирічного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, </a:t>
            </a:r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 </a:t>
            </a:r>
            <a:r>
              <a:rPr lang="ru-RU" dirty="0" err="1"/>
              <a:t>виплачується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по догляду за </a:t>
            </a:r>
            <a:r>
              <a:rPr lang="ru-RU" dirty="0" err="1"/>
              <a:t>дитиною</a:t>
            </a:r>
            <a:r>
              <a:rPr lang="ru-RU" dirty="0"/>
              <a:t> до </a:t>
            </a:r>
            <a:r>
              <a:rPr lang="ru-RU" dirty="0" err="1"/>
              <a:t>досягнення</a:t>
            </a:r>
            <a:r>
              <a:rPr lang="ru-RU" dirty="0"/>
              <a:t> нею </a:t>
            </a:r>
            <a:r>
              <a:rPr lang="ru-RU" dirty="0" err="1"/>
              <a:t>трирічного</a:t>
            </a:r>
            <a:r>
              <a:rPr lang="ru-RU" dirty="0"/>
              <a:t> </a:t>
            </a:r>
            <a:r>
              <a:rPr lang="ru-RU" dirty="0" err="1"/>
              <a:t>віку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949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2387164" y="766296"/>
            <a:ext cx="74176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допомоги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kumimoji="0" lang="ru-RU" altLang="ru-RU" sz="28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вагітності</a:t>
            </a:r>
            <a:r>
              <a:rPr kumimoji="0" lang="ru-RU" alt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пологах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89516"/>
            <a:ext cx="10515600" cy="5354475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1. </a:t>
            </a:r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працівників</a:t>
            </a:r>
            <a:r>
              <a:rPr lang="ru-RU" dirty="0"/>
              <a:t> та </a:t>
            </a:r>
            <a:r>
              <a:rPr lang="ru-RU" dirty="0" err="1"/>
              <a:t>гіг-спеціалістів</a:t>
            </a:r>
            <a:r>
              <a:rPr lang="ru-RU" dirty="0"/>
              <a:t> </a:t>
            </a:r>
            <a:r>
              <a:rPr lang="ru-RU" dirty="0" err="1"/>
              <a:t>резидентів</a:t>
            </a:r>
            <a:r>
              <a:rPr lang="ru-RU" dirty="0"/>
              <a:t>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Сіті</a:t>
            </a:r>
            <a:r>
              <a:rPr lang="ru-RU" dirty="0"/>
              <a:t>) у </a:t>
            </a:r>
            <a:r>
              <a:rPr lang="ru-RU" dirty="0" err="1"/>
              <a:t>розмірі</a:t>
            </a:r>
            <a:r>
              <a:rPr lang="ru-RU" dirty="0"/>
              <a:t> 100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(доходу), </a:t>
            </a:r>
            <a:r>
              <a:rPr lang="ru-RU" dirty="0" err="1"/>
              <a:t>обчисленої</a:t>
            </a:r>
            <a:r>
              <a:rPr lang="ru-RU" dirty="0"/>
              <a:t> у порядку, </a:t>
            </a:r>
            <a:r>
              <a:rPr lang="ru-RU" dirty="0" err="1"/>
              <a:t>встановленому</a:t>
            </a:r>
            <a:r>
              <a:rPr lang="ru-RU" dirty="0"/>
              <a:t> </a:t>
            </a:r>
            <a:r>
              <a:rPr lang="ru-RU" dirty="0" err="1"/>
              <a:t>Кабінетом</a:t>
            </a:r>
            <a:r>
              <a:rPr lang="ru-RU" dirty="0"/>
              <a:t> </a:t>
            </a:r>
            <a:r>
              <a:rPr lang="ru-RU" dirty="0" err="1"/>
              <a:t>Міністрів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, і не </a:t>
            </a:r>
            <a:r>
              <a:rPr lang="ru-RU" dirty="0" err="1"/>
              <a:t>залежить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страхового стажу.</a:t>
            </a:r>
          </a:p>
          <a:p>
            <a:pPr algn="just"/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є </a:t>
            </a:r>
            <a:r>
              <a:rPr lang="ru-RU" dirty="0" err="1"/>
              <a:t>працівником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гіг-спеціалістом</a:t>
            </a:r>
            <a:r>
              <a:rPr lang="ru-RU" dirty="0"/>
              <a:t> резидента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Сіті</a:t>
            </a:r>
            <a:r>
              <a:rPr lang="ru-RU" dirty="0"/>
              <a:t>, у </a:t>
            </a:r>
            <a:r>
              <a:rPr lang="ru-RU" dirty="0" err="1"/>
              <a:t>розмірі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(доходу) </a:t>
            </a:r>
            <a:r>
              <a:rPr lang="ru-RU" dirty="0" err="1"/>
              <a:t>такої</a:t>
            </a:r>
            <a:r>
              <a:rPr lang="ru-RU" dirty="0"/>
              <a:t> особи, 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сплачувалися</a:t>
            </a:r>
            <a:r>
              <a:rPr lang="ru-RU" dirty="0"/>
              <a:t>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до Фонду,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страхового стажу.</a:t>
            </a:r>
          </a:p>
          <a:p>
            <a:pPr algn="just"/>
            <a:r>
              <a:rPr lang="ru-RU" dirty="0"/>
              <a:t>2. Сума </a:t>
            </a:r>
            <a:r>
              <a:rPr lang="ru-RU" dirty="0" err="1"/>
              <a:t>допомоги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 у </a:t>
            </a:r>
            <a:r>
              <a:rPr lang="ru-RU" dirty="0" err="1"/>
              <a:t>розрахунку</a:t>
            </a:r>
            <a:r>
              <a:rPr lang="ru-RU" dirty="0"/>
              <a:t> на </a:t>
            </a:r>
            <a:r>
              <a:rPr lang="ru-RU" dirty="0" err="1"/>
              <a:t>місяць</a:t>
            </a:r>
            <a:r>
              <a:rPr lang="ru-RU" dirty="0"/>
              <a:t> не повинна </a:t>
            </a:r>
            <a:r>
              <a:rPr lang="ru-RU" dirty="0" err="1"/>
              <a:t>перевищувати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максимальної</a:t>
            </a:r>
            <a:r>
              <a:rPr lang="ru-RU" dirty="0"/>
              <a:t> </a:t>
            </a:r>
            <a:r>
              <a:rPr lang="ru-RU" dirty="0" err="1"/>
              <a:t>величини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єдиного</a:t>
            </a:r>
            <a:r>
              <a:rPr lang="ru-RU" dirty="0"/>
              <a:t> </a:t>
            </a:r>
            <a:r>
              <a:rPr lang="ru-RU" dirty="0" err="1"/>
              <a:t>внеску</a:t>
            </a:r>
            <a:r>
              <a:rPr lang="ru-RU" dirty="0"/>
              <a:t>, з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сплачувалися</a:t>
            </a:r>
            <a:r>
              <a:rPr lang="ru-RU" dirty="0"/>
              <a:t>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до Фонду, та не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меншою</a:t>
            </a:r>
            <a:r>
              <a:rPr lang="ru-RU" dirty="0"/>
              <a:t> за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, </a:t>
            </a:r>
            <a:r>
              <a:rPr lang="ru-RU" dirty="0" err="1"/>
              <a:t>обчислений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мінімальної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встановленої</a:t>
            </a:r>
            <a:r>
              <a:rPr lang="ru-RU" dirty="0"/>
              <a:t> на час </a:t>
            </a:r>
            <a:r>
              <a:rPr lang="ru-RU" dirty="0" err="1"/>
              <a:t>настання</a:t>
            </a:r>
            <a:r>
              <a:rPr lang="ru-RU" dirty="0"/>
              <a:t> страхового </a:t>
            </a:r>
            <a:r>
              <a:rPr lang="ru-RU" dirty="0" err="1"/>
              <a:t>випадку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99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60716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Право на </a:t>
            </a:r>
            <a:r>
              <a:rPr lang="ru-RU" b="1" i="1" dirty="0" err="1"/>
              <a:t>допомогу</a:t>
            </a:r>
            <a:r>
              <a:rPr lang="ru-RU" b="1" i="1" dirty="0"/>
              <a:t> на </a:t>
            </a:r>
            <a:r>
              <a:rPr lang="ru-RU" b="1" i="1" dirty="0" err="1"/>
              <a:t>поховання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57591"/>
            <a:ext cx="10515600" cy="560313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1. </a:t>
            </a:r>
            <a:r>
              <a:rPr lang="ru-RU" dirty="0" err="1"/>
              <a:t>Допомога</a:t>
            </a:r>
            <a:r>
              <a:rPr lang="ru-RU" dirty="0"/>
              <a:t> на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</a:t>
            </a:r>
            <a:r>
              <a:rPr lang="ru-RU" dirty="0" err="1"/>
              <a:t>застрахованої</a:t>
            </a:r>
            <a:r>
              <a:rPr lang="ru-RU" dirty="0"/>
              <a:t> особи,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утриманні</a:t>
            </a:r>
            <a:r>
              <a:rPr lang="ru-RU" dirty="0"/>
              <a:t>:</a:t>
            </a:r>
          </a:p>
          <a:p>
            <a:pPr marL="0" indent="0" algn="just">
              <a:buNone/>
            </a:pPr>
            <a:r>
              <a:rPr lang="ru-RU" dirty="0"/>
              <a:t>1) </a:t>
            </a:r>
            <a:r>
              <a:rPr lang="ru-RU" dirty="0" err="1"/>
              <a:t>дружини</a:t>
            </a:r>
            <a:r>
              <a:rPr lang="ru-RU" dirty="0"/>
              <a:t> (</a:t>
            </a:r>
            <a:r>
              <a:rPr lang="ru-RU" dirty="0" err="1"/>
              <a:t>чоловіка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ru-RU" dirty="0"/>
              <a:t>2) </a:t>
            </a:r>
            <a:r>
              <a:rPr lang="ru-RU" dirty="0" err="1"/>
              <a:t>дітей</a:t>
            </a:r>
            <a:r>
              <a:rPr lang="ru-RU" dirty="0"/>
              <a:t>, </a:t>
            </a:r>
            <a:r>
              <a:rPr lang="ru-RU" dirty="0" err="1"/>
              <a:t>братів</a:t>
            </a:r>
            <a:r>
              <a:rPr lang="ru-RU" dirty="0"/>
              <a:t>, сестер та </a:t>
            </a:r>
            <a:r>
              <a:rPr lang="ru-RU" dirty="0" err="1"/>
              <a:t>онуків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не </a:t>
            </a:r>
            <a:r>
              <a:rPr lang="ru-RU" dirty="0" err="1"/>
              <a:t>досягли</a:t>
            </a:r>
            <a:r>
              <a:rPr lang="ru-RU" dirty="0"/>
              <a:t> 18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smtClean="0"/>
              <a:t>старших, </a:t>
            </a:r>
            <a:r>
              <a:rPr lang="ru-RU" dirty="0" err="1"/>
              <a:t>якщо</a:t>
            </a:r>
            <a:r>
              <a:rPr lang="ru-RU" dirty="0"/>
              <a:t> вони стали особами з </a:t>
            </a:r>
            <a:r>
              <a:rPr lang="ru-RU" dirty="0" err="1"/>
              <a:t>інвалідністю</a:t>
            </a:r>
            <a:r>
              <a:rPr lang="ru-RU" dirty="0"/>
              <a:t> до 18 </a:t>
            </a:r>
            <a:r>
              <a:rPr lang="ru-RU" dirty="0" err="1"/>
              <a:t>років</a:t>
            </a:r>
            <a:r>
              <a:rPr lang="ru-RU" dirty="0"/>
              <a:t> (</a:t>
            </a:r>
            <a:r>
              <a:rPr lang="ru-RU" dirty="0" err="1"/>
              <a:t>братів</a:t>
            </a:r>
            <a:r>
              <a:rPr lang="ru-RU" dirty="0"/>
              <a:t>, сестер та </a:t>
            </a:r>
            <a:r>
              <a:rPr lang="ru-RU" dirty="0" err="1"/>
              <a:t>онуків</a:t>
            </a:r>
            <a:r>
              <a:rPr lang="ru-RU" dirty="0"/>
              <a:t> - за </a:t>
            </a:r>
            <a:r>
              <a:rPr lang="ru-RU" dirty="0" err="1"/>
              <a:t>умови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вони не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працездатних</a:t>
            </a:r>
            <a:r>
              <a:rPr lang="ru-RU" dirty="0"/>
              <a:t> </a:t>
            </a:r>
            <a:r>
              <a:rPr lang="ru-RU" dirty="0" err="1"/>
              <a:t>батьків</a:t>
            </a:r>
            <a:r>
              <a:rPr lang="ru-RU" dirty="0"/>
              <a:t>), </a:t>
            </a:r>
            <a:r>
              <a:rPr lang="ru-RU" dirty="0" err="1" smtClean="0"/>
              <a:t>студентів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професійно-технічних</a:t>
            </a:r>
            <a:r>
              <a:rPr lang="ru-RU" dirty="0"/>
              <a:t> та </a:t>
            </a:r>
            <a:r>
              <a:rPr lang="ru-RU" dirty="0" err="1"/>
              <a:t>вищих</a:t>
            </a:r>
            <a:r>
              <a:rPr lang="ru-RU" dirty="0"/>
              <a:t> </a:t>
            </a:r>
            <a:r>
              <a:rPr lang="ru-RU" dirty="0" err="1"/>
              <a:t>навчальних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з денною формою </a:t>
            </a:r>
            <a:r>
              <a:rPr lang="ru-RU" dirty="0" err="1"/>
              <a:t>навчання</a:t>
            </a:r>
            <a:r>
              <a:rPr lang="ru-RU" dirty="0"/>
              <a:t> - до 23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3) батька, </a:t>
            </a:r>
            <a:r>
              <a:rPr lang="ru-RU" dirty="0" err="1"/>
              <a:t>матері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4) </a:t>
            </a:r>
            <a:r>
              <a:rPr lang="ru-RU" dirty="0" err="1"/>
              <a:t>діда</a:t>
            </a:r>
            <a:r>
              <a:rPr lang="ru-RU" dirty="0"/>
              <a:t> та </a:t>
            </a:r>
            <a:r>
              <a:rPr lang="ru-RU" dirty="0" err="1"/>
              <a:t>баби</a:t>
            </a:r>
            <a:r>
              <a:rPr lang="ru-RU" dirty="0"/>
              <a:t> за прямою </a:t>
            </a:r>
            <a:r>
              <a:rPr lang="ru-RU" dirty="0" err="1"/>
              <a:t>лінією</a:t>
            </a:r>
            <a:r>
              <a:rPr lang="ru-RU" dirty="0"/>
              <a:t> </a:t>
            </a:r>
            <a:r>
              <a:rPr lang="ru-RU" dirty="0" err="1"/>
              <a:t>спорідненості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2. Не </a:t>
            </a:r>
            <a:r>
              <a:rPr lang="ru-RU" dirty="0" err="1"/>
              <a:t>вважаються</a:t>
            </a:r>
            <a:r>
              <a:rPr lang="ru-RU" dirty="0"/>
              <a:t> такими,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перебували</a:t>
            </a:r>
            <a:r>
              <a:rPr lang="ru-RU" dirty="0"/>
              <a:t> на </a:t>
            </a:r>
            <a:r>
              <a:rPr lang="ru-RU" dirty="0" err="1"/>
              <a:t>утриманні</a:t>
            </a:r>
            <a:r>
              <a:rPr lang="ru-RU" dirty="0"/>
              <a:t> </a:t>
            </a:r>
            <a:r>
              <a:rPr lang="ru-RU" dirty="0" err="1"/>
              <a:t>застрахованої</a:t>
            </a:r>
            <a:r>
              <a:rPr lang="ru-RU" dirty="0"/>
              <a:t> особи, члени </a:t>
            </a:r>
            <a:r>
              <a:rPr lang="ru-RU" dirty="0" err="1"/>
              <a:t>сім’ї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мали</a:t>
            </a:r>
            <a:r>
              <a:rPr lang="ru-RU" dirty="0"/>
              <a:t> </a:t>
            </a:r>
            <a:r>
              <a:rPr lang="ru-RU" dirty="0" err="1"/>
              <a:t>самостійні</a:t>
            </a:r>
            <a:r>
              <a:rPr lang="ru-RU" dirty="0"/>
              <a:t> </a:t>
            </a:r>
            <a:r>
              <a:rPr lang="ru-RU" dirty="0" err="1"/>
              <a:t>джерела</a:t>
            </a:r>
            <a:r>
              <a:rPr lang="ru-RU" dirty="0"/>
              <a:t> </a:t>
            </a:r>
            <a:r>
              <a:rPr lang="ru-RU" dirty="0" err="1"/>
              <a:t>засобів</a:t>
            </a:r>
            <a:r>
              <a:rPr lang="ru-RU" dirty="0"/>
              <a:t> до </a:t>
            </a:r>
            <a:r>
              <a:rPr lang="ru-RU" dirty="0" err="1"/>
              <a:t>існування</a:t>
            </a:r>
            <a:r>
              <a:rPr lang="ru-RU" dirty="0"/>
              <a:t> (</a:t>
            </a:r>
            <a:r>
              <a:rPr lang="ru-RU" dirty="0" err="1"/>
              <a:t>одержували</a:t>
            </a:r>
            <a:r>
              <a:rPr lang="ru-RU" dirty="0"/>
              <a:t> </a:t>
            </a:r>
            <a:r>
              <a:rPr lang="ru-RU" dirty="0" err="1"/>
              <a:t>заробітну</a:t>
            </a:r>
            <a:r>
              <a:rPr lang="ru-RU" dirty="0"/>
              <a:t> плату, </a:t>
            </a:r>
            <a:r>
              <a:rPr lang="ru-RU" dirty="0" err="1"/>
              <a:t>пенсію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r>
              <a:rPr lang="ru-RU" dirty="0"/>
              <a:t>3. </a:t>
            </a:r>
            <a:r>
              <a:rPr lang="ru-RU" dirty="0" err="1"/>
              <a:t>Допомога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члену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іншим</a:t>
            </a:r>
            <a:r>
              <a:rPr lang="ru-RU" dirty="0"/>
              <a:t> </a:t>
            </a:r>
            <a:r>
              <a:rPr lang="ru-RU" dirty="0" err="1"/>
              <a:t>юридичним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фізичним</a:t>
            </a:r>
            <a:r>
              <a:rPr lang="ru-RU" dirty="0"/>
              <a:t>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здійснили</a:t>
            </a:r>
            <a:r>
              <a:rPr lang="ru-RU" dirty="0"/>
              <a:t> </a:t>
            </a:r>
            <a:r>
              <a:rPr lang="ru-RU" dirty="0" err="1"/>
              <a:t>поховання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 err="1"/>
              <a:t>Допомога</a:t>
            </a:r>
            <a:r>
              <a:rPr lang="ru-RU" dirty="0"/>
              <a:t> на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застрахованої</a:t>
            </a:r>
            <a:r>
              <a:rPr lang="ru-RU" dirty="0"/>
              <a:t> особи </a:t>
            </a:r>
            <a:r>
              <a:rPr lang="ru-RU" dirty="0" err="1"/>
              <a:t>або</a:t>
            </a:r>
            <a:r>
              <a:rPr lang="ru-RU" dirty="0"/>
              <a:t> особи, яка </a:t>
            </a:r>
            <a:r>
              <a:rPr lang="ru-RU" dirty="0" err="1"/>
              <a:t>перебувала</a:t>
            </a:r>
            <a:r>
              <a:rPr lang="ru-RU" dirty="0"/>
              <a:t> на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утриманні</a:t>
            </a:r>
            <a:r>
              <a:rPr lang="ru-RU" dirty="0"/>
              <a:t>, </a:t>
            </a:r>
            <a:r>
              <a:rPr lang="ru-RU" dirty="0" err="1"/>
              <a:t>надається</a:t>
            </a:r>
            <a:r>
              <a:rPr lang="ru-RU" dirty="0"/>
              <a:t> в </a:t>
            </a:r>
            <a:r>
              <a:rPr lang="ru-RU" dirty="0" err="1"/>
              <a:t>розмірі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правлінням</a:t>
            </a:r>
            <a:r>
              <a:rPr lang="ru-RU" dirty="0"/>
              <a:t> Фонду, але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прожиткового</a:t>
            </a:r>
            <a:r>
              <a:rPr lang="ru-RU" dirty="0"/>
              <a:t> </a:t>
            </a:r>
            <a:r>
              <a:rPr lang="ru-RU" dirty="0" err="1"/>
              <a:t>мінімуму</a:t>
            </a:r>
            <a:r>
              <a:rPr lang="ru-RU" dirty="0"/>
              <a:t>, </a:t>
            </a:r>
            <a:r>
              <a:rPr lang="ru-RU" dirty="0" err="1"/>
              <a:t>встановленого</a:t>
            </a:r>
            <a:r>
              <a:rPr lang="ru-RU" dirty="0"/>
              <a:t> </a:t>
            </a:r>
            <a:r>
              <a:rPr lang="ru-RU" b="1" dirty="0"/>
              <a:t>Законом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Для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 застрахована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лікування</a:t>
            </a:r>
            <a:r>
              <a:rPr lang="ru-RU" dirty="0"/>
              <a:t> у </a:t>
            </a:r>
            <a:r>
              <a:rPr lang="ru-RU" dirty="0" err="1"/>
              <a:t>відділеннях</a:t>
            </a:r>
            <a:r>
              <a:rPr lang="ru-RU" dirty="0"/>
              <a:t> санаторно-</a:t>
            </a:r>
            <a:r>
              <a:rPr lang="ru-RU" dirty="0" err="1"/>
              <a:t>курортних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перенесених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і травм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Фонду.</a:t>
            </a:r>
          </a:p>
          <a:p>
            <a:pPr marL="0" indent="0" algn="just">
              <a:buNone/>
            </a:pPr>
            <a:r>
              <a:rPr lang="ru-RU" dirty="0"/>
              <a:t>Для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реабілітаційної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застрахована особа </a:t>
            </a:r>
            <a:r>
              <a:rPr lang="ru-RU" dirty="0" err="1"/>
              <a:t>має</a:t>
            </a:r>
            <a:r>
              <a:rPr lang="ru-RU" dirty="0"/>
              <a:t> право на </a:t>
            </a:r>
            <a:r>
              <a:rPr lang="ru-RU" dirty="0" err="1"/>
              <a:t>реабілітацію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проводиться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вимог</a:t>
            </a:r>
            <a:r>
              <a:rPr lang="ru-RU" dirty="0"/>
              <a:t>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реабілітацію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" в </a:t>
            </a:r>
            <a:r>
              <a:rPr lang="ru-RU" dirty="0" err="1"/>
              <a:t>реабілітаційних</a:t>
            </a:r>
            <a:r>
              <a:rPr lang="ru-RU" dirty="0"/>
              <a:t> </a:t>
            </a:r>
            <a:r>
              <a:rPr lang="ru-RU" dirty="0" err="1"/>
              <a:t>відділеннях</a:t>
            </a:r>
            <a:r>
              <a:rPr lang="ru-RU" dirty="0"/>
              <a:t> санаторно-</a:t>
            </a:r>
            <a:r>
              <a:rPr lang="ru-RU" dirty="0" err="1"/>
              <a:t>курортних</a:t>
            </a:r>
            <a:r>
              <a:rPr lang="ru-RU" dirty="0"/>
              <a:t> </a:t>
            </a:r>
            <a:r>
              <a:rPr lang="ru-RU" dirty="0" err="1"/>
              <a:t>закладів</a:t>
            </a:r>
            <a:r>
              <a:rPr lang="ru-RU" dirty="0"/>
              <a:t>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перенесених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і травм за </a:t>
            </a:r>
            <a:r>
              <a:rPr lang="ru-RU" dirty="0" err="1"/>
              <a:t>рахунок</a:t>
            </a:r>
            <a:r>
              <a:rPr lang="ru-RU" dirty="0"/>
              <a:t> </a:t>
            </a:r>
            <a:r>
              <a:rPr lang="ru-RU" dirty="0" err="1"/>
              <a:t>коштів</a:t>
            </a:r>
            <a:r>
              <a:rPr lang="ru-RU" dirty="0"/>
              <a:t> Фонду.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879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191421" y="612408"/>
            <a:ext cx="980916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857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Документи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призначення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матеріального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страхуванням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зв’язку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тимчасовою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втратою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працездатності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1" y="1443405"/>
            <a:ext cx="10515600" cy="526868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1.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по </a:t>
            </a:r>
            <a:r>
              <a:rPr lang="ru-RU" dirty="0" err="1"/>
              <a:t>тимчасовій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, по </a:t>
            </a:r>
            <a:r>
              <a:rPr lang="ru-RU" dirty="0" err="1"/>
              <a:t>вагітності</a:t>
            </a:r>
            <a:r>
              <a:rPr lang="ru-RU" dirty="0"/>
              <a:t> та пологах є </a:t>
            </a:r>
            <a:r>
              <a:rPr lang="ru-RU" dirty="0" err="1"/>
              <a:t>виданий</a:t>
            </a:r>
            <a:r>
              <a:rPr lang="ru-RU" dirty="0"/>
              <a:t> у </a:t>
            </a:r>
            <a:r>
              <a:rPr lang="ru-RU" dirty="0" err="1"/>
              <a:t>встановленому</a:t>
            </a:r>
            <a:r>
              <a:rPr lang="ru-RU" dirty="0"/>
              <a:t> порядку листок </a:t>
            </a:r>
            <a:r>
              <a:rPr lang="ru-RU" dirty="0" err="1"/>
              <a:t>непрацездатності</a:t>
            </a:r>
            <a:r>
              <a:rPr lang="ru-RU" dirty="0"/>
              <a:t>.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за </a:t>
            </a:r>
            <a:r>
              <a:rPr lang="ru-RU" dirty="0" err="1"/>
              <a:t>сумісництвом</a:t>
            </a:r>
            <a:r>
              <a:rPr lang="ru-RU" dirty="0"/>
              <a:t>, за </a:t>
            </a:r>
            <a:r>
              <a:rPr lang="ru-RU" dirty="0" err="1"/>
              <a:t>трудовим</a:t>
            </a:r>
            <a:r>
              <a:rPr lang="ru-RU" dirty="0"/>
              <a:t> договором (контрактом)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здійсненням</a:t>
            </a:r>
            <a:r>
              <a:rPr lang="ru-RU" dirty="0"/>
              <a:t> </a:t>
            </a:r>
            <a:r>
              <a:rPr lang="ru-RU" dirty="0" err="1"/>
              <a:t>підприємницької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підставою</a:t>
            </a:r>
            <a:r>
              <a:rPr lang="ru-RU" dirty="0"/>
              <a:t> для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є </a:t>
            </a:r>
            <a:r>
              <a:rPr lang="ru-RU" dirty="0" err="1"/>
              <a:t>копія</a:t>
            </a:r>
            <a:r>
              <a:rPr lang="ru-RU" dirty="0"/>
              <a:t> листка </a:t>
            </a:r>
            <a:r>
              <a:rPr lang="ru-RU" dirty="0" err="1"/>
              <a:t>непрацездатності</a:t>
            </a:r>
            <a:r>
              <a:rPr lang="ru-RU" dirty="0"/>
              <a:t>, </a:t>
            </a:r>
            <a:r>
              <a:rPr lang="ru-RU" dirty="0" err="1"/>
              <a:t>засвідчена</a:t>
            </a:r>
            <a:r>
              <a:rPr lang="ru-RU" dirty="0"/>
              <a:t> </a:t>
            </a:r>
            <a:r>
              <a:rPr lang="ru-RU" dirty="0" err="1"/>
              <a:t>підписом</a:t>
            </a:r>
            <a:r>
              <a:rPr lang="ru-RU" dirty="0"/>
              <a:t> </a:t>
            </a:r>
            <a:r>
              <a:rPr lang="ru-RU" dirty="0" err="1"/>
              <a:t>керівника</a:t>
            </a:r>
            <a:r>
              <a:rPr lang="ru-RU" dirty="0"/>
              <a:t> і </a:t>
            </a:r>
            <a:r>
              <a:rPr lang="ru-RU" dirty="0" err="1"/>
              <a:t>печаткою</a:t>
            </a:r>
            <a:r>
              <a:rPr lang="ru-RU" dirty="0"/>
              <a:t> (за </a:t>
            </a:r>
            <a:r>
              <a:rPr lang="ru-RU" dirty="0" err="1"/>
              <a:t>наявності</a:t>
            </a:r>
            <a:r>
              <a:rPr lang="ru-RU" dirty="0"/>
              <a:t>) за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місцем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. Для </a:t>
            </a:r>
            <a:r>
              <a:rPr lang="ru-RU" dirty="0" err="1"/>
              <a:t>застрахованих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одночасно</a:t>
            </a:r>
            <a:r>
              <a:rPr lang="ru-RU" dirty="0"/>
              <a:t> </a:t>
            </a:r>
            <a:r>
              <a:rPr lang="ru-RU" dirty="0" err="1"/>
              <a:t>здійснюють</a:t>
            </a:r>
            <a:r>
              <a:rPr lang="ru-RU" dirty="0"/>
              <a:t> </a:t>
            </a:r>
            <a:r>
              <a:rPr lang="ru-RU" dirty="0" err="1"/>
              <a:t>підприємницьку</a:t>
            </a:r>
            <a:r>
              <a:rPr lang="ru-RU" dirty="0"/>
              <a:t> та </a:t>
            </a:r>
            <a:r>
              <a:rPr lang="ru-RU" dirty="0" err="1"/>
              <a:t>іншу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і не </a:t>
            </a:r>
            <a:r>
              <a:rPr lang="ru-RU" dirty="0" err="1"/>
              <a:t>працюють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трудового договору (контракту), </a:t>
            </a:r>
            <a:r>
              <a:rPr lang="ru-RU" dirty="0" err="1"/>
              <a:t>копію</a:t>
            </a:r>
            <a:r>
              <a:rPr lang="ru-RU" dirty="0"/>
              <a:t> листка </a:t>
            </a:r>
            <a:r>
              <a:rPr lang="ru-RU" dirty="0" err="1"/>
              <a:t>непрацездатності</a:t>
            </a:r>
            <a:r>
              <a:rPr lang="ru-RU" dirty="0"/>
              <a:t> </a:t>
            </a:r>
            <a:r>
              <a:rPr lang="ru-RU" dirty="0" err="1"/>
              <a:t>засвідчує</a:t>
            </a:r>
            <a:r>
              <a:rPr lang="ru-RU" dirty="0"/>
              <a:t> </a:t>
            </a:r>
            <a:r>
              <a:rPr lang="ru-RU" dirty="0" err="1"/>
              <a:t>установа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яка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видає</a:t>
            </a:r>
            <a:r>
              <a:rPr lang="ru-RU" dirty="0"/>
              <a:t>. </a:t>
            </a:r>
            <a:r>
              <a:rPr lang="ru-RU" u="sng" dirty="0">
                <a:hlinkClick r:id="rId2"/>
              </a:rPr>
              <a:t>Порядок</a:t>
            </a:r>
            <a:r>
              <a:rPr lang="ru-RU" dirty="0"/>
              <a:t> і </a:t>
            </a:r>
            <a:r>
              <a:rPr lang="ru-RU" dirty="0" err="1"/>
              <a:t>умови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, </a:t>
            </a:r>
            <a:r>
              <a:rPr lang="ru-RU" dirty="0" err="1"/>
              <a:t>продовження</a:t>
            </a:r>
            <a:r>
              <a:rPr lang="ru-RU" dirty="0"/>
              <a:t> та </a:t>
            </a:r>
            <a:r>
              <a:rPr lang="ru-RU" dirty="0" err="1"/>
              <a:t>обліку</a:t>
            </a:r>
            <a:r>
              <a:rPr lang="ru-RU" dirty="0"/>
              <a:t> </a:t>
            </a:r>
            <a:r>
              <a:rPr lang="ru-RU" dirty="0" err="1"/>
              <a:t>листків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, </a:t>
            </a:r>
            <a:r>
              <a:rPr lang="ru-RU" dirty="0" err="1"/>
              <a:t>здійснення</a:t>
            </a:r>
            <a:r>
              <a:rPr lang="ru-RU" dirty="0"/>
              <a:t> контролю за </a:t>
            </a:r>
            <a:r>
              <a:rPr lang="ru-RU" dirty="0" err="1"/>
              <a:t>правильністю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/>
              <a:t>встановлюються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політики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за </a:t>
            </a:r>
            <a:r>
              <a:rPr lang="ru-RU" dirty="0" err="1"/>
              <a:t>погодженням</a:t>
            </a:r>
            <a:r>
              <a:rPr lang="ru-RU" dirty="0"/>
              <a:t> з Фондом.</a:t>
            </a:r>
          </a:p>
          <a:p>
            <a:r>
              <a:rPr lang="ru-RU" dirty="0"/>
              <a:t>2. Для </a:t>
            </a:r>
            <a:r>
              <a:rPr lang="ru-RU" dirty="0" err="1"/>
              <a:t>призначення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по </a:t>
            </a:r>
            <a:r>
              <a:rPr lang="ru-RU" dirty="0" err="1"/>
              <a:t>тимчасовій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в </a:t>
            </a:r>
            <a:r>
              <a:rPr lang="ru-RU" dirty="0" err="1"/>
              <a:t>розмірі</a:t>
            </a:r>
            <a:r>
              <a:rPr lang="ru-RU" dirty="0"/>
              <a:t> 100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(доходу) </a:t>
            </a:r>
            <a:r>
              <a:rPr lang="ru-RU" dirty="0" err="1"/>
              <a:t>застраховані</a:t>
            </a:r>
            <a:r>
              <a:rPr lang="ru-RU" dirty="0"/>
              <a:t> особи, </a:t>
            </a:r>
            <a:r>
              <a:rPr lang="ru-RU" dirty="0" err="1"/>
              <a:t>зазначені</a:t>
            </a:r>
            <a:r>
              <a:rPr lang="ru-RU" dirty="0"/>
              <a:t> в </a:t>
            </a:r>
            <a:r>
              <a:rPr lang="ru-RU" u="sng" dirty="0" err="1">
                <a:hlinkClick r:id="rId3"/>
              </a:rPr>
              <a:t>абзаці</a:t>
            </a:r>
            <a:r>
              <a:rPr lang="ru-RU" u="sng" dirty="0">
                <a:hlinkClick r:id="rId3"/>
              </a:rPr>
              <a:t> </a:t>
            </a:r>
            <a:r>
              <a:rPr lang="ru-RU" u="sng" dirty="0" err="1">
                <a:hlinkClick r:id="rId3"/>
              </a:rPr>
              <a:t>шостому</a:t>
            </a:r>
            <a:r>
              <a:rPr lang="ru-RU" dirty="0"/>
              <a:t> 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статті</a:t>
            </a:r>
            <a:r>
              <a:rPr lang="ru-RU" dirty="0"/>
              <a:t> 24  </a:t>
            </a:r>
            <a:r>
              <a:rPr lang="ru-RU" b="1" dirty="0"/>
              <a:t>Закону</a:t>
            </a:r>
            <a:r>
              <a:rPr lang="ru-RU" dirty="0"/>
              <a:t>, </a:t>
            </a:r>
            <a:r>
              <a:rPr lang="ru-RU" dirty="0" err="1"/>
              <a:t>додають</a:t>
            </a:r>
            <a:r>
              <a:rPr lang="ru-RU" dirty="0"/>
              <a:t> </a:t>
            </a:r>
            <a:r>
              <a:rPr lang="ru-RU" dirty="0" err="1"/>
              <a:t>копії</a:t>
            </a:r>
            <a:r>
              <a:rPr lang="ru-RU" dirty="0"/>
              <a:t> </a:t>
            </a:r>
            <a:r>
              <a:rPr lang="ru-RU" dirty="0" err="1"/>
              <a:t>відповідних</a:t>
            </a:r>
            <a:r>
              <a:rPr lang="ru-RU" dirty="0"/>
              <a:t> </a:t>
            </a:r>
            <a:r>
              <a:rPr lang="ru-RU" dirty="0" err="1"/>
              <a:t>посвідчень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документи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підтверджують</a:t>
            </a:r>
            <a:r>
              <a:rPr lang="ru-RU" dirty="0"/>
              <a:t> право на </a:t>
            </a:r>
            <a:r>
              <a:rPr lang="ru-RU" dirty="0" err="1"/>
              <a:t>пільгу</a:t>
            </a:r>
            <a:r>
              <a:rPr lang="ru-RU" dirty="0"/>
              <a:t>.</a:t>
            </a:r>
          </a:p>
          <a:p>
            <a:r>
              <a:rPr lang="ru-RU" dirty="0"/>
              <a:t>3. </a:t>
            </a:r>
            <a:r>
              <a:rPr lang="ru-RU" dirty="0" err="1"/>
              <a:t>Допомога</a:t>
            </a:r>
            <a:r>
              <a:rPr lang="ru-RU" dirty="0"/>
              <a:t> на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застрахованої</a:t>
            </a:r>
            <a:r>
              <a:rPr lang="ru-RU" dirty="0"/>
              <a:t> особи </a:t>
            </a:r>
            <a:r>
              <a:rPr lang="ru-RU" dirty="0" err="1"/>
              <a:t>призначається</a:t>
            </a:r>
            <a:r>
              <a:rPr lang="ru-RU" dirty="0"/>
              <a:t> </a:t>
            </a:r>
            <a:r>
              <a:rPr lang="ru-RU" dirty="0" err="1"/>
              <a:t>сім’ї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яка </a:t>
            </a:r>
            <a:r>
              <a:rPr lang="ru-RU" dirty="0" err="1"/>
              <a:t>здійснила</a:t>
            </a:r>
            <a:r>
              <a:rPr lang="ru-RU" dirty="0"/>
              <a:t> </a:t>
            </a:r>
            <a:r>
              <a:rPr lang="ru-RU" dirty="0" err="1"/>
              <a:t>поховання</a:t>
            </a:r>
            <a:r>
              <a:rPr lang="ru-RU" dirty="0"/>
              <a:t>,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смерть, виданого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стану, </a:t>
            </a:r>
            <a:r>
              <a:rPr lang="ru-RU" dirty="0" err="1"/>
              <a:t>виконавчим</a:t>
            </a:r>
            <a:r>
              <a:rPr lang="ru-RU" dirty="0"/>
              <a:t> органом </a:t>
            </a:r>
            <a:r>
              <a:rPr lang="ru-RU" dirty="0" err="1"/>
              <a:t>сільської</a:t>
            </a:r>
            <a:r>
              <a:rPr lang="ru-RU" dirty="0"/>
              <a:t>, </a:t>
            </a:r>
            <a:r>
              <a:rPr lang="ru-RU" dirty="0" err="1"/>
              <a:t>селищної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обласного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 ради.</a:t>
            </a:r>
          </a:p>
          <a:p>
            <a:r>
              <a:rPr lang="ru-RU" dirty="0"/>
              <a:t>4. </a:t>
            </a:r>
            <a:r>
              <a:rPr lang="ru-RU" dirty="0" err="1"/>
              <a:t>Допомога</a:t>
            </a:r>
            <a:r>
              <a:rPr lang="ru-RU" dirty="0"/>
              <a:t> на </a:t>
            </a:r>
            <a:r>
              <a:rPr lang="ru-RU" dirty="0" err="1"/>
              <a:t>поховання</a:t>
            </a:r>
            <a:r>
              <a:rPr lang="ru-RU" dirty="0"/>
              <a:t> члена </a:t>
            </a:r>
            <a:r>
              <a:rPr lang="ru-RU" dirty="0" err="1"/>
              <a:t>сім’ї</a:t>
            </a:r>
            <a:r>
              <a:rPr lang="ru-RU" dirty="0"/>
              <a:t> </a:t>
            </a:r>
            <a:r>
              <a:rPr lang="ru-RU" dirty="0" err="1"/>
              <a:t>застрахованої</a:t>
            </a:r>
            <a:r>
              <a:rPr lang="ru-RU" dirty="0"/>
              <a:t> особи </a:t>
            </a:r>
            <a:r>
              <a:rPr lang="ru-RU" dirty="0" err="1"/>
              <a:t>призначається</a:t>
            </a:r>
            <a:r>
              <a:rPr lang="ru-RU" dirty="0"/>
              <a:t> </a:t>
            </a:r>
            <a:r>
              <a:rPr lang="ru-RU" dirty="0" err="1"/>
              <a:t>застрахованій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</a:t>
            </a:r>
            <a:r>
              <a:rPr lang="ru-RU" dirty="0" err="1"/>
              <a:t>свідоцтва</a:t>
            </a:r>
            <a:r>
              <a:rPr lang="ru-RU" dirty="0"/>
              <a:t> про смерть, виданого </a:t>
            </a:r>
            <a:r>
              <a:rPr lang="ru-RU" dirty="0" err="1"/>
              <a:t>центральним</a:t>
            </a:r>
            <a:r>
              <a:rPr lang="ru-RU" dirty="0"/>
              <a:t> органом </a:t>
            </a:r>
            <a:r>
              <a:rPr lang="ru-RU" dirty="0" err="1"/>
              <a:t>виконавчої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державну</a:t>
            </a:r>
            <a:r>
              <a:rPr lang="ru-RU" dirty="0"/>
              <a:t> </a:t>
            </a:r>
            <a:r>
              <a:rPr lang="ru-RU" dirty="0" err="1"/>
              <a:t>політику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реєстрації</a:t>
            </a:r>
            <a:r>
              <a:rPr lang="ru-RU" dirty="0"/>
              <a:t> </a:t>
            </a:r>
            <a:r>
              <a:rPr lang="ru-RU" dirty="0" err="1"/>
              <a:t>актів</a:t>
            </a:r>
            <a:r>
              <a:rPr lang="ru-RU" dirty="0"/>
              <a:t> </a:t>
            </a:r>
            <a:r>
              <a:rPr lang="ru-RU" dirty="0" err="1"/>
              <a:t>громадянського</a:t>
            </a:r>
            <a:r>
              <a:rPr lang="ru-RU" dirty="0"/>
              <a:t> стану, </a:t>
            </a:r>
            <a:r>
              <a:rPr lang="ru-RU" dirty="0" err="1"/>
              <a:t>виконавчим</a:t>
            </a:r>
            <a:r>
              <a:rPr lang="ru-RU" dirty="0"/>
              <a:t> органом </a:t>
            </a:r>
            <a:r>
              <a:rPr lang="ru-RU" dirty="0" err="1"/>
              <a:t>сільської</a:t>
            </a:r>
            <a:r>
              <a:rPr lang="ru-RU" dirty="0"/>
              <a:t>, </a:t>
            </a:r>
            <a:r>
              <a:rPr lang="ru-RU" dirty="0" err="1"/>
              <a:t>селищної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міської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міст</a:t>
            </a:r>
            <a:r>
              <a:rPr lang="ru-RU" dirty="0"/>
              <a:t> </a:t>
            </a:r>
            <a:r>
              <a:rPr lang="ru-RU" dirty="0" err="1"/>
              <a:t>обласного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) ради, та </a:t>
            </a:r>
            <a:r>
              <a:rPr lang="ru-RU" dirty="0" err="1"/>
              <a:t>довідки</a:t>
            </a:r>
            <a:r>
              <a:rPr lang="ru-RU" dirty="0"/>
              <a:t> з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проживання</a:t>
            </a:r>
            <a:r>
              <a:rPr lang="ru-RU" dirty="0"/>
              <a:t> про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померлого</a:t>
            </a:r>
            <a:r>
              <a:rPr lang="ru-RU" dirty="0"/>
              <a:t> члена </a:t>
            </a:r>
            <a:r>
              <a:rPr lang="ru-RU" dirty="0" err="1"/>
              <a:t>сім’ї</a:t>
            </a:r>
            <a:r>
              <a:rPr lang="ru-RU" dirty="0"/>
              <a:t> на </a:t>
            </a:r>
            <a:r>
              <a:rPr lang="ru-RU" dirty="0" err="1"/>
              <a:t>утриманні</a:t>
            </a:r>
            <a:r>
              <a:rPr lang="ru-RU" dirty="0"/>
              <a:t> </a:t>
            </a:r>
            <a:r>
              <a:rPr lang="ru-RU" dirty="0" err="1"/>
              <a:t>застрахованої</a:t>
            </a:r>
            <a:r>
              <a:rPr lang="ru-RU" dirty="0"/>
              <a:t> особи.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78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err="1" smtClean="0"/>
              <a:t>Загальнообов’язкове</a:t>
            </a:r>
            <a:r>
              <a:rPr lang="ru-RU" b="1" i="1" dirty="0" smtClean="0"/>
              <a:t> </a:t>
            </a:r>
            <a:r>
              <a:rPr lang="ru-RU" b="1" i="1" dirty="0" err="1" smtClean="0"/>
              <a:t>державне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соціальне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страхування</a:t>
            </a:r>
            <a:r>
              <a:rPr lang="ru-RU" b="1" i="1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(</a:t>
            </a:r>
            <a:r>
              <a:rPr lang="ru-RU" sz="2400" b="1" i="1" dirty="0" err="1"/>
              <a:t>далі</a:t>
            </a:r>
            <a:r>
              <a:rPr lang="ru-RU" sz="2400" b="1" i="1" dirty="0"/>
              <a:t> - </a:t>
            </a:r>
            <a:r>
              <a:rPr lang="ru-RU" sz="2400" b="1" i="1" dirty="0" err="1"/>
              <a:t>соціальне</a:t>
            </a:r>
            <a:r>
              <a:rPr lang="ru-RU" sz="2400" b="1" i="1" dirty="0"/>
              <a:t> </a:t>
            </a:r>
            <a:r>
              <a:rPr lang="ru-RU" sz="2400" b="1" i="1" dirty="0" err="1"/>
              <a:t>страхування</a:t>
            </a:r>
            <a:r>
              <a:rPr lang="ru-RU" sz="2400" b="1" i="1" dirty="0"/>
              <a:t>) - система прав, </a:t>
            </a:r>
            <a:r>
              <a:rPr lang="ru-RU" sz="2400" b="1" i="1" dirty="0" err="1"/>
              <a:t>обов’язків</a:t>
            </a:r>
            <a:r>
              <a:rPr lang="ru-RU" sz="2400" b="1" i="1" dirty="0"/>
              <a:t> і </a:t>
            </a:r>
            <a:r>
              <a:rPr lang="ru-RU" sz="2400" b="1" i="1" dirty="0" err="1"/>
              <a:t>гарантій</a:t>
            </a:r>
            <a:r>
              <a:rPr lang="ru-RU" sz="2400" b="1" i="1" dirty="0"/>
              <a:t>, яка </a:t>
            </a:r>
            <a:r>
              <a:rPr lang="ru-RU" sz="2400" b="1" i="1" dirty="0" err="1"/>
              <a:t>передбачає</a:t>
            </a:r>
            <a:r>
              <a:rPr lang="ru-RU" sz="2400" b="1" i="1" dirty="0"/>
              <a:t> </a:t>
            </a:r>
            <a:r>
              <a:rPr lang="ru-RU" sz="2400" b="1" i="1" dirty="0" err="1"/>
              <a:t>матеріальне</a:t>
            </a:r>
            <a:r>
              <a:rPr lang="ru-RU" sz="2400" b="1" i="1" dirty="0"/>
              <a:t> </a:t>
            </a:r>
            <a:r>
              <a:rPr lang="ru-RU" sz="2400" b="1" i="1" dirty="0" err="1"/>
              <a:t>забезпечення</a:t>
            </a:r>
            <a:r>
              <a:rPr lang="ru-RU" sz="2400" b="1" i="1" dirty="0"/>
              <a:t>, </a:t>
            </a:r>
            <a:r>
              <a:rPr lang="ru-RU" sz="2400" b="1" i="1" dirty="0" err="1"/>
              <a:t>страхові</a:t>
            </a:r>
            <a:r>
              <a:rPr lang="ru-RU" sz="2400" b="1" i="1" dirty="0"/>
              <a:t> </a:t>
            </a:r>
            <a:r>
              <a:rPr lang="ru-RU" sz="2400" b="1" i="1" dirty="0" err="1"/>
              <a:t>виплати</a:t>
            </a:r>
            <a:r>
              <a:rPr lang="ru-RU" sz="2400" b="1" i="1" dirty="0"/>
              <a:t> та </a:t>
            </a:r>
            <a:r>
              <a:rPr lang="ru-RU" sz="2400" b="1" i="1" dirty="0" err="1"/>
              <a:t>надання</a:t>
            </a:r>
            <a:r>
              <a:rPr lang="ru-RU" sz="2400" b="1" i="1" dirty="0"/>
              <a:t> </a:t>
            </a:r>
            <a:r>
              <a:rPr lang="ru-RU" sz="2400" b="1" i="1" dirty="0" err="1"/>
              <a:t>соціальних</a:t>
            </a:r>
            <a:r>
              <a:rPr lang="ru-RU" sz="2400" b="1" i="1" dirty="0"/>
              <a:t> </a:t>
            </a:r>
            <a:r>
              <a:rPr lang="ru-RU" sz="2400" b="1" i="1" dirty="0" err="1"/>
              <a:t>послуг</a:t>
            </a:r>
            <a:r>
              <a:rPr lang="ru-RU" sz="2400" b="1" i="1" dirty="0"/>
              <a:t> </a:t>
            </a:r>
            <a:r>
              <a:rPr lang="ru-RU" sz="2400" b="1" i="1" dirty="0" err="1"/>
              <a:t>застрахованим</a:t>
            </a:r>
            <a:r>
              <a:rPr lang="ru-RU" sz="2400" b="1" i="1" dirty="0"/>
              <a:t> особам за </a:t>
            </a:r>
            <a:r>
              <a:rPr lang="ru-RU" sz="2400" b="1" i="1" dirty="0" err="1"/>
              <a:t>рахунок</a:t>
            </a:r>
            <a:r>
              <a:rPr lang="ru-RU" sz="2400" b="1" i="1" dirty="0"/>
              <a:t> </a:t>
            </a:r>
            <a:r>
              <a:rPr lang="ru-RU" sz="2400" b="1" i="1" dirty="0" err="1"/>
              <a:t>коштів</a:t>
            </a:r>
            <a:r>
              <a:rPr lang="ru-RU" sz="2400" b="1" i="1" dirty="0"/>
              <a:t> Фонду </a:t>
            </a:r>
            <a:r>
              <a:rPr lang="ru-RU" sz="2400" b="1" i="1" dirty="0" err="1"/>
              <a:t>соціального</a:t>
            </a:r>
            <a:r>
              <a:rPr lang="ru-RU" sz="2400" b="1" i="1" dirty="0"/>
              <a:t> </a:t>
            </a:r>
            <a:r>
              <a:rPr lang="ru-RU" sz="2400" b="1" i="1" dirty="0" err="1"/>
              <a:t>страхування</a:t>
            </a:r>
            <a:r>
              <a:rPr lang="ru-RU" sz="2400" b="1" i="1" dirty="0"/>
              <a:t> </a:t>
            </a:r>
            <a:r>
              <a:rPr lang="uk-UA" sz="2400" b="1" i="1" dirty="0"/>
              <a:t>У</a:t>
            </a:r>
            <a:r>
              <a:rPr lang="ru-RU" sz="2400" b="1" i="1" dirty="0" err="1"/>
              <a:t>країни</a:t>
            </a:r>
            <a:endParaRPr lang="ru-RU" sz="2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11232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/>
              <a:t>В</a:t>
            </a:r>
            <a:r>
              <a:rPr lang="ru-RU" b="1" dirty="0" smtClean="0"/>
              <a:t>иди </a:t>
            </a:r>
            <a:r>
              <a:rPr lang="ru-RU" b="1" dirty="0" err="1" smtClean="0"/>
              <a:t>соціального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страхування</a:t>
            </a:r>
            <a:r>
              <a:rPr lang="ru-RU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74" y="1624519"/>
            <a:ext cx="10363826" cy="4980561"/>
          </a:xfrm>
        </p:spPr>
        <p:txBody>
          <a:bodyPr/>
          <a:lstStyle/>
          <a:p>
            <a:pPr algn="just"/>
            <a:r>
              <a:rPr lang="ru-RU" sz="2800" dirty="0" smtClean="0"/>
              <a:t>у </a:t>
            </a:r>
            <a:r>
              <a:rPr lang="ru-RU" sz="2800" dirty="0" err="1"/>
              <a:t>зв’язку</a:t>
            </a:r>
            <a:r>
              <a:rPr lang="ru-RU" sz="2800" dirty="0"/>
              <a:t> з </a:t>
            </a:r>
            <a:r>
              <a:rPr lang="ru-RU" sz="2800" dirty="0" err="1"/>
              <a:t>тимчасовою</a:t>
            </a:r>
            <a:r>
              <a:rPr lang="ru-RU" sz="2800" dirty="0"/>
              <a:t> </a:t>
            </a:r>
            <a:r>
              <a:rPr lang="ru-RU" sz="2800" dirty="0" err="1"/>
              <a:t>втратою</a:t>
            </a:r>
            <a:r>
              <a:rPr lang="ru-RU" sz="2800" dirty="0"/>
              <a:t> </a:t>
            </a:r>
            <a:r>
              <a:rPr lang="ru-RU" sz="2800" dirty="0" err="1"/>
              <a:t>працездатності</a:t>
            </a:r>
            <a:r>
              <a:rPr lang="ru-RU" sz="2800" dirty="0"/>
              <a:t>;</a:t>
            </a:r>
          </a:p>
          <a:p>
            <a:pPr algn="just"/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нещасного</a:t>
            </a:r>
            <a:r>
              <a:rPr lang="ru-RU" sz="2800" dirty="0"/>
              <a:t> </a:t>
            </a:r>
            <a:r>
              <a:rPr lang="ru-RU" sz="2800" dirty="0" err="1"/>
              <a:t>випадку</a:t>
            </a:r>
            <a:r>
              <a:rPr lang="ru-RU" sz="2800" dirty="0"/>
              <a:t> на </a:t>
            </a:r>
            <a:r>
              <a:rPr lang="ru-RU" sz="2800" dirty="0" err="1"/>
              <a:t>виробництві</a:t>
            </a:r>
            <a:r>
              <a:rPr lang="ru-RU" sz="2800" dirty="0"/>
              <a:t> та </a:t>
            </a:r>
            <a:r>
              <a:rPr lang="ru-RU" sz="2800" dirty="0" err="1"/>
              <a:t>професійного</a:t>
            </a:r>
            <a:r>
              <a:rPr lang="ru-RU" sz="2800" dirty="0"/>
              <a:t> </a:t>
            </a:r>
            <a:r>
              <a:rPr lang="ru-RU" sz="2800" dirty="0" err="1"/>
              <a:t>захворювання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спричинили</a:t>
            </a:r>
            <a:r>
              <a:rPr lang="ru-RU" sz="2800" dirty="0"/>
              <a:t> </a:t>
            </a:r>
            <a:r>
              <a:rPr lang="ru-RU" sz="2800" dirty="0" err="1"/>
              <a:t>втрату</a:t>
            </a:r>
            <a:r>
              <a:rPr lang="ru-RU" sz="2800" dirty="0"/>
              <a:t> </a:t>
            </a:r>
            <a:r>
              <a:rPr lang="ru-RU" sz="2800" dirty="0" err="1"/>
              <a:t>працездатності</a:t>
            </a:r>
            <a:r>
              <a:rPr lang="ru-RU" sz="2800" dirty="0"/>
              <a:t> (</a:t>
            </a:r>
            <a:r>
              <a:rPr lang="ru-RU" sz="2800" dirty="0" err="1"/>
              <a:t>далі</a:t>
            </a:r>
            <a:r>
              <a:rPr lang="ru-RU" sz="2800" dirty="0"/>
              <a:t> - </a:t>
            </a:r>
            <a:r>
              <a:rPr lang="ru-RU" sz="2800" dirty="0" err="1"/>
              <a:t>страхування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нещасного</a:t>
            </a:r>
            <a:r>
              <a:rPr lang="ru-RU" sz="2800" dirty="0"/>
              <a:t> </a:t>
            </a:r>
            <a:r>
              <a:rPr lang="ru-RU" sz="2800" dirty="0" err="1"/>
              <a:t>випадку</a:t>
            </a:r>
            <a:r>
              <a:rPr lang="ru-RU" sz="2800" dirty="0"/>
              <a:t>);</a:t>
            </a:r>
          </a:p>
          <a:p>
            <a:pPr algn="just"/>
            <a:r>
              <a:rPr lang="ru-RU" sz="2800" dirty="0" err="1"/>
              <a:t>медичне</a:t>
            </a:r>
            <a:r>
              <a:rPr lang="ru-RU" sz="2800" dirty="0"/>
              <a:t>;</a:t>
            </a:r>
          </a:p>
          <a:p>
            <a:pPr>
              <a:buFont typeface="Wingdings" panose="05000000000000000000" pitchFamily="2" charset="2"/>
              <a:buChar char="v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3158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/>
              <a:t>ЗАГАЛЬНООБОВ’ЯЗКОВЕ ДЕРЖАВНЕ СОЦІАЛЬНЕ СТРАХУВАННЯ У ЗВ’ЯЗКУ З ТИМЧАСОВОЮ ВТРАТОЮ ПРАЦЕЗДАТНОСТІ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024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Особи, </a:t>
            </a:r>
            <a:r>
              <a:rPr lang="ru-RU" b="1" i="1" dirty="0" err="1" smtClean="0"/>
              <a:t>які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підлягають</a:t>
            </a:r>
            <a:r>
              <a:rPr lang="ru-RU" b="1" i="1" dirty="0" smtClean="0"/>
              <a:t> </a:t>
            </a:r>
            <a:r>
              <a:rPr lang="ru-RU" b="1" i="1" dirty="0" err="1" smtClean="0"/>
              <a:t>страхуванню</a:t>
            </a:r>
            <a:r>
              <a:rPr lang="ru-RU" b="1" i="1" dirty="0" smtClean="0"/>
              <a:t> у </a:t>
            </a:r>
            <a:r>
              <a:rPr lang="ru-RU" b="1" i="1" dirty="0" err="1" smtClean="0"/>
              <a:t>зв’язку</a:t>
            </a:r>
            <a:r>
              <a:rPr lang="ru-RU" b="1" i="1" dirty="0" smtClean="0"/>
              <a:t> з </a:t>
            </a:r>
            <a:r>
              <a:rPr lang="ru-RU" b="1" i="1" dirty="0" err="1" smtClean="0"/>
              <a:t>тимчасовою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втратою</a:t>
            </a:r>
            <a:r>
              <a:rPr lang="ru-RU" b="1" i="1" dirty="0" smtClean="0"/>
              <a:t> </a:t>
            </a:r>
            <a:r>
              <a:rPr lang="ru-RU" b="1" i="1" dirty="0" err="1" smtClean="0"/>
              <a:t>працездатності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913774" y="1867712"/>
            <a:ext cx="10363826" cy="48346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err="1" smtClean="0"/>
              <a:t>Страхуванню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працюють</a:t>
            </a:r>
            <a:r>
              <a:rPr lang="ru-RU" dirty="0"/>
              <a:t> на </a:t>
            </a:r>
            <a:r>
              <a:rPr lang="ru-RU" dirty="0" err="1"/>
              <a:t>умовах</a:t>
            </a:r>
            <a:r>
              <a:rPr lang="ru-RU" dirty="0"/>
              <a:t> трудового договору (контракту), </a:t>
            </a:r>
            <a:r>
              <a:rPr lang="ru-RU" dirty="0" err="1"/>
              <a:t>гіг</a:t>
            </a:r>
            <a:r>
              <a:rPr lang="ru-RU" dirty="0"/>
              <a:t>-контракту,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цивільно</a:t>
            </a:r>
            <a:r>
              <a:rPr lang="ru-RU" dirty="0"/>
              <a:t>-правового договору,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, </a:t>
            </a:r>
            <a:r>
              <a:rPr lang="ru-RU" dirty="0" err="1"/>
              <a:t>передбачених</a:t>
            </a:r>
            <a:r>
              <a:rPr lang="ru-RU" dirty="0"/>
              <a:t> </a:t>
            </a:r>
            <a:r>
              <a:rPr lang="ru-RU" b="1" dirty="0"/>
              <a:t>Законом</a:t>
            </a:r>
            <a:r>
              <a:rPr lang="ru-RU" dirty="0"/>
              <a:t>, на </a:t>
            </a:r>
            <a:r>
              <a:rPr lang="ru-RU" dirty="0" err="1"/>
              <a:t>підприємствах</a:t>
            </a:r>
            <a:r>
              <a:rPr lang="ru-RU" dirty="0"/>
              <a:t>, в </a:t>
            </a:r>
            <a:r>
              <a:rPr lang="ru-RU" dirty="0" err="1"/>
              <a:t>установах</a:t>
            </a:r>
            <a:r>
              <a:rPr lang="ru-RU" dirty="0"/>
              <a:t>, </a:t>
            </a:r>
            <a:r>
              <a:rPr lang="ru-RU" dirty="0" err="1"/>
              <a:t>організаціях</a:t>
            </a:r>
            <a:r>
              <a:rPr lang="ru-RU" dirty="0"/>
              <a:t>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власності</a:t>
            </a:r>
            <a:r>
              <a:rPr lang="ru-RU" dirty="0"/>
              <a:t> та </a:t>
            </a:r>
            <a:r>
              <a:rPr lang="ru-RU" dirty="0" err="1"/>
              <a:t>господарювання</a:t>
            </a:r>
            <a:r>
              <a:rPr lang="ru-RU" dirty="0"/>
              <a:t>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які</a:t>
            </a:r>
            <a:r>
              <a:rPr lang="ru-RU" dirty="0"/>
              <a:t> є резидентами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Сіті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в </a:t>
            </a:r>
            <a:r>
              <a:rPr lang="ru-RU" dirty="0" err="1"/>
              <a:t>іноземних</a:t>
            </a:r>
            <a:r>
              <a:rPr lang="ru-RU" dirty="0"/>
              <a:t> </a:t>
            </a:r>
            <a:r>
              <a:rPr lang="ru-RU" dirty="0" err="1"/>
              <a:t>дипломатичних</a:t>
            </a:r>
            <a:r>
              <a:rPr lang="ru-RU" dirty="0"/>
              <a:t> та </a:t>
            </a:r>
            <a:r>
              <a:rPr lang="ru-RU" dirty="0" err="1"/>
              <a:t>консульських</a:t>
            </a:r>
            <a:r>
              <a:rPr lang="ru-RU" dirty="0"/>
              <a:t> </a:t>
            </a:r>
            <a:r>
              <a:rPr lang="ru-RU" dirty="0" err="1"/>
              <a:t>установах</a:t>
            </a:r>
            <a:r>
              <a:rPr lang="ru-RU" dirty="0"/>
              <a:t>,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представництвах</a:t>
            </a:r>
            <a:r>
              <a:rPr lang="ru-RU" dirty="0"/>
              <a:t> </a:t>
            </a:r>
            <a:r>
              <a:rPr lang="ru-RU" dirty="0" err="1"/>
              <a:t>нерезидентів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у </a:t>
            </a:r>
            <a:r>
              <a:rPr lang="ru-RU" dirty="0" err="1"/>
              <a:t>фізичних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обрані</a:t>
            </a:r>
            <a:r>
              <a:rPr lang="ru-RU" dirty="0"/>
              <a:t> на </a:t>
            </a:r>
            <a:r>
              <a:rPr lang="ru-RU" dirty="0" err="1"/>
              <a:t>виборні</a:t>
            </a:r>
            <a:r>
              <a:rPr lang="ru-RU" dirty="0"/>
              <a:t> посади в органах </a:t>
            </a:r>
            <a:r>
              <a:rPr lang="ru-RU" dirty="0" err="1"/>
              <a:t>державної</a:t>
            </a:r>
            <a:r>
              <a:rPr lang="ru-RU" dirty="0"/>
              <a:t> </a:t>
            </a:r>
            <a:r>
              <a:rPr lang="ru-RU" dirty="0" err="1"/>
              <a:t>влади</a:t>
            </a:r>
            <a:r>
              <a:rPr lang="ru-RU" dirty="0"/>
              <a:t>, органах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та в </a:t>
            </a:r>
            <a:r>
              <a:rPr lang="ru-RU" dirty="0" err="1"/>
              <a:t>інших</a:t>
            </a:r>
            <a:r>
              <a:rPr lang="ru-RU" dirty="0"/>
              <a:t> органах, </a:t>
            </a:r>
            <a:r>
              <a:rPr lang="ru-RU" dirty="0" err="1"/>
              <a:t>фізичні</a:t>
            </a:r>
            <a:r>
              <a:rPr lang="ru-RU" dirty="0"/>
              <a:t> особи - </a:t>
            </a:r>
            <a:r>
              <a:rPr lang="ru-RU" dirty="0" err="1"/>
              <a:t>підприємці</a:t>
            </a:r>
            <a:r>
              <a:rPr lang="ru-RU" dirty="0"/>
              <a:t>, особи,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провадять</a:t>
            </a:r>
            <a:r>
              <a:rPr lang="ru-RU" dirty="0"/>
              <a:t> </a:t>
            </a:r>
            <a:r>
              <a:rPr lang="ru-RU" dirty="0" err="1"/>
              <a:t>незалежну</a:t>
            </a:r>
            <a:r>
              <a:rPr lang="ru-RU" dirty="0"/>
              <a:t> </a:t>
            </a:r>
            <a:r>
              <a:rPr lang="ru-RU" dirty="0" err="1"/>
              <a:t>професійну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, члени </a:t>
            </a:r>
            <a:r>
              <a:rPr lang="ru-RU" dirty="0" err="1"/>
              <a:t>фермерського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, </a:t>
            </a:r>
            <a:r>
              <a:rPr lang="ru-RU" dirty="0" err="1"/>
              <a:t>якщо</a:t>
            </a:r>
            <a:r>
              <a:rPr lang="ru-RU" dirty="0"/>
              <a:t> вони не належать до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підлягають</a:t>
            </a:r>
            <a:r>
              <a:rPr lang="ru-RU" dirty="0"/>
              <a:t> </a:t>
            </a:r>
            <a:r>
              <a:rPr lang="ru-RU" dirty="0" err="1"/>
              <a:t>страхуванню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тимчасовою</a:t>
            </a:r>
            <a:r>
              <a:rPr lang="ru-RU" dirty="0"/>
              <a:t> </a:t>
            </a:r>
            <a:r>
              <a:rPr lang="ru-RU" dirty="0" err="1"/>
              <a:t>втратою</a:t>
            </a:r>
            <a:r>
              <a:rPr lang="ru-RU" dirty="0"/>
              <a:t> </a:t>
            </a:r>
            <a:r>
              <a:rPr lang="ru-RU" dirty="0" err="1"/>
              <a:t>працездатності</a:t>
            </a:r>
            <a:r>
              <a:rPr lang="ru-RU" dirty="0"/>
              <a:t> на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підставах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05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i="1" dirty="0" err="1" smtClean="0"/>
              <a:t>Види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матеріального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забезпечення</a:t>
            </a:r>
            <a:r>
              <a:rPr lang="ru-RU" sz="3200" b="1" i="1" dirty="0" smtClean="0"/>
              <a:t> та </a:t>
            </a:r>
            <a:r>
              <a:rPr lang="ru-RU" sz="3200" b="1" i="1" dirty="0" err="1" smtClean="0"/>
              <a:t>соціальних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послуг</a:t>
            </a:r>
            <a:r>
              <a:rPr lang="ru-RU" sz="3200" b="1" i="1" dirty="0" smtClean="0"/>
              <a:t> за </a:t>
            </a:r>
            <a:r>
              <a:rPr lang="ru-RU" sz="3200" b="1" i="1" dirty="0" err="1" smtClean="0"/>
              <a:t>страхуванням</a:t>
            </a:r>
            <a:r>
              <a:rPr lang="ru-RU" sz="3200" b="1" i="1" dirty="0" smtClean="0"/>
              <a:t> у </a:t>
            </a:r>
            <a:r>
              <a:rPr lang="ru-RU" sz="3200" b="1" i="1" dirty="0" err="1" smtClean="0"/>
              <a:t>зв’язку</a:t>
            </a:r>
            <a:r>
              <a:rPr lang="ru-RU" sz="3200" b="1" i="1" dirty="0" smtClean="0"/>
              <a:t> з </a:t>
            </a:r>
            <a:r>
              <a:rPr lang="ru-RU" sz="3200" b="1" i="1" dirty="0" err="1" smtClean="0"/>
              <a:t>тимчасовою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втратою</a:t>
            </a:r>
            <a:r>
              <a:rPr lang="ru-RU" sz="3200" b="1" i="1" dirty="0" smtClean="0"/>
              <a:t> </a:t>
            </a:r>
            <a:r>
              <a:rPr lang="ru-RU" sz="3200" b="1" i="1" dirty="0" err="1" smtClean="0"/>
              <a:t>працездатності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1) </a:t>
            </a:r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тимчасовій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(</a:t>
            </a:r>
            <a:r>
              <a:rPr lang="ru-RU" dirty="0" err="1"/>
              <a:t>включаючи</a:t>
            </a:r>
            <a:r>
              <a:rPr lang="ru-RU" dirty="0"/>
              <a:t> догляд за хворою </a:t>
            </a:r>
            <a:r>
              <a:rPr lang="ru-RU" dirty="0" err="1"/>
              <a:t>дитиною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ru-RU" dirty="0"/>
              <a:t>2) </a:t>
            </a:r>
            <a:r>
              <a:rPr lang="ru-RU" dirty="0" err="1"/>
              <a:t>допомога</a:t>
            </a:r>
            <a:r>
              <a:rPr lang="ru-RU" dirty="0"/>
              <a:t> по </a:t>
            </a:r>
            <a:r>
              <a:rPr lang="ru-RU" dirty="0" err="1"/>
              <a:t>вагітності</a:t>
            </a:r>
            <a:r>
              <a:rPr lang="ru-RU" dirty="0"/>
              <a:t> та пологах;</a:t>
            </a:r>
          </a:p>
          <a:p>
            <a:pPr marL="0" indent="0" algn="just">
              <a:buNone/>
            </a:pPr>
            <a:r>
              <a:rPr lang="ru-RU" dirty="0"/>
              <a:t>3) </a:t>
            </a:r>
            <a:r>
              <a:rPr lang="ru-RU" dirty="0" err="1"/>
              <a:t>допомога</a:t>
            </a:r>
            <a:r>
              <a:rPr lang="ru-RU" dirty="0"/>
              <a:t> на </a:t>
            </a:r>
            <a:r>
              <a:rPr lang="ru-RU" dirty="0" err="1"/>
              <a:t>поховання</a:t>
            </a:r>
            <a:r>
              <a:rPr lang="ru-RU" dirty="0"/>
              <a:t> (</a:t>
            </a:r>
            <a:r>
              <a:rPr lang="ru-RU" dirty="0" err="1"/>
              <a:t>крім</a:t>
            </a:r>
            <a:r>
              <a:rPr lang="ru-RU" dirty="0"/>
              <a:t> </a:t>
            </a:r>
            <a:r>
              <a:rPr lang="ru-RU" dirty="0" err="1"/>
              <a:t>поховання</a:t>
            </a:r>
            <a:r>
              <a:rPr lang="ru-RU" dirty="0"/>
              <a:t> </a:t>
            </a:r>
            <a:r>
              <a:rPr lang="ru-RU" dirty="0" err="1"/>
              <a:t>пенсіонерів</a:t>
            </a:r>
            <a:r>
              <a:rPr lang="ru-RU" dirty="0"/>
              <a:t>, </a:t>
            </a:r>
            <a:r>
              <a:rPr lang="ru-RU" dirty="0" err="1"/>
              <a:t>безробітних</a:t>
            </a:r>
            <a:r>
              <a:rPr lang="ru-RU" dirty="0"/>
              <a:t> та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померли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нещасного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);</a:t>
            </a:r>
          </a:p>
          <a:p>
            <a:pPr marL="0" indent="0" algn="just">
              <a:buNone/>
            </a:pPr>
            <a:r>
              <a:rPr lang="ru-RU" dirty="0"/>
              <a:t>4) оплата </a:t>
            </a:r>
            <a:r>
              <a:rPr lang="ru-RU" dirty="0" err="1"/>
              <a:t>лікування</a:t>
            </a:r>
            <a:r>
              <a:rPr lang="ru-RU" dirty="0"/>
              <a:t> та/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реабілітаційної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у </a:t>
            </a:r>
            <a:r>
              <a:rPr lang="ru-RU" dirty="0" err="1"/>
              <a:t>відділеннях</a:t>
            </a:r>
            <a:r>
              <a:rPr lang="ru-RU" dirty="0"/>
              <a:t> санаторно-курортного закладу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перенесених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і травм.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8210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55505"/>
          </a:xfrm>
        </p:spPr>
        <p:txBody>
          <a:bodyPr>
            <a:normAutofit fontScale="90000"/>
          </a:bodyPr>
          <a:lstStyle/>
          <a:p>
            <a:r>
              <a:rPr lang="ru-RU" sz="3100" b="1" i="1" dirty="0" err="1"/>
              <a:t>Допомога</a:t>
            </a:r>
            <a:r>
              <a:rPr lang="ru-RU" sz="3100" b="1" i="1" dirty="0"/>
              <a:t> по </a:t>
            </a:r>
            <a:r>
              <a:rPr lang="ru-RU" sz="3100" b="1" i="1" dirty="0" err="1"/>
              <a:t>тимчасовій</a:t>
            </a:r>
            <a:r>
              <a:rPr lang="ru-RU" sz="3100" b="1" i="1" dirty="0"/>
              <a:t> </a:t>
            </a:r>
            <a:r>
              <a:rPr lang="ru-RU" sz="3100" b="1" i="1" dirty="0" err="1"/>
              <a:t>непрацездатності</a:t>
            </a:r>
            <a:r>
              <a:rPr lang="ru-RU" sz="3100" b="1" i="1" dirty="0"/>
              <a:t> </a:t>
            </a:r>
            <a:r>
              <a:rPr lang="ru-RU" sz="3100" b="1" i="1" dirty="0" err="1"/>
              <a:t>надається</a:t>
            </a:r>
            <a:r>
              <a:rPr lang="ru-RU" sz="3100" b="1" i="1" dirty="0"/>
              <a:t> </a:t>
            </a:r>
            <a:r>
              <a:rPr lang="ru-RU" sz="3100" b="1" i="1" dirty="0" err="1"/>
              <a:t>застрахованій</a:t>
            </a:r>
            <a:r>
              <a:rPr lang="ru-RU" sz="3100" b="1" i="1" dirty="0"/>
              <a:t> </a:t>
            </a:r>
            <a:r>
              <a:rPr lang="ru-RU" sz="3100" b="1" i="1" dirty="0" err="1"/>
              <a:t>особі</a:t>
            </a:r>
            <a:r>
              <a:rPr lang="ru-RU" sz="3100" b="1" i="1" dirty="0"/>
              <a:t> у </a:t>
            </a:r>
            <a:r>
              <a:rPr lang="ru-RU" sz="3100" b="1" i="1" dirty="0" err="1"/>
              <a:t>формі</a:t>
            </a:r>
            <a:r>
              <a:rPr lang="ru-RU" sz="3100" b="1" i="1" dirty="0"/>
              <a:t> </a:t>
            </a:r>
            <a:r>
              <a:rPr lang="ru-RU" sz="3100" b="1" i="1" dirty="0" err="1"/>
              <a:t>матеріального</a:t>
            </a:r>
            <a:r>
              <a:rPr lang="ru-RU" sz="3100" b="1" i="1" dirty="0"/>
              <a:t> </a:t>
            </a:r>
            <a:r>
              <a:rPr lang="ru-RU" sz="3100" b="1" i="1" dirty="0" err="1"/>
              <a:t>забезпечення</a:t>
            </a:r>
            <a:r>
              <a:rPr lang="ru-RU" sz="3100" b="1" i="1" dirty="0"/>
              <a:t>, яке </a:t>
            </a:r>
            <a:r>
              <a:rPr lang="ru-RU" sz="3100" b="1" i="1" dirty="0" err="1"/>
              <a:t>повністю</a:t>
            </a:r>
            <a:r>
              <a:rPr lang="ru-RU" sz="3100" b="1" i="1" dirty="0"/>
              <a:t> </a:t>
            </a:r>
            <a:r>
              <a:rPr lang="ru-RU" sz="3100" b="1" i="1" dirty="0" err="1"/>
              <a:t>або</a:t>
            </a:r>
            <a:r>
              <a:rPr lang="ru-RU" sz="3100" b="1" i="1" dirty="0"/>
              <a:t> </a:t>
            </a:r>
            <a:r>
              <a:rPr lang="ru-RU" sz="3100" b="1" i="1" dirty="0" err="1"/>
              <a:t>частково</a:t>
            </a:r>
            <a:r>
              <a:rPr lang="ru-RU" sz="3100" b="1" i="1" dirty="0"/>
              <a:t> </a:t>
            </a:r>
            <a:r>
              <a:rPr lang="ru-RU" sz="3100" b="1" i="1" dirty="0" err="1"/>
              <a:t>компенсує</a:t>
            </a:r>
            <a:r>
              <a:rPr lang="ru-RU" sz="3100" b="1" i="1" dirty="0"/>
              <a:t> </a:t>
            </a:r>
            <a:r>
              <a:rPr lang="ru-RU" sz="3100" b="1" i="1" dirty="0" err="1"/>
              <a:t>втрату</a:t>
            </a:r>
            <a:r>
              <a:rPr lang="ru-RU" sz="3100" b="1" i="1" dirty="0"/>
              <a:t> </a:t>
            </a:r>
            <a:r>
              <a:rPr lang="ru-RU" sz="3100" b="1" i="1" dirty="0" err="1"/>
              <a:t>заробітної</a:t>
            </a:r>
            <a:r>
              <a:rPr lang="ru-RU" sz="3100" b="1" i="1" dirty="0"/>
              <a:t> плати (доходу), у </a:t>
            </a:r>
            <a:r>
              <a:rPr lang="ru-RU" sz="3100" b="1" i="1" dirty="0" err="1"/>
              <a:t>разі</a:t>
            </a:r>
            <a:r>
              <a:rPr lang="ru-RU" sz="3100" b="1" i="1" dirty="0"/>
              <a:t> </a:t>
            </a:r>
            <a:r>
              <a:rPr lang="ru-RU" sz="3100" b="1" i="1" dirty="0" err="1"/>
              <a:t>настання</a:t>
            </a:r>
            <a:r>
              <a:rPr lang="ru-RU" sz="3100" b="1" i="1" dirty="0"/>
              <a:t> в </a:t>
            </a:r>
            <a:r>
              <a:rPr lang="ru-RU" sz="3100" b="1" i="1" dirty="0" err="1"/>
              <a:t>неї</a:t>
            </a:r>
            <a:r>
              <a:rPr lang="ru-RU" sz="3100" b="1" i="1" dirty="0"/>
              <a:t> одного з таких </a:t>
            </a:r>
            <a:r>
              <a:rPr lang="ru-RU" sz="3100" b="1" i="1" dirty="0" err="1"/>
              <a:t>страхових</a:t>
            </a:r>
            <a:r>
              <a:rPr lang="ru-RU" sz="3100" b="1" i="1" dirty="0"/>
              <a:t> </a:t>
            </a:r>
            <a:r>
              <a:rPr lang="ru-RU" sz="3100" b="1" i="1" dirty="0" err="1"/>
              <a:t>випадків</a:t>
            </a:r>
            <a:r>
              <a:rPr lang="ru-RU" sz="3100" b="1" i="1" dirty="0"/>
              <a:t>:</a:t>
            </a: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98450"/>
            <a:ext cx="10515600" cy="465955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1)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, не </a:t>
            </a:r>
            <a:r>
              <a:rPr lang="ru-RU" dirty="0" err="1"/>
              <a:t>пов’язаної</a:t>
            </a:r>
            <a:r>
              <a:rPr lang="ru-RU" dirty="0"/>
              <a:t> з </a:t>
            </a:r>
            <a:r>
              <a:rPr lang="ru-RU" dirty="0" err="1"/>
              <a:t>нещасним</a:t>
            </a:r>
            <a:r>
              <a:rPr lang="ru-RU" dirty="0"/>
              <a:t> </a:t>
            </a:r>
            <a:r>
              <a:rPr lang="ru-RU" dirty="0" err="1"/>
              <a:t>випадком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реабілітації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травми</a:t>
            </a:r>
            <a:r>
              <a:rPr lang="ru-RU" dirty="0"/>
              <a:t>, не </a:t>
            </a:r>
            <a:r>
              <a:rPr lang="ru-RU" dirty="0" err="1"/>
              <a:t>пов’язаної</a:t>
            </a:r>
            <a:r>
              <a:rPr lang="ru-RU" dirty="0"/>
              <a:t> з </a:t>
            </a:r>
            <a:r>
              <a:rPr lang="ru-RU" dirty="0" err="1"/>
              <a:t>нещасним</a:t>
            </a:r>
            <a:r>
              <a:rPr lang="ru-RU" dirty="0"/>
              <a:t> </a:t>
            </a:r>
            <a:r>
              <a:rPr lang="ru-RU" dirty="0" err="1"/>
              <a:t>випадком</a:t>
            </a:r>
            <a:r>
              <a:rPr lang="ru-RU" dirty="0"/>
              <a:t> на </a:t>
            </a:r>
            <a:r>
              <a:rPr lang="ru-RU" dirty="0" err="1"/>
              <a:t>виробництві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2) </a:t>
            </a:r>
            <a:r>
              <a:rPr lang="ru-RU" dirty="0" err="1"/>
              <a:t>необхідності</a:t>
            </a:r>
            <a:r>
              <a:rPr lang="ru-RU" dirty="0"/>
              <a:t> догляду за хворою </a:t>
            </a:r>
            <a:r>
              <a:rPr lang="ru-RU" dirty="0" err="1"/>
              <a:t>дитиною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3) </a:t>
            </a:r>
            <a:r>
              <a:rPr lang="ru-RU" dirty="0" err="1"/>
              <a:t>необхідності</a:t>
            </a:r>
            <a:r>
              <a:rPr lang="ru-RU" dirty="0"/>
              <a:t> догляду за </a:t>
            </a:r>
            <a:r>
              <a:rPr lang="ru-RU" dirty="0" err="1"/>
              <a:t>хворим</a:t>
            </a:r>
            <a:r>
              <a:rPr lang="ru-RU" dirty="0"/>
              <a:t> членом </a:t>
            </a:r>
            <a:r>
              <a:rPr lang="ru-RU" dirty="0" err="1"/>
              <a:t>сім’ї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4) догляду за </a:t>
            </a:r>
            <a:r>
              <a:rPr lang="ru-RU" dirty="0" err="1"/>
              <a:t>дитиною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до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 з </a:t>
            </a:r>
            <a:r>
              <a:rPr lang="ru-RU" dirty="0" err="1"/>
              <a:t>інвалідністю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до 18 </a:t>
            </a:r>
            <a:r>
              <a:rPr lang="ru-RU" dirty="0" err="1"/>
              <a:t>років</a:t>
            </a:r>
            <a:r>
              <a:rPr lang="ru-RU" dirty="0"/>
              <a:t>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</a:t>
            </a:r>
            <a:r>
              <a:rPr lang="ru-RU" dirty="0" err="1"/>
              <a:t>матері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особи, яка </a:t>
            </a:r>
            <a:r>
              <a:rPr lang="ru-RU" dirty="0" err="1"/>
              <a:t>доглядає</a:t>
            </a:r>
            <a:r>
              <a:rPr lang="ru-RU" dirty="0"/>
              <a:t> за </a:t>
            </a:r>
            <a:r>
              <a:rPr lang="ru-RU" dirty="0" err="1"/>
              <a:t>цією</a:t>
            </a:r>
            <a:r>
              <a:rPr lang="ru-RU" dirty="0"/>
              <a:t> </a:t>
            </a:r>
            <a:r>
              <a:rPr lang="ru-RU" dirty="0" err="1"/>
              <a:t>дитиною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5) карантину, </a:t>
            </a:r>
            <a:r>
              <a:rPr lang="ru-RU" dirty="0" err="1"/>
              <a:t>накладеного</a:t>
            </a:r>
            <a:r>
              <a:rPr lang="ru-RU" dirty="0"/>
              <a:t> органами </a:t>
            </a:r>
            <a:r>
              <a:rPr lang="ru-RU" dirty="0" err="1"/>
              <a:t>санітарно-епідеміологічної</a:t>
            </a:r>
            <a:r>
              <a:rPr lang="ru-RU" dirty="0"/>
              <a:t> </a:t>
            </a:r>
            <a:r>
              <a:rPr lang="ru-RU" dirty="0" err="1"/>
              <a:t>служби</a:t>
            </a:r>
            <a:r>
              <a:rPr lang="ru-RU" dirty="0" smtClean="0"/>
              <a:t>; 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у закладах </a:t>
            </a:r>
            <a:r>
              <a:rPr lang="ru-RU" dirty="0" err="1"/>
              <a:t>охорони</a:t>
            </a:r>
            <a:r>
              <a:rPr lang="ru-RU" dirty="0"/>
              <a:t> </a:t>
            </a:r>
            <a:r>
              <a:rPr lang="ru-RU" dirty="0" err="1"/>
              <a:t>здоров’я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на </a:t>
            </a:r>
            <a:r>
              <a:rPr lang="ru-RU" dirty="0" err="1"/>
              <a:t>самоізоляції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медичним</a:t>
            </a:r>
            <a:r>
              <a:rPr lang="ru-RU" dirty="0"/>
              <a:t> </a:t>
            </a:r>
            <a:r>
              <a:rPr lang="ru-RU" dirty="0" err="1"/>
              <a:t>наглядом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проведенням</a:t>
            </a:r>
            <a:r>
              <a:rPr lang="ru-RU" dirty="0"/>
              <a:t> </a:t>
            </a:r>
            <a:r>
              <a:rPr lang="ru-RU" dirty="0" err="1"/>
              <a:t>заходів</a:t>
            </a:r>
            <a:r>
              <a:rPr lang="ru-RU" dirty="0"/>
              <a:t>, </a:t>
            </a:r>
            <a:r>
              <a:rPr lang="ru-RU" dirty="0" err="1"/>
              <a:t>спрямованих</a:t>
            </a:r>
            <a:r>
              <a:rPr lang="ru-RU" dirty="0"/>
              <a:t> на </a:t>
            </a:r>
            <a:r>
              <a:rPr lang="ru-RU" dirty="0" err="1"/>
              <a:t>запобігання</a:t>
            </a:r>
            <a:r>
              <a:rPr lang="ru-RU" dirty="0"/>
              <a:t> </a:t>
            </a:r>
            <a:r>
              <a:rPr lang="ru-RU" dirty="0" err="1"/>
              <a:t>виникненню</a:t>
            </a:r>
            <a:r>
              <a:rPr lang="ru-RU" dirty="0"/>
              <a:t> та </a:t>
            </a:r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коронавірусної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 (COVID-19),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локалізацію</a:t>
            </a:r>
            <a:r>
              <a:rPr lang="ru-RU" dirty="0"/>
              <a:t> та </a:t>
            </a:r>
            <a:r>
              <a:rPr lang="ru-RU" dirty="0" err="1"/>
              <a:t>ліквідацію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спалахів</a:t>
            </a:r>
            <a:r>
              <a:rPr lang="ru-RU" dirty="0"/>
              <a:t> та </a:t>
            </a:r>
            <a:r>
              <a:rPr lang="ru-RU" dirty="0" err="1"/>
              <a:t>епідемій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6) </a:t>
            </a:r>
            <a:r>
              <a:rPr lang="ru-RU" dirty="0" err="1"/>
              <a:t>тимчасового</a:t>
            </a:r>
            <a:r>
              <a:rPr lang="ru-RU" dirty="0"/>
              <a:t> </a:t>
            </a:r>
            <a:r>
              <a:rPr lang="ru-RU" dirty="0" err="1"/>
              <a:t>переведення</a:t>
            </a:r>
            <a:r>
              <a:rPr lang="ru-RU" dirty="0"/>
              <a:t> </a:t>
            </a:r>
            <a:r>
              <a:rPr lang="ru-RU" dirty="0" err="1"/>
              <a:t>застрахованої</a:t>
            </a:r>
            <a:r>
              <a:rPr lang="ru-RU" dirty="0"/>
              <a:t> особи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медичного</a:t>
            </a:r>
            <a:r>
              <a:rPr lang="ru-RU" dirty="0"/>
              <a:t> </a:t>
            </a:r>
            <a:r>
              <a:rPr lang="ru-RU" dirty="0" err="1"/>
              <a:t>висновку</a:t>
            </a:r>
            <a:r>
              <a:rPr lang="ru-RU" dirty="0"/>
              <a:t> на </a:t>
            </a:r>
            <a:r>
              <a:rPr lang="ru-RU" dirty="0" err="1"/>
              <a:t>легшу</a:t>
            </a:r>
            <a:r>
              <a:rPr lang="ru-RU" dirty="0"/>
              <a:t>, </a:t>
            </a:r>
            <a:r>
              <a:rPr lang="ru-RU" dirty="0" err="1"/>
              <a:t>нижчеоплачувану</a:t>
            </a:r>
            <a:r>
              <a:rPr lang="ru-RU" dirty="0"/>
              <a:t> роботу;</a:t>
            </a:r>
          </a:p>
          <a:p>
            <a:pPr marL="0" indent="0" algn="just">
              <a:buNone/>
            </a:pPr>
            <a:r>
              <a:rPr lang="ru-RU" dirty="0"/>
              <a:t>7) </a:t>
            </a:r>
            <a:r>
              <a:rPr lang="ru-RU" dirty="0" err="1"/>
              <a:t>протезування</a:t>
            </a:r>
            <a:r>
              <a:rPr lang="ru-RU" dirty="0"/>
              <a:t> з </a:t>
            </a:r>
            <a:r>
              <a:rPr lang="ru-RU" dirty="0" err="1"/>
              <a:t>поміщенням</a:t>
            </a:r>
            <a:r>
              <a:rPr lang="ru-RU" dirty="0"/>
              <a:t> у </a:t>
            </a:r>
            <a:r>
              <a:rPr lang="ru-RU" dirty="0" err="1"/>
              <a:t>стаціонар</a:t>
            </a:r>
            <a:r>
              <a:rPr lang="ru-RU" dirty="0"/>
              <a:t> протезно-</a:t>
            </a:r>
            <a:r>
              <a:rPr lang="ru-RU" dirty="0" err="1"/>
              <a:t>ортопедичного</a:t>
            </a:r>
            <a:r>
              <a:rPr lang="ru-RU" dirty="0"/>
              <a:t> </a:t>
            </a:r>
            <a:r>
              <a:rPr lang="ru-RU" dirty="0" err="1"/>
              <a:t>підприємства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8) </a:t>
            </a:r>
            <a:r>
              <a:rPr lang="ru-RU" dirty="0" err="1"/>
              <a:t>перебування</a:t>
            </a:r>
            <a:r>
              <a:rPr lang="ru-RU" dirty="0"/>
              <a:t> в </a:t>
            </a:r>
            <a:r>
              <a:rPr lang="ru-RU" dirty="0" err="1"/>
              <a:t>реабілітаційних</a:t>
            </a:r>
            <a:r>
              <a:rPr lang="ru-RU" dirty="0"/>
              <a:t> </a:t>
            </a:r>
            <a:r>
              <a:rPr lang="ru-RU" dirty="0" err="1"/>
              <a:t>відділеннях</a:t>
            </a:r>
            <a:r>
              <a:rPr lang="ru-RU" dirty="0"/>
              <a:t> санаторно-курортного закладу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перенесених</a:t>
            </a:r>
            <a:r>
              <a:rPr lang="ru-RU" dirty="0"/>
              <a:t> </a:t>
            </a:r>
            <a:r>
              <a:rPr lang="ru-RU" dirty="0" err="1"/>
              <a:t>захворювань</a:t>
            </a:r>
            <a:r>
              <a:rPr lang="ru-RU" dirty="0"/>
              <a:t> і травм.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9750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09892"/>
          </a:xfrm>
        </p:spPr>
        <p:txBody>
          <a:bodyPr>
            <a:normAutofit fontScale="90000"/>
          </a:bodyPr>
          <a:lstStyle/>
          <a:p>
            <a:r>
              <a:rPr lang="ru-RU" b="1" i="1" dirty="0" err="1"/>
              <a:t>Підстави</a:t>
            </a:r>
            <a:r>
              <a:rPr lang="ru-RU" b="1" i="1" dirty="0"/>
              <a:t> для </a:t>
            </a:r>
            <a:r>
              <a:rPr lang="ru-RU" b="1" i="1" dirty="0" err="1"/>
              <a:t>відмови</a:t>
            </a:r>
            <a:r>
              <a:rPr lang="ru-RU" b="1" i="1" dirty="0"/>
              <a:t> в </a:t>
            </a:r>
            <a:r>
              <a:rPr lang="ru-RU" b="1" i="1" dirty="0" err="1"/>
              <a:t>наданні</a:t>
            </a:r>
            <a:r>
              <a:rPr lang="ru-RU" b="1" i="1" dirty="0"/>
              <a:t> </a:t>
            </a:r>
            <a:r>
              <a:rPr lang="ru-RU" b="1" i="1" dirty="0" err="1"/>
              <a:t>допомоги</a:t>
            </a:r>
            <a:r>
              <a:rPr lang="ru-RU" b="1" i="1" dirty="0"/>
              <a:t> по </a:t>
            </a:r>
            <a:r>
              <a:rPr lang="ru-RU" b="1" i="1" dirty="0" err="1"/>
              <a:t>тимчасовій</a:t>
            </a:r>
            <a:r>
              <a:rPr lang="ru-RU" b="1" i="1" dirty="0"/>
              <a:t> </a:t>
            </a:r>
            <a:r>
              <a:rPr lang="ru-RU" b="1" i="1" dirty="0" err="1"/>
              <a:t>непрацездатності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23753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dirty="0"/>
              <a:t>1)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одержання</a:t>
            </a:r>
            <a:r>
              <a:rPr lang="ru-RU" dirty="0"/>
              <a:t> </a:t>
            </a:r>
            <a:r>
              <a:rPr lang="ru-RU" dirty="0" err="1"/>
              <a:t>застрахованою</a:t>
            </a:r>
            <a:r>
              <a:rPr lang="ru-RU" dirty="0"/>
              <a:t> особою травм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при </a:t>
            </a:r>
            <a:r>
              <a:rPr lang="ru-RU" dirty="0" err="1"/>
              <a:t>вчиненні</a:t>
            </a:r>
            <a:r>
              <a:rPr lang="ru-RU" dirty="0"/>
              <a:t> нею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правопорушення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2)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навмисного</a:t>
            </a:r>
            <a:r>
              <a:rPr lang="ru-RU" dirty="0"/>
              <a:t> </a:t>
            </a:r>
            <a:r>
              <a:rPr lang="ru-RU" dirty="0" err="1"/>
              <a:t>заподіяння</a:t>
            </a:r>
            <a:r>
              <a:rPr lang="ru-RU" dirty="0"/>
              <a:t> </a:t>
            </a:r>
            <a:r>
              <a:rPr lang="ru-RU" dirty="0" err="1"/>
              <a:t>шкоди</a:t>
            </a:r>
            <a:r>
              <a:rPr lang="ru-RU" dirty="0"/>
              <a:t> </a:t>
            </a:r>
            <a:r>
              <a:rPr lang="ru-RU" dirty="0" err="1"/>
              <a:t>своєму</a:t>
            </a:r>
            <a:r>
              <a:rPr lang="ru-RU" dirty="0"/>
              <a:t> </a:t>
            </a:r>
            <a:r>
              <a:rPr lang="ru-RU" dirty="0" err="1"/>
              <a:t>здоров’ю</a:t>
            </a:r>
            <a:r>
              <a:rPr lang="ru-RU" dirty="0"/>
              <a:t> з метою </a:t>
            </a:r>
            <a:r>
              <a:rPr lang="ru-RU" dirty="0" err="1"/>
              <a:t>ухилення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роботи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обов’язків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симуляції</a:t>
            </a:r>
            <a:r>
              <a:rPr lang="ru-RU" dirty="0"/>
              <a:t> </a:t>
            </a:r>
            <a:r>
              <a:rPr lang="ru-RU" dirty="0" err="1"/>
              <a:t>хвороби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3) за час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арештом</a:t>
            </a:r>
            <a:r>
              <a:rPr lang="ru-RU" dirty="0"/>
              <a:t> і за час </a:t>
            </a:r>
            <a:r>
              <a:rPr lang="ru-RU" dirty="0" err="1"/>
              <a:t>проведення</a:t>
            </a:r>
            <a:r>
              <a:rPr lang="ru-RU" dirty="0"/>
              <a:t> </a:t>
            </a:r>
            <a:r>
              <a:rPr lang="ru-RU" dirty="0" err="1"/>
              <a:t>судово-медичної</a:t>
            </a:r>
            <a:r>
              <a:rPr lang="ru-RU" dirty="0"/>
              <a:t> </a:t>
            </a:r>
            <a:r>
              <a:rPr lang="ru-RU" dirty="0" err="1"/>
              <a:t>експертизи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4) за час </a:t>
            </a:r>
            <a:r>
              <a:rPr lang="ru-RU" dirty="0" err="1"/>
              <a:t>примусового</a:t>
            </a:r>
            <a:r>
              <a:rPr lang="ru-RU" dirty="0"/>
              <a:t> </a:t>
            </a:r>
            <a:r>
              <a:rPr lang="ru-RU" dirty="0" err="1"/>
              <a:t>лікування</a:t>
            </a:r>
            <a:r>
              <a:rPr lang="ru-RU" dirty="0"/>
              <a:t>, </a:t>
            </a:r>
            <a:r>
              <a:rPr lang="ru-RU" dirty="0" err="1"/>
              <a:t>призначеного</a:t>
            </a:r>
            <a:r>
              <a:rPr lang="ru-RU" dirty="0"/>
              <a:t> за </a:t>
            </a:r>
            <a:r>
              <a:rPr lang="ru-RU" dirty="0" err="1"/>
              <a:t>постановою</a:t>
            </a:r>
            <a:r>
              <a:rPr lang="ru-RU" dirty="0"/>
              <a:t> суду;</a:t>
            </a:r>
          </a:p>
          <a:p>
            <a:pPr marL="0" indent="0" algn="just">
              <a:buNone/>
            </a:pPr>
            <a:r>
              <a:rPr lang="ru-RU" dirty="0"/>
              <a:t>5) 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тимчасової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захворюванням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травмою,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сталися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алкогольного, </a:t>
            </a:r>
            <a:r>
              <a:rPr lang="ru-RU" dirty="0" err="1"/>
              <a:t>наркотичного</a:t>
            </a:r>
            <a:r>
              <a:rPr lang="ru-RU" dirty="0"/>
              <a:t>, токсичного </a:t>
            </a:r>
            <a:r>
              <a:rPr lang="ru-RU" dirty="0" err="1"/>
              <a:t>сп’яніння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пов’язаних</a:t>
            </a:r>
            <a:r>
              <a:rPr lang="ru-RU" dirty="0"/>
              <a:t> з таким </a:t>
            </a:r>
            <a:r>
              <a:rPr lang="ru-RU" dirty="0" err="1"/>
              <a:t>сп’янінням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6) за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перебування</a:t>
            </a:r>
            <a:r>
              <a:rPr lang="ru-RU" dirty="0"/>
              <a:t> </a:t>
            </a:r>
            <a:r>
              <a:rPr lang="ru-RU" dirty="0" err="1"/>
              <a:t>застрахованої</a:t>
            </a:r>
            <a:r>
              <a:rPr lang="ru-RU" dirty="0"/>
              <a:t> особи у </a:t>
            </a:r>
            <a:r>
              <a:rPr lang="ru-RU" dirty="0" err="1"/>
              <a:t>відпустці</a:t>
            </a:r>
            <a:r>
              <a:rPr lang="ru-RU" dirty="0"/>
              <a:t> без </a:t>
            </a:r>
            <a:r>
              <a:rPr lang="ru-RU" dirty="0" err="1"/>
              <a:t>збереження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плати, </a:t>
            </a:r>
            <a:r>
              <a:rPr lang="ru-RU" dirty="0" err="1"/>
              <a:t>творчій</a:t>
            </a:r>
            <a:r>
              <a:rPr lang="ru-RU" dirty="0"/>
              <a:t> </a:t>
            </a:r>
            <a:r>
              <a:rPr lang="ru-RU" dirty="0" err="1"/>
              <a:t>відпустці</a:t>
            </a:r>
            <a:r>
              <a:rPr lang="ru-RU" dirty="0"/>
              <a:t>, </a:t>
            </a:r>
            <a:r>
              <a:rPr lang="ru-RU" dirty="0" err="1"/>
              <a:t>додатковій</a:t>
            </a:r>
            <a:r>
              <a:rPr lang="ru-RU" dirty="0"/>
              <a:t> </a:t>
            </a:r>
            <a:r>
              <a:rPr lang="ru-RU" dirty="0" err="1"/>
              <a:t>відпустці</a:t>
            </a:r>
            <a:r>
              <a:rPr lang="ru-RU" dirty="0"/>
              <a:t> у </a:t>
            </a:r>
            <a:r>
              <a:rPr lang="ru-RU" dirty="0" err="1"/>
              <a:t>зв’язку</a:t>
            </a:r>
            <a:r>
              <a:rPr lang="ru-RU" dirty="0"/>
              <a:t> з </a:t>
            </a:r>
            <a:r>
              <a:rPr lang="ru-RU" dirty="0" err="1"/>
              <a:t>навчанням</a:t>
            </a:r>
            <a:r>
              <a:rPr lang="ru-RU" dirty="0"/>
              <a:t>.</a:t>
            </a:r>
          </a:p>
          <a:p>
            <a:pPr marL="0" indent="0" algn="just">
              <a:buNone/>
            </a:pPr>
            <a:r>
              <a:rPr lang="ru-RU" dirty="0"/>
              <a:t>2. </a:t>
            </a:r>
            <a:r>
              <a:rPr lang="ru-RU" dirty="0" err="1"/>
              <a:t>Застраховані</a:t>
            </a:r>
            <a:r>
              <a:rPr lang="ru-RU" dirty="0"/>
              <a:t> особи, </a:t>
            </a:r>
            <a:r>
              <a:rPr lang="ru-RU" dirty="0" err="1"/>
              <a:t>які</a:t>
            </a:r>
            <a:r>
              <a:rPr lang="ru-RU" dirty="0"/>
              <a:t> в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 по </a:t>
            </a:r>
            <a:r>
              <a:rPr lang="ru-RU" dirty="0" err="1"/>
              <a:t>тимчасовій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 </a:t>
            </a:r>
            <a:r>
              <a:rPr lang="ru-RU" dirty="0" err="1"/>
              <a:t>порушують</a:t>
            </a:r>
            <a:r>
              <a:rPr lang="ru-RU" dirty="0"/>
              <a:t> режим, </a:t>
            </a:r>
            <a:r>
              <a:rPr lang="ru-RU" dirty="0" err="1"/>
              <a:t>встановлений</a:t>
            </a:r>
            <a:r>
              <a:rPr lang="ru-RU" dirty="0"/>
              <a:t> для них </a:t>
            </a:r>
            <a:r>
              <a:rPr lang="ru-RU" dirty="0" err="1"/>
              <a:t>лікарем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не </a:t>
            </a:r>
            <a:r>
              <a:rPr lang="ru-RU" dirty="0" err="1"/>
              <a:t>з’являються</a:t>
            </a:r>
            <a:r>
              <a:rPr lang="ru-RU" dirty="0"/>
              <a:t> без </a:t>
            </a:r>
            <a:r>
              <a:rPr lang="ru-RU" dirty="0" err="1"/>
              <a:t>поважних</a:t>
            </a:r>
            <a:r>
              <a:rPr lang="ru-RU" dirty="0"/>
              <a:t> причин у </a:t>
            </a:r>
            <a:r>
              <a:rPr lang="ru-RU" dirty="0" err="1"/>
              <a:t>призначений</a:t>
            </a:r>
            <a:r>
              <a:rPr lang="ru-RU" dirty="0"/>
              <a:t> строк на </a:t>
            </a:r>
            <a:r>
              <a:rPr lang="ru-RU" dirty="0" err="1"/>
              <a:t>медичний</a:t>
            </a:r>
            <a:r>
              <a:rPr lang="ru-RU" dirty="0"/>
              <a:t> </a:t>
            </a:r>
            <a:r>
              <a:rPr lang="ru-RU" dirty="0" err="1"/>
              <a:t>огляд</a:t>
            </a:r>
            <a:r>
              <a:rPr lang="ru-RU" dirty="0"/>
              <a:t>, у тому </a:t>
            </a:r>
            <a:r>
              <a:rPr lang="ru-RU" dirty="0" err="1"/>
              <a:t>числі</a:t>
            </a:r>
            <a:r>
              <a:rPr lang="ru-RU" dirty="0"/>
              <a:t> на </a:t>
            </a:r>
            <a:r>
              <a:rPr lang="ru-RU" dirty="0" err="1"/>
              <a:t>лікарсько-консультативну</a:t>
            </a:r>
            <a:r>
              <a:rPr lang="ru-RU" dirty="0"/>
              <a:t> </a:t>
            </a:r>
            <a:r>
              <a:rPr lang="ru-RU" dirty="0" err="1"/>
              <a:t>комісію</a:t>
            </a:r>
            <a:r>
              <a:rPr lang="ru-RU" dirty="0"/>
              <a:t> (ЛКК) </a:t>
            </a:r>
            <a:r>
              <a:rPr lang="ru-RU" dirty="0" err="1"/>
              <a:t>чи</a:t>
            </a:r>
            <a:r>
              <a:rPr lang="ru-RU" dirty="0"/>
              <a:t> медико-</a:t>
            </a:r>
            <a:r>
              <a:rPr lang="ru-RU" dirty="0" err="1"/>
              <a:t>соціальну</a:t>
            </a:r>
            <a:r>
              <a:rPr lang="ru-RU" dirty="0"/>
              <a:t> </a:t>
            </a:r>
            <a:r>
              <a:rPr lang="ru-RU" dirty="0" err="1"/>
              <a:t>експертну</a:t>
            </a:r>
            <a:r>
              <a:rPr lang="ru-RU" dirty="0"/>
              <a:t> </a:t>
            </a:r>
            <a:r>
              <a:rPr lang="ru-RU" dirty="0" err="1"/>
              <a:t>комісію</a:t>
            </a:r>
            <a:r>
              <a:rPr lang="ru-RU" dirty="0"/>
              <a:t> (МСЕК), </a:t>
            </a:r>
            <a:r>
              <a:rPr lang="ru-RU" dirty="0" err="1"/>
              <a:t>втрачають</a:t>
            </a:r>
            <a:r>
              <a:rPr lang="ru-RU" dirty="0"/>
              <a:t> право на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з дня </a:t>
            </a:r>
            <a:r>
              <a:rPr lang="ru-RU" dirty="0" err="1"/>
              <a:t>допущення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на строк,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встановлюється</a:t>
            </a:r>
            <a:r>
              <a:rPr lang="ru-RU" dirty="0"/>
              <a:t> </a:t>
            </a:r>
            <a:r>
              <a:rPr lang="ru-RU" dirty="0" err="1"/>
              <a:t>рішенням</a:t>
            </a:r>
            <a:r>
              <a:rPr lang="ru-RU" dirty="0"/>
              <a:t> органу,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призначає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 по </a:t>
            </a:r>
            <a:r>
              <a:rPr lang="ru-RU" dirty="0" err="1"/>
              <a:t>тимчасовій</a:t>
            </a:r>
            <a:r>
              <a:rPr lang="ru-RU" dirty="0"/>
              <a:t> </a:t>
            </a:r>
            <a:r>
              <a:rPr lang="ru-RU" dirty="0" err="1"/>
              <a:t>непрацездатності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63281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4320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i="1" dirty="0" err="1"/>
              <a:t>Розмір</a:t>
            </a:r>
            <a:r>
              <a:rPr lang="ru-RU" sz="3200" b="1" i="1" dirty="0"/>
              <a:t> </a:t>
            </a:r>
            <a:r>
              <a:rPr lang="ru-RU" sz="3200" b="1" i="1" dirty="0" err="1"/>
              <a:t>допомоги</a:t>
            </a:r>
            <a:r>
              <a:rPr lang="ru-RU" sz="3200" b="1" i="1" dirty="0"/>
              <a:t> по </a:t>
            </a:r>
            <a:r>
              <a:rPr lang="ru-RU" sz="3200" b="1" i="1" dirty="0" err="1"/>
              <a:t>тимчасовій</a:t>
            </a:r>
            <a:r>
              <a:rPr lang="ru-RU" sz="3200" b="1" i="1" dirty="0"/>
              <a:t> </a:t>
            </a:r>
            <a:r>
              <a:rPr lang="ru-RU" sz="3200" b="1" i="1" dirty="0" err="1"/>
              <a:t>непрацездатності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2962"/>
            <a:ext cx="10515600" cy="523348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1) 50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(доходу) - </a:t>
            </a:r>
            <a:r>
              <a:rPr lang="ru-RU" dirty="0" err="1"/>
              <a:t>застрахованим</a:t>
            </a:r>
            <a:r>
              <a:rPr lang="ru-RU" dirty="0"/>
              <a:t>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страховий</a:t>
            </a:r>
            <a:r>
              <a:rPr lang="ru-RU" dirty="0"/>
              <a:t> стаж до </a:t>
            </a:r>
            <a:r>
              <a:rPr lang="ru-RU" dirty="0" err="1"/>
              <a:t>трьох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2) 60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(доходу) - </a:t>
            </a:r>
            <a:r>
              <a:rPr lang="ru-RU" dirty="0" err="1"/>
              <a:t>застрахованим</a:t>
            </a:r>
            <a:r>
              <a:rPr lang="ru-RU" dirty="0"/>
              <a:t>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страховий</a:t>
            </a:r>
            <a:r>
              <a:rPr lang="ru-RU" dirty="0"/>
              <a:t> стаж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трьох</a:t>
            </a:r>
            <a:r>
              <a:rPr lang="ru-RU" dirty="0"/>
              <a:t> до </a:t>
            </a:r>
            <a:r>
              <a:rPr lang="ru-RU" dirty="0" err="1"/>
              <a:t>п’яти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3) 70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(доходу) - </a:t>
            </a:r>
            <a:r>
              <a:rPr lang="ru-RU" dirty="0" err="1"/>
              <a:t>застрахованим</a:t>
            </a:r>
            <a:r>
              <a:rPr lang="ru-RU" dirty="0"/>
              <a:t>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страховий</a:t>
            </a:r>
            <a:r>
              <a:rPr lang="ru-RU" dirty="0"/>
              <a:t> стаж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п’яти</a:t>
            </a:r>
            <a:r>
              <a:rPr lang="ru-RU" dirty="0"/>
              <a:t> до восьми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4) 100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(доходу) - </a:t>
            </a:r>
            <a:r>
              <a:rPr lang="ru-RU" dirty="0" err="1"/>
              <a:t>застрахованим</a:t>
            </a:r>
            <a:r>
              <a:rPr lang="ru-RU" dirty="0"/>
              <a:t> особам,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страховий</a:t>
            </a:r>
            <a:r>
              <a:rPr lang="ru-RU" dirty="0"/>
              <a:t> стаж </a:t>
            </a:r>
            <a:r>
              <a:rPr lang="ru-RU" dirty="0" err="1"/>
              <a:t>понад</a:t>
            </a:r>
            <a:r>
              <a:rPr lang="ru-RU" dirty="0"/>
              <a:t> </a:t>
            </a:r>
            <a:r>
              <a:rPr lang="ru-RU" dirty="0" err="1"/>
              <a:t>вісім</a:t>
            </a:r>
            <a:r>
              <a:rPr lang="ru-RU" dirty="0"/>
              <a:t> </a:t>
            </a:r>
            <a:r>
              <a:rPr lang="ru-RU" dirty="0" err="1"/>
              <a:t>років</a:t>
            </a:r>
            <a:r>
              <a:rPr lang="ru-RU" dirty="0"/>
              <a:t>;</a:t>
            </a:r>
          </a:p>
          <a:p>
            <a:pPr marL="0" indent="0" algn="just">
              <a:buNone/>
            </a:pPr>
            <a:r>
              <a:rPr lang="ru-RU" dirty="0"/>
              <a:t>5) 100 </a:t>
            </a:r>
            <a:r>
              <a:rPr lang="ru-RU" dirty="0" err="1"/>
              <a:t>відсотків</a:t>
            </a:r>
            <a:r>
              <a:rPr lang="ru-RU" dirty="0"/>
              <a:t> </a:t>
            </a:r>
            <a:r>
              <a:rPr lang="ru-RU" dirty="0" err="1"/>
              <a:t>середньої</a:t>
            </a:r>
            <a:r>
              <a:rPr lang="ru-RU" dirty="0"/>
              <a:t> </a:t>
            </a:r>
            <a:r>
              <a:rPr lang="ru-RU" dirty="0" err="1"/>
              <a:t>заробітної</a:t>
            </a:r>
            <a:r>
              <a:rPr lang="ru-RU" dirty="0"/>
              <a:t> плати (доходу) - </a:t>
            </a:r>
            <a:r>
              <a:rPr lang="ru-RU" dirty="0" err="1"/>
              <a:t>застрахованим</a:t>
            </a:r>
            <a:r>
              <a:rPr lang="ru-RU" dirty="0"/>
              <a:t> особам, </a:t>
            </a:r>
            <a:r>
              <a:rPr lang="ru-RU" dirty="0" err="1"/>
              <a:t>віднесеним</a:t>
            </a:r>
            <a:r>
              <a:rPr lang="ru-RU" dirty="0"/>
              <a:t> до 1-3 </a:t>
            </a:r>
            <a:r>
              <a:rPr lang="ru-RU" dirty="0" err="1"/>
              <a:t>категорій</a:t>
            </a:r>
            <a:r>
              <a:rPr lang="ru-RU" dirty="0"/>
              <a:t> </a:t>
            </a:r>
            <a:r>
              <a:rPr lang="ru-RU" dirty="0" err="1"/>
              <a:t>осіб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постраждали</a:t>
            </a:r>
            <a:r>
              <a:rPr lang="ru-RU" dirty="0"/>
              <a:t>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; одному з </a:t>
            </a:r>
            <a:r>
              <a:rPr lang="ru-RU" dirty="0" err="1"/>
              <a:t>батьків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особі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замінює</a:t>
            </a:r>
            <a:r>
              <a:rPr lang="ru-RU" dirty="0"/>
              <a:t> та </a:t>
            </a:r>
            <a:r>
              <a:rPr lang="ru-RU" dirty="0" err="1"/>
              <a:t>доглядає</a:t>
            </a:r>
            <a:r>
              <a:rPr lang="ru-RU" dirty="0"/>
              <a:t> </a:t>
            </a:r>
            <a:r>
              <a:rPr lang="ru-RU" dirty="0" err="1"/>
              <a:t>хвору</a:t>
            </a:r>
            <a:r>
              <a:rPr lang="ru-RU" dirty="0"/>
              <a:t> </a:t>
            </a:r>
            <a:r>
              <a:rPr lang="ru-RU" dirty="0" err="1"/>
              <a:t>дитину</a:t>
            </a:r>
            <a:r>
              <a:rPr lang="ru-RU" dirty="0"/>
              <a:t> </a:t>
            </a:r>
            <a:r>
              <a:rPr lang="ru-RU" dirty="0" err="1"/>
              <a:t>віком</a:t>
            </a:r>
            <a:r>
              <a:rPr lang="ru-RU" dirty="0"/>
              <a:t> до 14 </a:t>
            </a:r>
            <a:r>
              <a:rPr lang="ru-RU" dirty="0" err="1"/>
              <a:t>років</a:t>
            </a:r>
            <a:r>
              <a:rPr lang="ru-RU" dirty="0"/>
              <a:t>, яка </a:t>
            </a:r>
            <a:r>
              <a:rPr lang="ru-RU" dirty="0" err="1"/>
              <a:t>потерпіла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Чорнобильської</a:t>
            </a:r>
            <a:r>
              <a:rPr lang="ru-RU" dirty="0"/>
              <a:t> </a:t>
            </a:r>
            <a:r>
              <a:rPr lang="ru-RU" dirty="0" err="1"/>
              <a:t>катастрофи</a:t>
            </a:r>
            <a:r>
              <a:rPr lang="ru-RU" dirty="0"/>
              <a:t>; ветеранам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постраждалим</a:t>
            </a:r>
            <a:r>
              <a:rPr lang="ru-RU" dirty="0"/>
              <a:t> </a:t>
            </a:r>
            <a:r>
              <a:rPr lang="ru-RU" dirty="0" err="1"/>
              <a:t>учасникам</a:t>
            </a:r>
            <a:r>
              <a:rPr lang="ru-RU" dirty="0"/>
              <a:t> </a:t>
            </a:r>
            <a:r>
              <a:rPr lang="ru-RU" dirty="0" err="1"/>
              <a:t>Революції</a:t>
            </a:r>
            <a:r>
              <a:rPr lang="ru-RU" dirty="0"/>
              <a:t> </a:t>
            </a:r>
            <a:r>
              <a:rPr lang="ru-RU" dirty="0" err="1"/>
              <a:t>Гідності</a:t>
            </a:r>
            <a:r>
              <a:rPr lang="ru-RU" dirty="0"/>
              <a:t> та членам </a:t>
            </a:r>
            <a:r>
              <a:rPr lang="ru-RU" dirty="0" err="1"/>
              <a:t>сімей</a:t>
            </a:r>
            <a:r>
              <a:rPr lang="ru-RU" dirty="0"/>
              <a:t> </a:t>
            </a:r>
            <a:r>
              <a:rPr lang="ru-RU" dirty="0" err="1"/>
              <a:t>загиблих</a:t>
            </a:r>
            <a:r>
              <a:rPr lang="ru-RU" dirty="0"/>
              <a:t> (</a:t>
            </a:r>
            <a:r>
              <a:rPr lang="ru-RU" dirty="0" err="1"/>
              <a:t>померлих</a:t>
            </a:r>
            <a:r>
              <a:rPr lang="ru-RU" dirty="0"/>
              <a:t>) </a:t>
            </a:r>
            <a:r>
              <a:rPr lang="ru-RU" dirty="0" err="1"/>
              <a:t>ветеранів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членам </a:t>
            </a:r>
            <a:r>
              <a:rPr lang="ru-RU" dirty="0" err="1"/>
              <a:t>сімей</a:t>
            </a:r>
            <a:r>
              <a:rPr lang="ru-RU" dirty="0"/>
              <a:t> </a:t>
            </a:r>
            <a:r>
              <a:rPr lang="ru-RU" dirty="0" err="1"/>
              <a:t>загиблих</a:t>
            </a:r>
            <a:r>
              <a:rPr lang="ru-RU" dirty="0"/>
              <a:t> (</a:t>
            </a:r>
            <a:r>
              <a:rPr lang="ru-RU" dirty="0" err="1"/>
              <a:t>померлих</a:t>
            </a:r>
            <a:r>
              <a:rPr lang="ru-RU" dirty="0"/>
              <a:t>) </a:t>
            </a:r>
            <a:r>
              <a:rPr lang="ru-RU" dirty="0" err="1"/>
              <a:t>Захисників</a:t>
            </a:r>
            <a:r>
              <a:rPr lang="ru-RU" dirty="0"/>
              <a:t> і </a:t>
            </a:r>
            <a:r>
              <a:rPr lang="ru-RU" dirty="0" err="1"/>
              <a:t>Захисниць</a:t>
            </a:r>
            <a:r>
              <a:rPr lang="ru-RU" dirty="0"/>
              <a:t> </a:t>
            </a:r>
            <a:r>
              <a:rPr lang="ru-RU" dirty="0" err="1"/>
              <a:t>України</a:t>
            </a:r>
            <a:r>
              <a:rPr lang="ru-RU" dirty="0"/>
              <a:t>; особам, </a:t>
            </a:r>
            <a:r>
              <a:rPr lang="ru-RU" dirty="0" err="1"/>
              <a:t>віднесеним</a:t>
            </a:r>
            <a:r>
              <a:rPr lang="ru-RU" dirty="0"/>
              <a:t> до жертв </a:t>
            </a:r>
            <a:r>
              <a:rPr lang="ru-RU" dirty="0" err="1"/>
              <a:t>нацистських</a:t>
            </a:r>
            <a:r>
              <a:rPr lang="ru-RU" dirty="0"/>
              <a:t> </a:t>
            </a:r>
            <a:r>
              <a:rPr lang="ru-RU" dirty="0" err="1"/>
              <a:t>переслідувань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2"/>
              </a:rPr>
              <a:t>Закону </a:t>
            </a:r>
            <a:r>
              <a:rPr lang="ru-RU" u="sng" dirty="0" err="1">
                <a:hlinkClick r:id="rId2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жертви</a:t>
            </a:r>
            <a:r>
              <a:rPr lang="ru-RU" dirty="0"/>
              <a:t> </a:t>
            </a:r>
            <a:r>
              <a:rPr lang="ru-RU" dirty="0" err="1"/>
              <a:t>нацистських</a:t>
            </a:r>
            <a:r>
              <a:rPr lang="ru-RU" dirty="0"/>
              <a:t> </a:t>
            </a:r>
            <a:r>
              <a:rPr lang="ru-RU" dirty="0" err="1"/>
              <a:t>переслідувань</a:t>
            </a:r>
            <a:r>
              <a:rPr lang="ru-RU" dirty="0"/>
              <a:t>"; донорам,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право на </a:t>
            </a:r>
            <a:r>
              <a:rPr lang="ru-RU" dirty="0" err="1"/>
              <a:t>пільгу</a:t>
            </a:r>
            <a:r>
              <a:rPr lang="ru-RU" dirty="0"/>
              <a:t>, </a:t>
            </a:r>
            <a:r>
              <a:rPr lang="ru-RU" dirty="0" err="1"/>
              <a:t>передбачену</a:t>
            </a:r>
            <a:r>
              <a:rPr lang="ru-RU" dirty="0"/>
              <a:t> </a:t>
            </a:r>
            <a:r>
              <a:rPr lang="ru-RU" u="sng" dirty="0" err="1">
                <a:hlinkClick r:id="rId3"/>
              </a:rPr>
              <a:t>статтею</a:t>
            </a:r>
            <a:r>
              <a:rPr lang="ru-RU" u="sng" dirty="0">
                <a:hlinkClick r:id="rId3"/>
              </a:rPr>
              <a:t> 20</a:t>
            </a:r>
            <a:r>
              <a:rPr lang="ru-RU" dirty="0"/>
              <a:t> Закону </a:t>
            </a:r>
            <a:r>
              <a:rPr lang="ru-RU" dirty="0" err="1"/>
              <a:t>України</a:t>
            </a:r>
            <a:r>
              <a:rPr lang="ru-RU" dirty="0"/>
              <a:t> "Про </a:t>
            </a:r>
            <a:r>
              <a:rPr lang="ru-RU" dirty="0" err="1"/>
              <a:t>безпеку</a:t>
            </a:r>
            <a:r>
              <a:rPr lang="ru-RU" dirty="0"/>
              <a:t> та </a:t>
            </a:r>
            <a:r>
              <a:rPr lang="ru-RU" dirty="0" err="1"/>
              <a:t>якість</a:t>
            </a:r>
            <a:r>
              <a:rPr lang="ru-RU" dirty="0"/>
              <a:t> </a:t>
            </a:r>
            <a:r>
              <a:rPr lang="ru-RU" dirty="0" err="1"/>
              <a:t>донорської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 та </a:t>
            </a:r>
            <a:r>
              <a:rPr lang="ru-RU" dirty="0" err="1"/>
              <a:t>компонентів</a:t>
            </a:r>
            <a:r>
              <a:rPr lang="ru-RU" dirty="0"/>
              <a:t> </a:t>
            </a:r>
            <a:r>
              <a:rPr lang="ru-RU" dirty="0" err="1"/>
              <a:t>крові</a:t>
            </a:r>
            <a:r>
              <a:rPr lang="ru-RU" dirty="0"/>
              <a:t>"; особам, </a:t>
            </a:r>
            <a:r>
              <a:rPr lang="ru-RU" dirty="0" err="1"/>
              <a:t>реабілітованим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 </a:t>
            </a:r>
            <a:r>
              <a:rPr lang="ru-RU" u="sng" dirty="0">
                <a:hlinkClick r:id="rId4"/>
              </a:rPr>
              <a:t>Закону </a:t>
            </a:r>
            <a:r>
              <a:rPr lang="ru-RU" u="sng" dirty="0" err="1">
                <a:hlinkClick r:id="rId4"/>
              </a:rPr>
              <a:t>України</a:t>
            </a:r>
            <a:r>
              <a:rPr lang="ru-RU" dirty="0"/>
              <a:t> "Про </a:t>
            </a:r>
            <a:r>
              <a:rPr lang="ru-RU" dirty="0" err="1"/>
              <a:t>реабілітацію</a:t>
            </a:r>
            <a:r>
              <a:rPr lang="ru-RU" dirty="0"/>
              <a:t> жертв </a:t>
            </a:r>
            <a:r>
              <a:rPr lang="ru-RU" dirty="0" err="1"/>
              <a:t>репресій</a:t>
            </a:r>
            <a:r>
              <a:rPr lang="ru-RU" dirty="0"/>
              <a:t> </a:t>
            </a:r>
            <a:r>
              <a:rPr lang="ru-RU" dirty="0" err="1"/>
              <a:t>комуністичного</a:t>
            </a:r>
            <a:r>
              <a:rPr lang="ru-RU" dirty="0"/>
              <a:t> </a:t>
            </a:r>
            <a:r>
              <a:rPr lang="ru-RU" dirty="0" err="1"/>
              <a:t>тоталітарного</a:t>
            </a:r>
            <a:r>
              <a:rPr lang="ru-RU" dirty="0"/>
              <a:t> режиму 1917-1991 </a:t>
            </a:r>
            <a:r>
              <a:rPr lang="ru-RU" dirty="0" err="1"/>
              <a:t>років</a:t>
            </a:r>
            <a:r>
              <a:rPr lang="ru-RU" dirty="0"/>
              <a:t>", </a:t>
            </a:r>
            <a:r>
              <a:rPr lang="ru-RU" dirty="0" err="1"/>
              <a:t>із</a:t>
            </a:r>
            <a:r>
              <a:rPr lang="ru-RU" dirty="0"/>
              <a:t> числа тих,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піддано</a:t>
            </a:r>
            <a:r>
              <a:rPr lang="ru-RU" dirty="0"/>
              <a:t> </a:t>
            </a:r>
            <a:r>
              <a:rPr lang="ru-RU" dirty="0" err="1"/>
              <a:t>репресіям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(формах) </a:t>
            </a:r>
            <a:r>
              <a:rPr lang="ru-RU" dirty="0" err="1"/>
              <a:t>позбавлення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(</a:t>
            </a:r>
            <a:r>
              <a:rPr lang="ru-RU" dirty="0" err="1"/>
              <a:t>ув’язнення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обмеження</a:t>
            </a:r>
            <a:r>
              <a:rPr lang="ru-RU" dirty="0"/>
              <a:t> </a:t>
            </a:r>
            <a:r>
              <a:rPr lang="ru-RU" dirty="0" err="1"/>
              <a:t>волі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примусового</a:t>
            </a:r>
            <a:r>
              <a:rPr lang="ru-RU" dirty="0"/>
              <a:t> </a:t>
            </a:r>
            <a:r>
              <a:rPr lang="ru-RU" dirty="0" err="1"/>
              <a:t>безпідставного</a:t>
            </a:r>
            <a:r>
              <a:rPr lang="ru-RU" dirty="0"/>
              <a:t> </a:t>
            </a:r>
            <a:r>
              <a:rPr lang="ru-RU" dirty="0" err="1"/>
              <a:t>поміщення</a:t>
            </a:r>
            <a:r>
              <a:rPr lang="ru-RU" dirty="0"/>
              <a:t> </a:t>
            </a:r>
            <a:r>
              <a:rPr lang="ru-RU" dirty="0" err="1"/>
              <a:t>здорової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 до </a:t>
            </a:r>
            <a:r>
              <a:rPr lang="ru-RU" dirty="0" err="1"/>
              <a:t>психіатричного</a:t>
            </a:r>
            <a:r>
              <a:rPr lang="ru-RU" dirty="0"/>
              <a:t> закладу за </a:t>
            </a:r>
            <a:r>
              <a:rPr lang="ru-RU" dirty="0" err="1"/>
              <a:t>рішенням</a:t>
            </a:r>
            <a:r>
              <a:rPr lang="ru-RU" dirty="0"/>
              <a:t> </a:t>
            </a:r>
            <a:r>
              <a:rPr lang="ru-RU" dirty="0" err="1"/>
              <a:t>позасудового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репресивного</a:t>
            </a:r>
            <a:r>
              <a:rPr lang="ru-RU" dirty="0"/>
              <a:t> органу;</a:t>
            </a:r>
          </a:p>
          <a:p>
            <a:pPr marL="0" indent="0" algn="just">
              <a:buNone/>
            </a:pPr>
            <a:r>
              <a:rPr lang="ru-RU" dirty="0"/>
              <a:t>6) сума </a:t>
            </a:r>
            <a:r>
              <a:rPr lang="ru-RU" dirty="0" err="1"/>
              <a:t>заробітної</a:t>
            </a:r>
            <a:r>
              <a:rPr lang="ru-RU" dirty="0"/>
              <a:t> плати (доходу) </a:t>
            </a:r>
            <a:r>
              <a:rPr lang="ru-RU" dirty="0" err="1"/>
              <a:t>застрахованої</a:t>
            </a:r>
            <a:r>
              <a:rPr lang="ru-RU" dirty="0"/>
              <a:t> особи, яка є </a:t>
            </a:r>
            <a:r>
              <a:rPr lang="ru-RU" dirty="0" err="1"/>
              <a:t>працівником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гіг-спеціалістом</a:t>
            </a:r>
            <a:r>
              <a:rPr lang="ru-RU" dirty="0"/>
              <a:t> резидента </a:t>
            </a:r>
            <a:r>
              <a:rPr lang="ru-RU" dirty="0" err="1"/>
              <a:t>Дія</a:t>
            </a:r>
            <a:r>
              <a:rPr lang="ru-RU" dirty="0"/>
              <a:t> </a:t>
            </a:r>
            <a:r>
              <a:rPr lang="ru-RU" dirty="0" err="1"/>
              <a:t>Сіті</a:t>
            </a:r>
            <a:r>
              <a:rPr lang="ru-RU" dirty="0"/>
              <a:t>, з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сплачено</a:t>
            </a:r>
            <a:r>
              <a:rPr lang="ru-RU" dirty="0"/>
              <a:t> </a:t>
            </a:r>
            <a:r>
              <a:rPr lang="ru-RU" dirty="0" err="1"/>
              <a:t>страхові</a:t>
            </a:r>
            <a:r>
              <a:rPr lang="ru-RU" dirty="0"/>
              <a:t> </a:t>
            </a:r>
            <a:r>
              <a:rPr lang="ru-RU" dirty="0" err="1"/>
              <a:t>внески</a:t>
            </a:r>
            <a:r>
              <a:rPr lang="ru-RU" dirty="0"/>
              <a:t> до Фонду, </a:t>
            </a:r>
            <a:r>
              <a:rPr lang="ru-RU" dirty="0" err="1"/>
              <a:t>незалежно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страхового стажу.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160152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36</TotalTime>
  <Words>1764</Words>
  <Application>Microsoft Office PowerPoint</Application>
  <PresentationFormat>Широкоэкранный</PresentationFormat>
  <Paragraphs>66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Ретро</vt:lpstr>
      <vt:lpstr>ЗАГАЛЬНООБОВ’ЯЗКОВЕ ДЕРЖАВНЕ СОЦІАЛЬНЕ СТРАХУВАННЯ </vt:lpstr>
      <vt:lpstr>Загальнообов’язкове державне соціальне страхування </vt:lpstr>
      <vt:lpstr>Види соціального страхування: </vt:lpstr>
      <vt:lpstr>ЗАГАЛЬНООБОВ’ЯЗКОВЕ ДЕРЖАВНЕ СОЦІАЛЬНЕ СТРАХУВАННЯ У ЗВ’ЯЗКУ З ТИМЧАСОВОЮ ВТРАТОЮ ПРАЦЕЗДАТНОСТІ </vt:lpstr>
      <vt:lpstr>Особи, які підлягають страхуванню у зв’язку з тимчасовою втратою працездатності </vt:lpstr>
      <vt:lpstr>Види матеріального забезпечення та соціальних послуг за страхуванням у зв’язку з тимчасовою втратою працездатності </vt:lpstr>
      <vt:lpstr>Допомога по тимчасовій непрацездатності надається застрахованій особі у формі матеріального забезпечення, яке повністю або частково компенсує втрату заробітної плати (доходу), у разі настання в неї одного з таких страхових випадків: </vt:lpstr>
      <vt:lpstr>Підстави для відмови в наданні допомоги по тимчасовій непрацездатності </vt:lpstr>
      <vt:lpstr>Розмір допомоги по тимчасовій непрацездатності </vt:lpstr>
      <vt:lpstr>Умови надання і тривалість виплати допомоги по вагітності та пологах</vt:lpstr>
      <vt:lpstr>Розмір допомоги по вагітності та пологах</vt:lpstr>
      <vt:lpstr>Право на допомогу на поховання </vt:lpstr>
      <vt:lpstr>Документи, необхідні для призначення матеріального забезпечення  за страхуванням у зв’язку з тимчасовою втратою працездатності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6</cp:revision>
  <dcterms:created xsi:type="dcterms:W3CDTF">2022-10-21T10:11:00Z</dcterms:created>
  <dcterms:modified xsi:type="dcterms:W3CDTF">2023-08-13T12:37:52Z</dcterms:modified>
</cp:coreProperties>
</file>