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B6486D4-2162-443A-9DAD-3F1B9279F0D2}" type="datetimeFigureOut">
              <a:rPr lang="ru-RU" smtClean="0"/>
              <a:t>27.02.2020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211D97-6583-4C8F-8094-256F1F6D4D85}" type="slidenum">
              <a:rPr lang="ru-RU" smtClean="0"/>
              <a:t>‹#›</a:t>
            </a:fld>
            <a:endParaRPr lang="ru-RU"/>
          </a:p>
        </p:txBody>
      </p:sp>
    </p:spTree>
    <p:extLst>
      <p:ext uri="{BB962C8B-B14F-4D97-AF65-F5344CB8AC3E}">
        <p14:creationId xmlns:p14="http://schemas.microsoft.com/office/powerpoint/2010/main" val="77115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6486D4-2162-443A-9DAD-3F1B9279F0D2}" type="datetimeFigureOut">
              <a:rPr lang="ru-RU" smtClean="0"/>
              <a:t>27.02.2020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211D97-6583-4C8F-8094-256F1F6D4D85}" type="slidenum">
              <a:rPr lang="ru-RU" smtClean="0"/>
              <a:t>‹#›</a:t>
            </a:fld>
            <a:endParaRPr lang="ru-RU"/>
          </a:p>
        </p:txBody>
      </p:sp>
    </p:spTree>
    <p:extLst>
      <p:ext uri="{BB962C8B-B14F-4D97-AF65-F5344CB8AC3E}">
        <p14:creationId xmlns:p14="http://schemas.microsoft.com/office/powerpoint/2010/main" val="3791757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6486D4-2162-443A-9DAD-3F1B9279F0D2}" type="datetimeFigureOut">
              <a:rPr lang="ru-RU" smtClean="0"/>
              <a:t>27.02.2020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211D97-6583-4C8F-8094-256F1F6D4D85}" type="slidenum">
              <a:rPr lang="ru-RU" smtClean="0"/>
              <a:t>‹#›</a:t>
            </a:fld>
            <a:endParaRPr lang="ru-RU"/>
          </a:p>
        </p:txBody>
      </p:sp>
    </p:spTree>
    <p:extLst>
      <p:ext uri="{BB962C8B-B14F-4D97-AF65-F5344CB8AC3E}">
        <p14:creationId xmlns:p14="http://schemas.microsoft.com/office/powerpoint/2010/main" val="2828406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6486D4-2162-443A-9DAD-3F1B9279F0D2}" type="datetimeFigureOut">
              <a:rPr lang="ru-RU" smtClean="0"/>
              <a:t>27.02.2020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211D97-6583-4C8F-8094-256F1F6D4D85}" type="slidenum">
              <a:rPr lang="ru-RU" smtClean="0"/>
              <a:t>‹#›</a:t>
            </a:fld>
            <a:endParaRPr lang="ru-RU"/>
          </a:p>
        </p:txBody>
      </p:sp>
    </p:spTree>
    <p:extLst>
      <p:ext uri="{BB962C8B-B14F-4D97-AF65-F5344CB8AC3E}">
        <p14:creationId xmlns:p14="http://schemas.microsoft.com/office/powerpoint/2010/main" val="316911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B6486D4-2162-443A-9DAD-3F1B9279F0D2}" type="datetimeFigureOut">
              <a:rPr lang="ru-RU" smtClean="0"/>
              <a:t>27.02.2020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0211D97-6583-4C8F-8094-256F1F6D4D85}" type="slidenum">
              <a:rPr lang="ru-RU" smtClean="0"/>
              <a:t>‹#›</a:t>
            </a:fld>
            <a:endParaRPr lang="ru-RU"/>
          </a:p>
        </p:txBody>
      </p:sp>
    </p:spTree>
    <p:extLst>
      <p:ext uri="{BB962C8B-B14F-4D97-AF65-F5344CB8AC3E}">
        <p14:creationId xmlns:p14="http://schemas.microsoft.com/office/powerpoint/2010/main" val="238851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B6486D4-2162-443A-9DAD-3F1B9279F0D2}" type="datetimeFigureOut">
              <a:rPr lang="ru-RU" smtClean="0"/>
              <a:t>27.02.2020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211D97-6583-4C8F-8094-256F1F6D4D85}" type="slidenum">
              <a:rPr lang="ru-RU" smtClean="0"/>
              <a:t>‹#›</a:t>
            </a:fld>
            <a:endParaRPr lang="ru-RU"/>
          </a:p>
        </p:txBody>
      </p:sp>
    </p:spTree>
    <p:extLst>
      <p:ext uri="{BB962C8B-B14F-4D97-AF65-F5344CB8AC3E}">
        <p14:creationId xmlns:p14="http://schemas.microsoft.com/office/powerpoint/2010/main" val="109543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B6486D4-2162-443A-9DAD-3F1B9279F0D2}" type="datetimeFigureOut">
              <a:rPr lang="ru-RU" smtClean="0"/>
              <a:t>27.02.2020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0211D97-6583-4C8F-8094-256F1F6D4D85}" type="slidenum">
              <a:rPr lang="ru-RU" smtClean="0"/>
              <a:t>‹#›</a:t>
            </a:fld>
            <a:endParaRPr lang="ru-RU"/>
          </a:p>
        </p:txBody>
      </p:sp>
    </p:spTree>
    <p:extLst>
      <p:ext uri="{BB962C8B-B14F-4D97-AF65-F5344CB8AC3E}">
        <p14:creationId xmlns:p14="http://schemas.microsoft.com/office/powerpoint/2010/main" val="1426055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B6486D4-2162-443A-9DAD-3F1B9279F0D2}" type="datetimeFigureOut">
              <a:rPr lang="ru-RU" smtClean="0"/>
              <a:t>27.02.2020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0211D97-6583-4C8F-8094-256F1F6D4D85}" type="slidenum">
              <a:rPr lang="ru-RU" smtClean="0"/>
              <a:t>‹#›</a:t>
            </a:fld>
            <a:endParaRPr lang="ru-RU"/>
          </a:p>
        </p:txBody>
      </p:sp>
    </p:spTree>
    <p:extLst>
      <p:ext uri="{BB962C8B-B14F-4D97-AF65-F5344CB8AC3E}">
        <p14:creationId xmlns:p14="http://schemas.microsoft.com/office/powerpoint/2010/main" val="239409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B6486D4-2162-443A-9DAD-3F1B9279F0D2}" type="datetimeFigureOut">
              <a:rPr lang="ru-RU" smtClean="0"/>
              <a:t>27.02.2020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0211D97-6583-4C8F-8094-256F1F6D4D85}" type="slidenum">
              <a:rPr lang="ru-RU" smtClean="0"/>
              <a:t>‹#›</a:t>
            </a:fld>
            <a:endParaRPr lang="ru-RU"/>
          </a:p>
        </p:txBody>
      </p:sp>
    </p:spTree>
    <p:extLst>
      <p:ext uri="{BB962C8B-B14F-4D97-AF65-F5344CB8AC3E}">
        <p14:creationId xmlns:p14="http://schemas.microsoft.com/office/powerpoint/2010/main" val="200661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B6486D4-2162-443A-9DAD-3F1B9279F0D2}" type="datetimeFigureOut">
              <a:rPr lang="ru-RU" smtClean="0"/>
              <a:t>27.02.2020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211D97-6583-4C8F-8094-256F1F6D4D85}" type="slidenum">
              <a:rPr lang="ru-RU" smtClean="0"/>
              <a:t>‹#›</a:t>
            </a:fld>
            <a:endParaRPr lang="ru-RU"/>
          </a:p>
        </p:txBody>
      </p:sp>
    </p:spTree>
    <p:extLst>
      <p:ext uri="{BB962C8B-B14F-4D97-AF65-F5344CB8AC3E}">
        <p14:creationId xmlns:p14="http://schemas.microsoft.com/office/powerpoint/2010/main" val="3253115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B6486D4-2162-443A-9DAD-3F1B9279F0D2}" type="datetimeFigureOut">
              <a:rPr lang="ru-RU" smtClean="0"/>
              <a:t>27.02.2020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211D97-6583-4C8F-8094-256F1F6D4D85}" type="slidenum">
              <a:rPr lang="ru-RU" smtClean="0"/>
              <a:t>‹#›</a:t>
            </a:fld>
            <a:endParaRPr lang="ru-RU"/>
          </a:p>
        </p:txBody>
      </p:sp>
    </p:spTree>
    <p:extLst>
      <p:ext uri="{BB962C8B-B14F-4D97-AF65-F5344CB8AC3E}">
        <p14:creationId xmlns:p14="http://schemas.microsoft.com/office/powerpoint/2010/main" val="239453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6486D4-2162-443A-9DAD-3F1B9279F0D2}" type="datetimeFigureOut">
              <a:rPr lang="ru-RU" smtClean="0"/>
              <a:t>27.02.2020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11D97-6583-4C8F-8094-256F1F6D4D85}" type="slidenum">
              <a:rPr lang="ru-RU" smtClean="0"/>
              <a:t>‹#›</a:t>
            </a:fld>
            <a:endParaRPr lang="ru-RU"/>
          </a:p>
        </p:txBody>
      </p:sp>
    </p:spTree>
    <p:extLst>
      <p:ext uri="{BB962C8B-B14F-4D97-AF65-F5344CB8AC3E}">
        <p14:creationId xmlns:p14="http://schemas.microsoft.com/office/powerpoint/2010/main" val="170818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9145" y="144855"/>
            <a:ext cx="9144000" cy="1780751"/>
          </a:xfrm>
        </p:spPr>
        <p:txBody>
          <a:bodyPr/>
          <a:lstStyle/>
          <a:p>
            <a:r>
              <a:rPr lang="ru-RU"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Национальные интересы США. Геополитика.</a:t>
            </a:r>
            <a:endPar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Картинки по запросу &quot;Трамп смеетс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93" y="2536463"/>
            <a:ext cx="4572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Картинки по запросу &quot;Буш смеется&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2" name="Picture 8" descr="Картинки по запросу &quot;Буш смеется&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6707" y="2336437"/>
            <a:ext cx="5810250" cy="382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488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5402" y="286534"/>
            <a:ext cx="11601263" cy="6014678"/>
          </a:xfrm>
        </p:spPr>
        <p:txBody>
          <a:bodyPr>
            <a:normAutofit fontScale="92500" lnSpcReduction="10000"/>
          </a:bodyPr>
          <a:lstStyle/>
          <a:p>
            <a:pPr marL="0" indent="0">
              <a:buNone/>
            </a:pPr>
            <a:r>
              <a:rPr lang="ru-RU" b="1" i="1" dirty="0" smtClean="0">
                <a:effectLst>
                  <a:outerShdw blurRad="38100" dist="38100" dir="2700000" algn="tl">
                    <a:srgbClr val="000000">
                      <a:alpha val="43137"/>
                    </a:srgbClr>
                  </a:outerShdw>
                </a:effectLst>
              </a:rPr>
              <a:t>1919 — 1920-е годы. Изоляционизм (</a:t>
            </a:r>
            <a:r>
              <a:rPr lang="ru-RU" b="1" i="1" dirty="0" err="1" smtClean="0">
                <a:effectLst>
                  <a:outerShdw blurRad="38100" dist="38100" dir="2700000" algn="tl">
                    <a:srgbClr val="000000">
                      <a:alpha val="43137"/>
                    </a:srgbClr>
                  </a:outerShdw>
                </a:effectLst>
              </a:rPr>
              <a:t>Isolationism</a:t>
            </a:r>
            <a:r>
              <a:rPr lang="ru-RU" b="1" i="1" dirty="0" smtClean="0">
                <a:effectLst>
                  <a:outerShdw blurRad="38100" dist="38100" dir="2700000" algn="tl">
                    <a:srgbClr val="000000">
                      <a:alpha val="43137"/>
                    </a:srgbClr>
                  </a:outerShdw>
                </a:effectLst>
              </a:rPr>
              <a:t>)</a:t>
            </a:r>
          </a:p>
          <a:p>
            <a:r>
              <a:rPr lang="ru-RU" dirty="0" smtClean="0"/>
              <a:t>США не смогли установить контроль над первой международной организацией «Лига Наций». В результате, США стали воспринимать эту структуру как политическое орудие колониальных держав — Великобритании и Франции. Американский истэблишмент склонился к отходу США от активного участия в международных </a:t>
            </a:r>
            <a:r>
              <a:rPr lang="ru-RU" dirty="0" err="1" smtClean="0"/>
              <a:t>делах,таким</a:t>
            </a:r>
            <a:r>
              <a:rPr lang="ru-RU" dirty="0" smtClean="0"/>
              <a:t> образом выключив одну из мощнейших экономик мира из Лиги. Неудивительно, что Лига Наций довольно быстро потеряла вес и была упразднена, а США впоследствии вошли в ООН на правах не просто участника, а одного из ключевых игроков.</a:t>
            </a:r>
          </a:p>
          <a:p>
            <a:endParaRPr lang="ru-RU" dirty="0" smtClean="0"/>
          </a:p>
          <a:p>
            <a:pPr marL="0" indent="0">
              <a:buNone/>
            </a:pPr>
            <a:r>
              <a:rPr lang="ru-RU" b="1" i="1" dirty="0" smtClean="0">
                <a:effectLst>
                  <a:outerShdw blurRad="38100" dist="38100" dir="2700000" algn="tl">
                    <a:srgbClr val="000000">
                      <a:alpha val="43137"/>
                    </a:srgbClr>
                  </a:outerShdw>
                </a:effectLst>
              </a:rPr>
              <a:t>Начало 1930-х годов. «Политика Добрососедства» (</a:t>
            </a:r>
            <a:r>
              <a:rPr lang="ru-RU" b="1" i="1" dirty="0" err="1" smtClean="0">
                <a:effectLst>
                  <a:outerShdw blurRad="38100" dist="38100" dir="2700000" algn="tl">
                    <a:srgbClr val="000000">
                      <a:alpha val="43137"/>
                    </a:srgbClr>
                  </a:outerShdw>
                </a:effectLst>
              </a:rPr>
              <a:t>Good</a:t>
            </a:r>
            <a:r>
              <a:rPr lang="ru-RU" b="1" i="1" dirty="0" smtClean="0">
                <a:effectLst>
                  <a:outerShdw blurRad="38100" dist="38100" dir="2700000" algn="tl">
                    <a:srgbClr val="000000">
                      <a:alpha val="43137"/>
                    </a:srgbClr>
                  </a:outerShdw>
                </a:effectLst>
              </a:rPr>
              <a:t> </a:t>
            </a:r>
            <a:r>
              <a:rPr lang="ru-RU" b="1" i="1" dirty="0" err="1" smtClean="0">
                <a:effectLst>
                  <a:outerShdw blurRad="38100" dist="38100" dir="2700000" algn="tl">
                    <a:srgbClr val="000000">
                      <a:alpha val="43137"/>
                    </a:srgbClr>
                  </a:outerShdw>
                </a:effectLst>
              </a:rPr>
              <a:t>Neighbor</a:t>
            </a:r>
            <a:r>
              <a:rPr lang="ru-RU" b="1" i="1" dirty="0" smtClean="0">
                <a:effectLst>
                  <a:outerShdw blurRad="38100" dist="38100" dir="2700000" algn="tl">
                    <a:srgbClr val="000000">
                      <a:alpha val="43137"/>
                    </a:srgbClr>
                  </a:outerShdw>
                </a:effectLst>
              </a:rPr>
              <a:t> </a:t>
            </a:r>
            <a:r>
              <a:rPr lang="ru-RU" b="1" i="1" dirty="0" err="1" smtClean="0">
                <a:effectLst>
                  <a:outerShdw blurRad="38100" dist="38100" dir="2700000" algn="tl">
                    <a:srgbClr val="000000">
                      <a:alpha val="43137"/>
                    </a:srgbClr>
                  </a:outerShdw>
                </a:effectLst>
              </a:rPr>
              <a:t>Policy</a:t>
            </a:r>
            <a:r>
              <a:rPr lang="ru-RU" b="1" i="1" dirty="0" smtClean="0">
                <a:effectLst>
                  <a:outerShdw blurRad="38100" dist="38100" dir="2700000" algn="tl">
                    <a:srgbClr val="000000">
                      <a:alpha val="43137"/>
                    </a:srgbClr>
                  </a:outerShdw>
                </a:effectLst>
              </a:rPr>
              <a:t>)</a:t>
            </a:r>
          </a:p>
          <a:p>
            <a:r>
              <a:rPr lang="ru-RU" dirty="0" smtClean="0"/>
              <a:t>США отказались от политики «канонерок» в отношении «банановых республик» Центральной Америки. Поскольку </a:t>
            </a:r>
            <a:r>
              <a:rPr lang="ru-RU" dirty="0" err="1" smtClean="0"/>
              <a:t>криптоколониализм</a:t>
            </a:r>
            <a:r>
              <a:rPr lang="ru-RU" dirty="0" smtClean="0"/>
              <a:t> показал свою эффективность, то можно было открыто говорить о том, что окружающие страны де суверенны и независимы, а американцы на них никаких видов не имеют</a:t>
            </a:r>
            <a:endParaRPr lang="ru-RU" dirty="0"/>
          </a:p>
        </p:txBody>
      </p:sp>
    </p:spTree>
    <p:extLst>
      <p:ext uri="{BB962C8B-B14F-4D97-AF65-F5344CB8AC3E}">
        <p14:creationId xmlns:p14="http://schemas.microsoft.com/office/powerpoint/2010/main" val="484520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anose="02020603050405020304" pitchFamily="18" charset="0"/>
                <a:cs typeface="Times New Roman" panose="02020603050405020304" pitchFamily="18" charset="0"/>
              </a:rPr>
              <a:t>1941 год. «Четыре Свободы» (</a:t>
            </a:r>
            <a:r>
              <a:rPr lang="ru-RU" b="1" dirty="0" err="1" smtClean="0">
                <a:latin typeface="Times New Roman" panose="02020603050405020304" pitchFamily="18" charset="0"/>
                <a:cs typeface="Times New Roman" panose="02020603050405020304" pitchFamily="18" charset="0"/>
              </a:rPr>
              <a:t>Four</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Freedom</a:t>
            </a:r>
            <a:r>
              <a:rPr lang="ru-RU" b="1"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199176" y="1690689"/>
            <a:ext cx="10973554" cy="3424520"/>
          </a:xfrm>
        </p:spPr>
        <p:txBody>
          <a:bodyPr>
            <a:normAutofit/>
          </a:bodyPr>
          <a:lstStyle/>
          <a:p>
            <a:pPr fontAlgn="base"/>
            <a:r>
              <a:rPr lang="ru-RU" sz="1800" dirty="0" smtClean="0">
                <a:latin typeface="Times New Roman" panose="02020603050405020304" pitchFamily="18" charset="0"/>
                <a:cs typeface="Times New Roman" panose="02020603050405020304" pitchFamily="18" charset="0"/>
              </a:rPr>
              <a:t>Президент </a:t>
            </a:r>
            <a:r>
              <a:rPr lang="ru-RU" sz="1800" dirty="0">
                <a:latin typeface="Times New Roman" panose="02020603050405020304" pitchFamily="18" charset="0"/>
                <a:cs typeface="Times New Roman" panose="02020603050405020304" pitchFamily="18" charset="0"/>
              </a:rPr>
              <a:t>Франклин Рузвельт заявил о четырёх основных свободах, которыми обладают жители демократического общества: слова, религии, свободы от бедности и свободы от страха (прямо «четыре благодетели капитализма»). Защищая эти свободы от нацизма, фашизма и японского милитаризма, США вступили во Вторую Мировую войну. Идеологическая экспансия США вышла на новый уровень. Теперь «зоной ответственности» американцев стал весь мир. Но следует также отметить, что личные взаимоотношения Сталина и Рузвельта в ходе их встреч создали предпосылки к сближению наших государств, причём с перспективой на выработку совершенно новой идейной платформы, свободной и от заблуждений марксизма и от хищничества капитализма, чему подтверждением было сотрудничество американской и советской промышленности, а также сравнение «Бесед у камина» Рузвельта и идейного наследия Сталина. Но Рузвельт очень вовремя умер (надо думать не без посторонней помощи), а Сталин был отравлен. И впоследствии, следование политике насильственного насаждения «четырёх основных свобод» привело США сначала к конфликту с СССР и началу «Холодной войны</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а после неё — к конфликту со всем миром.</a:t>
            </a:r>
          </a:p>
          <a:p>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07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mcgarnagle.files.wordpress.com/2012/06/tod_four_freedom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015" y="271604"/>
            <a:ext cx="4671589" cy="6414890"/>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3"/>
          <a:stretch>
            <a:fillRect/>
          </a:stretch>
        </p:blipFill>
        <p:spPr>
          <a:xfrm>
            <a:off x="5064486" y="1489672"/>
            <a:ext cx="6921018" cy="3697964"/>
          </a:xfrm>
          <a:prstGeom prst="rect">
            <a:avLst/>
          </a:prstGeom>
        </p:spPr>
      </p:pic>
    </p:spTree>
    <p:extLst>
      <p:ext uri="{BB962C8B-B14F-4D97-AF65-F5344CB8AC3E}">
        <p14:creationId xmlns:p14="http://schemas.microsoft.com/office/powerpoint/2010/main" val="1034253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85584" y="365125"/>
            <a:ext cx="7868215" cy="1325563"/>
          </a:xfrm>
        </p:spPr>
        <p:txBody>
          <a:bodyPr>
            <a:normAutofit fontScale="90000"/>
          </a:bodyPr>
          <a:lstStyle/>
          <a:p>
            <a:pPr algn="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апреля 1948 год. «План Маршалла» (</a:t>
            </a:r>
            <a:r>
              <a:rPr lang="ru-RU"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Marshall</a:t>
            </a: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a:t>
            </a: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865830" y="1566249"/>
            <a:ext cx="7487970" cy="4961300"/>
          </a:xfrm>
        </p:spPr>
        <p:txBody>
          <a:bodyPr>
            <a:noAutofit/>
          </a:bodyPr>
          <a:lstStyle/>
          <a:p>
            <a:r>
              <a:rPr lang="ru-RU" sz="2000" dirty="0">
                <a:latin typeface="Times New Roman" panose="02020603050405020304" pitchFamily="18" charset="0"/>
                <a:cs typeface="Times New Roman" panose="02020603050405020304" pitchFamily="18" charset="0"/>
              </a:rPr>
              <a:t>На экономическом, четвёртом приоритете, действовал «План Маршалла». Впервые в мировой истории одна из держав, участвовавших на последних этапах войны, и таким образом сделавшая свой вклад в обеспечение победы (США), не взимала с побеждённых держав репарации, а оказывала им крупномасштабную экономическую помощь. Наряду с Западной Германией, помощь была предоставлена практически всем государствам Западной Европы, находившимся вне зоны советского влияния. СССР и его союзники отказались участвовать в этой программе. Считается, что «план Маршалла», названный в честь государственного секретаря США Джорджа Маршалла, полностью изменил идеологию международных отношений. Главная цель «плана Маршалла» была простой — стабилизировать Европу. С тех пор экономическое подчинение государств считается одним из способов предотвращения конфликтов и превращения бывших врагов в «друзей», то есть в </a:t>
            </a:r>
            <a:r>
              <a:rPr lang="ru-RU" sz="2000" dirty="0" err="1">
                <a:latin typeface="Times New Roman" panose="02020603050405020304" pitchFamily="18" charset="0"/>
                <a:cs typeface="Times New Roman" panose="02020603050405020304" pitchFamily="18" charset="0"/>
              </a:rPr>
              <a:t>криптоколонии</a:t>
            </a:r>
            <a:r>
              <a:rPr lang="ru-RU" sz="2000" dirty="0">
                <a:latin typeface="Times New Roman" panose="02020603050405020304" pitchFamily="18" charset="0"/>
                <a:cs typeface="Times New Roman" panose="02020603050405020304" pitchFamily="18" charset="0"/>
              </a:rPr>
              <a:t>.</a:t>
            </a:r>
          </a:p>
        </p:txBody>
      </p:sp>
      <p:pic>
        <p:nvPicPr>
          <p:cNvPr id="9220" name="Picture 4" descr="Картинки по запросу &quot;план маршалл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16" y="249016"/>
            <a:ext cx="3752490" cy="401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437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Директива 20/1 от 18 августа 1948 года</a:t>
            </a:r>
            <a:r>
              <a:rPr lang="ru-RU" dirty="0"/>
              <a:t/>
            </a:r>
            <a:br>
              <a:rPr lang="ru-RU" dirty="0"/>
            </a:br>
            <a:endParaRPr lang="ru-RU" dirty="0"/>
          </a:p>
        </p:txBody>
      </p:sp>
      <p:sp>
        <p:nvSpPr>
          <p:cNvPr id="3" name="Объект 2"/>
          <p:cNvSpPr>
            <a:spLocks noGrp="1"/>
          </p:cNvSpPr>
          <p:nvPr>
            <p:ph idx="1"/>
          </p:nvPr>
        </p:nvSpPr>
        <p:spPr>
          <a:xfrm>
            <a:off x="4608214" y="1611517"/>
            <a:ext cx="6745586" cy="4565446"/>
          </a:xfrm>
        </p:spPr>
        <p:txBody>
          <a:bodyPr>
            <a:noAutofit/>
          </a:bodyPr>
          <a:lstStyle/>
          <a:p>
            <a:r>
              <a:rPr lang="ru-RU" sz="2400" dirty="0">
                <a:latin typeface="Times New Roman" panose="02020603050405020304" pitchFamily="18" charset="0"/>
                <a:cs typeface="Times New Roman" panose="02020603050405020304" pitchFamily="18" charset="0"/>
              </a:rPr>
              <a:t>Венцом идеологического обеспечения экспансии США в ходе «Холодной войны» стала неизвестная многим Директива 20/1 СНБ США от 18 августа 1948 года. Эта директива меняла стратегию сдерживания Советского Союза на стратегию идеологической экспансии, то есть фактически объявляла идеологию буржуазного либерализма безальтернативно-абсолютной истиной в последней инстанции. Это сквозит во всём её тексте, где идеология США описывается как нечто объективно присущее всему миру и сущности человека вообще. Смысл этой директивы «всплыл» в художественном произведении «Вечный зов», как План Даллеса</a:t>
            </a:r>
          </a:p>
        </p:txBody>
      </p:sp>
      <p:pic>
        <p:nvPicPr>
          <p:cNvPr id="10242" name="Picture 2" descr="http://klin-demianovo.ru/wp-content/uploads/2012/10/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11517"/>
            <a:ext cx="38100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569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8836" y="1"/>
            <a:ext cx="7994964" cy="1690688"/>
          </a:xfrm>
        </p:spPr>
        <p:txBody>
          <a:bodyPr>
            <a:noAutofit/>
          </a:bodyPr>
          <a:lstStyle/>
          <a:p>
            <a:pPr algn="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1960-е годы. «Принцип Домино» (</a:t>
            </a:r>
            <a:r>
              <a:rPr lang="ru-RU"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Domino</a:t>
            </a: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Theory</a:t>
            </a: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139350" y="1417642"/>
            <a:ext cx="6096000" cy="4801314"/>
          </a:xfrm>
          <a:prstGeom prst="rect">
            <a:avLst/>
          </a:prstGeom>
        </p:spPr>
        <p:txBody>
          <a:bodyPr>
            <a:spAutoFit/>
          </a:bodyPr>
          <a:lstStyle/>
          <a:p>
            <a:r>
              <a:rPr lang="ru-RU" dirty="0" smtClean="0"/>
              <a:t>Президент США Джон Кеннеди заявил, что необходимо заплатить «любую цену» за то, чтобы Вьетнам не стал коммунистическим. В противном случае, по его мнению, советизация угрожала всему региону Юго-Восточной Азии. Результатом стало фактические вступление США во внутренний вьетнамский конфликт. Вьетнам, Лаос, Камбоджа, в итоге, стали коммунистическими, однако США считают, что на этом успехи коммунизма закончились. Также следует упомянуть «Забытую войну» — конфликт в Корее, происходивший при непосредственном участии СССР, КНР и США.</a:t>
            </a:r>
          </a:p>
          <a:p>
            <a:endParaRPr lang="ru-RU" dirty="0" smtClean="0"/>
          </a:p>
          <a:p>
            <a:r>
              <a:rPr lang="ru-RU" dirty="0" smtClean="0"/>
              <a:t>Во многих других государствах региона восторжествовали авторитарные и военные режимы, весьма далекие от демократии, что создало внешние возможности для консервации по сути фашистского, а по форме псевдосоциалистического проекта Северной Кореи.</a:t>
            </a:r>
            <a:endParaRPr lang="ru-RU" dirty="0"/>
          </a:p>
        </p:txBody>
      </p:sp>
      <p:pic>
        <p:nvPicPr>
          <p:cNvPr id="11266" name="Picture 2" descr="https://www.globalsecurity.org/military/ops/images/domino-the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23" y="3799605"/>
            <a:ext cx="4572000" cy="241935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Картинки по запросу &quot;Кеннеди&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790" y="76551"/>
            <a:ext cx="2688880" cy="3585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454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98765"/>
            <a:ext cx="10515600" cy="1391924"/>
          </a:xfrm>
        </p:spPr>
        <p:txBody>
          <a:bodyPr>
            <a:normAutofit fontScale="90000"/>
          </a:bodyPr>
          <a:lstStyle/>
          <a:p>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1969 — 1976 годы. </a:t>
            </a:r>
            <a:r>
              <a:rPr lang="ru-RU"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Реалполитик</a:t>
            </a: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Realpolitik</a:t>
            </a: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«Реальная политика»)</a:t>
            </a:r>
            <a:b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916032" y="1690689"/>
            <a:ext cx="6437768" cy="4486274"/>
          </a:xfrm>
        </p:spPr>
        <p:txBody>
          <a:bodyPr>
            <a:normAutofit/>
          </a:bodyPr>
          <a:lstStyle/>
          <a:p>
            <a:r>
              <a:rPr lang="ru-RU" sz="2000" dirty="0">
                <a:latin typeface="Times New Roman" panose="02020603050405020304" pitchFamily="18" charset="0"/>
                <a:cs typeface="Times New Roman" panose="02020603050405020304" pitchFamily="18" charset="0"/>
              </a:rPr>
              <a:t>Название заимствовано из языка европейских дипломатов 18 века. «Отцом» этой концепции стал госсекретарь США Генри Киссинджер (</a:t>
            </a:r>
            <a:r>
              <a:rPr lang="ru-RU" sz="2000" dirty="0" err="1">
                <a:latin typeface="Times New Roman" panose="02020603050405020304" pitchFamily="18" charset="0"/>
                <a:cs typeface="Times New Roman" panose="02020603050405020304" pitchFamily="18" charset="0"/>
              </a:rPr>
              <a:t>Henry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Kissinge</a:t>
            </a:r>
            <a:r>
              <a:rPr lang="ru-RU" sz="2000" dirty="0">
                <a:latin typeface="Times New Roman" panose="02020603050405020304" pitchFamily="18" charset="0"/>
                <a:cs typeface="Times New Roman" panose="02020603050405020304" pitchFamily="18" charset="0"/>
              </a:rPr>
              <a:t>). Киссинджер, в частности, выступил за развитие связей США с коммунистическим Китаем и за политику «разрядки» в отношениях с СССР. Результатом стало бурное развитие китайско-американских экономических связей и сокращение некоторых видов оружия массового уничтожения. Генри Киссинджер фактически поддержал процесс конвергенции — сближения двух экономических систем: социализма и капитализма. При активном развитии диссидентского движения в СССР </a:t>
            </a:r>
            <a:r>
              <a:rPr lang="ru-RU" sz="2000" dirty="0" err="1">
                <a:latin typeface="Times New Roman" panose="02020603050405020304" pitchFamily="18" charset="0"/>
                <a:cs typeface="Times New Roman" panose="02020603050405020304" pitchFamily="18" charset="0"/>
              </a:rPr>
              <a:t>Реалполитик</a:t>
            </a:r>
            <a:r>
              <a:rPr lang="ru-RU" sz="2000" dirty="0">
                <a:latin typeface="Times New Roman" panose="02020603050405020304" pitchFamily="18" charset="0"/>
                <a:cs typeface="Times New Roman" panose="02020603050405020304" pitchFamily="18" charset="0"/>
              </a:rPr>
              <a:t> способствовала процессу идеологического заражения населения и особенно </a:t>
            </a:r>
            <a:r>
              <a:rPr lang="ru-RU" sz="2000" dirty="0" err="1">
                <a:latin typeface="Times New Roman" panose="02020603050405020304" pitchFamily="18" charset="0"/>
                <a:cs typeface="Times New Roman" panose="02020603050405020304" pitchFamily="18" charset="0"/>
              </a:rPr>
              <a:t>партократии</a:t>
            </a:r>
            <a:r>
              <a:rPr lang="ru-RU" sz="2000" dirty="0">
                <a:latin typeface="Times New Roman" panose="02020603050405020304" pitchFamily="18" charset="0"/>
                <a:cs typeface="Times New Roman" panose="02020603050405020304" pitchFamily="18" charset="0"/>
              </a:rPr>
              <a:t>.</a:t>
            </a:r>
          </a:p>
        </p:txBody>
      </p:sp>
      <p:pic>
        <p:nvPicPr>
          <p:cNvPr id="12290" name="Picture 2" descr="Картинки по запросу &quot;киссинджер&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9"/>
            <a:ext cx="3502027" cy="466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114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Середина 1980-х годов. «Доктрина Рейгана» (</a:t>
            </a:r>
            <a:r>
              <a:rPr lang="ru-RU" b="1" dirty="0" err="1"/>
              <a:t>Reagan</a:t>
            </a:r>
            <a:r>
              <a:rPr lang="ru-RU" b="1" dirty="0"/>
              <a:t> </a:t>
            </a:r>
            <a:r>
              <a:rPr lang="ru-RU" b="1" dirty="0" err="1"/>
              <a:t>Doctrine</a:t>
            </a:r>
            <a:r>
              <a:rPr lang="ru-RU" b="1" dirty="0"/>
              <a:t>)</a:t>
            </a:r>
            <a:r>
              <a:rPr lang="ru-RU" dirty="0"/>
              <a:t/>
            </a:r>
            <a:br>
              <a:rPr lang="ru-RU" dirty="0"/>
            </a:br>
            <a:endParaRPr lang="ru-RU" dirty="0"/>
          </a:p>
        </p:txBody>
      </p:sp>
      <p:sp>
        <p:nvSpPr>
          <p:cNvPr id="3" name="Объект 2"/>
          <p:cNvSpPr>
            <a:spLocks noGrp="1"/>
          </p:cNvSpPr>
          <p:nvPr>
            <p:ph idx="1"/>
          </p:nvPr>
        </p:nvSpPr>
        <p:spPr>
          <a:xfrm>
            <a:off x="5033726" y="1466661"/>
            <a:ext cx="6320073" cy="4710302"/>
          </a:xfrm>
        </p:spPr>
        <p:txBody>
          <a:bodyPr>
            <a:normAutofit/>
          </a:bodyPr>
          <a:lstStyle/>
          <a:p>
            <a:r>
              <a:rPr lang="ru-RU" sz="2000" dirty="0" smtClean="0">
                <a:latin typeface="Times New Roman" panose="02020603050405020304" pitchFamily="18" charset="0"/>
                <a:cs typeface="Times New Roman" panose="02020603050405020304" pitchFamily="18" charset="0"/>
              </a:rPr>
              <a:t>Администрация президента Рональда Рейгана считала необходимым поддерживать силы, которые выступают против левых и социалистических правительств в государствах «третьего мира» — в Афганистане, Африке, Центральной Америке. Кроме того, США начали новый этап «гонки вооружений», поскольку Рейган считал, что советская экономика не выдержит этого соревнования. Результатом реализации этой доктрины стало исчезновение большинства просоветских режимов и распад СССР. Однако побочный эффект «Доктрины Рейгана» стал понятен в 1990-е, когда бывший получатель американской помощи Усама Бен Ладен «объявил джихад» против США. В этом «предательстве» Бен Ладена выразились интересы заправил библейского проекта, реализующих </a:t>
            </a:r>
            <a:r>
              <a:rPr lang="ru-RU" sz="2000" dirty="0" err="1" smtClean="0">
                <a:latin typeface="Times New Roman" panose="02020603050405020304" pitchFamily="18" charset="0"/>
                <a:cs typeface="Times New Roman" panose="02020603050405020304" pitchFamily="18" charset="0"/>
              </a:rPr>
              <a:t>антикораническую</a:t>
            </a:r>
            <a:r>
              <a:rPr lang="ru-RU" sz="2000" dirty="0" smtClean="0">
                <a:latin typeface="Times New Roman" panose="02020603050405020304" pitchFamily="18" charset="0"/>
                <a:cs typeface="Times New Roman" panose="02020603050405020304" pitchFamily="18" charset="0"/>
              </a:rPr>
              <a:t> стратегию</a:t>
            </a:r>
            <a:endParaRPr lang="ru-RU" sz="2000" dirty="0">
              <a:latin typeface="Times New Roman" panose="02020603050405020304" pitchFamily="18" charset="0"/>
              <a:cs typeface="Times New Roman" panose="02020603050405020304" pitchFamily="18" charset="0"/>
            </a:endParaRPr>
          </a:p>
        </p:txBody>
      </p:sp>
      <p:pic>
        <p:nvPicPr>
          <p:cNvPr id="13314" name="Picture 2" descr="https://pumabydesign001.files.wordpress.com/2012/10/ronald-reagan-peace-through-streng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325" y="1502474"/>
            <a:ext cx="3962400" cy="463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292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11097" y="763477"/>
            <a:ext cx="7442703" cy="1325563"/>
          </a:xfrm>
        </p:spPr>
        <p:txBody>
          <a:bodyPr>
            <a:normAutofit fontScale="90000"/>
          </a:bodyPr>
          <a:lstStyle/>
          <a:p>
            <a:pPr fontAlgn="base"/>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1990 год. «Новый Мировой Порядок» (</a:t>
            </a:r>
            <a:r>
              <a:rPr lang="ru-RU"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a:t>
            </a: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World</a:t>
            </a: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Order</a:t>
            </a: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459240" y="2018923"/>
            <a:ext cx="5894560" cy="4158040"/>
          </a:xfrm>
        </p:spPr>
        <p:txBody>
          <a:bodyPr>
            <a:normAutofit lnSpcReduction="10000"/>
          </a:bodyPr>
          <a:lstStyle/>
          <a:p>
            <a:pPr fontAlgn="base"/>
            <a:r>
              <a:rPr lang="ru-RU" sz="2000" dirty="0">
                <a:latin typeface="Times New Roman" panose="02020603050405020304" pitchFamily="18" charset="0"/>
                <a:cs typeface="Times New Roman" panose="02020603050405020304" pitchFamily="18" charset="0"/>
              </a:rPr>
              <a:t>Эта идеологическая оболочка </a:t>
            </a:r>
            <a:r>
              <a:rPr lang="ru-RU" sz="2000" dirty="0" err="1">
                <a:latin typeface="Times New Roman" panose="02020603050405020304" pitchFamily="18" charset="0"/>
                <a:cs typeface="Times New Roman" panose="02020603050405020304" pitchFamily="18" charset="0"/>
              </a:rPr>
              <a:t>криптоколониальной</a:t>
            </a:r>
            <a:r>
              <a:rPr lang="ru-RU" sz="2000" dirty="0">
                <a:latin typeface="Times New Roman" panose="02020603050405020304" pitchFamily="18" charset="0"/>
                <a:cs typeface="Times New Roman" panose="02020603050405020304" pitchFamily="18" charset="0"/>
              </a:rPr>
              <a:t> политики США была озвучена президентом США Джорджем Бушем-старшим. Она предполагала активное и многостороннее сотрудничество двух супердержав — США и СССР. Эти идеи появились после вторжения в Кувейт иракских войск. Ирак был давним партнёром СССР, однако Советский Союз отказался оказать Саддаму Хуссейну помощь и поддержал создание международной военной коалиции во главе с США, которая освободила Кувейт. «Новый Мировой Порядок» ознаменовал распад СССР.</a:t>
            </a:r>
          </a:p>
          <a:p>
            <a:pPr marL="0" indent="0">
              <a:buNone/>
            </a:pP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14338" name="Picture 2" descr="https://alochonaa.files.wordpress.com/2015/04/nw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94" y="1643565"/>
            <a:ext cx="4752975" cy="367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064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Картинки по запросу &quot;Башни близнецы&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4352" y="276233"/>
            <a:ext cx="11201777" cy="629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119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Американская мечта</a:t>
            </a:r>
            <a:endParaRPr lang="ru-RU" sz="6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55000" lnSpcReduction="20000"/>
          </a:bodyPr>
          <a:lstStyle/>
          <a:p>
            <a:r>
              <a:rPr lang="ru-RU" dirty="0" smtClean="0"/>
              <a:t>Американская мечта (англ. </a:t>
            </a:r>
            <a:r>
              <a:rPr lang="ru-RU" dirty="0" err="1" smtClean="0"/>
              <a:t>American</a:t>
            </a:r>
            <a:r>
              <a:rPr lang="ru-RU" dirty="0" smtClean="0"/>
              <a:t> </a:t>
            </a:r>
            <a:r>
              <a:rPr lang="ru-RU" dirty="0" err="1" smtClean="0"/>
              <a:t>Dream</a:t>
            </a:r>
            <a:r>
              <a:rPr lang="ru-RU" dirty="0" smtClean="0"/>
              <a:t>) — выражение, часто употребляемое для обозначения жизненных идеалов жителей США как в материальном, так и в духовном смысле. В «Политическом словаре» Уильяма </a:t>
            </a:r>
            <a:r>
              <a:rPr lang="ru-RU" dirty="0" err="1" smtClean="0"/>
              <a:t>Сефайра</a:t>
            </a:r>
            <a:r>
              <a:rPr lang="ru-RU" dirty="0" smtClean="0"/>
              <a:t> (</a:t>
            </a:r>
            <a:r>
              <a:rPr lang="ru-RU" dirty="0" err="1" smtClean="0"/>
              <a:t>Safire’s</a:t>
            </a:r>
            <a:r>
              <a:rPr lang="ru-RU" dirty="0" smtClean="0"/>
              <a:t> </a:t>
            </a:r>
            <a:r>
              <a:rPr lang="ru-RU" dirty="0" err="1" smtClean="0"/>
              <a:t>New</a:t>
            </a:r>
            <a:r>
              <a:rPr lang="ru-RU" dirty="0" smtClean="0"/>
              <a:t> </a:t>
            </a:r>
            <a:r>
              <a:rPr lang="ru-RU" dirty="0" err="1" smtClean="0"/>
              <a:t>Political</a:t>
            </a:r>
            <a:r>
              <a:rPr lang="ru-RU" dirty="0" smtClean="0"/>
              <a:t> </a:t>
            </a:r>
            <a:r>
              <a:rPr lang="ru-RU" dirty="0" err="1" smtClean="0"/>
              <a:t>Dictionary</a:t>
            </a:r>
            <a:r>
              <a:rPr lang="ru-RU" dirty="0" smtClean="0"/>
              <a:t>. </a:t>
            </a:r>
            <a:r>
              <a:rPr lang="ru-RU" dirty="0" err="1" smtClean="0"/>
              <a:t>Random</a:t>
            </a:r>
            <a:r>
              <a:rPr lang="ru-RU" dirty="0" smtClean="0"/>
              <a:t> </a:t>
            </a:r>
            <a:r>
              <a:rPr lang="ru-RU" dirty="0" err="1" smtClean="0"/>
              <a:t>House</a:t>
            </a:r>
            <a:r>
              <a:rPr lang="ru-RU" dirty="0" smtClean="0"/>
              <a:t>, </a:t>
            </a:r>
            <a:r>
              <a:rPr lang="ru-RU" dirty="0" err="1" smtClean="0"/>
              <a:t>New</a:t>
            </a:r>
            <a:r>
              <a:rPr lang="ru-RU" dirty="0" smtClean="0"/>
              <a:t> </a:t>
            </a:r>
            <a:r>
              <a:rPr lang="ru-RU" dirty="0" err="1" smtClean="0"/>
              <a:t>York</a:t>
            </a:r>
            <a:r>
              <a:rPr lang="ru-RU" dirty="0" smtClean="0"/>
              <a:t>, 1993) сказано[1]:</a:t>
            </a:r>
          </a:p>
          <a:p>
            <a:r>
              <a:rPr lang="ru-RU" dirty="0" smtClean="0"/>
              <a:t>Американская мечта — идеал свободы или возможностей, который был сформулирован «отцами-основателями»; духовная мощь нации. Если американская система — это скелет американской политики, то американская мечта — её душа.</a:t>
            </a:r>
          </a:p>
          <a:p>
            <a:r>
              <a:rPr lang="ru-RU" dirty="0" smtClean="0"/>
              <a:t>…американская мечта о стране, где жизнь каждого человека будет лучше, богаче и полнее, где у каждого будет возможность получить то, чего он заслуживает.</a:t>
            </a:r>
          </a:p>
          <a:p>
            <a:r>
              <a:rPr lang="ru-RU" dirty="0" smtClean="0"/>
              <a:t>Значение понятия «американская мечта» весьма расплывчато. Так, историк Ф. Карпентер писал: «Американская мечта никогда не была точно определена и, очевидно, никогда не будет определена. Она одновременно и слишком разнообразна, и слишком смутна: разные люди вкладывают разный смысл в это понятие». Тем не менее, почти всем президентам США при вступлении в должность и при принятии ответственных решений приходится обещать своим избирателям, что их политика будет приближать реализацию этой мечты.</a:t>
            </a:r>
          </a:p>
          <a:p>
            <a:r>
              <a:rPr lang="ru-RU" dirty="0" smtClean="0"/>
              <a:t>Понятие «американской мечты» часто связывают с иммигрантами, прибывшими в США в поисках лучшей жизни. То обстоятельство, что они уезжали из стран, где, в отличие от США, была достаточно жёсткая сословная система, ограничивавшая социальную мобильность, определило их приверженность философии свободы личности и свободного предпринимательства. Понятие американской мечты тесно связано с понятием «</a:t>
            </a:r>
            <a:r>
              <a:rPr lang="ru-RU" dirty="0" err="1" smtClean="0"/>
              <a:t>self-made</a:t>
            </a:r>
            <a:r>
              <a:rPr lang="ru-RU" dirty="0" smtClean="0"/>
              <a:t> </a:t>
            </a:r>
            <a:r>
              <a:rPr lang="ru-RU" dirty="0" err="1" smtClean="0"/>
              <a:t>person</a:t>
            </a:r>
            <a:r>
              <a:rPr lang="ru-RU" dirty="0" smtClean="0"/>
              <a:t>», то есть человека, который самостоятельно упорным трудом добился успеха в жизни.</a:t>
            </a:r>
          </a:p>
          <a:p>
            <a:r>
              <a:rPr lang="ru-RU" dirty="0" smtClean="0"/>
              <a:t>Компонентами «американской мечты» являются также идеал равенства всех перед законом вне зависимости от этнического происхождения и социального положения, а также почитание общих для всех американцев символов, образцов и героев</a:t>
            </a:r>
          </a:p>
        </p:txBody>
      </p:sp>
    </p:spTree>
    <p:extLst>
      <p:ext uri="{BB962C8B-B14F-4D97-AF65-F5344CB8AC3E}">
        <p14:creationId xmlns:p14="http://schemas.microsoft.com/office/powerpoint/2010/main" val="4277340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Картинки по запросу &quot;Аннексия крыма&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3796" y="425514"/>
            <a:ext cx="8553122" cy="599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925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Картинки по запросу &quot;исламский радикализм&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8555" y="479353"/>
            <a:ext cx="8926716" cy="5701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155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Картинки по запросу &quot;Ядерные программы ирана и северной Кореи&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1950" y="521925"/>
            <a:ext cx="9887136" cy="60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0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6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Геополитические доктрины США  как смысл жизни</a:t>
            </a:r>
            <a:endParaRPr lang="ru-RU" sz="6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074" name="Picture 2" descr="Картинки по запросу &quot;доктрины сш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75" y="2449732"/>
            <a:ext cx="4762500" cy="27717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Картинки по запросу &quot;доктрины сша&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4340" y="2244276"/>
            <a:ext cx="4667158" cy="338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190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3582" y="247430"/>
            <a:ext cx="10515600" cy="1325563"/>
          </a:xfrm>
        </p:spPr>
        <p:txBody>
          <a:bodyPr>
            <a:normAutofit/>
          </a:bodyPr>
          <a:lstStyle/>
          <a:p>
            <a:r>
              <a:rPr lang="ru-RU" sz="6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Доктрина Монро</a:t>
            </a:r>
            <a:endParaRPr lang="ru-RU" sz="6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098" name="Picture 2" descr="Картинки по запросу &quot;доктрина монро&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1371" y="310805"/>
            <a:ext cx="2584431"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048000" y="2020566"/>
            <a:ext cx="9002162" cy="2862322"/>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Доктрина была сформулирована президентом Джеймсом Монро, объявившим, что территории континента не могут быть объектом колонизации. Ситуация, сложившаяся в Новом Свете, разительно отличается от ситуации в Европе, где власть находится в руках монархий. США будут любыми средствами защищать американские государства от попыток навязать им европейскую форму правления. Фактически, США объявили себя «хозяином» Западного Полушария. США представляли собой новую, более прогрессивную форму библейского проекта и потому требовали защиты от консервативно настроенных «адептов» проекта. К тому же эта доктрина заложила основы экспансии США, включив в зону их интересов оба американских континента.</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2259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871" y="241268"/>
            <a:ext cx="11109709" cy="6367761"/>
          </a:xfrm>
        </p:spPr>
      </p:pic>
    </p:spTree>
    <p:extLst>
      <p:ext uri="{BB962C8B-B14F-4D97-AF65-F5344CB8AC3E}">
        <p14:creationId xmlns:p14="http://schemas.microsoft.com/office/powerpoint/2010/main" val="209649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69948" y="365125"/>
            <a:ext cx="8483851" cy="2341861"/>
          </a:xfrm>
        </p:spPr>
        <p:txBody>
          <a:bodyPr>
            <a:noAutofit/>
          </a:bodyPr>
          <a:lstStyle/>
          <a:p>
            <a:pPr algn="ctr"/>
            <a:r>
              <a:rPr lang="ru-RU" b="1" i="1" dirty="0">
                <a:latin typeface="Times New Roman" panose="02020603050405020304" pitchFamily="18" charset="0"/>
                <a:cs typeface="Times New Roman" panose="02020603050405020304" pitchFamily="18" charset="0"/>
              </a:rPr>
              <a:t>1901 — 1909 годы. «Дипломатия канонерок» (</a:t>
            </a:r>
            <a:r>
              <a:rPr lang="en-US" b="1" i="1" dirty="0">
                <a:latin typeface="Times New Roman" panose="02020603050405020304" pitchFamily="18" charset="0"/>
                <a:cs typeface="Times New Roman" panose="02020603050405020304" pitchFamily="18" charset="0"/>
              </a:rPr>
              <a:t>Gunboat Diplomacy)</a:t>
            </a:r>
            <a:br>
              <a:rPr lang="en-US" b="1" i="1" dirty="0">
                <a:latin typeface="Times New Roman" panose="02020603050405020304" pitchFamily="18" charset="0"/>
                <a:cs typeface="Times New Roman" panose="02020603050405020304" pitchFamily="18" charset="0"/>
              </a:rPr>
            </a:br>
            <a:endParaRPr lang="ru-RU" b="1" i="1" dirty="0">
              <a:latin typeface="Times New Roman" panose="02020603050405020304" pitchFamily="18" charset="0"/>
              <a:cs typeface="Times New Roman" panose="02020603050405020304" pitchFamily="18" charset="0"/>
            </a:endParaRPr>
          </a:p>
        </p:txBody>
      </p:sp>
      <p:pic>
        <p:nvPicPr>
          <p:cNvPr id="5122" name="Picture 2" descr="Картинки по запросу &quot;теодор рузвельт&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56" y="365125"/>
            <a:ext cx="2525917" cy="315124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869947" y="2346491"/>
            <a:ext cx="8483851" cy="2862322"/>
          </a:xfrm>
          <a:prstGeom prst="rect">
            <a:avLst/>
          </a:prstGeom>
        </p:spPr>
        <p:txBody>
          <a:bodyPr wrap="square">
            <a:spAutoFit/>
          </a:bodyPr>
          <a:lstStyle/>
          <a:p>
            <a:r>
              <a:rPr lang="ru-RU" dirty="0" smtClean="0"/>
              <a:t>Президент Теодор Рузвельт (</a:t>
            </a:r>
            <a:r>
              <a:rPr lang="ru-RU" dirty="0" err="1" smtClean="0"/>
              <a:t>Theodore</a:t>
            </a:r>
            <a:r>
              <a:rPr lang="ru-RU" dirty="0" smtClean="0"/>
              <a:t> </a:t>
            </a:r>
            <a:r>
              <a:rPr lang="ru-RU" dirty="0" err="1" smtClean="0"/>
              <a:t>Roosevelt</a:t>
            </a:r>
            <a:r>
              <a:rPr lang="ru-RU" dirty="0" smtClean="0"/>
              <a:t>) считал необходимым воплощать в жизнь принцип «Америка для американцев», согласно которому европейские державы должны были держаться подальше от Центральной и Южной Америки. Политика Рузвельта привела к образованию независимого государства Панама, которое с помощью США, заинтересованных в контроле за Панамским каналом, было отторгнуто от Колумбии. Собственно, «дипломатия канонерок» — это прямое идейное продолжение «Доктрины Монро». А на Панаме отыграли сценарий создания </a:t>
            </a:r>
            <a:r>
              <a:rPr lang="ru-RU" dirty="0" err="1" smtClean="0"/>
              <a:t>криптоколонии</a:t>
            </a:r>
            <a:r>
              <a:rPr lang="ru-RU" dirty="0" smtClean="0"/>
              <a:t> (колонии, которая внешне формально сохраняет атрибуты суверенного государства), который впоследствии не раз применялся, в том числе и в отношении бывших советских республик.</a:t>
            </a:r>
            <a:endParaRPr lang="ru-RU" dirty="0"/>
          </a:p>
        </p:txBody>
      </p:sp>
    </p:spTree>
    <p:extLst>
      <p:ext uri="{BB962C8B-B14F-4D97-AF65-F5344CB8AC3E}">
        <p14:creationId xmlns:p14="http://schemas.microsoft.com/office/powerpoint/2010/main" val="416104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535404" y="141679"/>
            <a:ext cx="10862909" cy="6539413"/>
          </a:xfrm>
          <a:prstGeom prst="rect">
            <a:avLst/>
          </a:prstGeom>
        </p:spPr>
      </p:pic>
    </p:spTree>
    <p:extLst>
      <p:ext uri="{BB962C8B-B14F-4D97-AF65-F5344CB8AC3E}">
        <p14:creationId xmlns:p14="http://schemas.microsoft.com/office/powerpoint/2010/main" val="220699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12332" y="365125"/>
            <a:ext cx="7741467" cy="1325563"/>
          </a:xfrm>
        </p:spPr>
        <p:txBody>
          <a:bodyPr>
            <a:noAutofit/>
          </a:bodyPr>
          <a:lstStyle/>
          <a:p>
            <a:pPr algn="ct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1917 год. Демократия для мира</a:t>
            </a:r>
            <a:b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65416" y="1690688"/>
            <a:ext cx="6700319" cy="4351338"/>
          </a:xfrm>
        </p:spPr>
        <p:txBody>
          <a:bodyPr>
            <a:normAutofit/>
          </a:bodyPr>
          <a:lstStyle/>
          <a:p>
            <a:r>
              <a:rPr lang="ru-RU" sz="1600" dirty="0"/>
              <a:t>Президент </a:t>
            </a:r>
            <a:r>
              <a:rPr lang="ru-RU" sz="1600" dirty="0" err="1"/>
              <a:t>Вудро</a:t>
            </a:r>
            <a:r>
              <a:rPr lang="ru-RU" sz="1600" dirty="0"/>
              <a:t> </a:t>
            </a:r>
            <a:r>
              <a:rPr lang="ru-RU" sz="1600" dirty="0" err="1"/>
              <a:t>Вилсон</a:t>
            </a:r>
            <a:r>
              <a:rPr lang="ru-RU" sz="1600" dirty="0"/>
              <a:t>, после окончания Первой Мировой войны предложил программу «14 пунктов», которые должны были сделать мир более демократичным и безопасным. Это уже было планомерное развитие стратегии новой </a:t>
            </a:r>
            <a:r>
              <a:rPr lang="ru-RU" sz="1600" dirty="0" err="1"/>
              <a:t>криптоколонизации</a:t>
            </a:r>
            <a:r>
              <a:rPr lang="ru-RU" sz="1600" dirty="0"/>
              <a:t> мира посредством информационной войны. Идеи Вильсона были восприняты побежденными Германией и Австро-Венгрией, однако не нашли поддержки у других держав-победительниц (часть «элиты» Великобритании восприняли политику американцев крайне негативно, поскольку «эти выскочки янки» претендовали стать новой мировой метрополией). Решения версальской конференции, практически, не имели ничего общего с идеями Вильсона. В результате, «униженная» Версальским договором Германия через 16 лет была отдана в руки нацистов. Возможно британцы хотели использовать Третий Рейх для «возврата долга» американцам за их сепаратизм, но глобальные заправилы библейского проекта, видя провал Рейха в ходе войны с СССР, сделали ставку на США и после Второй Мировой Великобритания окончательно утратила статус мировой державы.</a:t>
            </a:r>
          </a:p>
        </p:txBody>
      </p:sp>
      <p:pic>
        <p:nvPicPr>
          <p:cNvPr id="6146" name="Picture 2" descr="http://lmxp.ru/wp-content/uploads/2015/12/%D0%92%D1%83%D0%B4%D1%80%D0%BE-%D0%92%D0%B8%D0%BB%D1%8C%D1%81%D0%BE%D0%B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23" y="3866357"/>
            <a:ext cx="3670693" cy="277596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Картинки по запросу &quot;Вудро вильсон&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23" y="84282"/>
            <a:ext cx="2768693" cy="3632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520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573040" y="0"/>
            <a:ext cx="11223626" cy="6742324"/>
          </a:xfrm>
          <a:prstGeom prst="rect">
            <a:avLst/>
          </a:prstGeom>
        </p:spPr>
      </p:pic>
    </p:spTree>
    <p:extLst>
      <p:ext uri="{BB962C8B-B14F-4D97-AF65-F5344CB8AC3E}">
        <p14:creationId xmlns:p14="http://schemas.microsoft.com/office/powerpoint/2010/main" val="186823218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1765</Words>
  <Application>Microsoft Office PowerPoint</Application>
  <PresentationFormat>Широкоэкранный</PresentationFormat>
  <Paragraphs>37</Paragraphs>
  <Slides>22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Calibri</vt:lpstr>
      <vt:lpstr>Calibri Light</vt:lpstr>
      <vt:lpstr>Times New Roman</vt:lpstr>
      <vt:lpstr>Тема Office</vt:lpstr>
      <vt:lpstr>Национальные интересы США. Геополитика.</vt:lpstr>
      <vt:lpstr>Американская мечта</vt:lpstr>
      <vt:lpstr>Геополитические доктрины США  как смысл жизни</vt:lpstr>
      <vt:lpstr>Доктрина Монро</vt:lpstr>
      <vt:lpstr>Презентация PowerPoint</vt:lpstr>
      <vt:lpstr>1901 — 1909 годы. «Дипломатия канонерок» (Gunboat Diplomacy) </vt:lpstr>
      <vt:lpstr>Презентация PowerPoint</vt:lpstr>
      <vt:lpstr>1917 год. Демократия для мира </vt:lpstr>
      <vt:lpstr>Презентация PowerPoint</vt:lpstr>
      <vt:lpstr>Презентация PowerPoint</vt:lpstr>
      <vt:lpstr>1941 год. «Четыре Свободы» (Four Freedom) </vt:lpstr>
      <vt:lpstr>Презентация PowerPoint</vt:lpstr>
      <vt:lpstr>3 апреля 1948 год. «План Маршалла» (Marshall Plan) </vt:lpstr>
      <vt:lpstr>Директива 20/1 от 18 августа 1948 года </vt:lpstr>
      <vt:lpstr>1960-е годы. «Принцип Домино» (Domino Theory) </vt:lpstr>
      <vt:lpstr>1969 — 1976 годы. Реалполитик (Realpolitik — «Реальная политика») </vt:lpstr>
      <vt:lpstr>Середина 1980-х годов. «Доктрина Рейгана» (Reagan Doctrine) </vt:lpstr>
      <vt:lpstr>1990 год. «Новый Мировой Порядок» (New World Order)  </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Национальные интересы США. Геополитика.</dc:title>
  <dc:creator>Андрей Волков</dc:creator>
  <cp:lastModifiedBy>Андрей Волков</cp:lastModifiedBy>
  <cp:revision>6</cp:revision>
  <dcterms:created xsi:type="dcterms:W3CDTF">2020-02-27T06:00:51Z</dcterms:created>
  <dcterms:modified xsi:type="dcterms:W3CDTF">2020-02-27T06:53:55Z</dcterms:modified>
</cp:coreProperties>
</file>