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1BDE0-9630-485E-B6B5-764577FD89B2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76315-A2D1-4B62-80D2-5A952097F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0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46A8A-486B-433F-8A73-FB1ECFBA3D2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2C8BC-0C4B-419D-A32E-6D57CB449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4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2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492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8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370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37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30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7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5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7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8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8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9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57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6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DF1D4-83A3-473C-BCC5-81A6A7CE405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383949-3214-43EC-A6F5-73A306E0C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1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587" y="208178"/>
            <a:ext cx="9172519" cy="1058779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 ДІОД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Group 121763"/>
          <p:cNvGrpSpPr/>
          <p:nvPr/>
        </p:nvGrpSpPr>
        <p:grpSpPr>
          <a:xfrm>
            <a:off x="677334" y="546429"/>
            <a:ext cx="2891155" cy="5986145"/>
            <a:chOff x="0" y="0"/>
            <a:chExt cx="2891155" cy="5986145"/>
          </a:xfrm>
        </p:grpSpPr>
        <p:pic>
          <p:nvPicPr>
            <p:cNvPr id="88" name="Picture 1081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11760" y="0"/>
              <a:ext cx="2505075" cy="1781175"/>
            </a:xfrm>
            <a:prstGeom prst="rect">
              <a:avLst/>
            </a:prstGeom>
          </p:spPr>
        </p:pic>
        <p:sp>
          <p:nvSpPr>
            <p:cNvPr id="89" name="Rectangle 10815"/>
            <p:cNvSpPr/>
            <p:nvPr/>
          </p:nvSpPr>
          <p:spPr>
            <a:xfrm>
              <a:off x="2617851" y="1645895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90" name="Picture 1081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1590" y="1781175"/>
              <a:ext cx="2414270" cy="1861185"/>
            </a:xfrm>
            <a:prstGeom prst="rect">
              <a:avLst/>
            </a:prstGeom>
          </p:spPr>
        </p:pic>
        <p:sp>
          <p:nvSpPr>
            <p:cNvPr id="91" name="Rectangle 10819"/>
            <p:cNvSpPr/>
            <p:nvPr/>
          </p:nvSpPr>
          <p:spPr>
            <a:xfrm>
              <a:off x="2436495" y="3507080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92" name="Picture 108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3643630"/>
              <a:ext cx="2891155" cy="2342515"/>
            </a:xfrm>
            <a:prstGeom prst="rect">
              <a:avLst/>
            </a:prstGeom>
          </p:spPr>
        </p:pic>
      </p:grpSp>
      <p:pic>
        <p:nvPicPr>
          <p:cNvPr id="93" name="Picture 10953"/>
          <p:cNvPicPr/>
          <p:nvPr/>
        </p:nvPicPr>
        <p:blipFill>
          <a:blip r:embed="rId5"/>
          <a:stretch>
            <a:fillRect/>
          </a:stretch>
        </p:blipFill>
        <p:spPr>
          <a:xfrm>
            <a:off x="4247785" y="1103112"/>
            <a:ext cx="6837309" cy="513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0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3945" y="160421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ДІОД ГАННА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652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305" y="524293"/>
            <a:ext cx="5085094" cy="58684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674" y="1481220"/>
            <a:ext cx="4212708" cy="363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6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692" y="160421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ДІОД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ГАННА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1664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223" y="315746"/>
            <a:ext cx="4691997" cy="55075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5223" y="5965419"/>
            <a:ext cx="8742947" cy="71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890" marR="334645" indent="-5715">
              <a:lnSpc>
                <a:spcPct val="112000"/>
              </a:lnSpc>
              <a:spcAft>
                <a:spcPts val="2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долинах (а),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рухливості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(б)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15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1397" y="182329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 ДІОД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1137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5723" y="933835"/>
            <a:ext cx="1721120" cy="35690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4246" y="4478017"/>
            <a:ext cx="383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Еквівалентна схема тунельного діода</a:t>
            </a:r>
            <a:endParaRPr lang="uk-UA" dirty="0"/>
          </a:p>
        </p:txBody>
      </p:sp>
      <p:grpSp>
        <p:nvGrpSpPr>
          <p:cNvPr id="6" name="Group 122166"/>
          <p:cNvGrpSpPr/>
          <p:nvPr/>
        </p:nvGrpSpPr>
        <p:grpSpPr>
          <a:xfrm>
            <a:off x="4124993" y="1277166"/>
            <a:ext cx="7200733" cy="3361000"/>
            <a:chOff x="0" y="0"/>
            <a:chExt cx="4716780" cy="2126306"/>
          </a:xfrm>
        </p:grpSpPr>
        <p:pic>
          <p:nvPicPr>
            <p:cNvPr id="7" name="Picture 1195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33655"/>
              <a:ext cx="1639570" cy="2004060"/>
            </a:xfrm>
            <a:prstGeom prst="rect">
              <a:avLst/>
            </a:prstGeom>
          </p:spPr>
        </p:pic>
        <p:sp>
          <p:nvSpPr>
            <p:cNvPr id="8" name="Rectangle 11959"/>
            <p:cNvSpPr/>
            <p:nvPr/>
          </p:nvSpPr>
          <p:spPr>
            <a:xfrm>
              <a:off x="1640459" y="1901926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9" name="Picture 1196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180715" y="0"/>
              <a:ext cx="1536065" cy="2070735"/>
            </a:xfrm>
            <a:prstGeom prst="rect">
              <a:avLst/>
            </a:prstGeom>
          </p:spPr>
        </p:pic>
      </p:grpSp>
      <p:pic>
        <p:nvPicPr>
          <p:cNvPr id="10" name="Picture 11966"/>
          <p:cNvPicPr/>
          <p:nvPr/>
        </p:nvPicPr>
        <p:blipFill>
          <a:blip r:embed="rId5"/>
          <a:stretch>
            <a:fillRect/>
          </a:stretch>
        </p:blipFill>
        <p:spPr>
          <a:xfrm>
            <a:off x="1076622" y="5030531"/>
            <a:ext cx="2885777" cy="181588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296093" y="5047311"/>
            <a:ext cx="9219688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190" marR="664845" indent="-6350" algn="ctr">
              <a:lnSpc>
                <a:spcPct val="112000"/>
              </a:lnSpc>
              <a:spcAft>
                <a:spcPts val="2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 тунельних діодів:</a:t>
            </a:r>
          </a:p>
          <a:p>
            <a:pPr marL="631190" marR="664845" indent="-6350" algn="ctr">
              <a:lnSpc>
                <a:spcPct val="112000"/>
              </a:lnSpc>
              <a:spcAft>
                <a:spcPts val="2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патронного типу; б) таблеткового типу: в) зі стрічковими виводами; 1 напівпровідниковий кристал; 2 - p-n-перехід; 3 - з'єднувальний електрод; 4 корпус; 5, 6-виводи; 7-втулка корпусу; 8 - кришка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27499" y="4543832"/>
            <a:ext cx="463195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110" indent="-6350">
              <a:lnSpc>
                <a:spcPct val="110000"/>
              </a:lnSpc>
              <a:tabLst>
                <a:tab pos="1496060" algn="ctr"/>
                <a:tab pos="4625975" algn="ctr"/>
              </a:tabLs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	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б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6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45" y="208547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 ДІОД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124" y="1053684"/>
            <a:ext cx="8596668" cy="3880773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1И302А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германієвий діод;  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1,7-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 мА;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 4,5;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60 мВ;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80 пФ.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3И301А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арсенід-галієвий діод;  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1,5-2,4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=180 мВ;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0,65 В;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пФ.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86355"/>
              </p:ext>
            </p:extLst>
          </p:nvPr>
        </p:nvGraphicFramePr>
        <p:xfrm>
          <a:off x="433133" y="3462867"/>
          <a:ext cx="11758866" cy="3395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433"/>
                <a:gridCol w="5879433"/>
              </a:tblGrid>
              <a:tr h="76797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i="1" kern="1200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мА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kern="1200" noProof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Застосування тунельного діода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121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0,03-0,3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Змішувач, </a:t>
                      </a:r>
                      <a:r>
                        <a:rPr lang="uk-UA" sz="2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відеодетектор</a:t>
                      </a:r>
                      <a:r>
                        <a:rPr lang="uk-UA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(звернений тунельний діод)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797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0,5-3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Підсилювач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змішувач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посиленням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797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5-100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Генератор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32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807" y="-33973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ДІОД ШОТКІ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9420" y="795654"/>
            <a:ext cx="8122580" cy="698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контакту метал - напівпровідник (а) і його енергетична діаграма при нульовому (б), прямому (г) і зворотному (д) зміщенні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26137" y="863950"/>
            <a:ext cx="37382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а)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д)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Picture 12948"/>
          <p:cNvPicPr/>
          <p:nvPr/>
        </p:nvPicPr>
        <p:blipFill>
          <a:blip r:embed="rId2"/>
          <a:stretch>
            <a:fillRect/>
          </a:stretch>
        </p:blipFill>
        <p:spPr>
          <a:xfrm>
            <a:off x="4821990" y="1774515"/>
            <a:ext cx="4610928" cy="260421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4069420" y="4709487"/>
            <a:ext cx="6705825" cy="1522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190" marR="666750" indent="-6350" algn="ctr">
              <a:lnSpc>
                <a:spcPct val="112000"/>
              </a:lnSpc>
              <a:spcAft>
                <a:spcPts val="20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НВЧ-діод з переходом </a:t>
            </a:r>
            <a:r>
              <a:rPr lang="uk-UA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Шоткі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арсеніді галію:</a:t>
            </a:r>
          </a:p>
          <a:p>
            <a:pPr marL="631190" marR="666750" indent="-6350" algn="ctr">
              <a:lnSpc>
                <a:spcPct val="112000"/>
              </a:lnSpc>
              <a:spcAft>
                <a:spcPts val="2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SiO2; 2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омічний контакт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3 -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смужка з золота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 +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631190" marR="666750" indent="-6350" algn="ctr">
              <a:lnSpc>
                <a:spcPct val="112000"/>
              </a:lnSpc>
              <a:spcAft>
                <a:spcPts val="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5 -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nGaAs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6 -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 переходу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Шоткі</a:t>
            </a:r>
            <a:endParaRPr lang="ru-RU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21" y="794281"/>
            <a:ext cx="3626445" cy="546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66276" y="0"/>
            <a:ext cx="11646569" cy="834189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бар'єру </a:t>
            </a:r>
            <a:r>
              <a:rPr lang="uk-UA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Шоткі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порівнянні з р-п переходом:</a:t>
            </a:r>
            <a:endParaRPr lang="uk-UA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0780"/>
            <a:ext cx="11935326" cy="6307220"/>
          </a:xfrm>
        </p:spPr>
        <p:txBody>
          <a:bodyPr>
            <a:noAutofit/>
          </a:bodyPr>
          <a:lstStyle/>
          <a:p>
            <a:pPr lvl="0" fontAlgn="base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 простота варіювання висоти потенційного бар'єру без зміни властивостей напівпровідника, за рахунок вибору відповідного металу.</a:t>
            </a:r>
          </a:p>
          <a:p>
            <a:pPr lvl="0" fontAlgn="base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 крутизна вольт-амперної характеристики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a≈1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для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a≈1,5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яка обумовлює кращі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детектуючі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властивості.</a:t>
            </a:r>
          </a:p>
          <a:p>
            <a:pPr lvl="0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інерційність, як в детекторному режимі, так і в режимі перемикання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1-2 порядки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менше, ніж у самих «швидких» легованих золотом кремнієвих діодів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fontAlgn="base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Малий рівень шумів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 аж до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≈ ∙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Гц,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переходу частотна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дробового шуму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механізмом дифузії і рекомбінації неосновних носіїв заряду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 можливість отримання менших (у порівнянні з приладами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переходами)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 послідовного електричного опору і теплового опору, так як металевий шар за цими властивостями перевершує будь-який сильно легований шар напівпровідника.</a:t>
            </a:r>
          </a:p>
          <a:p>
            <a:pPr lvl="0" fontAlgn="base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Різка відмінність оптичних властивостей металу і напівпровідника (значно більш різке, ніж в разі напівпровідників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типів провідності), що дозволяє створювати ряд оригінальних фотоелектричних приладів.</a:t>
            </a:r>
          </a:p>
          <a:p>
            <a:pPr lvl="0" fontAlgn="base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простота, що поєднується з широтою можливостей (виготовлення в однотипних процесах різних - випрямляють і омічних - контактів).</a:t>
            </a:r>
          </a:p>
          <a:p>
            <a:pPr lvl="0" fontAlgn="base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 сумісність методів виготовлення контактів метал - напівпровідник з технологією інтегральних схем.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10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1039" y="0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P-I-N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ДІОД</a:t>
            </a:r>
            <a:endParaRPr lang="ru-RU" dirty="0"/>
          </a:p>
        </p:txBody>
      </p:sp>
      <p:pic>
        <p:nvPicPr>
          <p:cNvPr id="4" name="Picture 1330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4776" y="1905129"/>
            <a:ext cx="3120504" cy="2001258"/>
          </a:xfrm>
          <a:prstGeom prst="rect">
            <a:avLst/>
          </a:prstGeom>
        </p:spPr>
      </p:pic>
      <p:grpSp>
        <p:nvGrpSpPr>
          <p:cNvPr id="5" name="Group 124345"/>
          <p:cNvGrpSpPr/>
          <p:nvPr/>
        </p:nvGrpSpPr>
        <p:grpSpPr>
          <a:xfrm>
            <a:off x="815708" y="314183"/>
            <a:ext cx="2432572" cy="3471111"/>
            <a:chOff x="0" y="0"/>
            <a:chExt cx="2298065" cy="3293110"/>
          </a:xfrm>
        </p:grpSpPr>
        <p:pic>
          <p:nvPicPr>
            <p:cNvPr id="6" name="Picture 1347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3670" y="0"/>
              <a:ext cx="1988820" cy="1623060"/>
            </a:xfrm>
            <a:prstGeom prst="rect">
              <a:avLst/>
            </a:prstGeom>
          </p:spPr>
        </p:pic>
        <p:sp>
          <p:nvSpPr>
            <p:cNvPr id="7" name="Rectangle 13473"/>
            <p:cNvSpPr/>
            <p:nvPr/>
          </p:nvSpPr>
          <p:spPr>
            <a:xfrm>
              <a:off x="2143379" y="1487399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435038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8" name="Picture 1348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1623060"/>
              <a:ext cx="2298065" cy="1670050"/>
            </a:xfrm>
            <a:prstGeom prst="rect">
              <a:avLst/>
            </a:prstGeom>
          </p:spPr>
        </p:pic>
      </p:grpSp>
      <p:pic>
        <p:nvPicPr>
          <p:cNvPr id="9" name="Picture 13476"/>
          <p:cNvPicPr/>
          <p:nvPr/>
        </p:nvPicPr>
        <p:blipFill>
          <a:blip r:embed="rId5"/>
          <a:stretch>
            <a:fillRect/>
          </a:stretch>
        </p:blipFill>
        <p:spPr>
          <a:xfrm>
            <a:off x="4210872" y="204149"/>
            <a:ext cx="1870807" cy="20995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57350" y="314183"/>
            <a:ext cx="377026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30240" y="31418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244549" y="422989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Діаграма енергетичних зон діода типу p-i-n: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в стані рівноваги; 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 при зворотній напрузі;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в) при прямій напрузі</a:t>
            </a:r>
          </a:p>
          <a:p>
            <a:pPr marL="1473835" indent="-5715">
              <a:lnSpc>
                <a:spcPct val="112000"/>
              </a:lnSpc>
              <a:spcAft>
                <a:spcPts val="25"/>
              </a:spcAft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Picture 13540"/>
          <p:cNvPicPr/>
          <p:nvPr/>
        </p:nvPicPr>
        <p:blipFill>
          <a:blip r:embed="rId6"/>
          <a:stretch>
            <a:fillRect/>
          </a:stretch>
        </p:blipFill>
        <p:spPr>
          <a:xfrm>
            <a:off x="6884535" y="4229892"/>
            <a:ext cx="2800985" cy="186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86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623" y="0"/>
            <a:ext cx="8807114" cy="6096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ЛАВИННО-ПРОЛЬОТНІ ДІОДИ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439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5643" y="680540"/>
            <a:ext cx="7568307" cy="50397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828968" y="5720258"/>
            <a:ext cx="11216977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6150" marR="334645" indent="-5715" algn="ctr">
              <a:lnSpc>
                <a:spcPct val="112000"/>
              </a:lnSpc>
              <a:spcAft>
                <a:spcPts val="2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лавинно-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прольотного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діода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розподіл в ньому концентрації домішки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6),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електричного поля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(в),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коефіцієнта ударної іонізації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г), 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льт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мп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ep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ЛПД (д)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5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072" y="288758"/>
            <a:ext cx="8935453" cy="75397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ЛАВИННО-ПРОЛЬОТНІ ДІОДИ</a:t>
            </a:r>
            <a:endParaRPr lang="ru-RU" dirty="0"/>
          </a:p>
        </p:txBody>
      </p:sp>
      <p:pic>
        <p:nvPicPr>
          <p:cNvPr id="4" name="Picture 1455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3789" y="1192463"/>
            <a:ext cx="6513095" cy="46629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75694" y="6121280"/>
            <a:ext cx="3913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Просторово-часова діаграма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2381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513" y="160420"/>
            <a:ext cx="8596668" cy="930443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ЛАВИННО-ПРОЛЬОТНІ ДІОДИ</a:t>
            </a:r>
            <a:endParaRPr lang="ru-RU" dirty="0"/>
          </a:p>
        </p:txBody>
      </p:sp>
      <p:pic>
        <p:nvPicPr>
          <p:cNvPr id="4" name="Picture 1506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513" y="1509502"/>
            <a:ext cx="7985403" cy="33672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85143" y="5295438"/>
            <a:ext cx="10608713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685" marR="334645" indent="311150" algn="ctr">
              <a:lnSpc>
                <a:spcPct val="112000"/>
              </a:lnSpc>
              <a:spcAft>
                <a:spcPts val="25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Конструкція ЛПД: а - германієвого; б - кремнієвого; 1 металева основа; 2 - керамічна втулка; 3 кристал; 4 - з'єднувальний електрод; 5 ніпель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1389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1058</TotalTime>
  <Words>573</Words>
  <Application>Microsoft Office PowerPoint</Application>
  <PresentationFormat>Широкоэкранный</PresentationFormat>
  <Paragraphs>92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ТУНЕЛЬНИЙ ДІОД  </vt:lpstr>
      <vt:lpstr>ТУНЕЛЬНИЙ ДІОД  </vt:lpstr>
      <vt:lpstr>ТУНЕЛЬНИЙ ДІОД  </vt:lpstr>
      <vt:lpstr>ДІОД ШОТКІ </vt:lpstr>
      <vt:lpstr>Переваги бар'єру Шоткі в порівнянні з р-п переходом:</vt:lpstr>
      <vt:lpstr>P-I-N ДІОД</vt:lpstr>
      <vt:lpstr>ЛАВИННО-ПРОЛЬОТНІ ДІОДИ</vt:lpstr>
      <vt:lpstr>ЛАВИННО-ПРОЛЬОТНІ ДІОДИ</vt:lpstr>
      <vt:lpstr>ЛАВИННО-ПРОЛЬОТНІ ДІОДИ</vt:lpstr>
      <vt:lpstr>ДІОД ГАННА  </vt:lpstr>
      <vt:lpstr>ДІОД ГАННА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Мікрохвильова техніка</dc:title>
  <dc:creator>User</dc:creator>
  <cp:lastModifiedBy>User</cp:lastModifiedBy>
  <cp:revision>92</cp:revision>
  <cp:lastPrinted>2017-08-30T11:45:59Z</cp:lastPrinted>
  <dcterms:created xsi:type="dcterms:W3CDTF">2017-07-18T10:21:40Z</dcterms:created>
  <dcterms:modified xsi:type="dcterms:W3CDTF">2020-10-27T11:00:42Z</dcterms:modified>
</cp:coreProperties>
</file>