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4" autoAdjust="0"/>
    <p:restoredTop sz="94660"/>
  </p:normalViewPr>
  <p:slideViewPr>
    <p:cSldViewPr snapToGrid="0">
      <p:cViewPr varScale="1">
        <p:scale>
          <a:sx n="68" d="100"/>
          <a:sy n="68" d="100"/>
        </p:scale>
        <p:origin x="66"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10/29/2023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378424"/>
            <a:ext cx="7766936" cy="2672412"/>
          </a:xfrm>
        </p:spPr>
        <p:txBody>
          <a:bodyPr/>
          <a:lstStyle/>
          <a:p>
            <a:pPr algn="ctr"/>
            <a:r>
              <a:rPr lang="uk-UA" dirty="0" smtClean="0"/>
              <a:t>Управління якістю адміністративних послуг</a:t>
            </a:r>
            <a:endParaRPr lang="ru-RU" dirty="0"/>
          </a:p>
        </p:txBody>
      </p:sp>
      <p:sp>
        <p:nvSpPr>
          <p:cNvPr id="3" name="Подзаголовок 2"/>
          <p:cNvSpPr>
            <a:spLocks noGrp="1"/>
          </p:cNvSpPr>
          <p:nvPr>
            <p:ph type="subTitle" idx="1"/>
          </p:nvPr>
        </p:nvSpPr>
        <p:spPr/>
        <p:txBody>
          <a:bodyPr>
            <a:normAutofit lnSpcReduction="10000"/>
          </a:bodyPr>
          <a:lstStyle/>
          <a:p>
            <a:r>
              <a:rPr lang="uk-UA" dirty="0" smtClean="0"/>
              <a:t>Кандидат політичних наук, доцент </a:t>
            </a:r>
            <a:endParaRPr lang="uk-UA" dirty="0" smtClean="0"/>
          </a:p>
          <a:p>
            <a:r>
              <a:rPr lang="uk-UA" dirty="0" smtClean="0"/>
              <a:t>Кафедра управління та адміністрування</a:t>
            </a:r>
            <a:endParaRPr lang="uk-UA" dirty="0" smtClean="0"/>
          </a:p>
          <a:p>
            <a:r>
              <a:rPr lang="uk-UA" dirty="0" err="1" smtClean="0"/>
              <a:t>Венгер</a:t>
            </a:r>
            <a:r>
              <a:rPr lang="uk-UA" dirty="0" smtClean="0"/>
              <a:t> Ольга Миколаївна</a:t>
            </a:r>
            <a:endParaRPr lang="ru-RU" dirty="0"/>
          </a:p>
        </p:txBody>
      </p:sp>
    </p:spTree>
    <p:extLst>
      <p:ext uri="{BB962C8B-B14F-4D97-AF65-F5344CB8AC3E}">
        <p14:creationId xmlns:p14="http://schemas.microsoft.com/office/powerpoint/2010/main" val="227083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pPr algn="just"/>
            <a:r>
              <a:rPr lang="uk-UA" dirty="0" smtClean="0"/>
              <a:t>Реалізація стратегічного курсу на європейську інтеграцію вимагає від України впровадження в державне управління принципів міжнародного менеджменту якості для забезпечення ефективності державного управління та якості надання адміністративних послуг, що зумовлено незадоволеністю населення низьким рівнем життя та неякісними послугами і, як наслідок, недостатньою конкурентоспроможністю України серед міжнародної спільноти</a:t>
            </a:r>
            <a:r>
              <a:rPr lang="uk-UA" dirty="0" smtClean="0"/>
              <a:t>.</a:t>
            </a:r>
          </a:p>
          <a:p>
            <a:pPr algn="just"/>
            <a:r>
              <a:rPr lang="uk-UA" smtClean="0"/>
              <a:t>Оцінка </a:t>
            </a:r>
            <a:r>
              <a:rPr lang="uk-UA" dirty="0"/>
              <a:t>якості надання послуг – це, фактично, перевірка діяльності суб’єкта надання послуг щодо відповідності результату наданої послуги офіційно встановленим вимогам. Водночас питання якісного надання адміністративних послуг усе ще не знайшло свого належного теоретичного та практичного висвітлення. Крім того, останнім часом потребує вдосконалення як правове забезпечення стандартів адміністративних послуг, так і законодавче закріплення ключових вимог до якості таких послуг.</a:t>
            </a:r>
          </a:p>
          <a:p>
            <a:pPr algn="just"/>
            <a:endParaRPr lang="uk-UA" dirty="0"/>
          </a:p>
        </p:txBody>
      </p:sp>
    </p:spTree>
    <p:extLst>
      <p:ext uri="{BB962C8B-B14F-4D97-AF65-F5344CB8AC3E}">
        <p14:creationId xmlns:p14="http://schemas.microsoft.com/office/powerpoint/2010/main" val="3684479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Метою </a:t>
            </a:r>
            <a:r>
              <a:rPr lang="ru-RU" dirty="0" err="1"/>
              <a:t>викладання</a:t>
            </a:r>
            <a:r>
              <a:rPr lang="ru-RU" dirty="0"/>
              <a:t> </a:t>
            </a:r>
            <a:r>
              <a:rPr lang="ru-RU" dirty="0" err="1"/>
              <a:t>навчальної</a:t>
            </a:r>
            <a:r>
              <a:rPr lang="ru-RU" dirty="0"/>
              <a:t> </a:t>
            </a:r>
            <a:r>
              <a:rPr lang="ru-RU" dirty="0" err="1"/>
              <a:t>дисципліни</a:t>
            </a:r>
            <a:r>
              <a:rPr lang="ru-RU" dirty="0"/>
              <a:t> є </a:t>
            </a:r>
          </a:p>
        </p:txBody>
      </p:sp>
      <p:sp>
        <p:nvSpPr>
          <p:cNvPr id="3" name="Объект 2"/>
          <p:cNvSpPr>
            <a:spLocks noGrp="1"/>
          </p:cNvSpPr>
          <p:nvPr>
            <p:ph idx="1"/>
          </p:nvPr>
        </p:nvSpPr>
        <p:spPr/>
        <p:txBody>
          <a:bodyPr/>
          <a:lstStyle/>
          <a:p>
            <a:r>
              <a:rPr lang="uk-UA" b="1" dirty="0"/>
              <a:t>Метою</a:t>
            </a:r>
            <a:r>
              <a:rPr lang="uk-UA" dirty="0"/>
              <a:t> вивчення дисципліни «Управління якістю адміністративних послуг» полягає у формуванні серед здобувачів вищої освіти комплексного знання щодо предмету курсу, яке відповідає сучасним тенденціям розвитку публічного адміністрування. </a:t>
            </a:r>
          </a:p>
          <a:p>
            <a:r>
              <a:rPr lang="uk-UA" b="1" dirty="0"/>
              <a:t>Основними завданнями</a:t>
            </a:r>
            <a:r>
              <a:rPr lang="uk-UA" dirty="0"/>
              <a:t> вивчення дисципліни «Управління якістю адміністративних послуг» є такі:  засвоїти основні знання про сутність, сучасні концепції види адміністративних послуг, ознайомитися з правовим регулюванням надання адміністративних послуг в Україні; проаналізувати основні процедури надання адміністративних послуг; визначити критерії оцінювання якості надання адміністративних послуг, набути вмінь застосовувати інструменти оцінювання якості надання адміністративних послуг; виробити навички використання системи електронних адміністративних послуг..</a:t>
            </a:r>
          </a:p>
        </p:txBody>
      </p:sp>
      <p:sp>
        <p:nvSpPr>
          <p:cNvPr id="4" name="Rectangle 1"/>
          <p:cNvSpPr>
            <a:spLocks noChangeArrowheads="1"/>
          </p:cNvSpPr>
          <p:nvPr/>
        </p:nvSpPr>
        <p:spPr bwMode="auto">
          <a:xfrm>
            <a:off x="1776413" y="30013275"/>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1" i="0" u="none" strike="noStrike" cap="none" normalizeH="0" baseline="0" smtClean="0">
                <a:ln>
                  <a:noFill/>
                </a:ln>
                <a:solidFill>
                  <a:srgbClr val="000000"/>
                </a:solidFill>
                <a:effectLst/>
                <a:latin typeface="Times" panose="02020603050405020304" pitchFamily="18" charset="0"/>
              </a:rPr>
              <a:t>Метою </a:t>
            </a:r>
            <a:r>
              <a:rPr kumimoji="0" lang="ru-RU" altLang="ru-RU" sz="1300" b="0" i="0" u="none" strike="noStrike" cap="none" normalizeH="0" baseline="0" smtClean="0">
                <a:ln>
                  <a:noFill/>
                </a:ln>
                <a:solidFill>
                  <a:srgbClr val="000000"/>
                </a:solidFill>
                <a:effectLst/>
                <a:latin typeface="Times" panose="02020603050405020304" pitchFamily="18" charset="0"/>
              </a:rPr>
              <a:t>викладання навчальної дисципліни є опанування студентами</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1204913" y="302355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теоретичними знаннями з питань публічного адміністрування та набуття</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1204913" y="3044983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практичних вмінь і навичок щодо застосування законів, принципів, методів,</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1204913" y="3067367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технологій та процедур в управлінні суб'єктами публічної сфери; набуття</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204913" y="3088798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вмінь та формування компетентностей, необхідних для виконання функцій та</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1204913" y="311118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реалізації</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0" name="Rectangle 7"/>
          <p:cNvSpPr>
            <a:spLocks noChangeArrowheads="1"/>
          </p:cNvSpPr>
          <p:nvPr/>
        </p:nvSpPr>
        <p:spPr bwMode="auto">
          <a:xfrm>
            <a:off x="2276475" y="311118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повноважень</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3624263" y="311118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керівника (фахівця)</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5756275" y="311118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суб'єкта</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6694488" y="311118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публічного</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1204913" y="3132613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адміністрування, в тому числі для органів державної влади та місцевого</a:t>
            </a:r>
            <a:endParaRPr kumimoji="0" lang="ru-RU" altLang="ru-RU"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5" name="Rectangle 12"/>
          <p:cNvSpPr>
            <a:spLocks noChangeArrowheads="1"/>
          </p:cNvSpPr>
          <p:nvPr/>
        </p:nvSpPr>
        <p:spPr bwMode="auto">
          <a:xfrm>
            <a:off x="1204913" y="3154838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300" b="0" i="0" u="none" strike="noStrike" cap="none" normalizeH="0" baseline="0" smtClean="0">
                <a:ln>
                  <a:noFill/>
                </a:ln>
                <a:solidFill>
                  <a:srgbClr val="000000"/>
                </a:solidFill>
                <a:effectLst/>
                <a:latin typeface="Times" panose="02020603050405020304" pitchFamily="18" charset="0"/>
              </a:rPr>
              <a:t>самоврядування</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3428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У разі успішного завершення курсу студент </a:t>
            </a:r>
            <a:r>
              <a:rPr lang="uk-UA" b="1" u="sng" dirty="0"/>
              <a:t>зможе</a:t>
            </a:r>
            <a:r>
              <a:rPr lang="uk-UA" b="1" dirty="0"/>
              <a:t>:</a:t>
            </a:r>
            <a:r>
              <a:rPr lang="uk-UA" dirty="0"/>
              <a:t/>
            </a:r>
            <a:br>
              <a:rPr lang="uk-UA" dirty="0"/>
            </a:br>
            <a:endParaRPr lang="ru-RU" dirty="0"/>
          </a:p>
        </p:txBody>
      </p:sp>
      <p:sp>
        <p:nvSpPr>
          <p:cNvPr id="3" name="Объект 2"/>
          <p:cNvSpPr>
            <a:spLocks noGrp="1"/>
          </p:cNvSpPr>
          <p:nvPr>
            <p:ph idx="1"/>
          </p:nvPr>
        </p:nvSpPr>
        <p:spPr/>
        <p:txBody>
          <a:bodyPr>
            <a:normAutofit/>
          </a:bodyPr>
          <a:lstStyle/>
          <a:p>
            <a:pPr lvl="0"/>
            <a:r>
              <a:rPr lang="uk-UA" dirty="0" smtClean="0"/>
              <a:t>вирішувати </a:t>
            </a:r>
            <a:r>
              <a:rPr lang="uk-UA" dirty="0"/>
              <a:t>задачі, надані до теми практичних занять, виконувати завдання із самостійної роботи;</a:t>
            </a:r>
          </a:p>
          <a:p>
            <a:pPr lvl="0"/>
            <a:r>
              <a:rPr lang="uk-UA" dirty="0"/>
              <a:t> усвідомлювати сервісне призначення держави, її органів та органів місцевого самоврядування, що спрямоване на служіння інтересам людини і громадянина; </a:t>
            </a:r>
          </a:p>
          <a:p>
            <a:pPr lvl="0"/>
            <a:r>
              <a:rPr lang="uk-UA" dirty="0"/>
              <a:t>оцінювати та аналізувати конкретні правові ситуації та приймати обґрунтовані рішення; </a:t>
            </a:r>
          </a:p>
          <a:p>
            <a:pPr lvl="0"/>
            <a:r>
              <a:rPr lang="uk-UA" dirty="0"/>
              <a:t>демонструвати спеціалізовані концептуальні знання, набуті у процесі навчання та/або професійної діяльності на рівні новітніх досягнень, які є основою для абстрактного мислення та впровадження інноваційної практики.</a:t>
            </a:r>
          </a:p>
        </p:txBody>
      </p:sp>
    </p:spTree>
    <p:extLst>
      <p:ext uri="{BB962C8B-B14F-4D97-AF65-F5344CB8AC3E}">
        <p14:creationId xmlns:p14="http://schemas.microsoft.com/office/powerpoint/2010/main" val="4146710342"/>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TotalTime>
  <Words>379</Words>
  <Application>Microsoft Office PowerPoint</Application>
  <PresentationFormat>Широкоэкранный</PresentationFormat>
  <Paragraphs>26</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Times</vt:lpstr>
      <vt:lpstr>Trebuchet MS</vt:lpstr>
      <vt:lpstr>Wingdings 3</vt:lpstr>
      <vt:lpstr>Аспект</vt:lpstr>
      <vt:lpstr>Управління якістю адміністративних послуг</vt:lpstr>
      <vt:lpstr>Презентация PowerPoint</vt:lpstr>
      <vt:lpstr>Метою викладання навчальної дисципліни є </vt:lpstr>
      <vt:lpstr>У разі успішного завершення курсу студент зможе: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якістю адміністративних послуг</dc:title>
  <dc:creator>Оля</dc:creator>
  <cp:lastModifiedBy>Оля</cp:lastModifiedBy>
  <cp:revision>2</cp:revision>
  <dcterms:created xsi:type="dcterms:W3CDTF">2022-01-20T07:17:07Z</dcterms:created>
  <dcterms:modified xsi:type="dcterms:W3CDTF">2023-10-29T21:49:20Z</dcterms:modified>
</cp:coreProperties>
</file>