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56" r:id="rId2"/>
    <p:sldId id="272" r:id="rId3"/>
    <p:sldId id="27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3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C0DF"/>
    <a:srgbClr val="C6CDDC"/>
    <a:srgbClr val="D8D7CA"/>
    <a:srgbClr val="9EF8A2"/>
    <a:srgbClr val="FFF8CD"/>
    <a:srgbClr val="FFFFFF"/>
    <a:srgbClr val="9D5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07" autoAdjust="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8962CF-6E10-47DB-9326-647F1CA9AB05}" type="doc">
      <dgm:prSet loTypeId="urn:microsoft.com/office/officeart/2005/8/layout/chevron2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29AC4F1-B3D4-4741-8853-791227997A5A}">
      <dgm:prSet phldrT="[Текст]" custT="1"/>
      <dgm:spPr/>
      <dgm:t>
        <a:bodyPr/>
        <a:lstStyle/>
        <a:p>
          <a:r>
            <a:rPr lang="uk-UA" sz="1400" b="1" spc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Попередній</a:t>
          </a:r>
          <a:endParaRPr lang="ru-RU" sz="1400" b="1" spc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F72733B-32D7-4E5D-9E8F-AA1DD0DC738A}" type="parTrans" cxnId="{D4A0C83A-2D65-4895-A209-B5E1548D6823}">
      <dgm:prSet/>
      <dgm:spPr/>
      <dgm:t>
        <a:bodyPr/>
        <a:lstStyle/>
        <a:p>
          <a:endParaRPr lang="ru-RU"/>
        </a:p>
      </dgm:t>
    </dgm:pt>
    <dgm:pt modelId="{15FCCD79-BF62-4B14-AACA-E3968A5B9D4C}" type="sibTrans" cxnId="{D4A0C83A-2D65-4895-A209-B5E1548D6823}">
      <dgm:prSet/>
      <dgm:spPr/>
      <dgm:t>
        <a:bodyPr/>
        <a:lstStyle/>
        <a:p>
          <a:endParaRPr lang="ru-RU"/>
        </a:p>
      </dgm:t>
    </dgm:pt>
    <dgm:pt modelId="{3A9A529C-63A2-4BFE-8D50-8315E1214689}">
      <dgm:prSet phldrT="[Текст]" custT="1"/>
      <dgm:spPr/>
      <dgm:t>
        <a:bodyPr/>
        <a:lstStyle/>
        <a:p>
          <a:r>
            <a:rPr lang="uk-U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Поточний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16D1646-AFF8-40ED-988A-E3F4A43C1B4A}" type="parTrans" cxnId="{ED8F1B45-9030-4D33-8C74-E33E6120558F}">
      <dgm:prSet/>
      <dgm:spPr/>
      <dgm:t>
        <a:bodyPr/>
        <a:lstStyle/>
        <a:p>
          <a:endParaRPr lang="ru-RU"/>
        </a:p>
      </dgm:t>
    </dgm:pt>
    <dgm:pt modelId="{965BA01D-2ED4-400F-BDE9-0E33535F6E68}" type="sibTrans" cxnId="{ED8F1B45-9030-4D33-8C74-E33E6120558F}">
      <dgm:prSet/>
      <dgm:spPr/>
      <dgm:t>
        <a:bodyPr/>
        <a:lstStyle/>
        <a:p>
          <a:endParaRPr lang="ru-RU"/>
        </a:p>
      </dgm:t>
    </dgm:pt>
    <dgm:pt modelId="{BCE3B1D8-07E5-4377-8F09-0BB1367A8438}">
      <dgm:prSet phldrT="[Текст]" custT="1"/>
      <dgm:spPr/>
      <dgm:t>
        <a:bodyPr/>
        <a:lstStyle/>
        <a:p>
          <a:r>
            <a:rPr lang="uk-UA" sz="1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Заключний</a:t>
          </a:r>
          <a:endParaRPr lang="ru-RU" sz="1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8CE6AD8F-39E1-412A-8B36-27D1AB453B19}" type="parTrans" cxnId="{92039C39-0EB5-4411-821B-CEF89E6D6F97}">
      <dgm:prSet/>
      <dgm:spPr/>
      <dgm:t>
        <a:bodyPr/>
        <a:lstStyle/>
        <a:p>
          <a:endParaRPr lang="ru-RU"/>
        </a:p>
      </dgm:t>
    </dgm:pt>
    <dgm:pt modelId="{97D10AA6-5B4C-4D21-92F5-6CCE5E652A9E}" type="sibTrans" cxnId="{92039C39-0EB5-4411-821B-CEF89E6D6F97}">
      <dgm:prSet/>
      <dgm:spPr/>
      <dgm:t>
        <a:bodyPr/>
        <a:lstStyle/>
        <a:p>
          <a:endParaRPr lang="ru-RU"/>
        </a:p>
      </dgm:t>
    </dgm:pt>
    <dgm:pt modelId="{F66611FA-4499-4211-AB23-EB5EA576A0FE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Здійснюється до фактичного початку контрольованих процесів. В організаціях ведеться в трьох ключових областях:</a:t>
          </a:r>
          <a:endParaRPr lang="ru-RU" sz="1400" dirty="0"/>
        </a:p>
      </dgm:t>
    </dgm:pt>
    <dgm:pt modelId="{8C5343D3-99BB-432F-A74A-C941972AA7F2}" type="parTrans" cxnId="{3980A76C-0F0E-43CD-9911-3928C37B53AE}">
      <dgm:prSet/>
      <dgm:spPr/>
      <dgm:t>
        <a:bodyPr/>
        <a:lstStyle/>
        <a:p>
          <a:endParaRPr lang="ru-RU"/>
        </a:p>
      </dgm:t>
    </dgm:pt>
    <dgm:pt modelId="{5C8F5C0C-A523-443D-8D6C-D75CE440B3C5}" type="sibTrans" cxnId="{3980A76C-0F0E-43CD-9911-3928C37B53AE}">
      <dgm:prSet/>
      <dgm:spPr/>
      <dgm:t>
        <a:bodyPr/>
        <a:lstStyle/>
        <a:p>
          <a:endParaRPr lang="ru-RU"/>
        </a:p>
      </dgm:t>
    </dgm:pt>
    <dgm:pt modelId="{91CC8D31-83C3-423B-9E24-1BF96A490D3D}">
      <dgm:prSet custT="1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rtl="0"/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Проводиться в ході реалізації виконання робіт.</a:t>
          </a:r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uk-UA" sz="1100" dirty="0" smtClean="0">
              <a:latin typeface="Times New Roman" pitchFamily="18" charset="0"/>
              <a:cs typeface="Times New Roman" pitchFamily="18" charset="0"/>
            </a:rPr>
          </a:br>
          <a:r>
            <a:rPr lang="uk-UA" sz="11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uk-UA" sz="1100" dirty="0" smtClean="0">
              <a:latin typeface="Times New Roman" pitchFamily="18" charset="0"/>
              <a:cs typeface="Times New Roman" pitchFamily="18" charset="0"/>
            </a:rPr>
          </a:br>
          <a:endParaRPr lang="ru-RU" sz="1100" dirty="0">
            <a:latin typeface="Times New Roman" pitchFamily="18" charset="0"/>
            <a:cs typeface="Times New Roman" pitchFamily="18" charset="0"/>
          </a:endParaRPr>
        </a:p>
      </dgm:t>
    </dgm:pt>
    <dgm:pt modelId="{59490242-436B-445F-B48E-73C5502B6749}" type="parTrans" cxnId="{A1A3FEEA-BE99-4BA9-B410-8A15366854FE}">
      <dgm:prSet/>
      <dgm:spPr/>
      <dgm:t>
        <a:bodyPr/>
        <a:lstStyle/>
        <a:p>
          <a:endParaRPr lang="ru-RU"/>
        </a:p>
      </dgm:t>
    </dgm:pt>
    <dgm:pt modelId="{B56A2159-60FE-48CC-8117-4299DA598079}" type="sibTrans" cxnId="{A1A3FEEA-BE99-4BA9-B410-8A15366854FE}">
      <dgm:prSet/>
      <dgm:spPr/>
      <dgm:t>
        <a:bodyPr/>
        <a:lstStyle/>
        <a:p>
          <a:endParaRPr lang="ru-RU"/>
        </a:p>
      </dgm:t>
    </dgm:pt>
    <dgm:pt modelId="{BCDD1234-957D-4D5D-BA6F-E5CA7B186E40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Людські ресурси</a:t>
          </a:r>
          <a:endParaRPr lang="ru-RU" sz="1400" dirty="0"/>
        </a:p>
      </dgm:t>
    </dgm:pt>
    <dgm:pt modelId="{C1F539CB-B943-43CA-8DFC-04E22791B116}" type="parTrans" cxnId="{C116AB5F-4E46-467D-9D71-E1DE977928A5}">
      <dgm:prSet/>
      <dgm:spPr/>
      <dgm:t>
        <a:bodyPr/>
        <a:lstStyle/>
        <a:p>
          <a:endParaRPr lang="ru-RU"/>
        </a:p>
      </dgm:t>
    </dgm:pt>
    <dgm:pt modelId="{EF9773B8-541E-47FF-A030-0E7978A77181}" type="sibTrans" cxnId="{C116AB5F-4E46-467D-9D71-E1DE977928A5}">
      <dgm:prSet/>
      <dgm:spPr/>
      <dgm:t>
        <a:bodyPr/>
        <a:lstStyle/>
        <a:p>
          <a:endParaRPr lang="ru-RU"/>
        </a:p>
      </dgm:t>
    </dgm:pt>
    <dgm:pt modelId="{A270577D-F042-4F58-9A01-EAB2AD04BFF3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Матеріальні ресурси</a:t>
          </a:r>
          <a:endParaRPr lang="ru-RU" sz="1400" dirty="0"/>
        </a:p>
      </dgm:t>
    </dgm:pt>
    <dgm:pt modelId="{1198B7C8-C9CD-493C-8312-9CBF1E46EE6B}" type="parTrans" cxnId="{A0DAE14F-F336-4324-8E29-05AEFC830248}">
      <dgm:prSet/>
      <dgm:spPr/>
      <dgm:t>
        <a:bodyPr/>
        <a:lstStyle/>
        <a:p>
          <a:endParaRPr lang="ru-RU"/>
        </a:p>
      </dgm:t>
    </dgm:pt>
    <dgm:pt modelId="{3BCAD716-4C69-420D-9238-C1603FA53E6E}" type="sibTrans" cxnId="{A0DAE14F-F336-4324-8E29-05AEFC830248}">
      <dgm:prSet/>
      <dgm:spPr/>
      <dgm:t>
        <a:bodyPr/>
        <a:lstStyle/>
        <a:p>
          <a:endParaRPr lang="ru-RU"/>
        </a:p>
      </dgm:t>
    </dgm:pt>
    <dgm:pt modelId="{C9D9E40E-C049-4FBE-9B07-97A19EFBE7E6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Фінансові ресурси</a:t>
          </a:r>
          <a:endParaRPr lang="ru-RU" sz="1400" dirty="0"/>
        </a:p>
      </dgm:t>
    </dgm:pt>
    <dgm:pt modelId="{165B6114-EE44-433B-A8A7-F3F4E370B287}" type="parTrans" cxnId="{29459767-3C3D-4DC9-AF65-3D8B6213D711}">
      <dgm:prSet/>
      <dgm:spPr/>
      <dgm:t>
        <a:bodyPr/>
        <a:lstStyle/>
        <a:p>
          <a:endParaRPr lang="ru-RU"/>
        </a:p>
      </dgm:t>
    </dgm:pt>
    <dgm:pt modelId="{C1DB9E0A-8C1E-49F9-8C44-1654737B3668}" type="sibTrans" cxnId="{29459767-3C3D-4DC9-AF65-3D8B6213D711}">
      <dgm:prSet/>
      <dgm:spPr/>
      <dgm:t>
        <a:bodyPr/>
        <a:lstStyle/>
        <a:p>
          <a:endParaRPr lang="ru-RU"/>
        </a:p>
      </dgm:t>
    </dgm:pt>
    <dgm:pt modelId="{949D2BBE-4DD0-4045-90FE-7EB9D6418605}">
      <dgm:prSet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Проводиться після виконання роботи.</a:t>
          </a:r>
          <a:br>
            <a:rPr lang="uk-UA" sz="1400" dirty="0" smtClean="0">
              <a:latin typeface="Times New Roman" pitchFamily="18" charset="0"/>
              <a:cs typeface="Times New Roman" pitchFamily="18" charset="0"/>
            </a:rPr>
          </a:br>
          <a:r>
            <a:rPr lang="uk-UA" sz="1400" b="1" i="0" u="sng" dirty="0" smtClean="0">
              <a:latin typeface="Times New Roman" pitchFamily="18" charset="0"/>
              <a:cs typeface="Times New Roman" pitchFamily="18" charset="0"/>
            </a:rPr>
            <a:t>Завдання контролю:</a:t>
          </a: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uk-UA" sz="1400" dirty="0" smtClean="0">
              <a:latin typeface="Times New Roman" pitchFamily="18" charset="0"/>
              <a:cs typeface="Times New Roman" pitchFamily="18" charset="0"/>
            </a:rPr>
          </a:b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- отримання вихідної інформації для планування аналогічних робіт в майбутньому</a:t>
          </a:r>
          <a:br>
            <a:rPr lang="uk-UA" sz="1400" dirty="0" smtClean="0">
              <a:latin typeface="Times New Roman" pitchFamily="18" charset="0"/>
              <a:cs typeface="Times New Roman" pitchFamily="18" charset="0"/>
            </a:rPr>
          </a:br>
          <a:r>
            <a:rPr lang="uk-UA" sz="1400" dirty="0" smtClean="0">
              <a:latin typeface="Times New Roman" pitchFamily="18" charset="0"/>
              <a:cs typeface="Times New Roman" pitchFamily="18" charset="0"/>
            </a:rPr>
            <a:t>- вимір результативності і прийняття мотивуючих впливів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7027C53-6570-497F-92C8-9193FDCEB97E}" type="parTrans" cxnId="{CB52CFCC-1F38-4BFC-900B-A59C206956A5}">
      <dgm:prSet/>
      <dgm:spPr/>
      <dgm:t>
        <a:bodyPr/>
        <a:lstStyle/>
        <a:p>
          <a:endParaRPr lang="ru-RU"/>
        </a:p>
      </dgm:t>
    </dgm:pt>
    <dgm:pt modelId="{5E7AC50E-C042-4C6C-895C-EB46FEBAB055}" type="sibTrans" cxnId="{CB52CFCC-1F38-4BFC-900B-A59C206956A5}">
      <dgm:prSet/>
      <dgm:spPr/>
      <dgm:t>
        <a:bodyPr/>
        <a:lstStyle/>
        <a:p>
          <a:endParaRPr lang="ru-RU"/>
        </a:p>
      </dgm:t>
    </dgm:pt>
    <dgm:pt modelId="{3AFF042C-5867-4851-A094-02DC3FAC4CF2}" type="pres">
      <dgm:prSet presAssocID="{5A8962CF-6E10-47DB-9326-647F1CA9AB0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D6D9F6-6E06-455C-BDE7-B940130B9B90}" type="pres">
      <dgm:prSet presAssocID="{C29AC4F1-B3D4-4741-8853-791227997A5A}" presName="composite" presStyleCnt="0"/>
      <dgm:spPr/>
    </dgm:pt>
    <dgm:pt modelId="{8A434C71-8F43-4900-B93A-D7EB65D97EE5}" type="pres">
      <dgm:prSet presAssocID="{C29AC4F1-B3D4-4741-8853-791227997A5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A756F7-9C33-4789-9D1C-2214915090CA}" type="pres">
      <dgm:prSet presAssocID="{C29AC4F1-B3D4-4741-8853-791227997A5A}" presName="descendantText" presStyleLbl="alignAcc1" presStyleIdx="0" presStyleCnt="3" custScaleY="135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B67EF9-4A39-43FC-B433-0ADE1B604E49}" type="pres">
      <dgm:prSet presAssocID="{15FCCD79-BF62-4B14-AACA-E3968A5B9D4C}" presName="sp" presStyleCnt="0"/>
      <dgm:spPr/>
    </dgm:pt>
    <dgm:pt modelId="{8CDF4312-FFBE-4CC8-83A5-9D300BCDE513}" type="pres">
      <dgm:prSet presAssocID="{3A9A529C-63A2-4BFE-8D50-8315E1214689}" presName="composite" presStyleCnt="0"/>
      <dgm:spPr/>
    </dgm:pt>
    <dgm:pt modelId="{069F0231-9376-43FC-99EB-19F1A73519FF}" type="pres">
      <dgm:prSet presAssocID="{3A9A529C-63A2-4BFE-8D50-8315E1214689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5A2454-0C35-48DB-B023-F2060BE2695B}" type="pres">
      <dgm:prSet presAssocID="{3A9A529C-63A2-4BFE-8D50-8315E1214689}" presName="descendantText" presStyleLbl="alignAcc1" presStyleIdx="1" presStyleCnt="3" custScaleY="53715" custLinFactNeighborX="-92" custLinFactNeighborY="27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6D4ED9-5DD5-4C49-8E38-BA36323D81FB}" type="pres">
      <dgm:prSet presAssocID="{965BA01D-2ED4-400F-BDE9-0E33535F6E68}" presName="sp" presStyleCnt="0"/>
      <dgm:spPr/>
    </dgm:pt>
    <dgm:pt modelId="{49E97FA7-ACF6-47CF-A7D8-2BC37DD09ECF}" type="pres">
      <dgm:prSet presAssocID="{BCE3B1D8-07E5-4377-8F09-0BB1367A8438}" presName="composite" presStyleCnt="0"/>
      <dgm:spPr/>
    </dgm:pt>
    <dgm:pt modelId="{CB246DBC-D7F9-4A37-9A7D-172CE9312F9A}" type="pres">
      <dgm:prSet presAssocID="{BCE3B1D8-07E5-4377-8F09-0BB1367A843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6D4BC6-863D-482D-AA24-F3B7C06720E3}" type="pres">
      <dgm:prSet presAssocID="{BCE3B1D8-07E5-4377-8F09-0BB1367A8438}" presName="descendantText" presStyleLbl="alignAcc1" presStyleIdx="2" presStyleCnt="3" custScaleY="936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74EBD7-263C-4022-A421-45D02E70E94F}" type="presOf" srcId="{5A8962CF-6E10-47DB-9326-647F1CA9AB05}" destId="{3AFF042C-5867-4851-A094-02DC3FAC4CF2}" srcOrd="0" destOrd="0" presId="urn:microsoft.com/office/officeart/2005/8/layout/chevron2"/>
    <dgm:cxn modelId="{73FE8265-7A74-44C8-A6C0-70BD7E3F71A3}" type="presOf" srcId="{BCE3B1D8-07E5-4377-8F09-0BB1367A8438}" destId="{CB246DBC-D7F9-4A37-9A7D-172CE9312F9A}" srcOrd="0" destOrd="0" presId="urn:microsoft.com/office/officeart/2005/8/layout/chevron2"/>
    <dgm:cxn modelId="{1FB20A10-E892-4387-BC82-D3BD4627FE58}" type="presOf" srcId="{BCDD1234-957D-4D5D-BA6F-E5CA7B186E40}" destId="{0AA756F7-9C33-4789-9D1C-2214915090CA}" srcOrd="0" destOrd="1" presId="urn:microsoft.com/office/officeart/2005/8/layout/chevron2"/>
    <dgm:cxn modelId="{68BACD7A-369B-4A94-9B6E-89DAAD6F7666}" type="presOf" srcId="{F66611FA-4499-4211-AB23-EB5EA576A0FE}" destId="{0AA756F7-9C33-4789-9D1C-2214915090CA}" srcOrd="0" destOrd="0" presId="urn:microsoft.com/office/officeart/2005/8/layout/chevron2"/>
    <dgm:cxn modelId="{3980A76C-0F0E-43CD-9911-3928C37B53AE}" srcId="{C29AC4F1-B3D4-4741-8853-791227997A5A}" destId="{F66611FA-4499-4211-AB23-EB5EA576A0FE}" srcOrd="0" destOrd="0" parTransId="{8C5343D3-99BB-432F-A74A-C941972AA7F2}" sibTransId="{5C8F5C0C-A523-443D-8D6C-D75CE440B3C5}"/>
    <dgm:cxn modelId="{FDEC305B-E25E-46C8-B79C-398B075FB89F}" type="presOf" srcId="{949D2BBE-4DD0-4045-90FE-7EB9D6418605}" destId="{EA6D4BC6-863D-482D-AA24-F3B7C06720E3}" srcOrd="0" destOrd="0" presId="urn:microsoft.com/office/officeart/2005/8/layout/chevron2"/>
    <dgm:cxn modelId="{ED8F1B45-9030-4D33-8C74-E33E6120558F}" srcId="{5A8962CF-6E10-47DB-9326-647F1CA9AB05}" destId="{3A9A529C-63A2-4BFE-8D50-8315E1214689}" srcOrd="1" destOrd="0" parTransId="{D16D1646-AFF8-40ED-988A-E3F4A43C1B4A}" sibTransId="{965BA01D-2ED4-400F-BDE9-0E33535F6E68}"/>
    <dgm:cxn modelId="{6BFBD031-CF27-4BB6-9544-0F925B695FB1}" type="presOf" srcId="{A270577D-F042-4F58-9A01-EAB2AD04BFF3}" destId="{0AA756F7-9C33-4789-9D1C-2214915090CA}" srcOrd="0" destOrd="2" presId="urn:microsoft.com/office/officeart/2005/8/layout/chevron2"/>
    <dgm:cxn modelId="{30A1AE0D-561F-4CCD-AF02-E51113184F30}" type="presOf" srcId="{C29AC4F1-B3D4-4741-8853-791227997A5A}" destId="{8A434C71-8F43-4900-B93A-D7EB65D97EE5}" srcOrd="0" destOrd="0" presId="urn:microsoft.com/office/officeart/2005/8/layout/chevron2"/>
    <dgm:cxn modelId="{D4A0C83A-2D65-4895-A209-B5E1548D6823}" srcId="{5A8962CF-6E10-47DB-9326-647F1CA9AB05}" destId="{C29AC4F1-B3D4-4741-8853-791227997A5A}" srcOrd="0" destOrd="0" parTransId="{DF72733B-32D7-4E5D-9E8F-AA1DD0DC738A}" sibTransId="{15FCCD79-BF62-4B14-AACA-E3968A5B9D4C}"/>
    <dgm:cxn modelId="{A0DAE14F-F336-4324-8E29-05AEFC830248}" srcId="{F66611FA-4499-4211-AB23-EB5EA576A0FE}" destId="{A270577D-F042-4F58-9A01-EAB2AD04BFF3}" srcOrd="1" destOrd="0" parTransId="{1198B7C8-C9CD-493C-8312-9CBF1E46EE6B}" sibTransId="{3BCAD716-4C69-420D-9238-C1603FA53E6E}"/>
    <dgm:cxn modelId="{33AB57C1-2FA4-490C-8E52-283AB68D7342}" type="presOf" srcId="{91CC8D31-83C3-423B-9E24-1BF96A490D3D}" destId="{725A2454-0C35-48DB-B023-F2060BE2695B}" srcOrd="0" destOrd="0" presId="urn:microsoft.com/office/officeart/2005/8/layout/chevron2"/>
    <dgm:cxn modelId="{C116AB5F-4E46-467D-9D71-E1DE977928A5}" srcId="{F66611FA-4499-4211-AB23-EB5EA576A0FE}" destId="{BCDD1234-957D-4D5D-BA6F-E5CA7B186E40}" srcOrd="0" destOrd="0" parTransId="{C1F539CB-B943-43CA-8DFC-04E22791B116}" sibTransId="{EF9773B8-541E-47FF-A030-0E7978A77181}"/>
    <dgm:cxn modelId="{76BD6180-7204-43E6-9742-DCDC2F96C966}" type="presOf" srcId="{3A9A529C-63A2-4BFE-8D50-8315E1214689}" destId="{069F0231-9376-43FC-99EB-19F1A73519FF}" srcOrd="0" destOrd="0" presId="urn:microsoft.com/office/officeart/2005/8/layout/chevron2"/>
    <dgm:cxn modelId="{CB52CFCC-1F38-4BFC-900B-A59C206956A5}" srcId="{BCE3B1D8-07E5-4377-8F09-0BB1367A8438}" destId="{949D2BBE-4DD0-4045-90FE-7EB9D6418605}" srcOrd="0" destOrd="0" parTransId="{67027C53-6570-497F-92C8-9193FDCEB97E}" sibTransId="{5E7AC50E-C042-4C6C-895C-EB46FEBAB055}"/>
    <dgm:cxn modelId="{29459767-3C3D-4DC9-AF65-3D8B6213D711}" srcId="{F66611FA-4499-4211-AB23-EB5EA576A0FE}" destId="{C9D9E40E-C049-4FBE-9B07-97A19EFBE7E6}" srcOrd="2" destOrd="0" parTransId="{165B6114-EE44-433B-A8A7-F3F4E370B287}" sibTransId="{C1DB9E0A-8C1E-49F9-8C44-1654737B3668}"/>
    <dgm:cxn modelId="{A1A3FEEA-BE99-4BA9-B410-8A15366854FE}" srcId="{3A9A529C-63A2-4BFE-8D50-8315E1214689}" destId="{91CC8D31-83C3-423B-9E24-1BF96A490D3D}" srcOrd="0" destOrd="0" parTransId="{59490242-436B-445F-B48E-73C5502B6749}" sibTransId="{B56A2159-60FE-48CC-8117-4299DA598079}"/>
    <dgm:cxn modelId="{23014627-6CBA-40B6-A3BE-61BCD1241D78}" type="presOf" srcId="{C9D9E40E-C049-4FBE-9B07-97A19EFBE7E6}" destId="{0AA756F7-9C33-4789-9D1C-2214915090CA}" srcOrd="0" destOrd="3" presId="urn:microsoft.com/office/officeart/2005/8/layout/chevron2"/>
    <dgm:cxn modelId="{92039C39-0EB5-4411-821B-CEF89E6D6F97}" srcId="{5A8962CF-6E10-47DB-9326-647F1CA9AB05}" destId="{BCE3B1D8-07E5-4377-8F09-0BB1367A8438}" srcOrd="2" destOrd="0" parTransId="{8CE6AD8F-39E1-412A-8B36-27D1AB453B19}" sibTransId="{97D10AA6-5B4C-4D21-92F5-6CCE5E652A9E}"/>
    <dgm:cxn modelId="{ADD9F2EB-53DA-4BA3-9453-63161B30D8F7}" type="presParOf" srcId="{3AFF042C-5867-4851-A094-02DC3FAC4CF2}" destId="{5DD6D9F6-6E06-455C-BDE7-B940130B9B90}" srcOrd="0" destOrd="0" presId="urn:microsoft.com/office/officeart/2005/8/layout/chevron2"/>
    <dgm:cxn modelId="{95EB5588-9F0E-4278-8C84-FE544632703A}" type="presParOf" srcId="{5DD6D9F6-6E06-455C-BDE7-B940130B9B90}" destId="{8A434C71-8F43-4900-B93A-D7EB65D97EE5}" srcOrd="0" destOrd="0" presId="urn:microsoft.com/office/officeart/2005/8/layout/chevron2"/>
    <dgm:cxn modelId="{26BFCC16-FB25-411F-B630-EDC6656B3BF9}" type="presParOf" srcId="{5DD6D9F6-6E06-455C-BDE7-B940130B9B90}" destId="{0AA756F7-9C33-4789-9D1C-2214915090CA}" srcOrd="1" destOrd="0" presId="urn:microsoft.com/office/officeart/2005/8/layout/chevron2"/>
    <dgm:cxn modelId="{EC256846-EC61-415F-92A6-BB3F9BE05266}" type="presParOf" srcId="{3AFF042C-5867-4851-A094-02DC3FAC4CF2}" destId="{12B67EF9-4A39-43FC-B433-0ADE1B604E49}" srcOrd="1" destOrd="0" presId="urn:microsoft.com/office/officeart/2005/8/layout/chevron2"/>
    <dgm:cxn modelId="{1564A25B-80CB-4706-A1C0-858513ED4667}" type="presParOf" srcId="{3AFF042C-5867-4851-A094-02DC3FAC4CF2}" destId="{8CDF4312-FFBE-4CC8-83A5-9D300BCDE513}" srcOrd="2" destOrd="0" presId="urn:microsoft.com/office/officeart/2005/8/layout/chevron2"/>
    <dgm:cxn modelId="{1CC10677-2C04-42CD-8AB5-A6C02D298363}" type="presParOf" srcId="{8CDF4312-FFBE-4CC8-83A5-9D300BCDE513}" destId="{069F0231-9376-43FC-99EB-19F1A73519FF}" srcOrd="0" destOrd="0" presId="urn:microsoft.com/office/officeart/2005/8/layout/chevron2"/>
    <dgm:cxn modelId="{DC420B77-4ADB-4FF8-8DA6-749C0F6A5754}" type="presParOf" srcId="{8CDF4312-FFBE-4CC8-83A5-9D300BCDE513}" destId="{725A2454-0C35-48DB-B023-F2060BE2695B}" srcOrd="1" destOrd="0" presId="urn:microsoft.com/office/officeart/2005/8/layout/chevron2"/>
    <dgm:cxn modelId="{2EC9A414-0DE8-4D95-9783-EAF9BDA6F377}" type="presParOf" srcId="{3AFF042C-5867-4851-A094-02DC3FAC4CF2}" destId="{346D4ED9-5DD5-4C49-8E38-BA36323D81FB}" srcOrd="3" destOrd="0" presId="urn:microsoft.com/office/officeart/2005/8/layout/chevron2"/>
    <dgm:cxn modelId="{0323E12B-8BFA-4FE8-9AC8-1E27D25EA268}" type="presParOf" srcId="{3AFF042C-5867-4851-A094-02DC3FAC4CF2}" destId="{49E97FA7-ACF6-47CF-A7D8-2BC37DD09ECF}" srcOrd="4" destOrd="0" presId="urn:microsoft.com/office/officeart/2005/8/layout/chevron2"/>
    <dgm:cxn modelId="{AE5BEC64-1C22-4F63-BD72-F3616004F102}" type="presParOf" srcId="{49E97FA7-ACF6-47CF-A7D8-2BC37DD09ECF}" destId="{CB246DBC-D7F9-4A37-9A7D-172CE9312F9A}" srcOrd="0" destOrd="0" presId="urn:microsoft.com/office/officeart/2005/8/layout/chevron2"/>
    <dgm:cxn modelId="{AC1640C0-9F5A-4EF7-BF4C-A97EC3F297E3}" type="presParOf" srcId="{49E97FA7-ACF6-47CF-A7D8-2BC37DD09ECF}" destId="{EA6D4BC6-863D-482D-AA24-F3B7C06720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34C71-8F43-4900-B93A-D7EB65D97EE5}">
      <dsp:nvSpPr>
        <dsp:cNvPr id="0" name=""/>
        <dsp:cNvSpPr/>
      </dsp:nvSpPr>
      <dsp:spPr>
        <a:xfrm rot="5400000">
          <a:off x="-219400" y="391207"/>
          <a:ext cx="1462673" cy="1023871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spc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Попередній</a:t>
          </a:r>
          <a:endParaRPr lang="ru-RU" sz="1400" b="1" kern="1200" spc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-5400000">
        <a:off x="2" y="683742"/>
        <a:ext cx="1023871" cy="438802"/>
      </dsp:txXfrm>
    </dsp:sp>
    <dsp:sp modelId="{0AA756F7-9C33-4789-9D1C-2214915090CA}">
      <dsp:nvSpPr>
        <dsp:cNvPr id="0" name=""/>
        <dsp:cNvSpPr/>
      </dsp:nvSpPr>
      <dsp:spPr>
        <a:xfrm rot="5400000">
          <a:off x="3958731" y="-2932669"/>
          <a:ext cx="1289970" cy="7159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Здійснюється до фактичного початку контрольованих процесів. В організаціях ведеться в трьох ключових областях:</a:t>
          </a:r>
          <a:endParaRPr lang="ru-R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Людські ресурси</a:t>
          </a:r>
          <a:endParaRPr lang="ru-R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Матеріальні ресурси</a:t>
          </a:r>
          <a:endParaRPr lang="ru-RU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Фінансові ресурси</a:t>
          </a:r>
          <a:endParaRPr lang="ru-RU" sz="1400" kern="1200" dirty="0"/>
        </a:p>
      </dsp:txBody>
      <dsp:txXfrm rot="-5400000">
        <a:off x="1023872" y="65161"/>
        <a:ext cx="7096719" cy="1164028"/>
      </dsp:txXfrm>
    </dsp:sp>
    <dsp:sp modelId="{069F0231-9376-43FC-99EB-19F1A73519FF}">
      <dsp:nvSpPr>
        <dsp:cNvPr id="0" name=""/>
        <dsp:cNvSpPr/>
      </dsp:nvSpPr>
      <dsp:spPr>
        <a:xfrm rot="5400000">
          <a:off x="-219400" y="1666785"/>
          <a:ext cx="1462673" cy="1023871"/>
        </a:xfrm>
        <a:prstGeom prst="chevron">
          <a:avLst/>
        </a:prstGeom>
        <a:gradFill rotWithShape="0">
          <a:gsLst>
            <a:gs pos="0">
              <a:schemeClr val="accent2">
                <a:hueOff val="-419062"/>
                <a:satOff val="-4829"/>
                <a:lumOff val="1079"/>
                <a:alphaOff val="0"/>
                <a:tint val="70000"/>
                <a:satMod val="130000"/>
              </a:schemeClr>
            </a:gs>
            <a:gs pos="43000">
              <a:schemeClr val="accent2">
                <a:hueOff val="-419062"/>
                <a:satOff val="-4829"/>
                <a:lumOff val="1079"/>
                <a:alphaOff val="0"/>
                <a:tint val="44000"/>
                <a:satMod val="165000"/>
              </a:schemeClr>
            </a:gs>
            <a:gs pos="93000">
              <a:schemeClr val="accent2">
                <a:hueOff val="-419062"/>
                <a:satOff val="-4829"/>
                <a:lumOff val="1079"/>
                <a:alphaOff val="0"/>
                <a:tint val="15000"/>
                <a:satMod val="165000"/>
              </a:schemeClr>
            </a:gs>
            <a:gs pos="100000">
              <a:schemeClr val="accent2">
                <a:hueOff val="-419062"/>
                <a:satOff val="-4829"/>
                <a:lumOff val="107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hueOff val="-419062"/>
              <a:satOff val="-4829"/>
              <a:lumOff val="1079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-419062"/>
              <a:satOff val="-4829"/>
              <a:lumOff val="107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Поточний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-5400000">
        <a:off x="2" y="1959320"/>
        <a:ext cx="1023871" cy="438802"/>
      </dsp:txXfrm>
    </dsp:sp>
    <dsp:sp modelId="{725A2454-0C35-48DB-B023-F2060BE2695B}">
      <dsp:nvSpPr>
        <dsp:cNvPr id="0" name=""/>
        <dsp:cNvSpPr/>
      </dsp:nvSpPr>
      <dsp:spPr>
        <a:xfrm rot="5400000">
          <a:off x="4341785" y="-1630633"/>
          <a:ext cx="510688" cy="7159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lumMod val="50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Проводиться в ході реалізації виконання робіт.</a:t>
          </a: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uk-UA" sz="1100" kern="1200" dirty="0" smtClean="0">
              <a:latin typeface="Times New Roman" pitchFamily="18" charset="0"/>
              <a:cs typeface="Times New Roman" pitchFamily="18" charset="0"/>
            </a:rPr>
          </a:br>
          <a:r>
            <a:rPr lang="uk-UA" sz="11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uk-UA" sz="1100" kern="1200" dirty="0" smtClean="0">
              <a:latin typeface="Times New Roman" pitchFamily="18" charset="0"/>
              <a:cs typeface="Times New Roman" pitchFamily="18" charset="0"/>
            </a:rPr>
          </a:br>
          <a:endParaRPr lang="ru-RU" sz="11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17284" y="1718798"/>
        <a:ext cx="7134760" cy="460828"/>
      </dsp:txXfrm>
    </dsp:sp>
    <dsp:sp modelId="{CB246DBC-D7F9-4A37-9A7D-172CE9312F9A}">
      <dsp:nvSpPr>
        <dsp:cNvPr id="0" name=""/>
        <dsp:cNvSpPr/>
      </dsp:nvSpPr>
      <dsp:spPr>
        <a:xfrm rot="5400000">
          <a:off x="-219400" y="2942362"/>
          <a:ext cx="1462673" cy="1023871"/>
        </a:xfrm>
        <a:prstGeom prst="chevron">
          <a:avLst/>
        </a:prstGeom>
        <a:gradFill rotWithShape="0">
          <a:gsLst>
            <a:gs pos="0">
              <a:schemeClr val="accent2">
                <a:hueOff val="-838123"/>
                <a:satOff val="-9658"/>
                <a:lumOff val="2159"/>
                <a:alphaOff val="0"/>
                <a:tint val="70000"/>
                <a:satMod val="130000"/>
              </a:schemeClr>
            </a:gs>
            <a:gs pos="43000">
              <a:schemeClr val="accent2">
                <a:hueOff val="-838123"/>
                <a:satOff val="-9658"/>
                <a:lumOff val="2159"/>
                <a:alphaOff val="0"/>
                <a:tint val="44000"/>
                <a:satMod val="165000"/>
              </a:schemeClr>
            </a:gs>
            <a:gs pos="93000">
              <a:schemeClr val="accent2">
                <a:hueOff val="-838123"/>
                <a:satOff val="-9658"/>
                <a:lumOff val="2159"/>
                <a:alphaOff val="0"/>
                <a:tint val="15000"/>
                <a:satMod val="165000"/>
              </a:schemeClr>
            </a:gs>
            <a:gs pos="100000">
              <a:schemeClr val="accent2">
                <a:hueOff val="-838123"/>
                <a:satOff val="-9658"/>
                <a:lumOff val="2159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hueOff val="-838123"/>
              <a:satOff val="-9658"/>
              <a:lumOff val="2159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hueOff val="-838123"/>
              <a:satOff val="-9658"/>
              <a:lumOff val="2159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Заключний</a:t>
          </a:r>
          <a:endParaRPr lang="ru-RU" sz="1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 rot="-5400000">
        <a:off x="2" y="3234897"/>
        <a:ext cx="1023871" cy="438802"/>
      </dsp:txXfrm>
    </dsp:sp>
    <dsp:sp modelId="{EA6D4BC6-863D-482D-AA24-F3B7C06720E3}">
      <dsp:nvSpPr>
        <dsp:cNvPr id="0" name=""/>
        <dsp:cNvSpPr/>
      </dsp:nvSpPr>
      <dsp:spPr>
        <a:xfrm rot="5400000">
          <a:off x="4158719" y="-381515"/>
          <a:ext cx="889994" cy="71596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Проводиться після виконання роботи.</a:t>
          </a:r>
          <a:br>
            <a:rPr lang="uk-UA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uk-UA" sz="1400" b="1" i="0" u="sng" kern="1200" dirty="0" smtClean="0">
              <a:latin typeface="Times New Roman" pitchFamily="18" charset="0"/>
              <a:cs typeface="Times New Roman" pitchFamily="18" charset="0"/>
            </a:rPr>
            <a:t>Завдання контролю:</a:t>
          </a: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/>
          </a:r>
          <a:br>
            <a:rPr lang="uk-UA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- отримання вихідної інформації для планування аналогічних робіт в майбутньому</a:t>
          </a:r>
          <a:br>
            <a:rPr lang="uk-UA" sz="1400" kern="1200" dirty="0" smtClean="0">
              <a:latin typeface="Times New Roman" pitchFamily="18" charset="0"/>
              <a:cs typeface="Times New Roman" pitchFamily="18" charset="0"/>
            </a:rPr>
          </a:br>
          <a:r>
            <a:rPr lang="uk-UA" sz="1400" kern="1200" dirty="0" smtClean="0">
              <a:latin typeface="Times New Roman" pitchFamily="18" charset="0"/>
              <a:cs typeface="Times New Roman" pitchFamily="18" charset="0"/>
            </a:rPr>
            <a:t>- вимір результативності і прийняття мотивуючих впливів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23871" y="2796779"/>
        <a:ext cx="7116244" cy="8031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34FF89-1205-4840-889B-18E9B10ABBAA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B66CA-2DD9-4DD9-B62A-EF9116D6E8B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1B66CA-2DD9-4DD9-B62A-EF9116D6E8B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42E495-4D5E-4E5E-AB30-AB54E64BC85E}" type="datetimeFigureOut">
              <a:rPr lang="ru-RU" smtClean="0"/>
              <a:pPr/>
              <a:t>29.01.2023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2CB19F-CDA2-402A-9E92-0952728C4EE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15d1f86948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46406">
            <a:off x="726774" y="3353568"/>
            <a:ext cx="3599894" cy="2793568"/>
          </a:xfrm>
          <a:prstGeom prst="rect">
            <a:avLst/>
          </a:prstGeom>
        </p:spPr>
      </p:pic>
      <p:pic>
        <p:nvPicPr>
          <p:cNvPr id="5" name="Рисунок 4" descr="te_26005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972007">
            <a:off x="6408744" y="2578276"/>
            <a:ext cx="2442971" cy="244297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412776"/>
            <a:ext cx="7772400" cy="2071702"/>
          </a:xfrm>
        </p:spPr>
        <p:txBody>
          <a:bodyPr anchor="ctr">
            <a:noAutofit/>
          </a:bodyPr>
          <a:lstStyle/>
          <a:p>
            <a:pPr algn="ctr"/>
            <a:r>
              <a:rPr lang="uk-UA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Внутрішній контроль на підприємстві та</a:t>
            </a:r>
            <a:br>
              <a:rPr lang="uk-UA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безпека бізнесу </a:t>
            </a:r>
            <a:endParaRPr lang="uk-UA" sz="44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183880" cy="1051560"/>
          </a:xfrm>
        </p:spPr>
        <p:txBody>
          <a:bodyPr>
            <a:noAutofit/>
          </a:bodyPr>
          <a:lstStyle/>
          <a:p>
            <a:pPr algn="ctr"/>
            <a:r>
              <a:rPr lang="uk-UA" sz="3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Види контролю </a:t>
            </a:r>
            <a:br>
              <a:rPr lang="uk-UA" sz="3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(за часом проведення):</a:t>
            </a:r>
            <a:endParaRPr lang="ru-RU" sz="39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1785938"/>
          <a:ext cx="8183562" cy="4187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27474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sz="5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Характеристики </a:t>
            </a:r>
            <a:r>
              <a:rPr lang="ru-RU" sz="5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5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контролю:</a:t>
            </a:r>
          </a:p>
          <a:p>
            <a:pPr>
              <a:buNone/>
            </a:pPr>
            <a:endParaRPr lang="ru-RU" sz="5000" dirty="0" smtClean="0"/>
          </a:p>
          <a:p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Стратегічна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спрямованість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контролю</a:t>
            </a:r>
          </a:p>
          <a:p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Орієнтація</a:t>
            </a:r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Своєчасність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Гнучкість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500" dirty="0" smtClean="0">
                <a:latin typeface="Times New Roman" pitchFamily="18" charset="0"/>
                <a:cs typeface="Times New Roman" pitchFamily="18" charset="0"/>
              </a:rPr>
              <a:t>Простота та </a:t>
            </a:r>
            <a:r>
              <a:rPr lang="ru-RU" sz="3500" dirty="0" err="1" smtClean="0">
                <a:latin typeface="Times New Roman" pitchFamily="18" charset="0"/>
                <a:cs typeface="Times New Roman" pitchFamily="18" charset="0"/>
              </a:rPr>
              <a:t>економічність</a:t>
            </a:r>
            <a:endParaRPr lang="ru-RU" sz="3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41788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sz="5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Цілі</a:t>
            </a:r>
            <a:r>
              <a:rPr lang="ru-RU" sz="5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5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5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контролю:</a:t>
            </a:r>
          </a:p>
          <a:p>
            <a:pPr>
              <a:buNone/>
            </a:pPr>
            <a:endParaRPr lang="ru-RU" sz="5000" dirty="0" smtClean="0"/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підвищення управлінської ефективності та економічності операцій;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перевірка дотримання політики керівництва кожним працівником підприємства;</a:t>
            </a:r>
          </a:p>
          <a:p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контроль збереження майна підприємства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Метою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внутрішнього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контролю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є:</a:t>
            </a:r>
          </a:p>
          <a:p>
            <a:pPr marL="457200" indent="-457200">
              <a:buClr>
                <a:schemeClr val="accent5"/>
              </a:buClr>
              <a:buSzPct val="100000"/>
              <a:buFont typeface="+mj-lt"/>
              <a:buAutoNum type="arabicParenR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виробничих,фінансових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планів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accent5"/>
              </a:buClr>
              <a:buSzPct val="100000"/>
              <a:buFont typeface="+mj-lt"/>
              <a:buAutoNum type="arabicParenR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раціональне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accent5"/>
              </a:buClr>
              <a:buSzPct val="100000"/>
              <a:buFont typeface="+mj-lt"/>
              <a:buAutoNum type="arabicParenR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впровадження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сучасних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прогресивної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підрозділах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accent5"/>
              </a:buClr>
              <a:buSzPct val="100000"/>
              <a:buFont typeface="+mj-lt"/>
              <a:buAutoNum type="arabicParenR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випуск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попит на ринку</a:t>
            </a:r>
          </a:p>
          <a:p>
            <a:pPr marL="457200" indent="-457200">
              <a:buClr>
                <a:schemeClr val="accent5"/>
              </a:buClr>
              <a:buSzPct val="100000"/>
              <a:buFont typeface="+mj-lt"/>
              <a:buAutoNum type="arabicParenR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сприяння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недопущення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перевитрат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трудових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accent5"/>
              </a:buClr>
              <a:buSzPct val="100000"/>
              <a:buFont typeface="+mj-lt"/>
              <a:buAutoNum type="arabicParenR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збереження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товарно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цінностей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економного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витрачання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паливно-енергетичних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accent5"/>
              </a:buClr>
              <a:buSzPct val="100000"/>
              <a:buFont typeface="+mj-lt"/>
              <a:buAutoNum type="arabicParenR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попередження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помилок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запобіжних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вживання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усуненню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недоліків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57200" indent="-457200">
              <a:buClr>
                <a:schemeClr val="accent5"/>
              </a:buClr>
              <a:buSzPct val="100000"/>
              <a:buFont typeface="+mj-lt"/>
              <a:buAutoNum type="arabicParenR"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точності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своєчасності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подання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бухгалтерського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обліку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3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Документи на проведення контрольних дій на підприємстві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Направлення (2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Копія рішення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суду+направлення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(для позапланової перевірки)</a:t>
            </a:r>
          </a:p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ü"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Акт (3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: 1 – для органу ДКРС; 2 – для директора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п-ва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; 3 – для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првоохоронних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органах в передбачених випадках. Підписується посадовою особою ДКРС, директором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п-ва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та головним бухгалтером).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>
            <a:alpha val="3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Кадрова структура контролю</a:t>
            </a:r>
          </a:p>
          <a:p>
            <a:pPr algn="ctr">
              <a:buNone/>
            </a:pPr>
            <a:endParaRPr lang="uk-UA" sz="36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Суб'єкти контролю 1-го рівня – власники організації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Суб'єкти контролю 2-го рівня – напр. робітник, який контролює якість сировини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Суб'єкти контролю 3-го рівня – виконують функції, які за ними закріплені.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напр.робітники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планово-економічного відділу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Суб'єкти 4-го рівня – в їх обов'язки входять як контрольні, так і інші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ф-ції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 Напр. адміністративно-управлінський персонал.</a:t>
            </a:r>
          </a:p>
          <a:p>
            <a:pPr>
              <a:buClr>
                <a:schemeClr val="accent2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Суб'єкти контролю 5-го рівня – і їх обов'язки входять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тількі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виконання контрою . Напр. члени ревізійної комісії або ревізори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6CDDC">
            <a:alpha val="4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4624"/>
            <a:ext cx="8229600" cy="3960440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Вдосконалення аудиторської діяльності (власні </a:t>
            </a:r>
            <a:r>
              <a:rPr lang="uk-UA" b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концепціі</a:t>
            </a:r>
            <a:r>
              <a:rPr lang="uk-UA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>
              <a:buClr>
                <a:srgbClr val="9D51E9"/>
              </a:buClr>
              <a:buFont typeface="Wingdings" pitchFamily="2" charset="2"/>
              <a:buChar char="ü"/>
            </a:pPr>
            <a:r>
              <a:rPr lang="uk-UA" dirty="0" smtClean="0"/>
              <a:t>Використання комп'ютерної техніки як допоміжного інструменту в роботі (оцінка ситуацій, прогнозування, видача інструкцій);</a:t>
            </a:r>
          </a:p>
          <a:p>
            <a:pPr algn="just">
              <a:buClr>
                <a:srgbClr val="9D51E9"/>
              </a:buClr>
              <a:buFont typeface="Wingdings" pitchFamily="2" charset="2"/>
              <a:buChar char="ü"/>
            </a:pPr>
            <a:r>
              <a:rPr lang="uk-UA" dirty="0" smtClean="0"/>
              <a:t>Удосконалення законодавчого регулювання аудиту в Україні;</a:t>
            </a:r>
          </a:p>
          <a:p>
            <a:pPr algn="just">
              <a:buClr>
                <a:srgbClr val="9D51E9"/>
              </a:buClr>
              <a:buFont typeface="Wingdings" pitchFamily="2" charset="2"/>
              <a:buChar char="ü"/>
            </a:pPr>
            <a:r>
              <a:rPr lang="uk-UA" dirty="0" smtClean="0"/>
              <a:t>Жорсткий підбор кадрів, що дасть змогу уникнути помилок під час контролінгу;</a:t>
            </a:r>
          </a:p>
          <a:p>
            <a:pPr>
              <a:buClr>
                <a:srgbClr val="9D51E9"/>
              </a:buClr>
              <a:buFont typeface="Wingdings" pitchFamily="2" charset="2"/>
              <a:buChar char="ü"/>
            </a:pPr>
            <a:endParaRPr lang="uk-UA" dirty="0" smtClean="0"/>
          </a:p>
          <a:p>
            <a:pPr marL="0" indent="0">
              <a:buClr>
                <a:srgbClr val="9D51E9"/>
              </a:buClr>
              <a:buNone/>
            </a:pPr>
            <a:endParaRPr lang="uk-UA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323528" y="4149080"/>
            <a:ext cx="8229600" cy="25736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 2"/>
              <a:buNone/>
            </a:pPr>
            <a:r>
              <a:rPr lang="uk-UA" b="1" i="1" smtClean="0"/>
              <a:t>		Контроль підприємницької діяльності</a:t>
            </a:r>
            <a:r>
              <a:rPr lang="uk-UA" smtClean="0"/>
              <a:t> – це система управління прибутком підприємства, обліково-аналітична політика, яка забезпечує оперативне та стратегічне управління процесом досягнення цілей та результатів діяльності підприємства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9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6800" dirty="0" smtClean="0">
                <a:latin typeface="Times New Roman" pitchFamily="18" charset="0"/>
                <a:cs typeface="Times New Roman" pitchFamily="18" charset="0"/>
              </a:rPr>
              <a:t>	Роблячи висновок по роботі можна говорити про те, що </a:t>
            </a:r>
            <a:r>
              <a:rPr lang="uk-UA" sz="6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uk-UA" sz="6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виступає</a:t>
            </a:r>
            <a:r>
              <a:rPr lang="uk-UA" sz="6800" dirty="0" smtClean="0">
                <a:latin typeface="Times New Roman" pitchFamily="18" charset="0"/>
                <a:cs typeface="Times New Roman" pitchFamily="18" charset="0"/>
              </a:rPr>
              <a:t> одним з найважливіших методів фінансового контролю і </a:t>
            </a:r>
            <a:r>
              <a:rPr lang="uk-UA" sz="6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являє</a:t>
            </a:r>
            <a:r>
              <a:rPr lang="uk-UA" sz="6800" dirty="0" smtClean="0">
                <a:latin typeface="Times New Roman" pitchFamily="18" charset="0"/>
                <a:cs typeface="Times New Roman" pitchFamily="18" charset="0"/>
              </a:rPr>
              <a:t> перевірку фінансово-господарської діяльності підприємств і організацій за звітний період. </a:t>
            </a:r>
          </a:p>
          <a:p>
            <a:pPr algn="just">
              <a:lnSpc>
                <a:spcPct val="170000"/>
              </a:lnSpc>
              <a:buNone/>
            </a:pPr>
            <a:r>
              <a:rPr lang="uk-UA" sz="6800" dirty="0" smtClean="0">
                <a:latin typeface="Times New Roman" pitchFamily="18" charset="0"/>
                <a:cs typeface="Times New Roman" pitchFamily="18" charset="0"/>
              </a:rPr>
              <a:t>		В ході ревізії </a:t>
            </a:r>
            <a:r>
              <a:rPr lang="uk-UA" sz="6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вивчаються</a:t>
            </a:r>
            <a:r>
              <a:rPr lang="uk-UA" sz="6800" dirty="0" smtClean="0">
                <a:latin typeface="Times New Roman" pitchFamily="18" charset="0"/>
                <a:cs typeface="Times New Roman" pitchFamily="18" charset="0"/>
              </a:rPr>
              <a:t> всі сторони господарсько-фінансової діяльності підприємств, що перевіряються, організацій та установ, що не є обов'язковим при здійсненні інших способів господарського контролю.</a:t>
            </a:r>
          </a:p>
          <a:p>
            <a:pPr algn="just">
              <a:lnSpc>
                <a:spcPct val="170000"/>
              </a:lnSpc>
              <a:buNone/>
            </a:pPr>
            <a:r>
              <a:rPr lang="uk-UA" sz="6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68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uk-UA" sz="6800" dirty="0" smtClean="0">
                <a:latin typeface="Times New Roman" pitchFamily="18" charset="0"/>
                <a:cs typeface="Times New Roman" pitchFamily="18" charset="0"/>
              </a:rPr>
              <a:t> - це спосіб наступного контролю за виробничою та господарсько-фінансовою діяльністю підприємств, організацій і установ, у процесі, якого встановлюються законність, достовірність і економічна доцільність здійснених господарських операцій, ведення бухгалтерського обліку у відповідності з діючими положеннями та нормативно-законодавчими актами , а також достовірність облікових і звітних показників.</a:t>
            </a:r>
            <a:endParaRPr lang="ru-RU" sz="6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Актуальність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дисципліни: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just">
              <a:buClrTx/>
              <a:buFont typeface="Wingdings" pitchFamily="2" charset="2"/>
              <a:buChar char="q"/>
            </a:pPr>
            <a:r>
              <a:rPr lang="uk-UA" dirty="0" smtClean="0"/>
              <a:t> Нам</a:t>
            </a:r>
            <a:r>
              <a:rPr lang="uk-UA" dirty="0" smtClean="0"/>
              <a:t>, як майбутнім керівникам, необхідне вивчення сучасних принципів проведення та організації контролю на підприємстві;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uk-UA" dirty="0" smtClean="0"/>
              <a:t> Від </a:t>
            </a:r>
            <a:r>
              <a:rPr lang="uk-UA" dirty="0" smtClean="0"/>
              <a:t>ефективності внутрішнього контролю залежить діяльність всього підприємства;</a:t>
            </a:r>
          </a:p>
          <a:p>
            <a:pPr algn="just">
              <a:buClrTx/>
              <a:buFont typeface="Wingdings" pitchFamily="2" charset="2"/>
              <a:buChar char="q"/>
            </a:pPr>
            <a:r>
              <a:rPr lang="uk-UA" dirty="0" smtClean="0"/>
              <a:t> Зараз </a:t>
            </a:r>
            <a:r>
              <a:rPr lang="uk-UA" dirty="0" smtClean="0"/>
              <a:t>аудит на підприємстві виконує роль “Чарівної палички”, яка завжди зможе виправити помилки діяльності.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F8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dude_writing_check_li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3503">
            <a:off x="6691154" y="3934154"/>
            <a:ext cx="2405487" cy="160082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347046"/>
          </a:xfrm>
        </p:spPr>
        <p:txBody>
          <a:bodyPr/>
          <a:lstStyle/>
          <a:p>
            <a:pPr algn="ctr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Проблемою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5123223"/>
          </a:xfrm>
        </p:spPr>
        <p:txBody>
          <a:bodyPr anchor="ctr" anchorCtr="0">
            <a:no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uk-UA" dirty="0" smtClean="0"/>
              <a:t>Недостатність кваліфікованих аудиторських кадрів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uk-UA" dirty="0" smtClean="0"/>
              <a:t>Недостатня кількість аудиторських методичних розробок  з аудиторського контролю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uk-UA" dirty="0" smtClean="0"/>
              <a:t>Проблема формування ціни на аудиторські послуги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ru-RU" dirty="0" err="1" smtClean="0"/>
              <a:t>Недотримання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аудитора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надання</a:t>
            </a:r>
            <a:r>
              <a:rPr lang="ru-RU" dirty="0" smtClean="0"/>
              <a:t> </a:t>
            </a:r>
            <a:r>
              <a:rPr lang="ru-RU" dirty="0" err="1" smtClean="0"/>
              <a:t>професійних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endParaRPr lang="uk-UA" dirty="0" smtClean="0"/>
          </a:p>
          <a:p>
            <a:pPr>
              <a:buClrTx/>
              <a:buFont typeface="Wingdings" pitchFamily="2" charset="2"/>
              <a:buChar char="Ø"/>
            </a:pPr>
            <a:r>
              <a:rPr lang="uk-UA" dirty="0" smtClean="0"/>
              <a:t>Брак досвіду підприємців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uk-UA" dirty="0" smtClean="0"/>
              <a:t>Недостатній рівень вивчення аудиторами самого підприємства для надання рекомендацій</a:t>
            </a:r>
          </a:p>
          <a:p>
            <a:pPr>
              <a:buClrTx/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285860"/>
            <a:ext cx="8183880" cy="414340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- порівняння або зіставлення декількох тверджень.</a:t>
            </a:r>
          </a:p>
          <a:p>
            <a:pPr lvl="0" algn="just">
              <a:buNone/>
            </a:pPr>
            <a:r>
              <a:rPr lang="uk-UA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Контроль на підприємстві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це управлінська діяльність, в завдання якої входить кількісна та якісна оцінка, облік результатів роботи організації.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59853_image_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72579">
            <a:off x="4675334" y="4164850"/>
            <a:ext cx="3615220" cy="24101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C0DF">
            <a:alpha val="5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Етапи </a:t>
            </a:r>
          </a:p>
          <a:p>
            <a:pPr algn="ctr">
              <a:buNone/>
            </a:pPr>
            <a:r>
              <a:rPr lang="uk-UA" sz="3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процесу контролю на підприємстві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indent="-571500">
              <a:buClr>
                <a:srgbClr val="0070C0"/>
              </a:buClr>
              <a:buSzPct val="90000"/>
              <a:buFont typeface="+mj-lt"/>
              <a:buAutoNum type="romanU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встановлення стандартів</a:t>
            </a:r>
          </a:p>
          <a:p>
            <a:pPr marL="571500" indent="-571500">
              <a:buClr>
                <a:srgbClr val="0070C0"/>
              </a:buClr>
              <a:buSzPct val="90000"/>
              <a:buFont typeface="+mj-lt"/>
              <a:buAutoNum type="romanU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вимір фактичних результатів</a:t>
            </a:r>
          </a:p>
          <a:p>
            <a:pPr marL="571500" indent="-571500">
              <a:buClr>
                <a:srgbClr val="0070C0"/>
              </a:buClr>
              <a:buSzPct val="90000"/>
              <a:buFont typeface="+mj-lt"/>
              <a:buAutoNum type="romanUcPeriod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проведення коректувань </a:t>
            </a: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(в тому випадку, якщо досягнуті результати істотно відрізняються від встановлених стандартів).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C0DF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  <a:noFill/>
          <a:ln>
            <a:noFill/>
          </a:ln>
          <a:effectLst>
            <a:outerShdw blurRad="50800" dist="50800" dir="5400000" algn="ctr" rotWithShape="0">
              <a:schemeClr val="bg2"/>
            </a:outerShdw>
          </a:effectLst>
        </p:spPr>
        <p:txBody>
          <a:bodyPr>
            <a:normAutofit fontScale="25000" lnSpcReduction="20000"/>
          </a:bodyPr>
          <a:lstStyle/>
          <a:p>
            <a:pPr marL="571500" indent="-571500" algn="ctr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romanUcPeriod"/>
            </a:pPr>
            <a:r>
              <a:rPr lang="uk-UA" sz="9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Встановлення стандартів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pPr marL="571500" indent="-571500" algn="ctr">
              <a:buClr>
                <a:srgbClr val="0070C0"/>
              </a:buClr>
              <a:buSzPct val="100000"/>
              <a:buNone/>
            </a:pPr>
            <a:r>
              <a:rPr lang="uk-UA" sz="92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Класифікація:</a:t>
            </a:r>
          </a:p>
          <a:p>
            <a:pPr marL="571500" indent="-571500">
              <a:buClr>
                <a:srgbClr val="0070C0"/>
              </a:buClr>
              <a:buSzPct val="100000"/>
            </a:pPr>
            <a:r>
              <a:rPr lang="uk-UA" sz="9200" dirty="0" smtClean="0">
                <a:latin typeface="Times New Roman" pitchFamily="18" charset="0"/>
                <a:cs typeface="Times New Roman" pitchFamily="18" charset="0"/>
              </a:rPr>
              <a:t>За ступенем їх важливості в досягненні цілей організації</a:t>
            </a:r>
          </a:p>
          <a:p>
            <a:pPr marL="571500" indent="-571500">
              <a:buClr>
                <a:srgbClr val="0070C0"/>
              </a:buClr>
              <a:buSzPct val="100000"/>
            </a:pPr>
            <a:r>
              <a:rPr lang="uk-UA" sz="9200" dirty="0" smtClean="0">
                <a:latin typeface="Times New Roman" pitchFamily="18" charset="0"/>
                <a:cs typeface="Times New Roman" pitchFamily="18" charset="0"/>
              </a:rPr>
              <a:t>За ступенем їх впливу на життєдіяльність організації (недотримання умов кредитного договору може призвести до банкрутства підприємства)</a:t>
            </a:r>
          </a:p>
          <a:p>
            <a:pPr marL="571500" indent="-571500">
              <a:buClr>
                <a:srgbClr val="0070C0"/>
              </a:buClr>
              <a:buSzPct val="100000"/>
              <a:buNone/>
            </a:pPr>
            <a:endParaRPr lang="uk-UA" sz="92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ctr">
              <a:buClr>
                <a:srgbClr val="0070C0"/>
              </a:buClr>
              <a:buSzPct val="100000"/>
              <a:buNone/>
            </a:pPr>
            <a:r>
              <a:rPr lang="uk-UA" sz="92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9200" b="1" u="sng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Вимоги до стандартів:</a:t>
            </a:r>
          </a:p>
          <a:p>
            <a:pPr marL="571500" indent="-571500">
              <a:buClr>
                <a:srgbClr val="0070C0"/>
              </a:buClr>
              <a:buSzPct val="100000"/>
            </a:pPr>
            <a:r>
              <a:rPr lang="uk-UA" sz="9200" dirty="0" smtClean="0">
                <a:latin typeface="Times New Roman" pitchFamily="18" charset="0"/>
                <a:cs typeface="Times New Roman" pitchFamily="18" charset="0"/>
              </a:rPr>
              <a:t>Реалістичність (стандарти повинні бути жорсткими, але досяжними)</a:t>
            </a:r>
          </a:p>
          <a:p>
            <a:pPr marL="571500" indent="-571500">
              <a:buClr>
                <a:srgbClr val="0070C0"/>
              </a:buClr>
              <a:buSzPct val="100000"/>
            </a:pPr>
            <a:r>
              <a:rPr lang="uk-UA" sz="9200" dirty="0" err="1" smtClean="0">
                <a:latin typeface="Times New Roman" pitchFamily="18" charset="0"/>
                <a:cs typeface="Times New Roman" pitchFamily="18" charset="0"/>
              </a:rPr>
              <a:t>Вимірюваність</a:t>
            </a:r>
            <a:r>
              <a:rPr lang="uk-UA" sz="9200" dirty="0" smtClean="0">
                <a:latin typeface="Times New Roman" pitchFamily="18" charset="0"/>
                <a:cs typeface="Times New Roman" pitchFamily="18" charset="0"/>
              </a:rPr>
              <a:t> і прив'язка до певного часу</a:t>
            </a:r>
          </a:p>
          <a:p>
            <a:pPr marL="571500" indent="-571500">
              <a:buClr>
                <a:srgbClr val="0070C0"/>
              </a:buClr>
              <a:buSzPct val="100000"/>
            </a:pPr>
            <a:r>
              <a:rPr lang="uk-UA" sz="9200" dirty="0" smtClean="0">
                <a:latin typeface="Times New Roman" pitchFamily="18" charset="0"/>
                <a:cs typeface="Times New Roman" pitchFamily="18" charset="0"/>
              </a:rPr>
              <a:t>Відповідність показникам результативності. Показники результативності встановлюють те, що повинно бути отримано для досягнення поставлених організацією цілей</a:t>
            </a:r>
          </a:p>
          <a:p>
            <a:pPr marL="571500" indent="-571500">
              <a:buClr>
                <a:srgbClr val="0070C0"/>
              </a:buClr>
              <a:buSzPct val="100000"/>
            </a:pPr>
            <a:r>
              <a:rPr lang="uk-UA" sz="9200" dirty="0" smtClean="0">
                <a:latin typeface="Times New Roman" pitchFamily="18" charset="0"/>
                <a:cs typeface="Times New Roman" pitchFamily="18" charset="0"/>
              </a:rPr>
              <a:t>Сприймання співробітниками</a:t>
            </a:r>
            <a:endParaRPr lang="ru-RU" sz="9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D51E9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marL="571500" indent="-571500" algn="ctr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romanUcPeriod" startAt="2"/>
            </a:pPr>
            <a:r>
              <a:rPr lang="uk-UA" sz="3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Одержання інформації про хід реалізації підконтрольного процесу. </a:t>
            </a:r>
          </a:p>
          <a:p>
            <a:pPr marL="571500" indent="-571500">
              <a:buClr>
                <a:schemeClr val="accent2">
                  <a:lumMod val="75000"/>
                </a:schemeClr>
              </a:buClr>
              <a:buNone/>
            </a:pPr>
            <a:endParaRPr lang="uk-UA" dirty="0" smtClean="0"/>
          </a:p>
          <a:p>
            <a:pPr marL="571500" indent="-571500" algn="ctr">
              <a:buClr>
                <a:schemeClr val="accent2">
                  <a:lumMod val="75000"/>
                </a:schemeClr>
              </a:buClr>
              <a:buNone/>
            </a:pPr>
            <a:r>
              <a:rPr lang="uk-UA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Вимога до інформації</a:t>
            </a:r>
            <a:r>
              <a:rPr lang="uk-UA" sz="2500" b="1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71500" indent="-571500">
              <a:buClr>
                <a:schemeClr val="accent2">
                  <a:lumMod val="75000"/>
                </a:schemeClr>
              </a:buClr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порівнянність зі встановленими стандартами і показниками результативності</a:t>
            </a:r>
          </a:p>
          <a:p>
            <a:pPr marL="571500" indent="-571500">
              <a:buClr>
                <a:schemeClr val="accent2">
                  <a:lumMod val="75000"/>
                </a:schemeClr>
              </a:buClr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своєчасність отримання інформації</a:t>
            </a:r>
          </a:p>
          <a:p>
            <a:pPr marL="571500" indent="-571500">
              <a:buClr>
                <a:schemeClr val="accent2">
                  <a:lumMod val="75000"/>
                </a:schemeClr>
              </a:buClr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достовірність інформації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CD">
            <a:alpha val="5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 fontScale="92500"/>
          </a:bodyPr>
          <a:lstStyle/>
          <a:p>
            <a:pPr marL="571500" indent="-571500" algn="ctr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romanUcPeriod" startAt="3"/>
            </a:pPr>
            <a:r>
              <a:rPr lang="uk-UA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Зіставлення </a:t>
            </a:r>
            <a:r>
              <a:rPr lang="uk-UA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досягнутих результатів з встановленими стандартами</a:t>
            </a:r>
            <a:r>
              <a:rPr lang="uk-UA" sz="36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571500" indent="-571500">
              <a:buSzPct val="100000"/>
              <a:buNone/>
            </a:pPr>
            <a:endParaRPr lang="uk-UA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ctr">
              <a:buSzPct val="100000"/>
              <a:buNone/>
            </a:pP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	Для кожного стандарту необхідно </a:t>
            </a:r>
            <a:r>
              <a:rPr lang="uk-UA" sz="3400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встановити межу допустимих відхилень</a:t>
            </a: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>. При виявленні значень показників процесу у встановлених межах, процес можна вважати нормальним.</a:t>
            </a:r>
            <a:br>
              <a:rPr lang="uk-UA" sz="3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400" dirty="0" smtClean="0">
                <a:latin typeface="Times New Roman" pitchFamily="18" charset="0"/>
                <a:cs typeface="Times New Roman" pitchFamily="18" charset="0"/>
              </a:rPr>
            </a:b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 fontScale="85000" lnSpcReduction="20000"/>
          </a:bodyPr>
          <a:lstStyle/>
          <a:p>
            <a:pPr marL="571500" indent="-571500" algn="ctr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romanUcPeriod" startAt="4"/>
            </a:pPr>
            <a:r>
              <a:rPr lang="uk-UA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Прийняття </a:t>
            </a:r>
            <a:r>
              <a:rPr lang="uk-UA" sz="3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рішень. </a:t>
            </a:r>
          </a:p>
          <a:p>
            <a:pPr marL="571500" indent="-571500">
              <a:buClr>
                <a:schemeClr val="accent2">
                  <a:lumMod val="75000"/>
                </a:schemeClr>
              </a:buClr>
              <a:buSzPct val="100000"/>
              <a:buFont typeface="+mj-lt"/>
              <a:buAutoNum type="romanUcPeriod" startAt="4"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 algn="ctr">
              <a:buClr>
                <a:schemeClr val="accent2">
                  <a:lumMod val="75000"/>
                </a:schemeClr>
              </a:buClr>
              <a:buSzPct val="100000"/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b="1" u="sng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результаті зіставлення директор може прийняти одну з альтернатив:</a:t>
            </a:r>
          </a:p>
          <a:p>
            <a:pPr marL="571500" indent="-571500">
              <a:buClr>
                <a:schemeClr val="accent2">
                  <a:lumMod val="75000"/>
                </a:schemeClr>
              </a:buClr>
              <a:buSzPct val="100000"/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71500">
              <a:buClr>
                <a:schemeClr val="accent2">
                  <a:lumMod val="75000"/>
                </a:schemeClr>
              </a:buClr>
              <a:buSzPct val="100000"/>
            </a:pPr>
            <a:r>
              <a:rPr lang="uk-UA" sz="3100" i="1" u="sng" dirty="0" smtClean="0">
                <a:latin typeface="Times New Roman" pitchFamily="18" charset="0"/>
                <a:cs typeface="Times New Roman" pitchFamily="18" charset="0"/>
              </a:rPr>
              <a:t>Нічого не робити 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Do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Nothing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dirty="0" err="1" smtClean="0">
                <a:latin typeface="Times New Roman" pitchFamily="18" charset="0"/>
                <a:cs typeface="Times New Roman" pitchFamily="18" charset="0"/>
              </a:rPr>
              <a:t>alternative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) означає, що процес протікає в рамках встановлених планом межах і не потрібно оперативного втручання в хід його реалізації. Це, однак, не виключає необхідності продовження контролю.</a:t>
            </a:r>
          </a:p>
          <a:p>
            <a:pPr marL="571500" indent="-571500">
              <a:buClr>
                <a:schemeClr val="accent2">
                  <a:lumMod val="75000"/>
                </a:schemeClr>
              </a:buClr>
              <a:buSzPct val="100000"/>
            </a:pPr>
            <a:r>
              <a:rPr lang="uk-UA" sz="3100" i="1" u="sng" dirty="0" smtClean="0">
                <a:latin typeface="Times New Roman" pitchFamily="18" charset="0"/>
                <a:cs typeface="Times New Roman" pitchFamily="18" charset="0"/>
              </a:rPr>
              <a:t>Усунути відхилення від ходу реалізації процесу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. Для цього директор встановлює причину негативних відхилень від стандартів і вживає необхідних, оперативні заходи, спрямовані на усунення цих розбіжностей.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1372</TotalTime>
  <Words>538</Words>
  <Application>Microsoft Office PowerPoint</Application>
  <PresentationFormat>Экран (4:3)</PresentationFormat>
  <Paragraphs>98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Calibri</vt:lpstr>
      <vt:lpstr>Constantia</vt:lpstr>
      <vt:lpstr>Times New Roman</vt:lpstr>
      <vt:lpstr>Wingdings</vt:lpstr>
      <vt:lpstr>Wingdings 2</vt:lpstr>
      <vt:lpstr>Поток</vt:lpstr>
      <vt:lpstr>Внутрішній контроль на підприємстві та безпека бізнесу </vt:lpstr>
      <vt:lpstr>Актуальність дисципліни:</vt:lpstr>
      <vt:lpstr>Проблемою є: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Види контролю  (за часом проведення):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Податковий контроль</dc:title>
  <dc:creator>Зарудная</dc:creator>
  <cp:lastModifiedBy>RePack by Diakov</cp:lastModifiedBy>
  <cp:revision>116</cp:revision>
  <dcterms:created xsi:type="dcterms:W3CDTF">2012-12-01T09:55:49Z</dcterms:created>
  <dcterms:modified xsi:type="dcterms:W3CDTF">2023-01-29T06:37:15Z</dcterms:modified>
</cp:coreProperties>
</file>