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60" r:id="rId4"/>
    <p:sldId id="258" r:id="rId5"/>
    <p:sldId id="266" r:id="rId6"/>
    <p:sldId id="259" r:id="rId7"/>
    <p:sldId id="269" r:id="rId8"/>
    <p:sldId id="270" r:id="rId9"/>
    <p:sldId id="268" r:id="rId10"/>
    <p:sldId id="261" r:id="rId11"/>
    <p:sldId id="274" r:id="rId12"/>
    <p:sldId id="275" r:id="rId13"/>
    <p:sldId id="272" r:id="rId14"/>
    <p:sldId id="287" r:id="rId15"/>
    <p:sldId id="288" r:id="rId16"/>
    <p:sldId id="276" r:id="rId17"/>
    <p:sldId id="262" r:id="rId18"/>
    <p:sldId id="278" r:id="rId19"/>
    <p:sldId id="263" r:id="rId20"/>
    <p:sldId id="280" r:id="rId21"/>
    <p:sldId id="281" r:id="rId22"/>
    <p:sldId id="282" r:id="rId23"/>
    <p:sldId id="265" r:id="rId24"/>
    <p:sldId id="284" r:id="rId25"/>
    <p:sldId id="283" r:id="rId26"/>
    <p:sldId id="286" r:id="rId27"/>
    <p:sldId id="285" r:id="rId28"/>
    <p:sldId id="264" r:id="rId29"/>
  </p:sldIdLst>
  <p:sldSz cx="18288000" cy="10287000"/>
  <p:notesSz cx="6858000" cy="9144000"/>
  <p:embeddedFontLst>
    <p:embeddedFont>
      <p:font typeface="Avenir Next LT Pro" panose="020B0504020202020204" pitchFamily="34" charset="0"/>
      <p:regular r:id="rId31"/>
      <p:bold r:id="rId32"/>
      <p:italic r:id="rId33"/>
      <p:bold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Garet" panose="020B0604020202020204" charset="0"/>
      <p:regular r:id="rId39"/>
    </p:embeddedFont>
    <p:embeddedFont>
      <p:font typeface="Poppins Ultra-Bold" panose="020B0604020202020204" charset="0"/>
      <p:regular r:id="rId40"/>
    </p:embeddedFont>
    <p:embeddedFont>
      <p:font typeface="Raleway" pitchFamily="2" charset="-52"/>
      <p:regular r:id="rId41"/>
      <p:bold r:id="rId42"/>
      <p:italic r:id="rId43"/>
      <p:boldItalic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E3FF"/>
    <a:srgbClr val="527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8" d="100"/>
          <a:sy n="68" d="100"/>
        </p:scale>
        <p:origin x="95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F8937C-B418-466D-91D3-946F7FC3C16B}" type="datetimeFigureOut">
              <a:rPr lang="uk-UA" smtClean="0"/>
              <a:t>29.02.2024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8BA458-C13C-4D79-8C14-6AA7BE0501A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73236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8BA458-C13C-4D79-8C14-6AA7BE0501A0}" type="slidenum">
              <a:rPr lang="uk-UA" smtClean="0"/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02807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svg"/><Relationship Id="rId7" Type="http://schemas.openxmlformats.org/officeDocument/2006/relationships/image" Target="../media/image14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14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8.svg"/><Relationship Id="rId7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svg"/><Relationship Id="rId7" Type="http://schemas.openxmlformats.org/officeDocument/2006/relationships/image" Target="../media/image14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29.png"/><Relationship Id="rId7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3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29.png"/><Relationship Id="rId7" Type="http://schemas.openxmlformats.org/officeDocument/2006/relationships/image" Target="../media/image3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30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8.svg"/><Relationship Id="rId7" Type="http://schemas.openxmlformats.org/officeDocument/2006/relationships/image" Target="../media/image14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40.png"/><Relationship Id="rId7" Type="http://schemas.openxmlformats.org/officeDocument/2006/relationships/image" Target="../media/image27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9.svg"/><Relationship Id="rId7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4.svg"/><Relationship Id="rId7" Type="http://schemas.openxmlformats.org/officeDocument/2006/relationships/image" Target="../media/image4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Relationship Id="rId9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4.svg"/><Relationship Id="rId7" Type="http://schemas.openxmlformats.org/officeDocument/2006/relationships/image" Target="../media/image4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Relationship Id="rId9" Type="http://schemas.openxmlformats.org/officeDocument/2006/relationships/image" Target="../media/image28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4.svg"/><Relationship Id="rId7" Type="http://schemas.openxmlformats.org/officeDocument/2006/relationships/image" Target="../media/image4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Relationship Id="rId9" Type="http://schemas.openxmlformats.org/officeDocument/2006/relationships/image" Target="../media/image28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4.svg"/><Relationship Id="rId7" Type="http://schemas.openxmlformats.org/officeDocument/2006/relationships/image" Target="../media/image4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Relationship Id="rId9" Type="http://schemas.openxmlformats.org/officeDocument/2006/relationships/image" Target="../media/image28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30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7" Type="http://schemas.openxmlformats.org/officeDocument/2006/relationships/image" Target="../media/image43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0.svg"/><Relationship Id="rId7" Type="http://schemas.openxmlformats.org/officeDocument/2006/relationships/image" Target="../media/image36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2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8085583" y="-70279"/>
            <a:ext cx="12673921" cy="10427559"/>
            <a:chOff x="0" y="0"/>
            <a:chExt cx="6184570" cy="50883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3433653" y="2544200"/>
                  </a:moveTo>
                  <a:lnTo>
                    <a:pt x="6184570" y="5088399"/>
                  </a:lnTo>
                  <a:lnTo>
                    <a:pt x="2750917" y="5088399"/>
                  </a:lnTo>
                  <a:lnTo>
                    <a:pt x="0" y="2544200"/>
                  </a:lnTo>
                  <a:lnTo>
                    <a:pt x="2750917" y="0"/>
                  </a:lnTo>
                  <a:lnTo>
                    <a:pt x="6184570" y="0"/>
                  </a:lnTo>
                  <a:lnTo>
                    <a:pt x="3433653" y="25442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3433653" y="2544200"/>
                  </a:moveTo>
                  <a:lnTo>
                    <a:pt x="6184570" y="5088399"/>
                  </a:lnTo>
                  <a:lnTo>
                    <a:pt x="2750917" y="5088399"/>
                  </a:lnTo>
                  <a:lnTo>
                    <a:pt x="0" y="2544200"/>
                  </a:lnTo>
                  <a:lnTo>
                    <a:pt x="2750917" y="0"/>
                  </a:lnTo>
                  <a:lnTo>
                    <a:pt x="6184570" y="0"/>
                  </a:lnTo>
                  <a:lnTo>
                    <a:pt x="3433653" y="2544200"/>
                  </a:lnTo>
                  <a:close/>
                </a:path>
              </a:pathLst>
            </a:custGeom>
            <a:blipFill>
              <a:blip r:embed="rId2"/>
              <a:stretch>
                <a:fillRect l="-17950" r="-5539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7632212" y="-70279"/>
            <a:ext cx="5332635" cy="2491669"/>
            <a:chOff x="0" y="0"/>
            <a:chExt cx="812800" cy="37978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379780"/>
            </a:xfrm>
            <a:custGeom>
              <a:avLst/>
              <a:gdLst/>
              <a:ahLst/>
              <a:cxnLst/>
              <a:rect l="l" t="t" r="r" b="b"/>
              <a:pathLst>
                <a:path w="812800" h="379780">
                  <a:moveTo>
                    <a:pt x="406400" y="37978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379780"/>
                  </a:lnTo>
                  <a:close/>
                </a:path>
              </a:pathLst>
            </a:custGeom>
            <a:solidFill>
              <a:srgbClr val="5271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17602"/>
              <a:ext cx="558800" cy="1858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6860241" y="7948202"/>
            <a:ext cx="2450684" cy="379856"/>
          </a:xfrm>
          <a:custGeom>
            <a:avLst/>
            <a:gdLst/>
            <a:ahLst/>
            <a:cxnLst/>
            <a:rect l="l" t="t" r="r" b="b"/>
            <a:pathLst>
              <a:path w="2450684" h="379856">
                <a:moveTo>
                  <a:pt x="0" y="0"/>
                </a:moveTo>
                <a:lnTo>
                  <a:pt x="2450684" y="0"/>
                </a:lnTo>
                <a:lnTo>
                  <a:pt x="2450684" y="379856"/>
                </a:lnTo>
                <a:lnTo>
                  <a:pt x="0" y="3798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 rot="-10800000">
            <a:off x="10643159" y="8816137"/>
            <a:ext cx="4083558" cy="1908039"/>
            <a:chOff x="0" y="0"/>
            <a:chExt cx="812800" cy="37978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379780"/>
            </a:xfrm>
            <a:custGeom>
              <a:avLst/>
              <a:gdLst/>
              <a:ahLst/>
              <a:cxnLst/>
              <a:rect l="l" t="t" r="r" b="b"/>
              <a:pathLst>
                <a:path w="812800" h="379780">
                  <a:moveTo>
                    <a:pt x="406400" y="37978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379780"/>
                  </a:lnTo>
                  <a:close/>
                </a:path>
              </a:pathLst>
            </a:custGeom>
            <a:solidFill>
              <a:srgbClr val="5271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27000" y="17602"/>
              <a:ext cx="558800" cy="1858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0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24006" y="3467100"/>
            <a:ext cx="8619994" cy="31196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000"/>
              </a:lnSpc>
            </a:pPr>
            <a:r>
              <a:rPr lang="ru-RU" sz="12600" b="1">
                <a:solidFill>
                  <a:srgbClr val="5271FF"/>
                </a:solidFill>
              </a:rPr>
              <a:t>Спортивна психологія </a:t>
            </a:r>
            <a:endParaRPr lang="en-US" sz="12600" b="1">
              <a:solidFill>
                <a:srgbClr val="5271FF"/>
              </a:solidFill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607938" y="8213632"/>
            <a:ext cx="2216826" cy="341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2E2E2E"/>
                </a:solidFill>
                <a:latin typeface="Poppins Ultra-Bold"/>
              </a:rPr>
              <a:t>202</a:t>
            </a:r>
            <a:r>
              <a:rPr lang="uk-UA" sz="2000">
                <a:solidFill>
                  <a:srgbClr val="2E2E2E"/>
                </a:solidFill>
                <a:latin typeface="Poppins Ultra-Bold"/>
              </a:rPr>
              <a:t>4</a:t>
            </a:r>
            <a:endParaRPr lang="en-US" sz="2000">
              <a:solidFill>
                <a:srgbClr val="2E2E2E"/>
              </a:solidFill>
              <a:latin typeface="Poppins Ultra-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7"/>
          <p:cNvSpPr/>
          <p:nvPr/>
        </p:nvSpPr>
        <p:spPr>
          <a:xfrm>
            <a:off x="3407818" y="2177045"/>
            <a:ext cx="5786592" cy="296563"/>
          </a:xfrm>
          <a:custGeom>
            <a:avLst/>
            <a:gdLst/>
            <a:ahLst/>
            <a:cxnLst/>
            <a:rect l="l" t="t" r="r" b="b"/>
            <a:pathLst>
              <a:path w="5786592" h="296563">
                <a:moveTo>
                  <a:pt x="0" y="0"/>
                </a:moveTo>
                <a:lnTo>
                  <a:pt x="5786591" y="0"/>
                </a:lnTo>
                <a:lnTo>
                  <a:pt x="5786591" y="296563"/>
                </a:lnTo>
                <a:lnTo>
                  <a:pt x="0" y="2965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 rot="-10800000">
            <a:off x="5460578" y="7488088"/>
            <a:ext cx="7467663" cy="3489259"/>
            <a:chOff x="0" y="0"/>
            <a:chExt cx="812800" cy="37978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379780"/>
            </a:xfrm>
            <a:custGeom>
              <a:avLst/>
              <a:gdLst/>
              <a:ahLst/>
              <a:cxnLst/>
              <a:rect l="l" t="t" r="r" b="b"/>
              <a:pathLst>
                <a:path w="812800" h="379780">
                  <a:moveTo>
                    <a:pt x="406400" y="37978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379780"/>
                  </a:lnTo>
                  <a:close/>
                </a:path>
              </a:pathLst>
            </a:custGeom>
            <a:solidFill>
              <a:srgbClr val="5271FF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127000" y="17602"/>
              <a:ext cx="558800" cy="1858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0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15396711" y="-614338"/>
            <a:ext cx="4828486" cy="2438386"/>
          </a:xfrm>
          <a:custGeom>
            <a:avLst/>
            <a:gdLst/>
            <a:ahLst/>
            <a:cxnLst/>
            <a:rect l="l" t="t" r="r" b="b"/>
            <a:pathLst>
              <a:path w="4828486" h="2438386">
                <a:moveTo>
                  <a:pt x="0" y="0"/>
                </a:moveTo>
                <a:lnTo>
                  <a:pt x="4828486" y="0"/>
                </a:lnTo>
                <a:lnTo>
                  <a:pt x="4828486" y="2438386"/>
                </a:lnTo>
                <a:lnTo>
                  <a:pt x="0" y="24383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1492347" y="3132433"/>
            <a:ext cx="9093005" cy="4308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49"/>
              </a:lnSpc>
              <a:spcBef>
                <a:spcPct val="0"/>
              </a:spcBef>
            </a:pPr>
            <a:r>
              <a:rPr lang="ru-RU" sz="4400" b="1" i="0">
                <a:effectLst/>
                <a:latin typeface="Raleway" pitchFamily="2" charset="-52"/>
              </a:rPr>
              <a:t>Концентрація – це здатність людини централізувати свою увагу постійно й</a:t>
            </a:r>
            <a:r>
              <a:rPr lang="ru-RU" sz="4400" b="0" i="0">
                <a:effectLst/>
                <a:latin typeface="Raleway" pitchFamily="2" charset="-52"/>
              </a:rPr>
              <a:t> </a:t>
            </a:r>
            <a:r>
              <a:rPr lang="ru-RU" sz="4400" b="1" i="0">
                <a:effectLst/>
                <a:latin typeface="Raleway" pitchFamily="2" charset="-52"/>
              </a:rPr>
              <a:t>протягом тривалого періоду часу, </a:t>
            </a:r>
            <a:r>
              <a:rPr lang="ru-RU" sz="4400" b="0" i="0">
                <a:effectLst/>
                <a:latin typeface="Raleway" pitchFamily="2" charset="-52"/>
              </a:rPr>
              <a:t>діяльності або завдання, ігнорування ситуацій або зовнішніх обставин.</a:t>
            </a:r>
            <a:endParaRPr lang="en-US" sz="4291">
              <a:solidFill>
                <a:srgbClr val="2E2E2E"/>
              </a:solidFill>
              <a:latin typeface="Poppins Ultra-Bold"/>
            </a:endParaRPr>
          </a:p>
        </p:txBody>
      </p:sp>
      <p:sp>
        <p:nvSpPr>
          <p:cNvPr id="27" name="Freeform 27"/>
          <p:cNvSpPr/>
          <p:nvPr/>
        </p:nvSpPr>
        <p:spPr>
          <a:xfrm rot="-10800000">
            <a:off x="-1530045" y="7441305"/>
            <a:ext cx="2558745" cy="925800"/>
          </a:xfrm>
          <a:custGeom>
            <a:avLst/>
            <a:gdLst/>
            <a:ahLst/>
            <a:cxnLst/>
            <a:rect l="l" t="t" r="r" b="b"/>
            <a:pathLst>
              <a:path w="2558745" h="925800">
                <a:moveTo>
                  <a:pt x="0" y="0"/>
                </a:moveTo>
                <a:lnTo>
                  <a:pt x="2558745" y="0"/>
                </a:lnTo>
                <a:lnTo>
                  <a:pt x="2558745" y="925801"/>
                </a:lnTo>
                <a:lnTo>
                  <a:pt x="0" y="9258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11">
            <a:extLst>
              <a:ext uri="{FF2B5EF4-FFF2-40B4-BE49-F238E27FC236}">
                <a16:creationId xmlns:a16="http://schemas.microsoft.com/office/drawing/2014/main" id="{74AF03C7-323C-0098-3ED2-BCB3FB332A6A}"/>
              </a:ext>
            </a:extLst>
          </p:cNvPr>
          <p:cNvSpPr txBox="1"/>
          <p:nvPr/>
        </p:nvSpPr>
        <p:spPr>
          <a:xfrm>
            <a:off x="1498006" y="553601"/>
            <a:ext cx="10131977" cy="8304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65"/>
              </a:lnSpc>
              <a:spcBef>
                <a:spcPct val="0"/>
              </a:spcBef>
            </a:pPr>
            <a:r>
              <a:rPr lang="uk-UA" sz="7200" b="1">
                <a:solidFill>
                  <a:srgbClr val="5271FF"/>
                </a:solidFill>
              </a:rPr>
              <a:t>ЩО ТАКЕ КОНЦЕНТРАЦІЯ</a:t>
            </a:r>
            <a:endParaRPr lang="en-US" sz="7200" b="1">
              <a:solidFill>
                <a:srgbClr val="5271FF"/>
              </a:solidFill>
            </a:endParaRP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A739D48-C1A7-955E-F716-BF3AB3F33D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49000" y="2170667"/>
            <a:ext cx="6320832" cy="640322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7"/>
          <p:cNvSpPr/>
          <p:nvPr/>
        </p:nvSpPr>
        <p:spPr>
          <a:xfrm>
            <a:off x="5075056" y="1274682"/>
            <a:ext cx="5786592" cy="296563"/>
          </a:xfrm>
          <a:custGeom>
            <a:avLst/>
            <a:gdLst/>
            <a:ahLst/>
            <a:cxnLst/>
            <a:rect l="l" t="t" r="r" b="b"/>
            <a:pathLst>
              <a:path w="5786592" h="296563">
                <a:moveTo>
                  <a:pt x="0" y="0"/>
                </a:moveTo>
                <a:lnTo>
                  <a:pt x="5786591" y="0"/>
                </a:lnTo>
                <a:lnTo>
                  <a:pt x="5786591" y="296563"/>
                </a:lnTo>
                <a:lnTo>
                  <a:pt x="0" y="2965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 rot="-10800000">
            <a:off x="3429154" y="9012318"/>
            <a:ext cx="7467663" cy="3489259"/>
            <a:chOff x="0" y="0"/>
            <a:chExt cx="812800" cy="37978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379780"/>
            </a:xfrm>
            <a:custGeom>
              <a:avLst/>
              <a:gdLst/>
              <a:ahLst/>
              <a:cxnLst/>
              <a:rect l="l" t="t" r="r" b="b"/>
              <a:pathLst>
                <a:path w="812800" h="379780">
                  <a:moveTo>
                    <a:pt x="406400" y="37978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379780"/>
                  </a:lnTo>
                  <a:close/>
                </a:path>
              </a:pathLst>
            </a:custGeom>
            <a:solidFill>
              <a:srgbClr val="5271FF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127000" y="17602"/>
              <a:ext cx="558800" cy="1858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0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15396711" y="-614338"/>
            <a:ext cx="4828486" cy="2438386"/>
          </a:xfrm>
          <a:custGeom>
            <a:avLst/>
            <a:gdLst/>
            <a:ahLst/>
            <a:cxnLst/>
            <a:rect l="l" t="t" r="r" b="b"/>
            <a:pathLst>
              <a:path w="4828486" h="2438386">
                <a:moveTo>
                  <a:pt x="0" y="0"/>
                </a:moveTo>
                <a:lnTo>
                  <a:pt x="4828486" y="0"/>
                </a:lnTo>
                <a:lnTo>
                  <a:pt x="4828486" y="2438386"/>
                </a:lnTo>
                <a:lnTo>
                  <a:pt x="0" y="24383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609600" y="1805228"/>
            <a:ext cx="16131157" cy="76944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ru-RU" sz="3600">
                <a:latin typeface="Raleway" pitchFamily="2" charset="-52"/>
              </a:rPr>
              <a:t>Концентрація може бути:</a:t>
            </a: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3600" b="1">
                <a:latin typeface="Raleway" pitchFamily="2" charset="-52"/>
              </a:rPr>
              <a:t>на внутрішньому об’єкті </a:t>
            </a:r>
            <a:r>
              <a:rPr lang="ru-RU" sz="3600">
                <a:latin typeface="Raleway" pitchFamily="2" charset="-52"/>
              </a:rPr>
              <a:t>(концентрація на своєму диханні, на своєму психологічному стані, на ритмі серця). </a:t>
            </a:r>
          </a:p>
          <a:p>
            <a:pPr>
              <a:spcBef>
                <a:spcPct val="0"/>
              </a:spcBef>
            </a:pPr>
            <a:endParaRPr lang="ru-RU" sz="3600">
              <a:latin typeface="Raleway" pitchFamily="2" charset="-52"/>
            </a:endParaRPr>
          </a:p>
          <a:p>
            <a:pPr>
              <a:spcBef>
                <a:spcPct val="0"/>
              </a:spcBef>
            </a:pPr>
            <a:r>
              <a:rPr lang="ru-RU" sz="3600">
                <a:latin typeface="Raleway" pitchFamily="2" charset="-52"/>
              </a:rPr>
              <a:t>    Під час опанування технік концентрації та медитації навчають</a:t>
            </a:r>
          </a:p>
          <a:p>
            <a:pPr>
              <a:spcBef>
                <a:spcPct val="0"/>
              </a:spcBef>
            </a:pPr>
            <a:r>
              <a:rPr lang="ru-RU" sz="3600">
                <a:latin typeface="Raleway" pitchFamily="2" charset="-52"/>
              </a:rPr>
              <a:t>    концентруватися </a:t>
            </a:r>
            <a:r>
              <a:rPr lang="ru-RU" sz="3600" b="1">
                <a:latin typeface="Raleway" pitchFamily="2" charset="-52"/>
              </a:rPr>
              <a:t>у точці між брів (в центрі аджна).</a:t>
            </a:r>
          </a:p>
          <a:p>
            <a:pPr>
              <a:spcBef>
                <a:spcPct val="0"/>
              </a:spcBef>
            </a:pPr>
            <a:endParaRPr lang="ru-RU" sz="3600" b="1">
              <a:latin typeface="Raleway" pitchFamily="2" charset="-52"/>
            </a:endParaRPr>
          </a:p>
          <a:p>
            <a:pPr marL="571500" indent="-5715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3600" b="1">
                <a:latin typeface="Raleway" pitchFamily="2" charset="-52"/>
              </a:rPr>
              <a:t>на зовнішньому об'єкті </a:t>
            </a:r>
            <a:r>
              <a:rPr lang="ru-RU" sz="3600">
                <a:latin typeface="Raleway" pitchFamily="2" charset="-52"/>
              </a:rPr>
              <a:t>(наприклад, стрілець із лука, гвинтівки концентрується на мішені, тенісист - на подачі,  шабліст - на точці, на тілі суперника, баскетболіст - на кільці, гімнаст, стрибун у воду - на виконанні без помилок стрибка, вправи)</a:t>
            </a:r>
          </a:p>
          <a:p>
            <a:pPr marL="571500" indent="-5715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3600" b="1">
                <a:latin typeface="Raleway" pitchFamily="2" charset="-52"/>
              </a:rPr>
              <a:t>на події (дії), </a:t>
            </a:r>
            <a:r>
              <a:rPr lang="ru-RU" sz="3600">
                <a:latin typeface="Raleway" pitchFamily="2" charset="-52"/>
              </a:rPr>
              <a:t>що відбулася напередодні (змагання, виконання якогось елемента). </a:t>
            </a:r>
          </a:p>
          <a:p>
            <a:pPr>
              <a:spcBef>
                <a:spcPct val="0"/>
              </a:spcBef>
            </a:pPr>
            <a:endParaRPr lang="ru-RU" sz="3200">
              <a:latin typeface="Raleway" pitchFamily="2" charset="-52"/>
            </a:endParaRPr>
          </a:p>
        </p:txBody>
      </p:sp>
      <p:sp>
        <p:nvSpPr>
          <p:cNvPr id="27" name="Freeform 27"/>
          <p:cNvSpPr/>
          <p:nvPr/>
        </p:nvSpPr>
        <p:spPr>
          <a:xfrm rot="4199263">
            <a:off x="16531581" y="4821937"/>
            <a:ext cx="2558745" cy="925800"/>
          </a:xfrm>
          <a:custGeom>
            <a:avLst/>
            <a:gdLst/>
            <a:ahLst/>
            <a:cxnLst/>
            <a:rect l="l" t="t" r="r" b="b"/>
            <a:pathLst>
              <a:path w="2558745" h="925800">
                <a:moveTo>
                  <a:pt x="0" y="0"/>
                </a:moveTo>
                <a:lnTo>
                  <a:pt x="2558745" y="0"/>
                </a:lnTo>
                <a:lnTo>
                  <a:pt x="2558745" y="925801"/>
                </a:lnTo>
                <a:lnTo>
                  <a:pt x="0" y="9258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11">
            <a:extLst>
              <a:ext uri="{FF2B5EF4-FFF2-40B4-BE49-F238E27FC236}">
                <a16:creationId xmlns:a16="http://schemas.microsoft.com/office/drawing/2014/main" id="{74AF03C7-323C-0098-3ED2-BCB3FB332A6A}"/>
              </a:ext>
            </a:extLst>
          </p:cNvPr>
          <p:cNvSpPr txBox="1"/>
          <p:nvPr/>
        </p:nvSpPr>
        <p:spPr>
          <a:xfrm>
            <a:off x="1828800" y="282542"/>
            <a:ext cx="10131977" cy="8304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65"/>
              </a:lnSpc>
              <a:spcBef>
                <a:spcPct val="0"/>
              </a:spcBef>
            </a:pPr>
            <a:r>
              <a:rPr lang="uk-UA" sz="7200" b="1">
                <a:solidFill>
                  <a:srgbClr val="5271FF"/>
                </a:solidFill>
              </a:rPr>
              <a:t>ЩО ТАКЕ КОНЦЕНТРАЦІЯ</a:t>
            </a:r>
            <a:endParaRPr lang="en-US" sz="7200" b="1">
              <a:solidFill>
                <a:srgbClr val="5271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569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7"/>
          <p:cNvSpPr/>
          <p:nvPr/>
        </p:nvSpPr>
        <p:spPr>
          <a:xfrm>
            <a:off x="3505200" y="1675667"/>
            <a:ext cx="5786592" cy="296563"/>
          </a:xfrm>
          <a:custGeom>
            <a:avLst/>
            <a:gdLst/>
            <a:ahLst/>
            <a:cxnLst/>
            <a:rect l="l" t="t" r="r" b="b"/>
            <a:pathLst>
              <a:path w="5786592" h="296563">
                <a:moveTo>
                  <a:pt x="0" y="0"/>
                </a:moveTo>
                <a:lnTo>
                  <a:pt x="5786591" y="0"/>
                </a:lnTo>
                <a:lnTo>
                  <a:pt x="5786591" y="296563"/>
                </a:lnTo>
                <a:lnTo>
                  <a:pt x="0" y="2965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 rot="-10800000">
            <a:off x="5557960" y="7455105"/>
            <a:ext cx="7467663" cy="3489259"/>
            <a:chOff x="0" y="0"/>
            <a:chExt cx="812800" cy="37978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379780"/>
            </a:xfrm>
            <a:custGeom>
              <a:avLst/>
              <a:gdLst/>
              <a:ahLst/>
              <a:cxnLst/>
              <a:rect l="l" t="t" r="r" b="b"/>
              <a:pathLst>
                <a:path w="812800" h="379780">
                  <a:moveTo>
                    <a:pt x="406400" y="37978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379780"/>
                  </a:lnTo>
                  <a:close/>
                </a:path>
              </a:pathLst>
            </a:custGeom>
            <a:solidFill>
              <a:srgbClr val="5271FF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127000" y="17602"/>
              <a:ext cx="558800" cy="1858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0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876865" y="2787932"/>
            <a:ext cx="9724983" cy="54168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endParaRPr lang="ru-RU" sz="3200">
              <a:latin typeface="Raleway" pitchFamily="2" charset="-52"/>
            </a:endParaRPr>
          </a:p>
          <a:p>
            <a:pPr>
              <a:spcBef>
                <a:spcPct val="0"/>
              </a:spcBef>
            </a:pPr>
            <a:r>
              <a:rPr lang="ru-RU" sz="4000" b="1">
                <a:latin typeface="Raleway" pitchFamily="2" charset="-52"/>
              </a:rPr>
              <a:t>Поширена помилка: </a:t>
            </a:r>
            <a:r>
              <a:rPr lang="ru-RU" sz="4000">
                <a:latin typeface="Raleway" pitchFamily="2" charset="-52"/>
              </a:rPr>
              <a:t>концентрація на конкретному «далекому» результаті, як на меті (наприклад, у тенісі стати першою ракеткою у світі). </a:t>
            </a:r>
          </a:p>
          <a:p>
            <a:pPr>
              <a:spcBef>
                <a:spcPct val="0"/>
              </a:spcBef>
            </a:pPr>
            <a:endParaRPr lang="ru-RU" sz="4000">
              <a:latin typeface="Raleway" pitchFamily="2" charset="-52"/>
            </a:endParaRPr>
          </a:p>
          <a:p>
            <a:pPr>
              <a:spcBef>
                <a:spcPct val="0"/>
              </a:spcBef>
            </a:pPr>
            <a:r>
              <a:rPr lang="ru-RU" sz="4000">
                <a:latin typeface="Raleway" pitchFamily="2" charset="-52"/>
              </a:rPr>
              <a:t>Під час змагань необхідно грати, не думаючи про такий «далекий» результат. </a:t>
            </a:r>
            <a:endParaRPr lang="en-US" sz="4000">
              <a:latin typeface="Raleway" pitchFamily="2" charset="-52"/>
            </a:endParaRPr>
          </a:p>
        </p:txBody>
      </p:sp>
      <p:sp>
        <p:nvSpPr>
          <p:cNvPr id="27" name="Freeform 27"/>
          <p:cNvSpPr/>
          <p:nvPr/>
        </p:nvSpPr>
        <p:spPr>
          <a:xfrm rot="-10800000">
            <a:off x="-1530045" y="7441305"/>
            <a:ext cx="2558745" cy="925800"/>
          </a:xfrm>
          <a:custGeom>
            <a:avLst/>
            <a:gdLst/>
            <a:ahLst/>
            <a:cxnLst/>
            <a:rect l="l" t="t" r="r" b="b"/>
            <a:pathLst>
              <a:path w="2558745" h="925800">
                <a:moveTo>
                  <a:pt x="0" y="0"/>
                </a:moveTo>
                <a:lnTo>
                  <a:pt x="2558745" y="0"/>
                </a:lnTo>
                <a:lnTo>
                  <a:pt x="2558745" y="925801"/>
                </a:lnTo>
                <a:lnTo>
                  <a:pt x="0" y="9258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11">
            <a:extLst>
              <a:ext uri="{FF2B5EF4-FFF2-40B4-BE49-F238E27FC236}">
                <a16:creationId xmlns:a16="http://schemas.microsoft.com/office/drawing/2014/main" id="{74AF03C7-323C-0098-3ED2-BCB3FB332A6A}"/>
              </a:ext>
            </a:extLst>
          </p:cNvPr>
          <p:cNvSpPr txBox="1"/>
          <p:nvPr/>
        </p:nvSpPr>
        <p:spPr>
          <a:xfrm>
            <a:off x="1498006" y="553601"/>
            <a:ext cx="10131977" cy="8304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65"/>
              </a:lnSpc>
              <a:spcBef>
                <a:spcPct val="0"/>
              </a:spcBef>
            </a:pPr>
            <a:r>
              <a:rPr lang="uk-UA" sz="7200" b="1">
                <a:solidFill>
                  <a:srgbClr val="5271FF"/>
                </a:solidFill>
              </a:rPr>
              <a:t>ЩО ТАКЕ КОНЦЕНТРАЦІЯ</a:t>
            </a:r>
            <a:endParaRPr lang="en-US" sz="7200" b="1">
              <a:solidFill>
                <a:srgbClr val="5271FF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8C6A394-48CF-1B0B-9B97-ED7EE763AB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37017" y="1002696"/>
            <a:ext cx="5443120" cy="8223845"/>
          </a:xfrm>
          <a:prstGeom prst="rect">
            <a:avLst/>
          </a:prstGeom>
        </p:spPr>
      </p:pic>
      <p:sp>
        <p:nvSpPr>
          <p:cNvPr id="21" name="Freeform 21"/>
          <p:cNvSpPr/>
          <p:nvPr/>
        </p:nvSpPr>
        <p:spPr>
          <a:xfrm>
            <a:off x="15540908" y="0"/>
            <a:ext cx="4828486" cy="2438386"/>
          </a:xfrm>
          <a:custGeom>
            <a:avLst/>
            <a:gdLst/>
            <a:ahLst/>
            <a:cxnLst/>
            <a:rect l="l" t="t" r="r" b="b"/>
            <a:pathLst>
              <a:path w="4828486" h="2438386">
                <a:moveTo>
                  <a:pt x="0" y="0"/>
                </a:moveTo>
                <a:lnTo>
                  <a:pt x="4828486" y="0"/>
                </a:lnTo>
                <a:lnTo>
                  <a:pt x="4828486" y="2438386"/>
                </a:lnTo>
                <a:lnTo>
                  <a:pt x="0" y="24383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9780531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7"/>
          <p:cNvSpPr/>
          <p:nvPr/>
        </p:nvSpPr>
        <p:spPr>
          <a:xfrm>
            <a:off x="2306869" y="1368960"/>
            <a:ext cx="5786592" cy="296563"/>
          </a:xfrm>
          <a:custGeom>
            <a:avLst/>
            <a:gdLst/>
            <a:ahLst/>
            <a:cxnLst/>
            <a:rect l="l" t="t" r="r" b="b"/>
            <a:pathLst>
              <a:path w="5786592" h="296563">
                <a:moveTo>
                  <a:pt x="0" y="0"/>
                </a:moveTo>
                <a:lnTo>
                  <a:pt x="5786591" y="0"/>
                </a:lnTo>
                <a:lnTo>
                  <a:pt x="5786591" y="296563"/>
                </a:lnTo>
                <a:lnTo>
                  <a:pt x="0" y="2965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5400000">
            <a:off x="14772440" y="1195050"/>
            <a:ext cx="4828486" cy="2438386"/>
          </a:xfrm>
          <a:custGeom>
            <a:avLst/>
            <a:gdLst/>
            <a:ahLst/>
            <a:cxnLst/>
            <a:rect l="l" t="t" r="r" b="b"/>
            <a:pathLst>
              <a:path w="4828486" h="2438386">
                <a:moveTo>
                  <a:pt x="0" y="0"/>
                </a:moveTo>
                <a:lnTo>
                  <a:pt x="4828486" y="0"/>
                </a:lnTo>
                <a:lnTo>
                  <a:pt x="4828486" y="2438386"/>
                </a:lnTo>
                <a:lnTo>
                  <a:pt x="0" y="24383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9759028" y="2384632"/>
            <a:ext cx="5890866" cy="615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849"/>
              </a:lnSpc>
              <a:spcBef>
                <a:spcPct val="0"/>
              </a:spcBef>
            </a:pPr>
            <a:endParaRPr lang="en-US" sz="4291">
              <a:solidFill>
                <a:srgbClr val="2E2E2E"/>
              </a:solidFill>
              <a:latin typeface="Poppins Ultra-Bold"/>
            </a:endParaRPr>
          </a:p>
        </p:txBody>
      </p:sp>
      <p:sp>
        <p:nvSpPr>
          <p:cNvPr id="27" name="Freeform 27"/>
          <p:cNvSpPr/>
          <p:nvPr/>
        </p:nvSpPr>
        <p:spPr>
          <a:xfrm rot="-10800000">
            <a:off x="15316200" y="9088514"/>
            <a:ext cx="2558745" cy="925800"/>
          </a:xfrm>
          <a:custGeom>
            <a:avLst/>
            <a:gdLst/>
            <a:ahLst/>
            <a:cxnLst/>
            <a:rect l="l" t="t" r="r" b="b"/>
            <a:pathLst>
              <a:path w="2558745" h="925800">
                <a:moveTo>
                  <a:pt x="0" y="0"/>
                </a:moveTo>
                <a:lnTo>
                  <a:pt x="2558745" y="0"/>
                </a:lnTo>
                <a:lnTo>
                  <a:pt x="2558745" y="925801"/>
                </a:lnTo>
                <a:lnTo>
                  <a:pt x="0" y="9258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11">
            <a:extLst>
              <a:ext uri="{FF2B5EF4-FFF2-40B4-BE49-F238E27FC236}">
                <a16:creationId xmlns:a16="http://schemas.microsoft.com/office/drawing/2014/main" id="{74AF03C7-323C-0098-3ED2-BCB3FB332A6A}"/>
              </a:ext>
            </a:extLst>
          </p:cNvPr>
          <p:cNvSpPr txBox="1"/>
          <p:nvPr/>
        </p:nvSpPr>
        <p:spPr>
          <a:xfrm>
            <a:off x="344714" y="345012"/>
            <a:ext cx="15497494" cy="8304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65"/>
              </a:lnSpc>
              <a:spcBef>
                <a:spcPct val="0"/>
              </a:spcBef>
            </a:pPr>
            <a:r>
              <a:rPr lang="uk-UA" sz="7200" b="1">
                <a:solidFill>
                  <a:srgbClr val="5271FF"/>
                </a:solidFill>
              </a:rPr>
              <a:t>МЕТОДИ КЕРУВАННЯ КОНЦЕНТРАЦІЄЮ</a:t>
            </a:r>
            <a:endParaRPr lang="en-US" sz="7200" b="1">
              <a:solidFill>
                <a:srgbClr val="5271FF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D8300F7-DDE6-BEF5-9E4E-C365166E7B35}"/>
              </a:ext>
            </a:extLst>
          </p:cNvPr>
          <p:cNvSpPr txBox="1"/>
          <p:nvPr/>
        </p:nvSpPr>
        <p:spPr>
          <a:xfrm>
            <a:off x="5964469" y="2428951"/>
            <a:ext cx="10631103" cy="698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200" b="1">
                <a:latin typeface="Raleway" pitchFamily="2" charset="-52"/>
              </a:rPr>
              <a:t>Методи керування концентрацією: </a:t>
            </a:r>
          </a:p>
          <a:p>
            <a:endParaRPr lang="uk-UA" sz="3200" b="1">
              <a:latin typeface="Raleway" pitchFamily="2" charset="-5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b="1">
                <a:latin typeface="Raleway" pitchFamily="2" charset="-52"/>
              </a:rPr>
              <a:t>дихання </a:t>
            </a:r>
            <a:r>
              <a:rPr lang="uk-UA" sz="3200">
                <a:latin typeface="Raleway" pitchFamily="2" charset="-52"/>
              </a:rPr>
              <a:t>(наприклад, удар або подача на видиху; заспокоїтися за сильного емоційного сплеску, зробити кілька глибоких вдихів і видихів; 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uk-UA" sz="3200" b="1">
                <a:latin typeface="Raleway" pitchFamily="2" charset="-52"/>
              </a:rPr>
              <a:t>лічба;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uk-UA" sz="3200" b="1">
                <a:latin typeface="Raleway" pitchFamily="2" charset="-52"/>
              </a:rPr>
              <a:t>переключитися на процес, внутрішній діалог тощо;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b="1">
                <a:latin typeface="Raleway" pitchFamily="2" charset="-52"/>
              </a:rPr>
              <a:t>концентрація на точці, на кінчику носа, точці між брів, на свічці;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b="1">
                <a:latin typeface="Raleway" pitchFamily="2" charset="-52"/>
              </a:rPr>
              <a:t>концентрація на згадці про стан «перемоги» </a:t>
            </a:r>
            <a:r>
              <a:rPr lang="uk-UA" sz="3200">
                <a:latin typeface="Raleway" pitchFamily="2" charset="-52"/>
              </a:rPr>
              <a:t>(позитивний результат, виграний матч, турнір, змагання; який був стан, які передували події тощо). </a:t>
            </a:r>
          </a:p>
        </p:txBody>
      </p:sp>
      <p:sp>
        <p:nvSpPr>
          <p:cNvPr id="30" name="Freeform 3">
            <a:extLst>
              <a:ext uri="{FF2B5EF4-FFF2-40B4-BE49-F238E27FC236}">
                <a16:creationId xmlns:a16="http://schemas.microsoft.com/office/drawing/2014/main" id="{A427C325-E382-4A66-843A-B547E69D7E7C}"/>
              </a:ext>
            </a:extLst>
          </p:cNvPr>
          <p:cNvSpPr/>
          <p:nvPr/>
        </p:nvSpPr>
        <p:spPr>
          <a:xfrm>
            <a:off x="0" y="2239583"/>
            <a:ext cx="5478535" cy="7902368"/>
          </a:xfrm>
          <a:custGeom>
            <a:avLst/>
            <a:gdLst/>
            <a:ahLst/>
            <a:cxnLst/>
            <a:rect l="l" t="t" r="r" b="b"/>
            <a:pathLst>
              <a:path w="7834884" h="10287000">
                <a:moveTo>
                  <a:pt x="0" y="0"/>
                </a:moveTo>
                <a:lnTo>
                  <a:pt x="7834884" y="0"/>
                </a:lnTo>
                <a:lnTo>
                  <a:pt x="783488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8722" r="-2544" b="-8722"/>
            </a:stretch>
          </a:blipFill>
        </p:spPr>
      </p:sp>
      <p:grpSp>
        <p:nvGrpSpPr>
          <p:cNvPr id="18" name="Group 18"/>
          <p:cNvGrpSpPr/>
          <p:nvPr/>
        </p:nvGrpSpPr>
        <p:grpSpPr>
          <a:xfrm rot="-10800000">
            <a:off x="-2260241" y="7931396"/>
            <a:ext cx="7467663" cy="3489259"/>
            <a:chOff x="0" y="0"/>
            <a:chExt cx="812800" cy="37978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379780"/>
            </a:xfrm>
            <a:custGeom>
              <a:avLst/>
              <a:gdLst/>
              <a:ahLst/>
              <a:cxnLst/>
              <a:rect l="l" t="t" r="r" b="b"/>
              <a:pathLst>
                <a:path w="812800" h="379780">
                  <a:moveTo>
                    <a:pt x="406400" y="37978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379780"/>
                  </a:lnTo>
                  <a:close/>
                </a:path>
              </a:pathLst>
            </a:custGeom>
            <a:solidFill>
              <a:srgbClr val="5271FF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127000" y="17602"/>
              <a:ext cx="558800" cy="1858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0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545026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6908573-E2EA-983F-84AD-BE00308AF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600" y="209550"/>
            <a:ext cx="8048506" cy="9867900"/>
          </a:xfrm>
          <a:prstGeom prst="rect">
            <a:avLst/>
          </a:prstGeom>
        </p:spPr>
      </p:pic>
      <p:sp>
        <p:nvSpPr>
          <p:cNvPr id="4" name="TextBox 11">
            <a:extLst>
              <a:ext uri="{FF2B5EF4-FFF2-40B4-BE49-F238E27FC236}">
                <a16:creationId xmlns:a16="http://schemas.microsoft.com/office/drawing/2014/main" id="{B091E400-F69B-EF20-8376-C65E12366A57}"/>
              </a:ext>
            </a:extLst>
          </p:cNvPr>
          <p:cNvSpPr txBox="1"/>
          <p:nvPr/>
        </p:nvSpPr>
        <p:spPr>
          <a:xfrm>
            <a:off x="609600" y="2757620"/>
            <a:ext cx="7351486" cy="23949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65"/>
              </a:lnSpc>
              <a:spcBef>
                <a:spcPct val="0"/>
              </a:spcBef>
            </a:pPr>
            <a:r>
              <a:rPr lang="uk-UA" sz="7200" b="1">
                <a:solidFill>
                  <a:srgbClr val="5271FF"/>
                </a:solidFill>
              </a:rPr>
              <a:t>МЕТОДИ КЕРУВАННЯ КОНЦЕНТРАЦІЄЮ</a:t>
            </a:r>
            <a:endParaRPr lang="en-US" sz="7200" b="1">
              <a:solidFill>
                <a:srgbClr val="5271FF"/>
              </a:solidFill>
            </a:endParaRPr>
          </a:p>
        </p:txBody>
      </p:sp>
      <p:sp>
        <p:nvSpPr>
          <p:cNvPr id="5" name="Freeform 21">
            <a:extLst>
              <a:ext uri="{FF2B5EF4-FFF2-40B4-BE49-F238E27FC236}">
                <a16:creationId xmlns:a16="http://schemas.microsoft.com/office/drawing/2014/main" id="{E734C09B-622A-4387-CA53-E60A39249A11}"/>
              </a:ext>
            </a:extLst>
          </p:cNvPr>
          <p:cNvSpPr/>
          <p:nvPr/>
        </p:nvSpPr>
        <p:spPr>
          <a:xfrm rot="19158083">
            <a:off x="-1389073" y="-206481"/>
            <a:ext cx="4828486" cy="2438386"/>
          </a:xfrm>
          <a:custGeom>
            <a:avLst/>
            <a:gdLst/>
            <a:ahLst/>
            <a:cxnLst/>
            <a:rect l="l" t="t" r="r" b="b"/>
            <a:pathLst>
              <a:path w="4828486" h="2438386">
                <a:moveTo>
                  <a:pt x="0" y="0"/>
                </a:moveTo>
                <a:lnTo>
                  <a:pt x="4828486" y="0"/>
                </a:lnTo>
                <a:lnTo>
                  <a:pt x="4828486" y="2438386"/>
                </a:lnTo>
                <a:lnTo>
                  <a:pt x="0" y="24383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18">
            <a:extLst>
              <a:ext uri="{FF2B5EF4-FFF2-40B4-BE49-F238E27FC236}">
                <a16:creationId xmlns:a16="http://schemas.microsoft.com/office/drawing/2014/main" id="{4EFB4048-7074-3E54-68EF-3083110D9F3B}"/>
              </a:ext>
            </a:extLst>
          </p:cNvPr>
          <p:cNvGrpSpPr/>
          <p:nvPr/>
        </p:nvGrpSpPr>
        <p:grpSpPr>
          <a:xfrm rot="-10800000">
            <a:off x="-2260241" y="7931396"/>
            <a:ext cx="7467663" cy="3489259"/>
            <a:chOff x="0" y="0"/>
            <a:chExt cx="812800" cy="379780"/>
          </a:xfrm>
        </p:grpSpPr>
        <p:sp>
          <p:nvSpPr>
            <p:cNvPr id="7" name="Freeform 19">
              <a:extLst>
                <a:ext uri="{FF2B5EF4-FFF2-40B4-BE49-F238E27FC236}">
                  <a16:creationId xmlns:a16="http://schemas.microsoft.com/office/drawing/2014/main" id="{D725A8B6-66F5-306B-A15C-C0F197A37461}"/>
                </a:ext>
              </a:extLst>
            </p:cNvPr>
            <p:cNvSpPr/>
            <p:nvPr/>
          </p:nvSpPr>
          <p:spPr>
            <a:xfrm>
              <a:off x="0" y="0"/>
              <a:ext cx="812800" cy="379780"/>
            </a:xfrm>
            <a:custGeom>
              <a:avLst/>
              <a:gdLst/>
              <a:ahLst/>
              <a:cxnLst/>
              <a:rect l="l" t="t" r="r" b="b"/>
              <a:pathLst>
                <a:path w="812800" h="379780">
                  <a:moveTo>
                    <a:pt x="406400" y="37978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379780"/>
                  </a:lnTo>
                  <a:close/>
                </a:path>
              </a:pathLst>
            </a:custGeom>
            <a:solidFill>
              <a:srgbClr val="5271FF"/>
            </a:solidFill>
          </p:spPr>
        </p:sp>
        <p:sp>
          <p:nvSpPr>
            <p:cNvPr id="8" name="TextBox 20">
              <a:extLst>
                <a:ext uri="{FF2B5EF4-FFF2-40B4-BE49-F238E27FC236}">
                  <a16:creationId xmlns:a16="http://schemas.microsoft.com/office/drawing/2014/main" id="{0EFBD6BA-1D55-0E7C-B2F0-DA056B5400F7}"/>
                </a:ext>
              </a:extLst>
            </p:cNvPr>
            <p:cNvSpPr txBox="1"/>
            <p:nvPr/>
          </p:nvSpPr>
          <p:spPr>
            <a:xfrm>
              <a:off x="127000" y="17602"/>
              <a:ext cx="558800" cy="1858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0"/>
                </a:lnSpc>
              </a:pPr>
              <a:endParaRPr/>
            </a:p>
          </p:txBody>
        </p:sp>
      </p:grpSp>
      <p:sp>
        <p:nvSpPr>
          <p:cNvPr id="9" name="Freeform 27">
            <a:extLst>
              <a:ext uri="{FF2B5EF4-FFF2-40B4-BE49-F238E27FC236}">
                <a16:creationId xmlns:a16="http://schemas.microsoft.com/office/drawing/2014/main" id="{AACFCC6B-9956-213E-2D3E-07233F2782FD}"/>
              </a:ext>
            </a:extLst>
          </p:cNvPr>
          <p:cNvSpPr/>
          <p:nvPr/>
        </p:nvSpPr>
        <p:spPr>
          <a:xfrm rot="-10800000">
            <a:off x="4965498" y="7961439"/>
            <a:ext cx="2558745" cy="925800"/>
          </a:xfrm>
          <a:custGeom>
            <a:avLst/>
            <a:gdLst/>
            <a:ahLst/>
            <a:cxnLst/>
            <a:rect l="l" t="t" r="r" b="b"/>
            <a:pathLst>
              <a:path w="2558745" h="925800">
                <a:moveTo>
                  <a:pt x="0" y="0"/>
                </a:moveTo>
                <a:lnTo>
                  <a:pt x="2558745" y="0"/>
                </a:lnTo>
                <a:lnTo>
                  <a:pt x="2558745" y="925801"/>
                </a:lnTo>
                <a:lnTo>
                  <a:pt x="0" y="9258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2">
            <a:extLst>
              <a:ext uri="{FF2B5EF4-FFF2-40B4-BE49-F238E27FC236}">
                <a16:creationId xmlns:a16="http://schemas.microsoft.com/office/drawing/2014/main" id="{D1116D34-150B-70E1-F4B1-6ED6C05A9854}"/>
              </a:ext>
            </a:extLst>
          </p:cNvPr>
          <p:cNvSpPr/>
          <p:nvPr/>
        </p:nvSpPr>
        <p:spPr>
          <a:xfrm>
            <a:off x="-518874" y="6484457"/>
            <a:ext cx="2256948" cy="2256948"/>
          </a:xfrm>
          <a:custGeom>
            <a:avLst/>
            <a:gdLst/>
            <a:ahLst/>
            <a:cxnLst/>
            <a:rect l="l" t="t" r="r" b="b"/>
            <a:pathLst>
              <a:path w="2256948" h="2256948">
                <a:moveTo>
                  <a:pt x="0" y="0"/>
                </a:moveTo>
                <a:lnTo>
                  <a:pt x="2256948" y="0"/>
                </a:lnTo>
                <a:lnTo>
                  <a:pt x="2256948" y="2256948"/>
                </a:lnTo>
                <a:lnTo>
                  <a:pt x="0" y="22569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3733128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1">
            <a:extLst>
              <a:ext uri="{FF2B5EF4-FFF2-40B4-BE49-F238E27FC236}">
                <a16:creationId xmlns:a16="http://schemas.microsoft.com/office/drawing/2014/main" id="{B091E400-F69B-EF20-8376-C65E12366A57}"/>
              </a:ext>
            </a:extLst>
          </p:cNvPr>
          <p:cNvSpPr txBox="1"/>
          <p:nvPr/>
        </p:nvSpPr>
        <p:spPr>
          <a:xfrm>
            <a:off x="609600" y="2757620"/>
            <a:ext cx="7351486" cy="23949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65"/>
              </a:lnSpc>
              <a:spcBef>
                <a:spcPct val="0"/>
              </a:spcBef>
            </a:pPr>
            <a:r>
              <a:rPr lang="uk-UA" sz="7200" b="1">
                <a:solidFill>
                  <a:srgbClr val="5271FF"/>
                </a:solidFill>
              </a:rPr>
              <a:t>МЕТОДИ КЕРУВАННЯ КОНЦЕНТРАЦІЄЮ</a:t>
            </a:r>
            <a:endParaRPr lang="en-US" sz="7200" b="1">
              <a:solidFill>
                <a:srgbClr val="5271FF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BD3B9AD-84FF-2195-34A7-BE97005DF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9200" y="175985"/>
            <a:ext cx="8103258" cy="9935029"/>
          </a:xfrm>
          <a:prstGeom prst="rect">
            <a:avLst/>
          </a:prstGeom>
        </p:spPr>
      </p:pic>
      <p:sp>
        <p:nvSpPr>
          <p:cNvPr id="6" name="Freeform 21">
            <a:extLst>
              <a:ext uri="{FF2B5EF4-FFF2-40B4-BE49-F238E27FC236}">
                <a16:creationId xmlns:a16="http://schemas.microsoft.com/office/drawing/2014/main" id="{53C4F1D1-64DE-5085-E0E4-CF3B49DFD56C}"/>
              </a:ext>
            </a:extLst>
          </p:cNvPr>
          <p:cNvSpPr/>
          <p:nvPr/>
        </p:nvSpPr>
        <p:spPr>
          <a:xfrm rot="19158083">
            <a:off x="-1389073" y="-206481"/>
            <a:ext cx="4828486" cy="2438386"/>
          </a:xfrm>
          <a:custGeom>
            <a:avLst/>
            <a:gdLst/>
            <a:ahLst/>
            <a:cxnLst/>
            <a:rect l="l" t="t" r="r" b="b"/>
            <a:pathLst>
              <a:path w="4828486" h="2438386">
                <a:moveTo>
                  <a:pt x="0" y="0"/>
                </a:moveTo>
                <a:lnTo>
                  <a:pt x="4828486" y="0"/>
                </a:lnTo>
                <a:lnTo>
                  <a:pt x="4828486" y="2438386"/>
                </a:lnTo>
                <a:lnTo>
                  <a:pt x="0" y="24383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18">
            <a:extLst>
              <a:ext uri="{FF2B5EF4-FFF2-40B4-BE49-F238E27FC236}">
                <a16:creationId xmlns:a16="http://schemas.microsoft.com/office/drawing/2014/main" id="{A75FD07E-1112-72A0-8420-715981A6F292}"/>
              </a:ext>
            </a:extLst>
          </p:cNvPr>
          <p:cNvGrpSpPr/>
          <p:nvPr/>
        </p:nvGrpSpPr>
        <p:grpSpPr>
          <a:xfrm rot="-10800000">
            <a:off x="-2260241" y="7931396"/>
            <a:ext cx="7467663" cy="3489259"/>
            <a:chOff x="0" y="0"/>
            <a:chExt cx="812800" cy="379780"/>
          </a:xfrm>
        </p:grpSpPr>
        <p:sp>
          <p:nvSpPr>
            <p:cNvPr id="8" name="Freeform 19">
              <a:extLst>
                <a:ext uri="{FF2B5EF4-FFF2-40B4-BE49-F238E27FC236}">
                  <a16:creationId xmlns:a16="http://schemas.microsoft.com/office/drawing/2014/main" id="{B1A318E5-C3CC-5D4A-8E13-9C842BD9D952}"/>
                </a:ext>
              </a:extLst>
            </p:cNvPr>
            <p:cNvSpPr/>
            <p:nvPr/>
          </p:nvSpPr>
          <p:spPr>
            <a:xfrm>
              <a:off x="0" y="0"/>
              <a:ext cx="812800" cy="379780"/>
            </a:xfrm>
            <a:custGeom>
              <a:avLst/>
              <a:gdLst/>
              <a:ahLst/>
              <a:cxnLst/>
              <a:rect l="l" t="t" r="r" b="b"/>
              <a:pathLst>
                <a:path w="812800" h="379780">
                  <a:moveTo>
                    <a:pt x="406400" y="37978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379780"/>
                  </a:lnTo>
                  <a:close/>
                </a:path>
              </a:pathLst>
            </a:custGeom>
            <a:solidFill>
              <a:srgbClr val="5271FF"/>
            </a:solidFill>
          </p:spPr>
        </p:sp>
        <p:sp>
          <p:nvSpPr>
            <p:cNvPr id="9" name="TextBox 20">
              <a:extLst>
                <a:ext uri="{FF2B5EF4-FFF2-40B4-BE49-F238E27FC236}">
                  <a16:creationId xmlns:a16="http://schemas.microsoft.com/office/drawing/2014/main" id="{E31CA951-69BC-6FC1-D6A3-2EB5FF894808}"/>
                </a:ext>
              </a:extLst>
            </p:cNvPr>
            <p:cNvSpPr txBox="1"/>
            <p:nvPr/>
          </p:nvSpPr>
          <p:spPr>
            <a:xfrm>
              <a:off x="127000" y="17602"/>
              <a:ext cx="558800" cy="1858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0"/>
                </a:lnSpc>
              </a:pPr>
              <a:endParaRPr/>
            </a:p>
          </p:txBody>
        </p:sp>
      </p:grpSp>
      <p:sp>
        <p:nvSpPr>
          <p:cNvPr id="10" name="Freeform 27">
            <a:extLst>
              <a:ext uri="{FF2B5EF4-FFF2-40B4-BE49-F238E27FC236}">
                <a16:creationId xmlns:a16="http://schemas.microsoft.com/office/drawing/2014/main" id="{AA0ECBB7-882D-48FB-749F-80B70932FF0E}"/>
              </a:ext>
            </a:extLst>
          </p:cNvPr>
          <p:cNvSpPr/>
          <p:nvPr/>
        </p:nvSpPr>
        <p:spPr>
          <a:xfrm rot="-10800000">
            <a:off x="4965498" y="7961439"/>
            <a:ext cx="2558745" cy="925800"/>
          </a:xfrm>
          <a:custGeom>
            <a:avLst/>
            <a:gdLst/>
            <a:ahLst/>
            <a:cxnLst/>
            <a:rect l="l" t="t" r="r" b="b"/>
            <a:pathLst>
              <a:path w="2558745" h="925800">
                <a:moveTo>
                  <a:pt x="0" y="0"/>
                </a:moveTo>
                <a:lnTo>
                  <a:pt x="2558745" y="0"/>
                </a:lnTo>
                <a:lnTo>
                  <a:pt x="2558745" y="925801"/>
                </a:lnTo>
                <a:lnTo>
                  <a:pt x="0" y="9258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id="{E163C4DE-355C-46EA-5AFF-215181BE0413}"/>
              </a:ext>
            </a:extLst>
          </p:cNvPr>
          <p:cNvSpPr/>
          <p:nvPr/>
        </p:nvSpPr>
        <p:spPr>
          <a:xfrm rot="199896">
            <a:off x="-518874" y="6484457"/>
            <a:ext cx="2256948" cy="2256948"/>
          </a:xfrm>
          <a:custGeom>
            <a:avLst/>
            <a:gdLst/>
            <a:ahLst/>
            <a:cxnLst/>
            <a:rect l="l" t="t" r="r" b="b"/>
            <a:pathLst>
              <a:path w="2256948" h="2256948">
                <a:moveTo>
                  <a:pt x="0" y="0"/>
                </a:moveTo>
                <a:lnTo>
                  <a:pt x="2256948" y="0"/>
                </a:lnTo>
                <a:lnTo>
                  <a:pt x="2256948" y="2256948"/>
                </a:lnTo>
                <a:lnTo>
                  <a:pt x="0" y="22569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9065603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7"/>
          <p:cNvSpPr/>
          <p:nvPr/>
        </p:nvSpPr>
        <p:spPr>
          <a:xfrm>
            <a:off x="2306869" y="1368960"/>
            <a:ext cx="5786592" cy="296563"/>
          </a:xfrm>
          <a:custGeom>
            <a:avLst/>
            <a:gdLst/>
            <a:ahLst/>
            <a:cxnLst/>
            <a:rect l="l" t="t" r="r" b="b"/>
            <a:pathLst>
              <a:path w="5786592" h="296563">
                <a:moveTo>
                  <a:pt x="0" y="0"/>
                </a:moveTo>
                <a:lnTo>
                  <a:pt x="5786591" y="0"/>
                </a:lnTo>
                <a:lnTo>
                  <a:pt x="5786591" y="296563"/>
                </a:lnTo>
                <a:lnTo>
                  <a:pt x="0" y="2965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 rot="-10800000">
            <a:off x="-2260241" y="7931396"/>
            <a:ext cx="7467663" cy="3489259"/>
            <a:chOff x="0" y="0"/>
            <a:chExt cx="812800" cy="37978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379780"/>
            </a:xfrm>
            <a:custGeom>
              <a:avLst/>
              <a:gdLst/>
              <a:ahLst/>
              <a:cxnLst/>
              <a:rect l="l" t="t" r="r" b="b"/>
              <a:pathLst>
                <a:path w="812800" h="379780">
                  <a:moveTo>
                    <a:pt x="406400" y="37978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379780"/>
                  </a:lnTo>
                  <a:close/>
                </a:path>
              </a:pathLst>
            </a:custGeom>
            <a:solidFill>
              <a:srgbClr val="5271FF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127000" y="17602"/>
              <a:ext cx="558800" cy="1858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0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 rot="5400000">
            <a:off x="15181254" y="761467"/>
            <a:ext cx="4828486" cy="2438386"/>
          </a:xfrm>
          <a:custGeom>
            <a:avLst/>
            <a:gdLst/>
            <a:ahLst/>
            <a:cxnLst/>
            <a:rect l="l" t="t" r="r" b="b"/>
            <a:pathLst>
              <a:path w="4828486" h="2438386">
                <a:moveTo>
                  <a:pt x="0" y="0"/>
                </a:moveTo>
                <a:lnTo>
                  <a:pt x="4828486" y="0"/>
                </a:lnTo>
                <a:lnTo>
                  <a:pt x="4828486" y="2438386"/>
                </a:lnTo>
                <a:lnTo>
                  <a:pt x="0" y="24383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9759028" y="2384632"/>
            <a:ext cx="5890866" cy="615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849"/>
              </a:lnSpc>
              <a:spcBef>
                <a:spcPct val="0"/>
              </a:spcBef>
            </a:pPr>
            <a:endParaRPr lang="en-US" sz="4291">
              <a:solidFill>
                <a:srgbClr val="2E2E2E"/>
              </a:solidFill>
              <a:latin typeface="Poppins Ultra-Bold"/>
            </a:endParaRPr>
          </a:p>
        </p:txBody>
      </p:sp>
      <p:sp>
        <p:nvSpPr>
          <p:cNvPr id="27" name="Freeform 27"/>
          <p:cNvSpPr/>
          <p:nvPr/>
        </p:nvSpPr>
        <p:spPr>
          <a:xfrm rot="-10800000">
            <a:off x="1027496" y="8817086"/>
            <a:ext cx="2558745" cy="925800"/>
          </a:xfrm>
          <a:custGeom>
            <a:avLst/>
            <a:gdLst/>
            <a:ahLst/>
            <a:cxnLst/>
            <a:rect l="l" t="t" r="r" b="b"/>
            <a:pathLst>
              <a:path w="2558745" h="925800">
                <a:moveTo>
                  <a:pt x="0" y="0"/>
                </a:moveTo>
                <a:lnTo>
                  <a:pt x="2558745" y="0"/>
                </a:lnTo>
                <a:lnTo>
                  <a:pt x="2558745" y="925801"/>
                </a:lnTo>
                <a:lnTo>
                  <a:pt x="0" y="9258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11">
            <a:extLst>
              <a:ext uri="{FF2B5EF4-FFF2-40B4-BE49-F238E27FC236}">
                <a16:creationId xmlns:a16="http://schemas.microsoft.com/office/drawing/2014/main" id="{74AF03C7-323C-0098-3ED2-BCB3FB332A6A}"/>
              </a:ext>
            </a:extLst>
          </p:cNvPr>
          <p:cNvSpPr txBox="1"/>
          <p:nvPr/>
        </p:nvSpPr>
        <p:spPr>
          <a:xfrm>
            <a:off x="21102" y="261503"/>
            <a:ext cx="16495486" cy="8304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65"/>
              </a:lnSpc>
              <a:spcBef>
                <a:spcPct val="0"/>
              </a:spcBef>
            </a:pPr>
            <a:r>
              <a:rPr lang="uk-UA" sz="7200" b="1">
                <a:solidFill>
                  <a:srgbClr val="5271FF"/>
                </a:solidFill>
              </a:rPr>
              <a:t>МИСТЕЦТВО «ВІДПУСКАННЯ СИТУАЦІЙ»</a:t>
            </a:r>
            <a:endParaRPr lang="en-US" sz="7200" b="1">
              <a:solidFill>
                <a:srgbClr val="5271FF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D8300F7-DDE6-BEF5-9E4E-C365166E7B35}"/>
              </a:ext>
            </a:extLst>
          </p:cNvPr>
          <p:cNvSpPr txBox="1"/>
          <p:nvPr/>
        </p:nvSpPr>
        <p:spPr>
          <a:xfrm>
            <a:off x="6781800" y="1942560"/>
            <a:ext cx="10631103" cy="7478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200">
                <a:latin typeface="Raleway" pitchFamily="2" charset="-52"/>
              </a:rPr>
              <a:t>За негативного досвіду важливим елементом є </a:t>
            </a:r>
            <a:r>
              <a:rPr lang="uk-UA" sz="3200" b="1">
                <a:latin typeface="Raleway" pitchFamily="2" charset="-52"/>
              </a:rPr>
              <a:t>мистецтво відпускання ситуацій, які залишили травму в психіці спортсмена</a:t>
            </a:r>
            <a:r>
              <a:rPr lang="uk-UA" sz="3200">
                <a:latin typeface="Raleway" pitchFamily="2" charset="-52"/>
              </a:rPr>
              <a:t>. </a:t>
            </a:r>
          </a:p>
          <a:p>
            <a:endParaRPr lang="uk-UA" sz="3200">
              <a:latin typeface="Raleway" pitchFamily="2" charset="-52"/>
            </a:endParaRPr>
          </a:p>
          <a:p>
            <a:r>
              <a:rPr lang="uk-UA" sz="3200">
                <a:latin typeface="Raleway" pitchFamily="2" charset="-52"/>
              </a:rPr>
              <a:t>Несподіваний програш унаслідок помилки (кидок у кільце м'яча на останній секунді матчу), пропущений удар - нокаут у боксі, падіння на фінішній прямій, втрата предмета (художня гімнастика) тощо. </a:t>
            </a:r>
          </a:p>
          <a:p>
            <a:endParaRPr lang="uk-UA" sz="3200">
              <a:latin typeface="Raleway" pitchFamily="2" charset="-52"/>
            </a:endParaRPr>
          </a:p>
          <a:p>
            <a:r>
              <a:rPr lang="uk-UA" sz="3200">
                <a:latin typeface="Raleway" pitchFamily="2" charset="-52"/>
              </a:rPr>
              <a:t>У цьому разі пропонується</a:t>
            </a:r>
            <a:r>
              <a:rPr lang="uk-UA" sz="3200" b="1">
                <a:latin typeface="Raleway" pitchFamily="2" charset="-52"/>
              </a:rPr>
              <a:t> техніка візуалізації, </a:t>
            </a:r>
            <a:r>
              <a:rPr lang="uk-UA" sz="3200">
                <a:latin typeface="Raleway" pitchFamily="2" charset="-52"/>
              </a:rPr>
              <a:t>використовуючи яку спортсмен переживає ситуацію знову, але водночас подумки виправляє помилку, що трапилася, на позитивний результат. Таким чином відбувається усунення негативної інформації (пам'яті) поразки.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FF7C993-6D28-FB2F-29FE-400FA5D3C0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5" y="3166347"/>
            <a:ext cx="6541435" cy="419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1817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utoShape 17"/>
          <p:cNvSpPr/>
          <p:nvPr/>
        </p:nvSpPr>
        <p:spPr>
          <a:xfrm>
            <a:off x="15609281" y="7124700"/>
            <a:ext cx="1483474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oval" w="lg" len="lg"/>
          </a:ln>
        </p:spPr>
      </p:sp>
      <p:grpSp>
        <p:nvGrpSpPr>
          <p:cNvPr id="18" name="Group 18"/>
          <p:cNvGrpSpPr/>
          <p:nvPr/>
        </p:nvGrpSpPr>
        <p:grpSpPr>
          <a:xfrm>
            <a:off x="12344400" y="0"/>
            <a:ext cx="6529762" cy="3328870"/>
            <a:chOff x="0" y="0"/>
            <a:chExt cx="8706349" cy="4438493"/>
          </a:xfrm>
        </p:grpSpPr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2"/>
            <a:srcRect t="1109" r="16087" b="1109"/>
            <a:stretch>
              <a:fillRect/>
            </a:stretch>
          </p:blipFill>
          <p:spPr>
            <a:xfrm>
              <a:off x="0" y="0"/>
              <a:ext cx="8706349" cy="4438493"/>
            </a:xfrm>
            <a:prstGeom prst="rect">
              <a:avLst/>
            </a:prstGeom>
          </p:spPr>
        </p:pic>
      </p:grpSp>
      <p:grpSp>
        <p:nvGrpSpPr>
          <p:cNvPr id="20" name="Group 20"/>
          <p:cNvGrpSpPr/>
          <p:nvPr/>
        </p:nvGrpSpPr>
        <p:grpSpPr>
          <a:xfrm>
            <a:off x="12954000" y="8155892"/>
            <a:ext cx="6529762" cy="2122597"/>
            <a:chOff x="0" y="0"/>
            <a:chExt cx="2267088" cy="736951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267088" cy="736951"/>
            </a:xfrm>
            <a:custGeom>
              <a:avLst/>
              <a:gdLst/>
              <a:ahLst/>
              <a:cxnLst/>
              <a:rect l="l" t="t" r="r" b="b"/>
              <a:pathLst>
                <a:path w="2267088" h="736951">
                  <a:moveTo>
                    <a:pt x="0" y="0"/>
                  </a:moveTo>
                  <a:lnTo>
                    <a:pt x="2267088" y="0"/>
                  </a:lnTo>
                  <a:lnTo>
                    <a:pt x="2267088" y="736951"/>
                  </a:lnTo>
                  <a:lnTo>
                    <a:pt x="0" y="736951"/>
                  </a:lnTo>
                  <a:close/>
                </a:path>
              </a:pathLst>
            </a:custGeom>
            <a:solidFill>
              <a:srgbClr val="5271FF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9525"/>
              <a:ext cx="2267088" cy="7464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0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14553726" y="5138506"/>
            <a:ext cx="1347456" cy="546332"/>
          </a:xfrm>
          <a:custGeom>
            <a:avLst/>
            <a:gdLst/>
            <a:ahLst/>
            <a:cxnLst/>
            <a:rect l="l" t="t" r="r" b="b"/>
            <a:pathLst>
              <a:path w="1347456" h="546332">
                <a:moveTo>
                  <a:pt x="0" y="0"/>
                </a:moveTo>
                <a:lnTo>
                  <a:pt x="1347456" y="0"/>
                </a:lnTo>
                <a:lnTo>
                  <a:pt x="1347456" y="546332"/>
                </a:lnTo>
                <a:lnTo>
                  <a:pt x="0" y="5463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4859000" y="3356304"/>
            <a:ext cx="3314844" cy="1267928"/>
          </a:xfrm>
          <a:custGeom>
            <a:avLst/>
            <a:gdLst/>
            <a:ahLst/>
            <a:cxnLst/>
            <a:rect l="l" t="t" r="r" b="b"/>
            <a:pathLst>
              <a:path w="3314844" h="1267928">
                <a:moveTo>
                  <a:pt x="0" y="0"/>
                </a:moveTo>
                <a:lnTo>
                  <a:pt x="3314844" y="0"/>
                </a:lnTo>
                <a:lnTo>
                  <a:pt x="3314844" y="1267928"/>
                </a:lnTo>
                <a:lnTo>
                  <a:pt x="0" y="12679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30" name="Group 30"/>
          <p:cNvGrpSpPr/>
          <p:nvPr/>
        </p:nvGrpSpPr>
        <p:grpSpPr>
          <a:xfrm>
            <a:off x="15925800" y="5085550"/>
            <a:ext cx="1716535" cy="1524876"/>
            <a:chOff x="0" y="0"/>
            <a:chExt cx="595969" cy="529426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595969" cy="529426"/>
            </a:xfrm>
            <a:custGeom>
              <a:avLst/>
              <a:gdLst/>
              <a:ahLst/>
              <a:cxnLst/>
              <a:rect l="l" t="t" r="r" b="b"/>
              <a:pathLst>
                <a:path w="595969" h="529426">
                  <a:moveTo>
                    <a:pt x="0" y="0"/>
                  </a:moveTo>
                  <a:lnTo>
                    <a:pt x="595969" y="0"/>
                  </a:lnTo>
                  <a:lnTo>
                    <a:pt x="595969" y="529426"/>
                  </a:lnTo>
                  <a:lnTo>
                    <a:pt x="0" y="529426"/>
                  </a:lnTo>
                  <a:close/>
                </a:path>
              </a:pathLst>
            </a:custGeom>
            <a:solidFill>
              <a:srgbClr val="5271FF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9525"/>
              <a:ext cx="595969" cy="5389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0"/>
                </a:lnSpc>
              </a:pPr>
              <a:endParaRPr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E50ACDE9-58AE-2F27-ECC0-9B51C383C0F8}"/>
              </a:ext>
            </a:extLst>
          </p:cNvPr>
          <p:cNvSpPr txBox="1"/>
          <p:nvPr/>
        </p:nvSpPr>
        <p:spPr>
          <a:xfrm>
            <a:off x="388034" y="1664435"/>
            <a:ext cx="11598991" cy="7848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>
                <a:latin typeface="Raleway" pitchFamily="2" charset="-52"/>
              </a:rPr>
              <a:t>Сьогодні введено </a:t>
            </a:r>
            <a:r>
              <a:rPr lang="ru-RU" sz="2800" b="1">
                <a:latin typeface="Raleway" pitchFamily="2" charset="-52"/>
              </a:rPr>
              <a:t>поняття ментального тренування, у процесі якого спортсмен відпрацьовує безліч разів одну й ту саму дію, тільки подумки, </a:t>
            </a:r>
            <a:r>
              <a:rPr lang="ru-RU" sz="2800">
                <a:latin typeface="Raleway" pitchFamily="2" charset="-52"/>
              </a:rPr>
              <a:t>наприклад, подачу в тенісі, новий елемент в акробатиці, будь-яку технічно складну вправу, доки ця навичка не стане автоматичною в процесі її виконання. </a:t>
            </a:r>
          </a:p>
          <a:p>
            <a:endParaRPr lang="ru-RU" sz="2800">
              <a:latin typeface="Raleway" pitchFamily="2" charset="-52"/>
            </a:endParaRPr>
          </a:p>
          <a:p>
            <a:r>
              <a:rPr lang="ru-RU" sz="2800">
                <a:latin typeface="Raleway" pitchFamily="2" charset="-52"/>
              </a:rPr>
              <a:t>При цьому </a:t>
            </a:r>
            <a:r>
              <a:rPr lang="ru-RU" sz="2800" b="1">
                <a:latin typeface="Raleway" pitchFamily="2" charset="-52"/>
              </a:rPr>
              <a:t>подумки створюється образ</a:t>
            </a:r>
            <a:r>
              <a:rPr lang="ru-RU" sz="2800">
                <a:latin typeface="Raleway" pitchFamily="2" charset="-52"/>
              </a:rPr>
              <a:t>, який наближений до змагань, наприклад, галас на стадіоні, слова підтримки, які лунають усередині спортсмена, та багато іншого, що, як правило, супроводжує зазвичай на змаганнях. </a:t>
            </a:r>
          </a:p>
          <a:p>
            <a:endParaRPr lang="ru-RU" sz="2800">
              <a:latin typeface="Raleway" pitchFamily="2" charset="-52"/>
            </a:endParaRPr>
          </a:p>
          <a:p>
            <a:r>
              <a:rPr lang="ru-RU" sz="2800">
                <a:latin typeface="Raleway" pitchFamily="2" charset="-52"/>
              </a:rPr>
              <a:t>Техніка уявлення може бути різною (як спостерігач збоку або проживання ситуації зсередини, як це часто відбувається в процесі змагань. Другий варіант кращий).  </a:t>
            </a:r>
          </a:p>
          <a:p>
            <a:endParaRPr lang="ru-RU" sz="2800">
              <a:latin typeface="Raleway" pitchFamily="2" charset="-52"/>
            </a:endParaRPr>
          </a:p>
          <a:p>
            <a:r>
              <a:rPr lang="ru-RU" sz="2800">
                <a:latin typeface="Raleway" pitchFamily="2" charset="-52"/>
              </a:rPr>
              <a:t>Існує безліч допоміжних вправ для розвитку цієї навички: концентрація на полум'ї свічки, концентрація на обраному одному об'єкті, концентрація на символі, концентрація на сході сонця, і т.д.. </a:t>
            </a:r>
            <a:endParaRPr lang="uk-UA" sz="2800">
              <a:latin typeface="Raleway" pitchFamily="2" charset="-52"/>
            </a:endParaRPr>
          </a:p>
        </p:txBody>
      </p:sp>
      <p:sp>
        <p:nvSpPr>
          <p:cNvPr id="35" name="TextBox 11">
            <a:extLst>
              <a:ext uri="{FF2B5EF4-FFF2-40B4-BE49-F238E27FC236}">
                <a16:creationId xmlns:a16="http://schemas.microsoft.com/office/drawing/2014/main" id="{562756B8-E174-3F5C-9943-CE74484E863A}"/>
              </a:ext>
            </a:extLst>
          </p:cNvPr>
          <p:cNvSpPr txBox="1"/>
          <p:nvPr/>
        </p:nvSpPr>
        <p:spPr>
          <a:xfrm>
            <a:off x="381000" y="353131"/>
            <a:ext cx="10813008" cy="8304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65"/>
              </a:lnSpc>
              <a:spcBef>
                <a:spcPct val="0"/>
              </a:spcBef>
            </a:pPr>
            <a:r>
              <a:rPr lang="uk-UA" sz="7200" b="1">
                <a:solidFill>
                  <a:srgbClr val="5271FF"/>
                </a:solidFill>
              </a:rPr>
              <a:t>МЕНТАЛЬНЕ ТРЕНУВАННЯ</a:t>
            </a:r>
            <a:endParaRPr lang="en-US" sz="7200" b="1">
              <a:solidFill>
                <a:srgbClr val="5271FF"/>
              </a:solidFill>
            </a:endParaRPr>
          </a:p>
        </p:txBody>
      </p:sp>
      <p:sp>
        <p:nvSpPr>
          <p:cNvPr id="36" name="Freeform 17">
            <a:extLst>
              <a:ext uri="{FF2B5EF4-FFF2-40B4-BE49-F238E27FC236}">
                <a16:creationId xmlns:a16="http://schemas.microsoft.com/office/drawing/2014/main" id="{7B7C1BD3-7A2F-C303-DD4F-A6C227EBBFEE}"/>
              </a:ext>
            </a:extLst>
          </p:cNvPr>
          <p:cNvSpPr/>
          <p:nvPr/>
        </p:nvSpPr>
        <p:spPr>
          <a:xfrm>
            <a:off x="2306869" y="1368960"/>
            <a:ext cx="5786592" cy="296563"/>
          </a:xfrm>
          <a:custGeom>
            <a:avLst/>
            <a:gdLst/>
            <a:ahLst/>
            <a:cxnLst/>
            <a:rect l="l" t="t" r="r" b="b"/>
            <a:pathLst>
              <a:path w="5786592" h="296563">
                <a:moveTo>
                  <a:pt x="0" y="0"/>
                </a:moveTo>
                <a:lnTo>
                  <a:pt x="5786591" y="0"/>
                </a:lnTo>
                <a:lnTo>
                  <a:pt x="5786591" y="296563"/>
                </a:lnTo>
                <a:lnTo>
                  <a:pt x="0" y="29656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496800" y="2029233"/>
            <a:ext cx="1593363" cy="1320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343"/>
              </a:lnSpc>
              <a:spcBef>
                <a:spcPct val="0"/>
              </a:spcBef>
            </a:pPr>
            <a:r>
              <a:rPr lang="en-US" sz="9153">
                <a:solidFill>
                  <a:srgbClr val="DDE3FF"/>
                </a:solidFill>
                <a:latin typeface="Poppins Ultra-Bold"/>
              </a:rPr>
              <a:t>03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1596796" y="3578187"/>
            <a:ext cx="3989680" cy="1422021"/>
          </a:xfrm>
          <a:prstGeom prst="roundRect">
            <a:avLst/>
          </a:prstGeom>
          <a:solidFill>
            <a:srgbClr val="DDE3FF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</a:pPr>
            <a:r>
              <a:rPr lang="uk-UA" sz="4000">
                <a:latin typeface="Raleway" pitchFamily="2" charset="-52"/>
              </a:rPr>
              <a:t>Спортсмен -спортсмен.</a:t>
            </a:r>
            <a:endParaRPr lang="en-US" sz="4000" b="1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-4821689" y="-203041"/>
            <a:ext cx="9614226" cy="4492239"/>
            <a:chOff x="0" y="0"/>
            <a:chExt cx="812800" cy="3797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379780"/>
            </a:xfrm>
            <a:custGeom>
              <a:avLst/>
              <a:gdLst/>
              <a:ahLst/>
              <a:cxnLst/>
              <a:rect l="l" t="t" r="r" b="b"/>
              <a:pathLst>
                <a:path w="812800" h="379780">
                  <a:moveTo>
                    <a:pt x="406400" y="37978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379780"/>
                  </a:lnTo>
                  <a:close/>
                </a:path>
              </a:pathLst>
            </a:custGeom>
            <a:solidFill>
              <a:srgbClr val="5271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27000" y="17602"/>
              <a:ext cx="558800" cy="1858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840200" y="633261"/>
            <a:ext cx="607624" cy="1976012"/>
          </a:xfrm>
          <a:custGeom>
            <a:avLst/>
            <a:gdLst/>
            <a:ahLst/>
            <a:cxnLst/>
            <a:rect l="l" t="t" r="r" b="b"/>
            <a:pathLst>
              <a:path w="607624" h="1976012">
                <a:moveTo>
                  <a:pt x="0" y="0"/>
                </a:moveTo>
                <a:lnTo>
                  <a:pt x="607624" y="0"/>
                </a:lnTo>
                <a:lnTo>
                  <a:pt x="607624" y="1976011"/>
                </a:lnTo>
                <a:lnTo>
                  <a:pt x="0" y="19760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332437" y="8958797"/>
            <a:ext cx="1733432" cy="539531"/>
          </a:xfrm>
          <a:custGeom>
            <a:avLst/>
            <a:gdLst/>
            <a:ahLst/>
            <a:cxnLst/>
            <a:rect l="l" t="t" r="r" b="b"/>
            <a:pathLst>
              <a:path w="1733432" h="539531">
                <a:moveTo>
                  <a:pt x="0" y="0"/>
                </a:moveTo>
                <a:lnTo>
                  <a:pt x="1733431" y="0"/>
                </a:lnTo>
                <a:lnTo>
                  <a:pt x="1733431" y="539531"/>
                </a:lnTo>
                <a:lnTo>
                  <a:pt x="0" y="5395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331185" y="483585"/>
            <a:ext cx="12425228" cy="8304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65"/>
              </a:lnSpc>
              <a:spcBef>
                <a:spcPct val="0"/>
              </a:spcBef>
            </a:pPr>
            <a:r>
              <a:rPr lang="uk-UA" sz="7200" b="1">
                <a:solidFill>
                  <a:srgbClr val="5271FF"/>
                </a:solidFill>
              </a:rPr>
              <a:t>СТОСУНКИ В СПОРТІ</a:t>
            </a:r>
            <a:endParaRPr lang="en-US" sz="7200" b="1">
              <a:solidFill>
                <a:srgbClr val="5271FF"/>
              </a:solidFill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901784" y="2707627"/>
            <a:ext cx="1593363" cy="1320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343"/>
              </a:lnSpc>
              <a:spcBef>
                <a:spcPct val="0"/>
              </a:spcBef>
            </a:pPr>
            <a:r>
              <a:rPr lang="en-US" sz="9153">
                <a:solidFill>
                  <a:srgbClr val="DDE3FF"/>
                </a:solidFill>
                <a:latin typeface="Poppins Ultra-Bold"/>
              </a:rPr>
              <a:t>02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009654" y="4216816"/>
            <a:ext cx="3767959" cy="1422021"/>
          </a:xfrm>
          <a:prstGeom prst="roundRect">
            <a:avLst/>
          </a:prstGeom>
          <a:solidFill>
            <a:srgbClr val="DDE3FF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</a:pPr>
            <a:r>
              <a:rPr lang="uk-UA" sz="4000">
                <a:latin typeface="Raleway" pitchFamily="2" charset="-52"/>
              </a:rPr>
              <a:t>Тренер -батьки</a:t>
            </a:r>
            <a:endParaRPr lang="en-US" sz="4000" b="1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2019462" y="4330663"/>
            <a:ext cx="1392915" cy="1320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343"/>
              </a:lnSpc>
              <a:spcBef>
                <a:spcPct val="0"/>
              </a:spcBef>
            </a:pPr>
            <a:r>
              <a:rPr lang="en-US" sz="9153">
                <a:solidFill>
                  <a:srgbClr val="DDE3FF"/>
                </a:solidFill>
                <a:latin typeface="Poppins Ultra-Bold"/>
              </a:rPr>
              <a:t>01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56355" y="5869906"/>
            <a:ext cx="3515646" cy="1422021"/>
          </a:xfrm>
          <a:prstGeom prst="roundRect">
            <a:avLst/>
          </a:prstGeom>
          <a:solidFill>
            <a:srgbClr val="DDE3FF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4000">
                <a:latin typeface="Raleway" pitchFamily="2" charset="-52"/>
              </a:rPr>
              <a:t>Тренер -спортсмен</a:t>
            </a:r>
            <a:endParaRPr lang="ru-RU" sz="4000" b="1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F4C1CFB1-07F4-B96F-F03C-820A2602B41A}"/>
              </a:ext>
            </a:extLst>
          </p:cNvPr>
          <p:cNvSpPr txBox="1"/>
          <p:nvPr/>
        </p:nvSpPr>
        <p:spPr>
          <a:xfrm>
            <a:off x="7543800" y="6631490"/>
            <a:ext cx="2338194" cy="1320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343"/>
              </a:lnSpc>
              <a:spcBef>
                <a:spcPct val="0"/>
              </a:spcBef>
            </a:pPr>
            <a:r>
              <a:rPr lang="en-US" sz="9153">
                <a:solidFill>
                  <a:srgbClr val="DDE3FF"/>
                </a:solidFill>
                <a:latin typeface="Poppins Ultra-Bold"/>
              </a:rPr>
              <a:t>0</a:t>
            </a:r>
            <a:r>
              <a:rPr lang="uk-UA" sz="9153">
                <a:solidFill>
                  <a:srgbClr val="DDE3FF"/>
                </a:solidFill>
                <a:latin typeface="Poppins Ultra-Bold"/>
              </a:rPr>
              <a:t>4</a:t>
            </a:r>
            <a:endParaRPr lang="en-US" sz="9153">
              <a:solidFill>
                <a:srgbClr val="DDE3FF"/>
              </a:solidFill>
              <a:latin typeface="Poppins Ultra-Bold"/>
            </a:endParaRPr>
          </a:p>
        </p:txBody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id="{99D45659-E836-7179-F79F-B55EA332A518}"/>
              </a:ext>
            </a:extLst>
          </p:cNvPr>
          <p:cNvSpPr txBox="1"/>
          <p:nvPr/>
        </p:nvSpPr>
        <p:spPr>
          <a:xfrm>
            <a:off x="6611167" y="7899713"/>
            <a:ext cx="3767959" cy="1422021"/>
          </a:xfrm>
          <a:prstGeom prst="roundRect">
            <a:avLst/>
          </a:prstGeom>
          <a:solidFill>
            <a:srgbClr val="DDE3FF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</a:pPr>
            <a:r>
              <a:rPr lang="uk-UA" sz="4000">
                <a:latin typeface="Raleway" pitchFamily="2" charset="-52"/>
              </a:rPr>
              <a:t>Батьки -спортсмен</a:t>
            </a:r>
            <a:endParaRPr lang="en-US" sz="4000" b="1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Freeform 4">
            <a:extLst>
              <a:ext uri="{FF2B5EF4-FFF2-40B4-BE49-F238E27FC236}">
                <a16:creationId xmlns:a16="http://schemas.microsoft.com/office/drawing/2014/main" id="{54A117D0-B140-DD4A-308E-5B8228E455E1}"/>
              </a:ext>
            </a:extLst>
          </p:cNvPr>
          <p:cNvSpPr/>
          <p:nvPr/>
        </p:nvSpPr>
        <p:spPr>
          <a:xfrm>
            <a:off x="11125200" y="5669680"/>
            <a:ext cx="7162800" cy="4635463"/>
          </a:xfrm>
          <a:custGeom>
            <a:avLst/>
            <a:gdLst/>
            <a:ahLst/>
            <a:cxnLst/>
            <a:rect l="l" t="t" r="r" b="b"/>
            <a:pathLst>
              <a:path w="8115300" h="5558746">
                <a:moveTo>
                  <a:pt x="0" y="0"/>
                </a:moveTo>
                <a:lnTo>
                  <a:pt x="8115300" y="0"/>
                </a:lnTo>
                <a:lnTo>
                  <a:pt x="8115300" y="5558746"/>
                </a:lnTo>
                <a:lnTo>
                  <a:pt x="0" y="55587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311" r="-7910" b="-10334"/>
            </a:stretch>
          </a:blipFill>
        </p:spPr>
      </p:sp>
      <p:sp>
        <p:nvSpPr>
          <p:cNvPr id="19" name="Freeform 17">
            <a:extLst>
              <a:ext uri="{FF2B5EF4-FFF2-40B4-BE49-F238E27FC236}">
                <a16:creationId xmlns:a16="http://schemas.microsoft.com/office/drawing/2014/main" id="{C14B4C3D-82EA-4644-FDE3-B40576B7C327}"/>
              </a:ext>
            </a:extLst>
          </p:cNvPr>
          <p:cNvSpPr/>
          <p:nvPr/>
        </p:nvSpPr>
        <p:spPr>
          <a:xfrm>
            <a:off x="6250704" y="1776952"/>
            <a:ext cx="5786592" cy="296563"/>
          </a:xfrm>
          <a:custGeom>
            <a:avLst/>
            <a:gdLst/>
            <a:ahLst/>
            <a:cxnLst/>
            <a:rect l="l" t="t" r="r" b="b"/>
            <a:pathLst>
              <a:path w="5786592" h="296563">
                <a:moveTo>
                  <a:pt x="0" y="0"/>
                </a:moveTo>
                <a:lnTo>
                  <a:pt x="5786591" y="0"/>
                </a:lnTo>
                <a:lnTo>
                  <a:pt x="5786591" y="296563"/>
                </a:lnTo>
                <a:lnTo>
                  <a:pt x="0" y="29656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2722697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1355" y="2019300"/>
            <a:ext cx="7901353" cy="7924799"/>
            <a:chOff x="0" y="0"/>
            <a:chExt cx="4879334" cy="1662945"/>
          </a:xfrm>
          <a:solidFill>
            <a:srgbClr val="DDE3FF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879334" cy="1662945"/>
            </a:xfrm>
            <a:custGeom>
              <a:avLst/>
              <a:gdLst/>
              <a:ahLst/>
              <a:cxnLst/>
              <a:rect l="l" t="t" r="r" b="b"/>
              <a:pathLst>
                <a:path w="4879334" h="1662945">
                  <a:moveTo>
                    <a:pt x="0" y="0"/>
                  </a:moveTo>
                  <a:lnTo>
                    <a:pt x="4879334" y="0"/>
                  </a:lnTo>
                  <a:lnTo>
                    <a:pt x="4879334" y="1662945"/>
                  </a:lnTo>
                  <a:lnTo>
                    <a:pt x="0" y="1662945"/>
                  </a:lnTo>
                  <a:close/>
                </a:path>
              </a:pathLst>
            </a:custGeom>
            <a:grpFill/>
          </p:spPr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4879334" cy="167247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4807051" y="9134883"/>
            <a:ext cx="2558745" cy="925800"/>
          </a:xfrm>
          <a:custGeom>
            <a:avLst/>
            <a:gdLst/>
            <a:ahLst/>
            <a:cxnLst/>
            <a:rect l="l" t="t" r="r" b="b"/>
            <a:pathLst>
              <a:path w="2558745" h="925800">
                <a:moveTo>
                  <a:pt x="0" y="0"/>
                </a:moveTo>
                <a:lnTo>
                  <a:pt x="2558745" y="0"/>
                </a:lnTo>
                <a:lnTo>
                  <a:pt x="2558745" y="925800"/>
                </a:lnTo>
                <a:lnTo>
                  <a:pt x="0" y="925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A5F11F52-DD86-AF60-D02F-556C276A3F6A}"/>
              </a:ext>
            </a:extLst>
          </p:cNvPr>
          <p:cNvSpPr txBox="1"/>
          <p:nvPr/>
        </p:nvSpPr>
        <p:spPr>
          <a:xfrm>
            <a:off x="3290314" y="496430"/>
            <a:ext cx="12425228" cy="8304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65"/>
              </a:lnSpc>
              <a:spcBef>
                <a:spcPct val="0"/>
              </a:spcBef>
            </a:pPr>
            <a:r>
              <a:rPr lang="uk-UA" sz="7200" b="1">
                <a:solidFill>
                  <a:srgbClr val="5271FF"/>
                </a:solidFill>
              </a:rPr>
              <a:t>БАТЬКИ - СПОРТСМЕН</a:t>
            </a:r>
            <a:endParaRPr lang="en-US" sz="7200" b="1">
              <a:solidFill>
                <a:srgbClr val="5271FF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C92809-55AA-02EC-BEED-95E4020E547E}"/>
              </a:ext>
            </a:extLst>
          </p:cNvPr>
          <p:cNvSpPr txBox="1"/>
          <p:nvPr/>
        </p:nvSpPr>
        <p:spPr>
          <a:xfrm>
            <a:off x="728296" y="3842723"/>
            <a:ext cx="7007469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>
                <a:latin typeface="Raleway" pitchFamily="2" charset="-52"/>
              </a:rPr>
              <a:t>Яка роль батьків</a:t>
            </a:r>
            <a:r>
              <a:rPr lang="ru-RU" sz="2800">
                <a:latin typeface="Raleway" pitchFamily="2" charset="-52"/>
              </a:rPr>
              <a:t> на першому етапі дорослішання майбутнього чемпіона (підлітковий період)?. Помічник? Наставник? Мотиватор? Група підтримки? Нейтральна сторона (не заважати в розвитку) ? Критик?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>
                <a:latin typeface="Raleway" pitchFamily="2" charset="-52"/>
              </a:rPr>
              <a:t>Які основні проблеми, </a:t>
            </a:r>
            <a:r>
              <a:rPr lang="ru-RU" sz="2800">
                <a:latin typeface="Raleway" pitchFamily="2" charset="-52"/>
              </a:rPr>
              <a:t>з якими стикається спортсмен?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>
                <a:latin typeface="Raleway" pitchFamily="2" charset="-52"/>
              </a:rPr>
              <a:t>Яка основна і досить поширена помилка у батьків? </a:t>
            </a:r>
          </a:p>
          <a:p>
            <a:endParaRPr lang="ru-RU" sz="2800">
              <a:solidFill>
                <a:schemeClr val="bg1"/>
              </a:solidFill>
              <a:latin typeface="Raleway" pitchFamily="2" charset="-5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18D7E5-0270-CDE4-2B30-5DE70E56B450}"/>
              </a:ext>
            </a:extLst>
          </p:cNvPr>
          <p:cNvSpPr txBox="1"/>
          <p:nvPr/>
        </p:nvSpPr>
        <p:spPr>
          <a:xfrm>
            <a:off x="8453904" y="1973908"/>
            <a:ext cx="9076771" cy="7848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>
                <a:latin typeface="Raleway" pitchFamily="2" charset="-52"/>
              </a:rPr>
              <a:t>ПОМИЛКИ: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>
                <a:latin typeface="Raleway" pitchFamily="2" charset="-52"/>
              </a:rPr>
              <a:t>очікування швидкого результату;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>
                <a:latin typeface="Raleway" pitchFamily="2" charset="-52"/>
              </a:rPr>
              <a:t>сильний психологічний тиск на підлітка (наприклад, навіщо я стільки на тебе витрачаю грошей? Де результат? Ти маєш добре вчитися в школі? Або перемагати на всіх турнірах і тд.);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>
                <a:latin typeface="Raleway" pitchFamily="2" charset="-52"/>
              </a:rPr>
              <a:t>Часто (несвідомо), батьки намагаються прожити своє життя в дитині, накладаючи свої невдачі, свої помилки на дії дитини, знижуючи мотивацію! </a:t>
            </a:r>
          </a:p>
          <a:p>
            <a:endParaRPr lang="ru-RU" sz="2800">
              <a:latin typeface="Raleway" pitchFamily="2" charset="-52"/>
            </a:endParaRPr>
          </a:p>
          <a:p>
            <a:r>
              <a:rPr lang="ru-RU" sz="2800" b="1">
                <a:latin typeface="Raleway" pitchFamily="2" charset="-52"/>
              </a:rPr>
              <a:t>ЗАВДАННЯ:</a:t>
            </a:r>
            <a:r>
              <a:rPr lang="ru-RU" sz="2800">
                <a:latin typeface="Raleway" pitchFamily="2" charset="-52"/>
              </a:rPr>
              <a:t> </a:t>
            </a:r>
            <a:r>
              <a:rPr lang="ru-RU" sz="2800" b="1">
                <a:latin typeface="Raleway" pitchFamily="2" charset="-52"/>
              </a:rPr>
              <a:t>батьки - партнери, підтримка, опора. </a:t>
            </a:r>
            <a:r>
              <a:rPr lang="ru-RU" sz="2800">
                <a:latin typeface="Raleway" pitchFamily="2" charset="-52"/>
              </a:rPr>
              <a:t>Той, хто допомагає з вибором шляху, не заважає, не критикує, а може дати зворотний зв'язок. Тоді використовується техніка запитань. </a:t>
            </a:r>
          </a:p>
          <a:p>
            <a:endParaRPr lang="ru-RU" sz="2800">
              <a:latin typeface="Raleway" pitchFamily="2" charset="-52"/>
            </a:endParaRPr>
          </a:p>
          <a:p>
            <a:r>
              <a:rPr lang="ru-RU" sz="2800">
                <a:latin typeface="Raleway" pitchFamily="2" charset="-52"/>
              </a:rPr>
              <a:t>Наприклад: як ти думаєш, що можна було зробити по-іншому? Скажи, якби ситуація повторилася, як би ти зіграв?  </a:t>
            </a:r>
            <a:endParaRPr lang="uk-UA" sz="2800">
              <a:latin typeface="Raleway" pitchFamily="2" charset="-52"/>
            </a:endParaRPr>
          </a:p>
        </p:txBody>
      </p:sp>
      <p:grpSp>
        <p:nvGrpSpPr>
          <p:cNvPr id="23" name="Group 30">
            <a:extLst>
              <a:ext uri="{FF2B5EF4-FFF2-40B4-BE49-F238E27FC236}">
                <a16:creationId xmlns:a16="http://schemas.microsoft.com/office/drawing/2014/main" id="{778C05B2-C70D-2452-1022-78CFFAE36E16}"/>
              </a:ext>
            </a:extLst>
          </p:cNvPr>
          <p:cNvGrpSpPr/>
          <p:nvPr/>
        </p:nvGrpSpPr>
        <p:grpSpPr>
          <a:xfrm>
            <a:off x="16564208" y="3512"/>
            <a:ext cx="1716535" cy="1524876"/>
            <a:chOff x="0" y="0"/>
            <a:chExt cx="595969" cy="529426"/>
          </a:xfrm>
        </p:grpSpPr>
        <p:sp>
          <p:nvSpPr>
            <p:cNvPr id="24" name="Freeform 31">
              <a:extLst>
                <a:ext uri="{FF2B5EF4-FFF2-40B4-BE49-F238E27FC236}">
                  <a16:creationId xmlns:a16="http://schemas.microsoft.com/office/drawing/2014/main" id="{81A5CC8B-354F-6913-8B68-E969296970B5}"/>
                </a:ext>
              </a:extLst>
            </p:cNvPr>
            <p:cNvSpPr/>
            <p:nvPr/>
          </p:nvSpPr>
          <p:spPr>
            <a:xfrm>
              <a:off x="0" y="0"/>
              <a:ext cx="595969" cy="529426"/>
            </a:xfrm>
            <a:custGeom>
              <a:avLst/>
              <a:gdLst/>
              <a:ahLst/>
              <a:cxnLst/>
              <a:rect l="l" t="t" r="r" b="b"/>
              <a:pathLst>
                <a:path w="595969" h="529426">
                  <a:moveTo>
                    <a:pt x="0" y="0"/>
                  </a:moveTo>
                  <a:lnTo>
                    <a:pt x="595969" y="0"/>
                  </a:lnTo>
                  <a:lnTo>
                    <a:pt x="595969" y="529426"/>
                  </a:lnTo>
                  <a:lnTo>
                    <a:pt x="0" y="529426"/>
                  </a:lnTo>
                  <a:close/>
                </a:path>
              </a:pathLst>
            </a:custGeom>
            <a:solidFill>
              <a:srgbClr val="5271FF"/>
            </a:solidFill>
          </p:spPr>
        </p:sp>
        <p:sp>
          <p:nvSpPr>
            <p:cNvPr id="25" name="TextBox 32">
              <a:extLst>
                <a:ext uri="{FF2B5EF4-FFF2-40B4-BE49-F238E27FC236}">
                  <a16:creationId xmlns:a16="http://schemas.microsoft.com/office/drawing/2014/main" id="{D8F547EC-DBD1-D82B-36C8-05EFFA722EA5}"/>
                </a:ext>
              </a:extLst>
            </p:cNvPr>
            <p:cNvSpPr txBox="1"/>
            <p:nvPr/>
          </p:nvSpPr>
          <p:spPr>
            <a:xfrm>
              <a:off x="0" y="-9525"/>
              <a:ext cx="595969" cy="5389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5400000">
            <a:off x="16188881" y="1407727"/>
            <a:ext cx="2487390" cy="303009"/>
          </a:xfrm>
          <a:custGeom>
            <a:avLst/>
            <a:gdLst/>
            <a:ahLst/>
            <a:cxnLst/>
            <a:rect l="l" t="t" r="r" b="b"/>
            <a:pathLst>
              <a:path w="2487390" h="303009">
                <a:moveTo>
                  <a:pt x="0" y="0"/>
                </a:moveTo>
                <a:lnTo>
                  <a:pt x="2487390" y="0"/>
                </a:lnTo>
                <a:lnTo>
                  <a:pt x="2487390" y="303010"/>
                </a:lnTo>
                <a:lnTo>
                  <a:pt x="0" y="3030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6">
            <a:extLst>
              <a:ext uri="{FF2B5EF4-FFF2-40B4-BE49-F238E27FC236}">
                <a16:creationId xmlns:a16="http://schemas.microsoft.com/office/drawing/2014/main" id="{023459E8-92FB-3413-186D-CC688C09BD28}"/>
              </a:ext>
            </a:extLst>
          </p:cNvPr>
          <p:cNvGrpSpPr/>
          <p:nvPr/>
        </p:nvGrpSpPr>
        <p:grpSpPr>
          <a:xfrm>
            <a:off x="-4821689" y="-203041"/>
            <a:ext cx="9614226" cy="4492239"/>
            <a:chOff x="0" y="0"/>
            <a:chExt cx="812800" cy="379780"/>
          </a:xfrm>
        </p:grpSpPr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3DBC3B6E-3CE0-7873-8209-BE5BEC8416A2}"/>
                </a:ext>
              </a:extLst>
            </p:cNvPr>
            <p:cNvSpPr/>
            <p:nvPr/>
          </p:nvSpPr>
          <p:spPr>
            <a:xfrm>
              <a:off x="0" y="0"/>
              <a:ext cx="812800" cy="379780"/>
            </a:xfrm>
            <a:custGeom>
              <a:avLst/>
              <a:gdLst/>
              <a:ahLst/>
              <a:cxnLst/>
              <a:rect l="l" t="t" r="r" b="b"/>
              <a:pathLst>
                <a:path w="812800" h="379780">
                  <a:moveTo>
                    <a:pt x="406400" y="37978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379780"/>
                  </a:lnTo>
                  <a:close/>
                </a:path>
              </a:pathLst>
            </a:custGeom>
            <a:solidFill>
              <a:srgbClr val="5271FF"/>
            </a:solidFill>
          </p:spPr>
        </p:sp>
        <p:sp>
          <p:nvSpPr>
            <p:cNvPr id="22" name="TextBox 8">
              <a:extLst>
                <a:ext uri="{FF2B5EF4-FFF2-40B4-BE49-F238E27FC236}">
                  <a16:creationId xmlns:a16="http://schemas.microsoft.com/office/drawing/2014/main" id="{B228D1CE-186D-3D15-6828-EA6EB96CB40B}"/>
                </a:ext>
              </a:extLst>
            </p:cNvPr>
            <p:cNvSpPr txBox="1"/>
            <p:nvPr/>
          </p:nvSpPr>
          <p:spPr>
            <a:xfrm>
              <a:off x="127000" y="17602"/>
              <a:ext cx="558800" cy="1858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470170" y="392456"/>
            <a:ext cx="1558756" cy="1558756"/>
          </a:xfrm>
          <a:custGeom>
            <a:avLst/>
            <a:gdLst/>
            <a:ahLst/>
            <a:cxnLst/>
            <a:rect l="l" t="t" r="r" b="b"/>
            <a:pathLst>
              <a:path w="1558756" h="1558756">
                <a:moveTo>
                  <a:pt x="0" y="0"/>
                </a:moveTo>
                <a:lnTo>
                  <a:pt x="1558757" y="0"/>
                </a:lnTo>
                <a:lnTo>
                  <a:pt x="1558757" y="1558756"/>
                </a:lnTo>
                <a:lnTo>
                  <a:pt x="0" y="15587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17">
            <a:extLst>
              <a:ext uri="{FF2B5EF4-FFF2-40B4-BE49-F238E27FC236}">
                <a16:creationId xmlns:a16="http://schemas.microsoft.com/office/drawing/2014/main" id="{2AA43A43-6DDD-D47B-19CD-010DA0760F30}"/>
              </a:ext>
            </a:extLst>
          </p:cNvPr>
          <p:cNvSpPr/>
          <p:nvPr/>
        </p:nvSpPr>
        <p:spPr>
          <a:xfrm>
            <a:off x="6086423" y="1372242"/>
            <a:ext cx="5786592" cy="296563"/>
          </a:xfrm>
          <a:custGeom>
            <a:avLst/>
            <a:gdLst/>
            <a:ahLst/>
            <a:cxnLst/>
            <a:rect l="l" t="t" r="r" b="b"/>
            <a:pathLst>
              <a:path w="5786592" h="296563">
                <a:moveTo>
                  <a:pt x="0" y="0"/>
                </a:moveTo>
                <a:lnTo>
                  <a:pt x="5786591" y="0"/>
                </a:lnTo>
                <a:lnTo>
                  <a:pt x="5786591" y="296563"/>
                </a:lnTo>
                <a:lnTo>
                  <a:pt x="0" y="2965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7023230" y="5421331"/>
            <a:ext cx="10594037" cy="4950055"/>
            <a:chOff x="0" y="0"/>
            <a:chExt cx="812800" cy="3797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379780"/>
            </a:xfrm>
            <a:custGeom>
              <a:avLst/>
              <a:gdLst/>
              <a:ahLst/>
              <a:cxnLst/>
              <a:rect l="l" t="t" r="r" b="b"/>
              <a:pathLst>
                <a:path w="812800" h="379780">
                  <a:moveTo>
                    <a:pt x="406400" y="37978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379780"/>
                  </a:lnTo>
                  <a:close/>
                </a:path>
              </a:pathLst>
            </a:custGeom>
            <a:solidFill>
              <a:srgbClr val="5271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27000" y="17602"/>
              <a:ext cx="558800" cy="1858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772400" y="-580824"/>
            <a:ext cx="5961148" cy="2785341"/>
            <a:chOff x="0" y="0"/>
            <a:chExt cx="812800" cy="3797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379780"/>
            </a:xfrm>
            <a:custGeom>
              <a:avLst/>
              <a:gdLst/>
              <a:ahLst/>
              <a:cxnLst/>
              <a:rect l="l" t="t" r="r" b="b"/>
              <a:pathLst>
                <a:path w="812800" h="379780">
                  <a:moveTo>
                    <a:pt x="406400" y="37978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379780"/>
                  </a:lnTo>
                  <a:close/>
                </a:path>
              </a:pathLst>
            </a:custGeom>
            <a:solidFill>
              <a:srgbClr val="5271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27000" y="17602"/>
              <a:ext cx="558800" cy="1858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4892402" y="8085047"/>
            <a:ext cx="2130828" cy="1311805"/>
          </a:xfrm>
          <a:custGeom>
            <a:avLst/>
            <a:gdLst/>
            <a:ahLst/>
            <a:cxnLst/>
            <a:rect l="l" t="t" r="r" b="b"/>
            <a:pathLst>
              <a:path w="2130828" h="1311805">
                <a:moveTo>
                  <a:pt x="0" y="0"/>
                </a:moveTo>
                <a:lnTo>
                  <a:pt x="2130829" y="0"/>
                </a:lnTo>
                <a:lnTo>
                  <a:pt x="2130829" y="1311805"/>
                </a:lnTo>
                <a:lnTo>
                  <a:pt x="0" y="13118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70149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260128" y="8824674"/>
            <a:ext cx="2089762" cy="433626"/>
          </a:xfrm>
          <a:custGeom>
            <a:avLst/>
            <a:gdLst/>
            <a:ahLst/>
            <a:cxnLst/>
            <a:rect l="l" t="t" r="r" b="b"/>
            <a:pathLst>
              <a:path w="2089762" h="433626">
                <a:moveTo>
                  <a:pt x="0" y="0"/>
                </a:moveTo>
                <a:lnTo>
                  <a:pt x="2089761" y="0"/>
                </a:lnTo>
                <a:lnTo>
                  <a:pt x="2089761" y="433626"/>
                </a:lnTo>
                <a:lnTo>
                  <a:pt x="0" y="4336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14835631" y="2499120"/>
            <a:ext cx="2252634" cy="636369"/>
          </a:xfrm>
          <a:custGeom>
            <a:avLst/>
            <a:gdLst/>
            <a:ahLst/>
            <a:cxnLst/>
            <a:rect l="l" t="t" r="r" b="b"/>
            <a:pathLst>
              <a:path w="2252634" h="636369">
                <a:moveTo>
                  <a:pt x="0" y="0"/>
                </a:moveTo>
                <a:lnTo>
                  <a:pt x="2252633" y="0"/>
                </a:lnTo>
                <a:lnTo>
                  <a:pt x="2252633" y="636369"/>
                </a:lnTo>
                <a:lnTo>
                  <a:pt x="0" y="636369"/>
                </a:lnTo>
                <a:lnTo>
                  <a:pt x="0" y="0"/>
                </a:lnTo>
                <a:close/>
              </a:path>
            </a:pathLst>
          </a:custGeom>
          <a:solidFill>
            <a:srgbClr val="DDE3FF"/>
          </a:solidFill>
        </p:spPr>
      </p:sp>
      <p:sp>
        <p:nvSpPr>
          <p:cNvPr id="13" name="TextBox 13"/>
          <p:cNvSpPr txBox="1"/>
          <p:nvPr/>
        </p:nvSpPr>
        <p:spPr>
          <a:xfrm>
            <a:off x="768820" y="2057841"/>
            <a:ext cx="12964728" cy="52175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4350" indent="-51435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uk-UA" sz="3600">
                <a:latin typeface="Raleway" pitchFamily="2" charset="-52"/>
              </a:rPr>
              <a:t>Мотивація спортсмена (способи формування та підтримки).</a:t>
            </a:r>
            <a:endParaRPr lang="ru-RU" sz="3600">
              <a:latin typeface="Raleway" pitchFamily="2" charset="-52"/>
            </a:endParaRPr>
          </a:p>
          <a:p>
            <a:pPr marL="514350" indent="-51435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uk-UA" sz="3600">
                <a:latin typeface="Raleway" pitchFamily="2" charset="-52"/>
              </a:rPr>
              <a:t>Концентрація спортсмена (методи управління).</a:t>
            </a:r>
            <a:endParaRPr lang="ru-RU" sz="3600">
              <a:latin typeface="Raleway" pitchFamily="2" charset="-52"/>
            </a:endParaRPr>
          </a:p>
          <a:p>
            <a:pPr marL="514350" indent="-51435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uk-UA" sz="3600">
                <a:latin typeface="Raleway" pitchFamily="2" charset="-52"/>
              </a:rPr>
              <a:t>Стосунки в спорті (батьки – спортсмен, тренер-спортсмен, тренер-батьки, спортсмен-спортсмен).</a:t>
            </a:r>
            <a:endParaRPr lang="ru-RU" sz="3600">
              <a:latin typeface="Raleway" pitchFamily="2" charset="-52"/>
            </a:endParaRPr>
          </a:p>
          <a:p>
            <a:pPr marL="514350" indent="-51435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uk-UA" sz="3600">
                <a:latin typeface="Raleway" pitchFamily="2" charset="-52"/>
              </a:rPr>
              <a:t>Якості особистостей великого спорту.</a:t>
            </a:r>
          </a:p>
          <a:p>
            <a:pPr marL="514350" indent="-51435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uk-UA" sz="3600">
                <a:latin typeface="Raleway" pitchFamily="2" charset="-52"/>
              </a:rPr>
              <a:t>Колесо балансу спортсмена.</a:t>
            </a:r>
            <a:endParaRPr lang="ru-RU" sz="3600">
              <a:latin typeface="Raleway" pitchFamily="2" charset="-52"/>
            </a:endParaRPr>
          </a:p>
          <a:p>
            <a:pPr marL="514350" indent="-51435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uk-UA" sz="3600">
                <a:latin typeface="Raleway" pitchFamily="2" charset="-52"/>
              </a:rPr>
              <a:t>Висновки.</a:t>
            </a:r>
            <a:endParaRPr lang="ru-RU" sz="3600">
              <a:latin typeface="Raleway" pitchFamily="2" charset="-52"/>
            </a:endParaRP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06392F1C-D8A9-B182-94B2-A42682FD44E2}"/>
              </a:ext>
            </a:extLst>
          </p:cNvPr>
          <p:cNvSpPr txBox="1"/>
          <p:nvPr/>
        </p:nvSpPr>
        <p:spPr>
          <a:xfrm>
            <a:off x="867333" y="673597"/>
            <a:ext cx="6943456" cy="782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65"/>
              </a:lnSpc>
              <a:spcBef>
                <a:spcPct val="0"/>
              </a:spcBef>
            </a:pPr>
            <a:r>
              <a:rPr lang="uk-UA" sz="6000" b="1">
                <a:solidFill>
                  <a:srgbClr val="5271FF"/>
                </a:solidFill>
              </a:rPr>
              <a:t>ПЛАН:</a:t>
            </a:r>
            <a:endParaRPr lang="en-US" sz="6000" b="1">
              <a:solidFill>
                <a:srgbClr val="5271FF"/>
              </a:solidFill>
            </a:endParaRPr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5ABE9EFB-1541-1698-36FA-D6DB362BA1E9}"/>
              </a:ext>
            </a:extLst>
          </p:cNvPr>
          <p:cNvSpPr/>
          <p:nvPr/>
        </p:nvSpPr>
        <p:spPr>
          <a:xfrm>
            <a:off x="15672509" y="1829298"/>
            <a:ext cx="607624" cy="1976012"/>
          </a:xfrm>
          <a:custGeom>
            <a:avLst/>
            <a:gdLst/>
            <a:ahLst/>
            <a:cxnLst/>
            <a:rect l="l" t="t" r="r" b="b"/>
            <a:pathLst>
              <a:path w="607624" h="1976012">
                <a:moveTo>
                  <a:pt x="0" y="0"/>
                </a:moveTo>
                <a:lnTo>
                  <a:pt x="607624" y="0"/>
                </a:lnTo>
                <a:lnTo>
                  <a:pt x="607624" y="1976011"/>
                </a:lnTo>
                <a:lnTo>
                  <a:pt x="0" y="19760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1355" y="2019300"/>
            <a:ext cx="7901353" cy="7924799"/>
            <a:chOff x="0" y="0"/>
            <a:chExt cx="4879334" cy="1662945"/>
          </a:xfrm>
          <a:solidFill>
            <a:srgbClr val="DDE3FF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879334" cy="1662945"/>
            </a:xfrm>
            <a:custGeom>
              <a:avLst/>
              <a:gdLst/>
              <a:ahLst/>
              <a:cxnLst/>
              <a:rect l="l" t="t" r="r" b="b"/>
              <a:pathLst>
                <a:path w="4879334" h="1662945">
                  <a:moveTo>
                    <a:pt x="0" y="0"/>
                  </a:moveTo>
                  <a:lnTo>
                    <a:pt x="4879334" y="0"/>
                  </a:lnTo>
                  <a:lnTo>
                    <a:pt x="4879334" y="1662945"/>
                  </a:lnTo>
                  <a:lnTo>
                    <a:pt x="0" y="1662945"/>
                  </a:lnTo>
                  <a:close/>
                </a:path>
              </a:pathLst>
            </a:custGeom>
            <a:grpFill/>
          </p:spPr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4879334" cy="167247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2006379" y="9095288"/>
            <a:ext cx="2558745" cy="925800"/>
          </a:xfrm>
          <a:custGeom>
            <a:avLst/>
            <a:gdLst/>
            <a:ahLst/>
            <a:cxnLst/>
            <a:rect l="l" t="t" r="r" b="b"/>
            <a:pathLst>
              <a:path w="2558745" h="925800">
                <a:moveTo>
                  <a:pt x="0" y="0"/>
                </a:moveTo>
                <a:lnTo>
                  <a:pt x="2558745" y="0"/>
                </a:lnTo>
                <a:lnTo>
                  <a:pt x="2558745" y="925800"/>
                </a:lnTo>
                <a:lnTo>
                  <a:pt x="0" y="925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A5F11F52-DD86-AF60-D02F-556C276A3F6A}"/>
              </a:ext>
            </a:extLst>
          </p:cNvPr>
          <p:cNvSpPr txBox="1"/>
          <p:nvPr/>
        </p:nvSpPr>
        <p:spPr>
          <a:xfrm>
            <a:off x="3335477" y="392456"/>
            <a:ext cx="12425228" cy="8304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65"/>
              </a:lnSpc>
              <a:spcBef>
                <a:spcPct val="0"/>
              </a:spcBef>
            </a:pPr>
            <a:r>
              <a:rPr lang="uk-UA" sz="7200" b="1">
                <a:solidFill>
                  <a:srgbClr val="5271FF"/>
                </a:solidFill>
              </a:rPr>
              <a:t>ТРЕНЕР - СПОРТСМЕН</a:t>
            </a:r>
            <a:endParaRPr lang="en-US" sz="7200" b="1">
              <a:solidFill>
                <a:srgbClr val="5271FF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C92809-55AA-02EC-BEED-95E4020E547E}"/>
              </a:ext>
            </a:extLst>
          </p:cNvPr>
          <p:cNvSpPr txBox="1"/>
          <p:nvPr/>
        </p:nvSpPr>
        <p:spPr>
          <a:xfrm>
            <a:off x="980797" y="3401422"/>
            <a:ext cx="7020203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>
                <a:latin typeface="Raleway" pitchFamily="2" charset="-52"/>
              </a:rPr>
              <a:t>Тренер бере на себе основну відповідальність за розвиток спортсмена.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>
                <a:latin typeface="Raleway" pitchFamily="2" charset="-52"/>
              </a:rPr>
              <a:t>Важливо знайти підхід до свого учня. Знаходити правильні слова після програшів, підтримувати й вселяти віру в майбутнє.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>
                <a:latin typeface="Raleway" pitchFamily="2" charset="-52"/>
              </a:rPr>
              <a:t>Тренер - головний мотиватор, підбадьорювач.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>
                <a:latin typeface="Raleway" pitchFamily="2" charset="-52"/>
              </a:rPr>
              <a:t>Тренер допомагає (якщо робить все правильно) досягати максимального результату, виходячи з можливостей спортсмена.</a:t>
            </a:r>
            <a:endParaRPr lang="ru-RU" sz="2800">
              <a:solidFill>
                <a:schemeClr val="bg1"/>
              </a:solidFill>
              <a:latin typeface="Raleway" pitchFamily="2" charset="-5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18D7E5-0270-CDE4-2B30-5DE70E56B450}"/>
              </a:ext>
            </a:extLst>
          </p:cNvPr>
          <p:cNvSpPr txBox="1"/>
          <p:nvPr/>
        </p:nvSpPr>
        <p:spPr>
          <a:xfrm>
            <a:off x="8525453" y="1990092"/>
            <a:ext cx="9076771" cy="698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>
                <a:latin typeface="Raleway" pitchFamily="2" charset="-52"/>
              </a:rPr>
              <a:t>ПОМИЛКИ: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>
                <a:latin typeface="Raleway" pitchFamily="2" charset="-52"/>
              </a:rPr>
              <a:t>образи («я зліпив тебе з г...», «корова», «дура», «нікчема» і т.п.,) На жаль, у старій тренерській школі це було нормою. Відповідно це сильні психологічні травми, які спортсмени можуть нести все життя;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>
                <a:latin typeface="Raleway" pitchFamily="2" charset="-52"/>
              </a:rPr>
              <a:t>психологічний тиск владою, становищем;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>
                <a:latin typeface="Raleway" pitchFamily="2" charset="-52"/>
              </a:rPr>
              <a:t>порушення правил етики;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>
                <a:latin typeface="Raleway" pitchFamily="2" charset="-52"/>
              </a:rPr>
              <a:t>порушення фінансових контрактів;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>
                <a:latin typeface="Raleway" pitchFamily="2" charset="-52"/>
              </a:rPr>
              <a:t>просування «своїх».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b="1">
              <a:latin typeface="Raleway" pitchFamily="2" charset="-52"/>
            </a:endParaRPr>
          </a:p>
          <a:p>
            <a:endParaRPr lang="ru-RU" sz="2800" b="1">
              <a:latin typeface="Raleway" pitchFamily="2" charset="-52"/>
            </a:endParaRPr>
          </a:p>
          <a:p>
            <a:r>
              <a:rPr lang="ru-RU" sz="2800" b="1">
                <a:latin typeface="Raleway" pitchFamily="2" charset="-52"/>
              </a:rPr>
              <a:t>ЗАВДАННЯ:</a:t>
            </a:r>
            <a:r>
              <a:rPr lang="ru-RU" sz="2800">
                <a:latin typeface="Raleway" pitchFamily="2" charset="-52"/>
              </a:rPr>
              <a:t> </a:t>
            </a:r>
            <a:r>
              <a:rPr lang="ru-RU" sz="2800" b="1">
                <a:latin typeface="Raleway" pitchFamily="2" charset="-52"/>
              </a:rPr>
              <a:t> розкриття змагального інтелекту спортсменів.</a:t>
            </a:r>
          </a:p>
          <a:p>
            <a:r>
              <a:rPr lang="ru-RU" sz="2800">
                <a:latin typeface="Raleway" pitchFamily="2" charset="-52"/>
              </a:rPr>
              <a:t>Тренер - той, хто відкриває дорогу до розуміння, як краще спортсмену проявити себе під час змагань.</a:t>
            </a:r>
            <a:endParaRPr lang="uk-UA" sz="2800">
              <a:latin typeface="Raleway" pitchFamily="2" charset="-52"/>
            </a:endParaRPr>
          </a:p>
        </p:txBody>
      </p:sp>
      <p:grpSp>
        <p:nvGrpSpPr>
          <p:cNvPr id="23" name="Group 30">
            <a:extLst>
              <a:ext uri="{FF2B5EF4-FFF2-40B4-BE49-F238E27FC236}">
                <a16:creationId xmlns:a16="http://schemas.microsoft.com/office/drawing/2014/main" id="{778C05B2-C70D-2452-1022-78CFFAE36E16}"/>
              </a:ext>
            </a:extLst>
          </p:cNvPr>
          <p:cNvGrpSpPr/>
          <p:nvPr/>
        </p:nvGrpSpPr>
        <p:grpSpPr>
          <a:xfrm>
            <a:off x="16564208" y="3512"/>
            <a:ext cx="1716535" cy="1524876"/>
            <a:chOff x="0" y="0"/>
            <a:chExt cx="595969" cy="529426"/>
          </a:xfrm>
        </p:grpSpPr>
        <p:sp>
          <p:nvSpPr>
            <p:cNvPr id="24" name="Freeform 31">
              <a:extLst>
                <a:ext uri="{FF2B5EF4-FFF2-40B4-BE49-F238E27FC236}">
                  <a16:creationId xmlns:a16="http://schemas.microsoft.com/office/drawing/2014/main" id="{81A5CC8B-354F-6913-8B68-E969296970B5}"/>
                </a:ext>
              </a:extLst>
            </p:cNvPr>
            <p:cNvSpPr/>
            <p:nvPr/>
          </p:nvSpPr>
          <p:spPr>
            <a:xfrm>
              <a:off x="0" y="0"/>
              <a:ext cx="595969" cy="529426"/>
            </a:xfrm>
            <a:custGeom>
              <a:avLst/>
              <a:gdLst/>
              <a:ahLst/>
              <a:cxnLst/>
              <a:rect l="l" t="t" r="r" b="b"/>
              <a:pathLst>
                <a:path w="595969" h="529426">
                  <a:moveTo>
                    <a:pt x="0" y="0"/>
                  </a:moveTo>
                  <a:lnTo>
                    <a:pt x="595969" y="0"/>
                  </a:lnTo>
                  <a:lnTo>
                    <a:pt x="595969" y="529426"/>
                  </a:lnTo>
                  <a:lnTo>
                    <a:pt x="0" y="529426"/>
                  </a:lnTo>
                  <a:close/>
                </a:path>
              </a:pathLst>
            </a:custGeom>
            <a:solidFill>
              <a:srgbClr val="5271FF"/>
            </a:solidFill>
          </p:spPr>
        </p:sp>
        <p:sp>
          <p:nvSpPr>
            <p:cNvPr id="25" name="TextBox 32">
              <a:extLst>
                <a:ext uri="{FF2B5EF4-FFF2-40B4-BE49-F238E27FC236}">
                  <a16:creationId xmlns:a16="http://schemas.microsoft.com/office/drawing/2014/main" id="{D8F547EC-DBD1-D82B-36C8-05EFFA722EA5}"/>
                </a:ext>
              </a:extLst>
            </p:cNvPr>
            <p:cNvSpPr txBox="1"/>
            <p:nvPr/>
          </p:nvSpPr>
          <p:spPr>
            <a:xfrm>
              <a:off x="0" y="-9525"/>
              <a:ext cx="595969" cy="5389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5400000">
            <a:off x="16188881" y="1407727"/>
            <a:ext cx="2487390" cy="303009"/>
          </a:xfrm>
          <a:custGeom>
            <a:avLst/>
            <a:gdLst/>
            <a:ahLst/>
            <a:cxnLst/>
            <a:rect l="l" t="t" r="r" b="b"/>
            <a:pathLst>
              <a:path w="2487390" h="303009">
                <a:moveTo>
                  <a:pt x="0" y="0"/>
                </a:moveTo>
                <a:lnTo>
                  <a:pt x="2487390" y="0"/>
                </a:lnTo>
                <a:lnTo>
                  <a:pt x="2487390" y="303010"/>
                </a:lnTo>
                <a:lnTo>
                  <a:pt x="0" y="3030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6">
            <a:extLst>
              <a:ext uri="{FF2B5EF4-FFF2-40B4-BE49-F238E27FC236}">
                <a16:creationId xmlns:a16="http://schemas.microsoft.com/office/drawing/2014/main" id="{023459E8-92FB-3413-186D-CC688C09BD28}"/>
              </a:ext>
            </a:extLst>
          </p:cNvPr>
          <p:cNvGrpSpPr/>
          <p:nvPr/>
        </p:nvGrpSpPr>
        <p:grpSpPr>
          <a:xfrm>
            <a:off x="-4821689" y="-203041"/>
            <a:ext cx="9614226" cy="4492239"/>
            <a:chOff x="0" y="0"/>
            <a:chExt cx="812800" cy="379780"/>
          </a:xfrm>
        </p:grpSpPr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3DBC3B6E-3CE0-7873-8209-BE5BEC8416A2}"/>
                </a:ext>
              </a:extLst>
            </p:cNvPr>
            <p:cNvSpPr/>
            <p:nvPr/>
          </p:nvSpPr>
          <p:spPr>
            <a:xfrm>
              <a:off x="0" y="0"/>
              <a:ext cx="812800" cy="379780"/>
            </a:xfrm>
            <a:custGeom>
              <a:avLst/>
              <a:gdLst/>
              <a:ahLst/>
              <a:cxnLst/>
              <a:rect l="l" t="t" r="r" b="b"/>
              <a:pathLst>
                <a:path w="812800" h="379780">
                  <a:moveTo>
                    <a:pt x="406400" y="37978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379780"/>
                  </a:lnTo>
                  <a:close/>
                </a:path>
              </a:pathLst>
            </a:custGeom>
            <a:solidFill>
              <a:srgbClr val="5271FF"/>
            </a:solidFill>
          </p:spPr>
        </p:sp>
        <p:sp>
          <p:nvSpPr>
            <p:cNvPr id="22" name="TextBox 8">
              <a:extLst>
                <a:ext uri="{FF2B5EF4-FFF2-40B4-BE49-F238E27FC236}">
                  <a16:creationId xmlns:a16="http://schemas.microsoft.com/office/drawing/2014/main" id="{B228D1CE-186D-3D15-6828-EA6EB96CB40B}"/>
                </a:ext>
              </a:extLst>
            </p:cNvPr>
            <p:cNvSpPr txBox="1"/>
            <p:nvPr/>
          </p:nvSpPr>
          <p:spPr>
            <a:xfrm>
              <a:off x="127000" y="17602"/>
              <a:ext cx="558800" cy="1858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470170" y="392456"/>
            <a:ext cx="1558756" cy="1558756"/>
          </a:xfrm>
          <a:custGeom>
            <a:avLst/>
            <a:gdLst/>
            <a:ahLst/>
            <a:cxnLst/>
            <a:rect l="l" t="t" r="r" b="b"/>
            <a:pathLst>
              <a:path w="1558756" h="1558756">
                <a:moveTo>
                  <a:pt x="0" y="0"/>
                </a:moveTo>
                <a:lnTo>
                  <a:pt x="1558757" y="0"/>
                </a:lnTo>
                <a:lnTo>
                  <a:pt x="1558757" y="1558756"/>
                </a:lnTo>
                <a:lnTo>
                  <a:pt x="0" y="15587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17">
            <a:extLst>
              <a:ext uri="{FF2B5EF4-FFF2-40B4-BE49-F238E27FC236}">
                <a16:creationId xmlns:a16="http://schemas.microsoft.com/office/drawing/2014/main" id="{E8AE37DA-2BDF-6129-0BE2-DCD8A0A22AFE}"/>
              </a:ext>
            </a:extLst>
          </p:cNvPr>
          <p:cNvSpPr/>
          <p:nvPr/>
        </p:nvSpPr>
        <p:spPr>
          <a:xfrm>
            <a:off x="6399807" y="1242854"/>
            <a:ext cx="5786592" cy="296563"/>
          </a:xfrm>
          <a:custGeom>
            <a:avLst/>
            <a:gdLst/>
            <a:ahLst/>
            <a:cxnLst/>
            <a:rect l="l" t="t" r="r" b="b"/>
            <a:pathLst>
              <a:path w="5786592" h="296563">
                <a:moveTo>
                  <a:pt x="0" y="0"/>
                </a:moveTo>
                <a:lnTo>
                  <a:pt x="5786591" y="0"/>
                </a:lnTo>
                <a:lnTo>
                  <a:pt x="5786591" y="296563"/>
                </a:lnTo>
                <a:lnTo>
                  <a:pt x="0" y="2965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4731167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1355" y="2019300"/>
            <a:ext cx="7901353" cy="7924799"/>
            <a:chOff x="0" y="0"/>
            <a:chExt cx="4879334" cy="1662945"/>
          </a:xfrm>
          <a:solidFill>
            <a:srgbClr val="DDE3FF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879334" cy="1662945"/>
            </a:xfrm>
            <a:custGeom>
              <a:avLst/>
              <a:gdLst/>
              <a:ahLst/>
              <a:cxnLst/>
              <a:rect l="l" t="t" r="r" b="b"/>
              <a:pathLst>
                <a:path w="4879334" h="1662945">
                  <a:moveTo>
                    <a:pt x="0" y="0"/>
                  </a:moveTo>
                  <a:lnTo>
                    <a:pt x="4879334" y="0"/>
                  </a:lnTo>
                  <a:lnTo>
                    <a:pt x="4879334" y="1662945"/>
                  </a:lnTo>
                  <a:lnTo>
                    <a:pt x="0" y="1662945"/>
                  </a:lnTo>
                  <a:close/>
                </a:path>
              </a:pathLst>
            </a:custGeom>
            <a:grpFill/>
          </p:spPr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4879334" cy="167247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5400492" y="9503895"/>
            <a:ext cx="2558745" cy="925800"/>
          </a:xfrm>
          <a:custGeom>
            <a:avLst/>
            <a:gdLst/>
            <a:ahLst/>
            <a:cxnLst/>
            <a:rect l="l" t="t" r="r" b="b"/>
            <a:pathLst>
              <a:path w="2558745" h="925800">
                <a:moveTo>
                  <a:pt x="0" y="0"/>
                </a:moveTo>
                <a:lnTo>
                  <a:pt x="2558745" y="0"/>
                </a:lnTo>
                <a:lnTo>
                  <a:pt x="2558745" y="925800"/>
                </a:lnTo>
                <a:lnTo>
                  <a:pt x="0" y="925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A5F11F52-DD86-AF60-D02F-556C276A3F6A}"/>
              </a:ext>
            </a:extLst>
          </p:cNvPr>
          <p:cNvSpPr txBox="1"/>
          <p:nvPr/>
        </p:nvSpPr>
        <p:spPr>
          <a:xfrm>
            <a:off x="3389669" y="353258"/>
            <a:ext cx="12425228" cy="8304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65"/>
              </a:lnSpc>
              <a:spcBef>
                <a:spcPct val="0"/>
              </a:spcBef>
            </a:pPr>
            <a:r>
              <a:rPr lang="uk-UA" sz="7200" b="1">
                <a:solidFill>
                  <a:srgbClr val="5271FF"/>
                </a:solidFill>
              </a:rPr>
              <a:t>ТРЕНЕР - БАТЬКИ</a:t>
            </a:r>
            <a:endParaRPr lang="en-US" sz="7200" b="1">
              <a:solidFill>
                <a:srgbClr val="5271FF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C92809-55AA-02EC-BEED-95E4020E547E}"/>
              </a:ext>
            </a:extLst>
          </p:cNvPr>
          <p:cNvSpPr txBox="1"/>
          <p:nvPr/>
        </p:nvSpPr>
        <p:spPr>
          <a:xfrm>
            <a:off x="931019" y="2727693"/>
            <a:ext cx="7255318" cy="69249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2800">
              <a:latin typeface="Raleway" pitchFamily="2" charset="-52"/>
            </a:endParaRPr>
          </a:p>
          <a:p>
            <a:r>
              <a:rPr lang="ru-RU" sz="3000">
                <a:latin typeface="Raleway" pitchFamily="2" charset="-52"/>
              </a:rPr>
              <a:t>Стосунки «тренер – батьки»: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000">
                <a:latin typeface="Raleway" pitchFamily="2" charset="-52"/>
              </a:rPr>
              <a:t>взаєморозуміння;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000">
                <a:latin typeface="Raleway" pitchFamily="2" charset="-52"/>
              </a:rPr>
              <a:t>зворотний зв'язок;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000">
                <a:latin typeface="Raleway" pitchFamily="2" charset="-52"/>
              </a:rPr>
              <a:t>допомагають тренеру знайти підхід до дитини;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000">
                <a:latin typeface="Raleway" pitchFamily="2" charset="-52"/>
              </a:rPr>
              <a:t>взаємодіють для розвитку їхньої дитини (тренер дає рекомендації батькам, уточнює ситуацію щодо успішності в школі, батьки зі свого боку уточнюють, як відбулося тренування, над чим була робота, які труднощі були на занятті) </a:t>
            </a:r>
          </a:p>
          <a:p>
            <a:endParaRPr lang="ru-RU" sz="2800">
              <a:latin typeface="Raleway" pitchFamily="2" charset="-52"/>
            </a:endParaRPr>
          </a:p>
          <a:p>
            <a:endParaRPr lang="ru-RU" sz="2800">
              <a:latin typeface="Raleway" pitchFamily="2" charset="-5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18D7E5-0270-CDE4-2B30-5DE70E56B450}"/>
              </a:ext>
            </a:extLst>
          </p:cNvPr>
          <p:cNvSpPr txBox="1"/>
          <p:nvPr/>
        </p:nvSpPr>
        <p:spPr>
          <a:xfrm>
            <a:off x="8514567" y="2802927"/>
            <a:ext cx="9076771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>
                <a:latin typeface="Raleway" pitchFamily="2" charset="-52"/>
              </a:rPr>
              <a:t>ТРУДНОЩІ:</a:t>
            </a:r>
          </a:p>
          <a:p>
            <a:r>
              <a:rPr lang="ru-RU" sz="3200">
                <a:latin typeface="Raleway" pitchFamily="2" charset="-52"/>
              </a:rPr>
              <a:t>Найчастіше, в підлітковому періоді можуть відбуватися абсолютно не передбачувані процеси (особливо, у дітей, які займаються єдиноборствами, боксом тощо). Завдання, - це повна комунікація. Взаєморозуміння і зворотний зв'язок</a:t>
            </a:r>
            <a:endParaRPr lang="ru-RU" sz="3200" b="1">
              <a:latin typeface="Raleway" pitchFamily="2" charset="-52"/>
            </a:endParaRPr>
          </a:p>
          <a:p>
            <a:endParaRPr lang="ru-RU" sz="3200" b="1">
              <a:latin typeface="Raleway" pitchFamily="2" charset="-52"/>
            </a:endParaRPr>
          </a:p>
          <a:p>
            <a:r>
              <a:rPr lang="ru-RU" sz="3200" b="1">
                <a:latin typeface="Raleway" pitchFamily="2" charset="-52"/>
              </a:rPr>
              <a:t>ЗАВДАННЯ:</a:t>
            </a:r>
            <a:r>
              <a:rPr lang="ru-RU" sz="3200">
                <a:latin typeface="Raleway" pitchFamily="2" charset="-52"/>
              </a:rPr>
              <a:t> </a:t>
            </a:r>
            <a:r>
              <a:rPr lang="ru-RU" sz="3200" b="1">
                <a:latin typeface="Raleway" pitchFamily="2" charset="-52"/>
              </a:rPr>
              <a:t> </a:t>
            </a:r>
            <a:r>
              <a:rPr lang="ru-RU" sz="3200">
                <a:latin typeface="Raleway" pitchFamily="2" charset="-52"/>
              </a:rPr>
              <a:t>Відкрита комунікація. Взаєморозуміння і зворотний зв'язок</a:t>
            </a:r>
            <a:endParaRPr lang="ru-RU" sz="3200" b="1">
              <a:latin typeface="Raleway" pitchFamily="2" charset="-52"/>
            </a:endParaRPr>
          </a:p>
        </p:txBody>
      </p:sp>
      <p:grpSp>
        <p:nvGrpSpPr>
          <p:cNvPr id="23" name="Group 30">
            <a:extLst>
              <a:ext uri="{FF2B5EF4-FFF2-40B4-BE49-F238E27FC236}">
                <a16:creationId xmlns:a16="http://schemas.microsoft.com/office/drawing/2014/main" id="{778C05B2-C70D-2452-1022-78CFFAE36E16}"/>
              </a:ext>
            </a:extLst>
          </p:cNvPr>
          <p:cNvGrpSpPr/>
          <p:nvPr/>
        </p:nvGrpSpPr>
        <p:grpSpPr>
          <a:xfrm>
            <a:off x="16564208" y="3512"/>
            <a:ext cx="1716535" cy="1524876"/>
            <a:chOff x="0" y="0"/>
            <a:chExt cx="595969" cy="529426"/>
          </a:xfrm>
        </p:grpSpPr>
        <p:sp>
          <p:nvSpPr>
            <p:cNvPr id="24" name="Freeform 31">
              <a:extLst>
                <a:ext uri="{FF2B5EF4-FFF2-40B4-BE49-F238E27FC236}">
                  <a16:creationId xmlns:a16="http://schemas.microsoft.com/office/drawing/2014/main" id="{81A5CC8B-354F-6913-8B68-E969296970B5}"/>
                </a:ext>
              </a:extLst>
            </p:cNvPr>
            <p:cNvSpPr/>
            <p:nvPr/>
          </p:nvSpPr>
          <p:spPr>
            <a:xfrm>
              <a:off x="0" y="0"/>
              <a:ext cx="595969" cy="529426"/>
            </a:xfrm>
            <a:custGeom>
              <a:avLst/>
              <a:gdLst/>
              <a:ahLst/>
              <a:cxnLst/>
              <a:rect l="l" t="t" r="r" b="b"/>
              <a:pathLst>
                <a:path w="595969" h="529426">
                  <a:moveTo>
                    <a:pt x="0" y="0"/>
                  </a:moveTo>
                  <a:lnTo>
                    <a:pt x="595969" y="0"/>
                  </a:lnTo>
                  <a:lnTo>
                    <a:pt x="595969" y="529426"/>
                  </a:lnTo>
                  <a:lnTo>
                    <a:pt x="0" y="529426"/>
                  </a:lnTo>
                  <a:close/>
                </a:path>
              </a:pathLst>
            </a:custGeom>
            <a:solidFill>
              <a:srgbClr val="5271FF"/>
            </a:solidFill>
          </p:spPr>
        </p:sp>
        <p:sp>
          <p:nvSpPr>
            <p:cNvPr id="25" name="TextBox 32">
              <a:extLst>
                <a:ext uri="{FF2B5EF4-FFF2-40B4-BE49-F238E27FC236}">
                  <a16:creationId xmlns:a16="http://schemas.microsoft.com/office/drawing/2014/main" id="{D8F547EC-DBD1-D82B-36C8-05EFFA722EA5}"/>
                </a:ext>
              </a:extLst>
            </p:cNvPr>
            <p:cNvSpPr txBox="1"/>
            <p:nvPr/>
          </p:nvSpPr>
          <p:spPr>
            <a:xfrm>
              <a:off x="0" y="-9525"/>
              <a:ext cx="595969" cy="5389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5400000">
            <a:off x="16188881" y="1407727"/>
            <a:ext cx="2487390" cy="303009"/>
          </a:xfrm>
          <a:custGeom>
            <a:avLst/>
            <a:gdLst/>
            <a:ahLst/>
            <a:cxnLst/>
            <a:rect l="l" t="t" r="r" b="b"/>
            <a:pathLst>
              <a:path w="2487390" h="303009">
                <a:moveTo>
                  <a:pt x="0" y="0"/>
                </a:moveTo>
                <a:lnTo>
                  <a:pt x="2487390" y="0"/>
                </a:lnTo>
                <a:lnTo>
                  <a:pt x="2487390" y="303010"/>
                </a:lnTo>
                <a:lnTo>
                  <a:pt x="0" y="3030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6">
            <a:extLst>
              <a:ext uri="{FF2B5EF4-FFF2-40B4-BE49-F238E27FC236}">
                <a16:creationId xmlns:a16="http://schemas.microsoft.com/office/drawing/2014/main" id="{023459E8-92FB-3413-186D-CC688C09BD28}"/>
              </a:ext>
            </a:extLst>
          </p:cNvPr>
          <p:cNvGrpSpPr/>
          <p:nvPr/>
        </p:nvGrpSpPr>
        <p:grpSpPr>
          <a:xfrm>
            <a:off x="-4821689" y="-203041"/>
            <a:ext cx="9614226" cy="4492239"/>
            <a:chOff x="0" y="0"/>
            <a:chExt cx="812800" cy="379780"/>
          </a:xfrm>
        </p:grpSpPr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3DBC3B6E-3CE0-7873-8209-BE5BEC8416A2}"/>
                </a:ext>
              </a:extLst>
            </p:cNvPr>
            <p:cNvSpPr/>
            <p:nvPr/>
          </p:nvSpPr>
          <p:spPr>
            <a:xfrm>
              <a:off x="0" y="0"/>
              <a:ext cx="812800" cy="379780"/>
            </a:xfrm>
            <a:custGeom>
              <a:avLst/>
              <a:gdLst/>
              <a:ahLst/>
              <a:cxnLst/>
              <a:rect l="l" t="t" r="r" b="b"/>
              <a:pathLst>
                <a:path w="812800" h="379780">
                  <a:moveTo>
                    <a:pt x="406400" y="37978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379780"/>
                  </a:lnTo>
                  <a:close/>
                </a:path>
              </a:pathLst>
            </a:custGeom>
            <a:solidFill>
              <a:srgbClr val="5271FF"/>
            </a:solidFill>
          </p:spPr>
        </p:sp>
        <p:sp>
          <p:nvSpPr>
            <p:cNvPr id="22" name="TextBox 8">
              <a:extLst>
                <a:ext uri="{FF2B5EF4-FFF2-40B4-BE49-F238E27FC236}">
                  <a16:creationId xmlns:a16="http://schemas.microsoft.com/office/drawing/2014/main" id="{B228D1CE-186D-3D15-6828-EA6EB96CB40B}"/>
                </a:ext>
              </a:extLst>
            </p:cNvPr>
            <p:cNvSpPr txBox="1"/>
            <p:nvPr/>
          </p:nvSpPr>
          <p:spPr>
            <a:xfrm>
              <a:off x="127000" y="17602"/>
              <a:ext cx="558800" cy="1858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470170" y="392456"/>
            <a:ext cx="1558756" cy="1558756"/>
          </a:xfrm>
          <a:custGeom>
            <a:avLst/>
            <a:gdLst/>
            <a:ahLst/>
            <a:cxnLst/>
            <a:rect l="l" t="t" r="r" b="b"/>
            <a:pathLst>
              <a:path w="1558756" h="1558756">
                <a:moveTo>
                  <a:pt x="0" y="0"/>
                </a:moveTo>
                <a:lnTo>
                  <a:pt x="1558757" y="0"/>
                </a:lnTo>
                <a:lnTo>
                  <a:pt x="1558757" y="1558756"/>
                </a:lnTo>
                <a:lnTo>
                  <a:pt x="0" y="15587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17">
            <a:extLst>
              <a:ext uri="{FF2B5EF4-FFF2-40B4-BE49-F238E27FC236}">
                <a16:creationId xmlns:a16="http://schemas.microsoft.com/office/drawing/2014/main" id="{43BE9309-1B55-D2D2-7DB1-C1C162508345}"/>
              </a:ext>
            </a:extLst>
          </p:cNvPr>
          <p:cNvSpPr/>
          <p:nvPr/>
        </p:nvSpPr>
        <p:spPr>
          <a:xfrm>
            <a:off x="6399807" y="1242854"/>
            <a:ext cx="5786592" cy="296563"/>
          </a:xfrm>
          <a:custGeom>
            <a:avLst/>
            <a:gdLst/>
            <a:ahLst/>
            <a:cxnLst/>
            <a:rect l="l" t="t" r="r" b="b"/>
            <a:pathLst>
              <a:path w="5786592" h="296563">
                <a:moveTo>
                  <a:pt x="0" y="0"/>
                </a:moveTo>
                <a:lnTo>
                  <a:pt x="5786591" y="0"/>
                </a:lnTo>
                <a:lnTo>
                  <a:pt x="5786591" y="296563"/>
                </a:lnTo>
                <a:lnTo>
                  <a:pt x="0" y="2965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2773169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1355" y="2019300"/>
            <a:ext cx="7901353" cy="7924799"/>
            <a:chOff x="0" y="0"/>
            <a:chExt cx="4879334" cy="1662945"/>
          </a:xfrm>
          <a:solidFill>
            <a:srgbClr val="DDE3FF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879334" cy="1662945"/>
            </a:xfrm>
            <a:custGeom>
              <a:avLst/>
              <a:gdLst/>
              <a:ahLst/>
              <a:cxnLst/>
              <a:rect l="l" t="t" r="r" b="b"/>
              <a:pathLst>
                <a:path w="4879334" h="1662945">
                  <a:moveTo>
                    <a:pt x="0" y="0"/>
                  </a:moveTo>
                  <a:lnTo>
                    <a:pt x="4879334" y="0"/>
                  </a:lnTo>
                  <a:lnTo>
                    <a:pt x="4879334" y="1662945"/>
                  </a:lnTo>
                  <a:lnTo>
                    <a:pt x="0" y="1662945"/>
                  </a:lnTo>
                  <a:close/>
                </a:path>
              </a:pathLst>
            </a:custGeom>
            <a:grpFill/>
          </p:spPr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4879334" cy="167247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5400492" y="9503895"/>
            <a:ext cx="2558745" cy="925800"/>
          </a:xfrm>
          <a:custGeom>
            <a:avLst/>
            <a:gdLst/>
            <a:ahLst/>
            <a:cxnLst/>
            <a:rect l="l" t="t" r="r" b="b"/>
            <a:pathLst>
              <a:path w="2558745" h="925800">
                <a:moveTo>
                  <a:pt x="0" y="0"/>
                </a:moveTo>
                <a:lnTo>
                  <a:pt x="2558745" y="0"/>
                </a:lnTo>
                <a:lnTo>
                  <a:pt x="2558745" y="925800"/>
                </a:lnTo>
                <a:lnTo>
                  <a:pt x="0" y="925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A5F11F52-DD86-AF60-D02F-556C276A3F6A}"/>
              </a:ext>
            </a:extLst>
          </p:cNvPr>
          <p:cNvSpPr txBox="1"/>
          <p:nvPr/>
        </p:nvSpPr>
        <p:spPr>
          <a:xfrm>
            <a:off x="3460461" y="337023"/>
            <a:ext cx="12425228" cy="8304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65"/>
              </a:lnSpc>
              <a:spcBef>
                <a:spcPct val="0"/>
              </a:spcBef>
            </a:pPr>
            <a:r>
              <a:rPr lang="uk-UA" sz="7200" b="1">
                <a:solidFill>
                  <a:srgbClr val="5271FF"/>
                </a:solidFill>
              </a:rPr>
              <a:t>СПОРТСМЕН - СПОРТСМЕН</a:t>
            </a:r>
            <a:endParaRPr lang="en-US" sz="7200" b="1">
              <a:solidFill>
                <a:srgbClr val="5271FF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C92809-55AA-02EC-BEED-95E4020E547E}"/>
              </a:ext>
            </a:extLst>
          </p:cNvPr>
          <p:cNvSpPr txBox="1"/>
          <p:nvPr/>
        </p:nvSpPr>
        <p:spPr>
          <a:xfrm>
            <a:off x="1146727" y="3141480"/>
            <a:ext cx="681251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2800">
              <a:latin typeface="Raleway" pitchFamily="2" charset="-52"/>
            </a:endParaRPr>
          </a:p>
          <a:p>
            <a:pPr algn="ctr"/>
            <a:r>
              <a:rPr lang="ru-RU" sz="4000" b="1">
                <a:latin typeface="Raleway" pitchFamily="2" charset="-52"/>
              </a:rPr>
              <a:t>СУПЕРНИЦТВО!</a:t>
            </a:r>
            <a:r>
              <a:rPr lang="ru-RU" sz="4000">
                <a:latin typeface="Raleway" pitchFamily="2" charset="-52"/>
              </a:rPr>
              <a:t> </a:t>
            </a:r>
          </a:p>
          <a:p>
            <a:endParaRPr lang="ru-RU" sz="2800">
              <a:latin typeface="Raleway" pitchFamily="2" charset="-52"/>
            </a:endParaRPr>
          </a:p>
          <a:p>
            <a:r>
              <a:rPr lang="ru-RU" sz="2800">
                <a:latin typeface="Raleway" pitchFamily="2" charset="-52"/>
              </a:rPr>
              <a:t>Особливо важливі в командних видах спорту. У команді можлива перемога тільки за наявності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>
                <a:latin typeface="Raleway" pitchFamily="2" charset="-52"/>
              </a:rPr>
              <a:t>комунікації,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>
                <a:latin typeface="Raleway" pitchFamily="2" charset="-52"/>
              </a:rPr>
              <a:t>підтримки,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>
                <a:latin typeface="Raleway" pitchFamily="2" charset="-52"/>
              </a:rPr>
              <a:t>людяності,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>
                <a:latin typeface="Raleway" pitchFamily="2" charset="-52"/>
              </a:rPr>
              <a:t>відчуття команди,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>
                <a:latin typeface="Raleway" pitchFamily="2" charset="-52"/>
              </a:rPr>
              <a:t>самовіддачі до кінця.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18D7E5-0270-CDE4-2B30-5DE70E56B450}"/>
              </a:ext>
            </a:extLst>
          </p:cNvPr>
          <p:cNvSpPr txBox="1"/>
          <p:nvPr/>
        </p:nvSpPr>
        <p:spPr>
          <a:xfrm>
            <a:off x="8507310" y="3143150"/>
            <a:ext cx="9076771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>
                <a:latin typeface="Raleway" pitchFamily="2" charset="-52"/>
              </a:rPr>
              <a:t>ТРУДНОЩІ: </a:t>
            </a:r>
          </a:p>
          <a:p>
            <a:r>
              <a:rPr lang="ru-RU" sz="2800">
                <a:latin typeface="Raleway" pitchFamily="2" charset="-52"/>
              </a:rPr>
              <a:t>Проблема суперництва і місця в команді дуже гостра! Проблема однакова як у дівчаток, так і у хлопчиків, і однаково посилюється в підлітковому віці. Іноді може бути досить гострою і в дорослому спорті. </a:t>
            </a:r>
          </a:p>
          <a:p>
            <a:endParaRPr lang="ru-RU" sz="2800" b="1">
              <a:latin typeface="Raleway" pitchFamily="2" charset="-52"/>
            </a:endParaRPr>
          </a:p>
          <a:p>
            <a:r>
              <a:rPr lang="ru-RU" sz="2800" b="1">
                <a:latin typeface="Raleway" pitchFamily="2" charset="-52"/>
              </a:rPr>
              <a:t>ЗАВДАННЯ:</a:t>
            </a:r>
            <a:r>
              <a:rPr lang="ru-RU" sz="2800">
                <a:latin typeface="Raleway" pitchFamily="2" charset="-52"/>
              </a:rPr>
              <a:t> </a:t>
            </a:r>
            <a:r>
              <a:rPr lang="ru-RU" sz="2800" b="1">
                <a:latin typeface="Raleway" pitchFamily="2" charset="-52"/>
              </a:rPr>
              <a:t> </a:t>
            </a:r>
            <a:r>
              <a:rPr lang="ru-RU" sz="2800">
                <a:latin typeface="Raleway" pitchFamily="2" charset="-52"/>
              </a:rPr>
              <a:t>Взаємоповага! </a:t>
            </a:r>
          </a:p>
          <a:p>
            <a:r>
              <a:rPr lang="ru-RU" sz="2800">
                <a:latin typeface="Raleway" pitchFamily="2" charset="-52"/>
              </a:rPr>
              <a:t>У команді - взаєморозуміння, здатність у процесі роботи діяти як один організм.</a:t>
            </a:r>
            <a:endParaRPr lang="ru-RU" sz="2800" b="1">
              <a:latin typeface="Raleway" pitchFamily="2" charset="-52"/>
            </a:endParaRPr>
          </a:p>
        </p:txBody>
      </p:sp>
      <p:grpSp>
        <p:nvGrpSpPr>
          <p:cNvPr id="23" name="Group 30">
            <a:extLst>
              <a:ext uri="{FF2B5EF4-FFF2-40B4-BE49-F238E27FC236}">
                <a16:creationId xmlns:a16="http://schemas.microsoft.com/office/drawing/2014/main" id="{778C05B2-C70D-2452-1022-78CFFAE36E16}"/>
              </a:ext>
            </a:extLst>
          </p:cNvPr>
          <p:cNvGrpSpPr/>
          <p:nvPr/>
        </p:nvGrpSpPr>
        <p:grpSpPr>
          <a:xfrm>
            <a:off x="16564208" y="3512"/>
            <a:ext cx="1716535" cy="1524876"/>
            <a:chOff x="0" y="0"/>
            <a:chExt cx="595969" cy="529426"/>
          </a:xfrm>
        </p:grpSpPr>
        <p:sp>
          <p:nvSpPr>
            <p:cNvPr id="24" name="Freeform 31">
              <a:extLst>
                <a:ext uri="{FF2B5EF4-FFF2-40B4-BE49-F238E27FC236}">
                  <a16:creationId xmlns:a16="http://schemas.microsoft.com/office/drawing/2014/main" id="{81A5CC8B-354F-6913-8B68-E969296970B5}"/>
                </a:ext>
              </a:extLst>
            </p:cNvPr>
            <p:cNvSpPr/>
            <p:nvPr/>
          </p:nvSpPr>
          <p:spPr>
            <a:xfrm>
              <a:off x="0" y="0"/>
              <a:ext cx="595969" cy="529426"/>
            </a:xfrm>
            <a:custGeom>
              <a:avLst/>
              <a:gdLst/>
              <a:ahLst/>
              <a:cxnLst/>
              <a:rect l="l" t="t" r="r" b="b"/>
              <a:pathLst>
                <a:path w="595969" h="529426">
                  <a:moveTo>
                    <a:pt x="0" y="0"/>
                  </a:moveTo>
                  <a:lnTo>
                    <a:pt x="595969" y="0"/>
                  </a:lnTo>
                  <a:lnTo>
                    <a:pt x="595969" y="529426"/>
                  </a:lnTo>
                  <a:lnTo>
                    <a:pt x="0" y="529426"/>
                  </a:lnTo>
                  <a:close/>
                </a:path>
              </a:pathLst>
            </a:custGeom>
            <a:solidFill>
              <a:srgbClr val="5271FF"/>
            </a:solidFill>
          </p:spPr>
        </p:sp>
        <p:sp>
          <p:nvSpPr>
            <p:cNvPr id="25" name="TextBox 32">
              <a:extLst>
                <a:ext uri="{FF2B5EF4-FFF2-40B4-BE49-F238E27FC236}">
                  <a16:creationId xmlns:a16="http://schemas.microsoft.com/office/drawing/2014/main" id="{D8F547EC-DBD1-D82B-36C8-05EFFA722EA5}"/>
                </a:ext>
              </a:extLst>
            </p:cNvPr>
            <p:cNvSpPr txBox="1"/>
            <p:nvPr/>
          </p:nvSpPr>
          <p:spPr>
            <a:xfrm>
              <a:off x="0" y="-9525"/>
              <a:ext cx="595969" cy="5389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5400000">
            <a:off x="16188881" y="1407727"/>
            <a:ext cx="2487390" cy="303009"/>
          </a:xfrm>
          <a:custGeom>
            <a:avLst/>
            <a:gdLst/>
            <a:ahLst/>
            <a:cxnLst/>
            <a:rect l="l" t="t" r="r" b="b"/>
            <a:pathLst>
              <a:path w="2487390" h="303009">
                <a:moveTo>
                  <a:pt x="0" y="0"/>
                </a:moveTo>
                <a:lnTo>
                  <a:pt x="2487390" y="0"/>
                </a:lnTo>
                <a:lnTo>
                  <a:pt x="2487390" y="303010"/>
                </a:lnTo>
                <a:lnTo>
                  <a:pt x="0" y="3030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6">
            <a:extLst>
              <a:ext uri="{FF2B5EF4-FFF2-40B4-BE49-F238E27FC236}">
                <a16:creationId xmlns:a16="http://schemas.microsoft.com/office/drawing/2014/main" id="{023459E8-92FB-3413-186D-CC688C09BD28}"/>
              </a:ext>
            </a:extLst>
          </p:cNvPr>
          <p:cNvGrpSpPr/>
          <p:nvPr/>
        </p:nvGrpSpPr>
        <p:grpSpPr>
          <a:xfrm>
            <a:off x="-4821689" y="-203041"/>
            <a:ext cx="9614226" cy="4492239"/>
            <a:chOff x="0" y="0"/>
            <a:chExt cx="812800" cy="379780"/>
          </a:xfrm>
        </p:grpSpPr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3DBC3B6E-3CE0-7873-8209-BE5BEC8416A2}"/>
                </a:ext>
              </a:extLst>
            </p:cNvPr>
            <p:cNvSpPr/>
            <p:nvPr/>
          </p:nvSpPr>
          <p:spPr>
            <a:xfrm>
              <a:off x="0" y="0"/>
              <a:ext cx="812800" cy="379780"/>
            </a:xfrm>
            <a:custGeom>
              <a:avLst/>
              <a:gdLst/>
              <a:ahLst/>
              <a:cxnLst/>
              <a:rect l="l" t="t" r="r" b="b"/>
              <a:pathLst>
                <a:path w="812800" h="379780">
                  <a:moveTo>
                    <a:pt x="406400" y="37978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379780"/>
                  </a:lnTo>
                  <a:close/>
                </a:path>
              </a:pathLst>
            </a:custGeom>
            <a:solidFill>
              <a:srgbClr val="5271FF"/>
            </a:solidFill>
          </p:spPr>
        </p:sp>
        <p:sp>
          <p:nvSpPr>
            <p:cNvPr id="22" name="TextBox 8">
              <a:extLst>
                <a:ext uri="{FF2B5EF4-FFF2-40B4-BE49-F238E27FC236}">
                  <a16:creationId xmlns:a16="http://schemas.microsoft.com/office/drawing/2014/main" id="{B228D1CE-186D-3D15-6828-EA6EB96CB40B}"/>
                </a:ext>
              </a:extLst>
            </p:cNvPr>
            <p:cNvSpPr txBox="1"/>
            <p:nvPr/>
          </p:nvSpPr>
          <p:spPr>
            <a:xfrm>
              <a:off x="127000" y="17602"/>
              <a:ext cx="558800" cy="1858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470170" y="392456"/>
            <a:ext cx="1558756" cy="1558756"/>
          </a:xfrm>
          <a:custGeom>
            <a:avLst/>
            <a:gdLst/>
            <a:ahLst/>
            <a:cxnLst/>
            <a:rect l="l" t="t" r="r" b="b"/>
            <a:pathLst>
              <a:path w="1558756" h="1558756">
                <a:moveTo>
                  <a:pt x="0" y="0"/>
                </a:moveTo>
                <a:lnTo>
                  <a:pt x="1558757" y="0"/>
                </a:lnTo>
                <a:lnTo>
                  <a:pt x="1558757" y="1558756"/>
                </a:lnTo>
                <a:lnTo>
                  <a:pt x="0" y="15587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17">
            <a:extLst>
              <a:ext uri="{FF2B5EF4-FFF2-40B4-BE49-F238E27FC236}">
                <a16:creationId xmlns:a16="http://schemas.microsoft.com/office/drawing/2014/main" id="{ABD49532-DCA8-5459-5E85-A94CD417310B}"/>
              </a:ext>
            </a:extLst>
          </p:cNvPr>
          <p:cNvSpPr/>
          <p:nvPr/>
        </p:nvSpPr>
        <p:spPr>
          <a:xfrm>
            <a:off x="6399807" y="1242854"/>
            <a:ext cx="5786592" cy="296563"/>
          </a:xfrm>
          <a:custGeom>
            <a:avLst/>
            <a:gdLst/>
            <a:ahLst/>
            <a:cxnLst/>
            <a:rect l="l" t="t" r="r" b="b"/>
            <a:pathLst>
              <a:path w="5786592" h="296563">
                <a:moveTo>
                  <a:pt x="0" y="0"/>
                </a:moveTo>
                <a:lnTo>
                  <a:pt x="5786591" y="0"/>
                </a:lnTo>
                <a:lnTo>
                  <a:pt x="5786591" y="296563"/>
                </a:lnTo>
                <a:lnTo>
                  <a:pt x="0" y="2965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6119774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-2667000" y="-594110"/>
            <a:ext cx="9044460" cy="4226016"/>
            <a:chOff x="0" y="0"/>
            <a:chExt cx="812800" cy="37978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379780"/>
            </a:xfrm>
            <a:custGeom>
              <a:avLst/>
              <a:gdLst/>
              <a:ahLst/>
              <a:cxnLst/>
              <a:rect l="l" t="t" r="r" b="b"/>
              <a:pathLst>
                <a:path w="812800" h="379780">
                  <a:moveTo>
                    <a:pt x="406400" y="37978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379780"/>
                  </a:lnTo>
                  <a:close/>
                </a:path>
              </a:pathLst>
            </a:custGeom>
            <a:solidFill>
              <a:srgbClr val="5271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27000" y="17602"/>
              <a:ext cx="558800" cy="1858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-10800000">
            <a:off x="12268200" y="7429500"/>
            <a:ext cx="9044460" cy="4226016"/>
            <a:chOff x="0" y="0"/>
            <a:chExt cx="812800" cy="3797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379780"/>
            </a:xfrm>
            <a:custGeom>
              <a:avLst/>
              <a:gdLst/>
              <a:ahLst/>
              <a:cxnLst/>
              <a:rect l="l" t="t" r="r" b="b"/>
              <a:pathLst>
                <a:path w="812800" h="379780">
                  <a:moveTo>
                    <a:pt x="406400" y="37978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379780"/>
                  </a:lnTo>
                  <a:close/>
                </a:path>
              </a:pathLst>
            </a:custGeom>
            <a:solidFill>
              <a:srgbClr val="5271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27000" y="17602"/>
              <a:ext cx="558800" cy="1858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0"/>
                </a:lnSpc>
              </a:pPr>
              <a:endParaRPr/>
            </a:p>
          </p:txBody>
        </p:sp>
      </p:grpSp>
      <p:sp>
        <p:nvSpPr>
          <p:cNvPr id="10" name="TextBox 11">
            <a:extLst>
              <a:ext uri="{FF2B5EF4-FFF2-40B4-BE49-F238E27FC236}">
                <a16:creationId xmlns:a16="http://schemas.microsoft.com/office/drawing/2014/main" id="{73F7C34B-2326-6927-FC1E-83B85DB0D31C}"/>
              </a:ext>
            </a:extLst>
          </p:cNvPr>
          <p:cNvSpPr txBox="1"/>
          <p:nvPr/>
        </p:nvSpPr>
        <p:spPr>
          <a:xfrm>
            <a:off x="5105400" y="419100"/>
            <a:ext cx="12425228" cy="16126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65"/>
              </a:lnSpc>
              <a:spcBef>
                <a:spcPct val="0"/>
              </a:spcBef>
            </a:pPr>
            <a:r>
              <a:rPr lang="uk-UA" sz="7200" b="1">
                <a:solidFill>
                  <a:srgbClr val="5271FF"/>
                </a:solidFill>
              </a:rPr>
              <a:t>ЯКОСТІ ОСОБИСТОСТЕЙ ВЕЛИКОГО СПОРТУ</a:t>
            </a:r>
            <a:endParaRPr lang="ru-RU" sz="7200" b="1">
              <a:solidFill>
                <a:srgbClr val="5271FF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CC5913-890A-2E89-1FE7-BA6B15D8972D}"/>
              </a:ext>
            </a:extLst>
          </p:cNvPr>
          <p:cNvSpPr txBox="1"/>
          <p:nvPr/>
        </p:nvSpPr>
        <p:spPr>
          <a:xfrm>
            <a:off x="5638800" y="2631561"/>
            <a:ext cx="12192000" cy="6432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3200">
                <a:latin typeface="Raleway" pitchFamily="2" charset="-52"/>
              </a:rPr>
              <a:t>Концентрація на цілі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>
                <a:latin typeface="Raleway" pitchFamily="2" charset="-52"/>
              </a:rPr>
              <a:t>Здатність відокремлювати головне від другорядного.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>
                <a:latin typeface="Raleway" pitchFamily="2" charset="-52"/>
              </a:rPr>
              <a:t>Повна самовіддача, не шкодувати себе.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>
                <a:latin typeface="Raleway" pitchFamily="2" charset="-52"/>
              </a:rPr>
              <a:t>Зосередженість і використання закону збереження енергії, (нічого зайвого, відточена техніка, усвідомлена тактика, глибока стратегія).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>
                <a:latin typeface="Raleway" pitchFamily="2" charset="-52"/>
              </a:rPr>
              <a:t>Використання ігрового та змагального мислення.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>
                <a:latin typeface="Raleway" pitchFamily="2" charset="-52"/>
              </a:rPr>
              <a:t>Здатність іти на ризик (подолання страху).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>
                <a:latin typeface="Raleway" pitchFamily="2" charset="-52"/>
              </a:rPr>
              <a:t>Поразки сприймати як сприятливу можливість роботи над помилками, як зростання до нових перемог (після зроблених висновків).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>
                <a:latin typeface="Raleway" pitchFamily="2" charset="-52"/>
              </a:rPr>
              <a:t>Віра в себе, віра в команду, тренера (довіра).</a:t>
            </a:r>
          </a:p>
          <a:p>
            <a:endParaRPr lang="uk-UA" sz="2800">
              <a:latin typeface="Raleway" pitchFamily="2" charset="-52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0F511C6-F260-755E-7DC0-C376E8D9E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7" y="4106278"/>
            <a:ext cx="5158093" cy="6180722"/>
          </a:xfrm>
          <a:prstGeom prst="rect">
            <a:avLst/>
          </a:prstGeom>
        </p:spPr>
      </p:pic>
      <p:sp>
        <p:nvSpPr>
          <p:cNvPr id="17" name="Freeform 17">
            <a:extLst>
              <a:ext uri="{FF2B5EF4-FFF2-40B4-BE49-F238E27FC236}">
                <a16:creationId xmlns:a16="http://schemas.microsoft.com/office/drawing/2014/main" id="{C0D08568-C550-3175-939A-7CEE6776E07A}"/>
              </a:ext>
            </a:extLst>
          </p:cNvPr>
          <p:cNvSpPr/>
          <p:nvPr/>
        </p:nvSpPr>
        <p:spPr>
          <a:xfrm>
            <a:off x="8077200" y="2062717"/>
            <a:ext cx="5786592" cy="296563"/>
          </a:xfrm>
          <a:custGeom>
            <a:avLst/>
            <a:gdLst/>
            <a:ahLst/>
            <a:cxnLst/>
            <a:rect l="l" t="t" r="r" b="b"/>
            <a:pathLst>
              <a:path w="5786592" h="296563">
                <a:moveTo>
                  <a:pt x="0" y="0"/>
                </a:moveTo>
                <a:lnTo>
                  <a:pt x="5786591" y="0"/>
                </a:lnTo>
                <a:lnTo>
                  <a:pt x="5786591" y="296563"/>
                </a:lnTo>
                <a:lnTo>
                  <a:pt x="0" y="2965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-2667000" y="-594110"/>
            <a:ext cx="9044460" cy="4226016"/>
            <a:chOff x="0" y="0"/>
            <a:chExt cx="812800" cy="37978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379780"/>
            </a:xfrm>
            <a:custGeom>
              <a:avLst/>
              <a:gdLst/>
              <a:ahLst/>
              <a:cxnLst/>
              <a:rect l="l" t="t" r="r" b="b"/>
              <a:pathLst>
                <a:path w="812800" h="379780">
                  <a:moveTo>
                    <a:pt x="406400" y="37978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379780"/>
                  </a:lnTo>
                  <a:close/>
                </a:path>
              </a:pathLst>
            </a:custGeom>
            <a:solidFill>
              <a:srgbClr val="5271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27000" y="17602"/>
              <a:ext cx="558800" cy="1858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-10800000">
            <a:off x="12420600" y="7754892"/>
            <a:ext cx="9044460" cy="4226016"/>
            <a:chOff x="0" y="0"/>
            <a:chExt cx="812800" cy="3797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379780"/>
            </a:xfrm>
            <a:custGeom>
              <a:avLst/>
              <a:gdLst/>
              <a:ahLst/>
              <a:cxnLst/>
              <a:rect l="l" t="t" r="r" b="b"/>
              <a:pathLst>
                <a:path w="812800" h="379780">
                  <a:moveTo>
                    <a:pt x="406400" y="37978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379780"/>
                  </a:lnTo>
                  <a:close/>
                </a:path>
              </a:pathLst>
            </a:custGeom>
            <a:solidFill>
              <a:srgbClr val="5271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27000" y="17602"/>
              <a:ext cx="558800" cy="1858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0"/>
                </a:lnSpc>
              </a:pPr>
              <a:endParaRPr/>
            </a:p>
          </p:txBody>
        </p:sp>
      </p:grpSp>
      <p:sp>
        <p:nvSpPr>
          <p:cNvPr id="10" name="TextBox 11">
            <a:extLst>
              <a:ext uri="{FF2B5EF4-FFF2-40B4-BE49-F238E27FC236}">
                <a16:creationId xmlns:a16="http://schemas.microsoft.com/office/drawing/2014/main" id="{73F7C34B-2326-6927-FC1E-83B85DB0D31C}"/>
              </a:ext>
            </a:extLst>
          </p:cNvPr>
          <p:cNvSpPr txBox="1"/>
          <p:nvPr/>
        </p:nvSpPr>
        <p:spPr>
          <a:xfrm>
            <a:off x="5105400" y="419100"/>
            <a:ext cx="12425228" cy="16126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65"/>
              </a:lnSpc>
              <a:spcBef>
                <a:spcPct val="0"/>
              </a:spcBef>
            </a:pPr>
            <a:r>
              <a:rPr lang="uk-UA" sz="7200" b="1">
                <a:solidFill>
                  <a:srgbClr val="5271FF"/>
                </a:solidFill>
              </a:rPr>
              <a:t>ЯКОСТІ ОСОБИСТОСТЕЙ ВЕЛИКОГО СПОРТУ</a:t>
            </a:r>
            <a:endParaRPr lang="ru-RU" sz="7200" b="1">
              <a:solidFill>
                <a:srgbClr val="5271FF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CC5913-890A-2E89-1FE7-BA6B15D8972D}"/>
              </a:ext>
            </a:extLst>
          </p:cNvPr>
          <p:cNvSpPr txBox="1"/>
          <p:nvPr/>
        </p:nvSpPr>
        <p:spPr>
          <a:xfrm>
            <a:off x="4759004" y="2684517"/>
            <a:ext cx="12801600" cy="698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 startAt="9"/>
            </a:pPr>
            <a:r>
              <a:rPr lang="ru-RU" sz="3200">
                <a:latin typeface="Raleway" pitchFamily="2" charset="-52"/>
              </a:rPr>
              <a:t>Дотримання своєї мети (розрізнення, не розпорошуватися, робота із сумнівами). 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ru-RU" sz="3200">
                <a:latin typeface="Raleway" pitchFamily="2" charset="-52"/>
              </a:rPr>
              <a:t>Позитивні афірмації: я зможу, я роблю, я досягну своєї мети!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ru-RU" sz="3200">
                <a:latin typeface="Raleway" pitchFamily="2" charset="-52"/>
              </a:rPr>
              <a:t>Швидкість ухвалення рішень. 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ru-RU" sz="3200">
                <a:latin typeface="Raleway" pitchFamily="2" charset="-52"/>
              </a:rPr>
              <a:t>Ігрове мислення як здатність проявити інтуїцію в процесі гри. (ігрові види спорту). 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ru-RU" sz="3200">
                <a:latin typeface="Raleway" pitchFamily="2" charset="-52"/>
              </a:rPr>
              <a:t>Дієш моментально!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ru-RU" sz="3200">
                <a:latin typeface="Raleway" pitchFamily="2" charset="-52"/>
              </a:rPr>
              <a:t>Контроль емоцій!!! 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ru-RU" sz="3200">
                <a:latin typeface="Raleway" pitchFamily="2" charset="-52"/>
              </a:rPr>
              <a:t>Самовладання, самоуправління (теніс, - ламають ракетки під час турніру, не дивлячись на штрафи, бійки на полі у футболі, хокеї; ображання тренера, результат - розрив стосунків).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ru-RU" sz="3200">
                <a:latin typeface="Raleway" pitchFamily="2" charset="-52"/>
              </a:rPr>
              <a:t>Любов до своєї справи. Самовіддача до кінця!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ru-RU" sz="3200">
                <a:latin typeface="Raleway" pitchFamily="2" charset="-52"/>
              </a:rPr>
              <a:t>Працездатність (залишитися після тренування                                                      і відточувати навичку). </a:t>
            </a:r>
            <a:endParaRPr lang="uk-UA" sz="2800">
              <a:latin typeface="Raleway" pitchFamily="2" charset="-52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D592115-C2BA-DF41-63EE-9BE70445C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0984" y="4207789"/>
            <a:ext cx="4570584" cy="6079211"/>
          </a:xfrm>
          <a:prstGeom prst="rect">
            <a:avLst/>
          </a:prstGeom>
        </p:spPr>
      </p:pic>
      <p:sp>
        <p:nvSpPr>
          <p:cNvPr id="14" name="Freeform 17">
            <a:extLst>
              <a:ext uri="{FF2B5EF4-FFF2-40B4-BE49-F238E27FC236}">
                <a16:creationId xmlns:a16="http://schemas.microsoft.com/office/drawing/2014/main" id="{5BB1BAE5-0E98-F957-9B4D-52E4DD30AFC9}"/>
              </a:ext>
            </a:extLst>
          </p:cNvPr>
          <p:cNvSpPr/>
          <p:nvPr/>
        </p:nvSpPr>
        <p:spPr>
          <a:xfrm>
            <a:off x="8266508" y="2187084"/>
            <a:ext cx="5786592" cy="296563"/>
          </a:xfrm>
          <a:custGeom>
            <a:avLst/>
            <a:gdLst/>
            <a:ahLst/>
            <a:cxnLst/>
            <a:rect l="l" t="t" r="r" b="b"/>
            <a:pathLst>
              <a:path w="5786592" h="296563">
                <a:moveTo>
                  <a:pt x="0" y="0"/>
                </a:moveTo>
                <a:lnTo>
                  <a:pt x="5786591" y="0"/>
                </a:lnTo>
                <a:lnTo>
                  <a:pt x="5786591" y="296563"/>
                </a:lnTo>
                <a:lnTo>
                  <a:pt x="0" y="2965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030639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-4590257" y="-419100"/>
            <a:ext cx="9044460" cy="4226016"/>
            <a:chOff x="0" y="0"/>
            <a:chExt cx="812800" cy="37978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379780"/>
            </a:xfrm>
            <a:custGeom>
              <a:avLst/>
              <a:gdLst/>
              <a:ahLst/>
              <a:cxnLst/>
              <a:rect l="l" t="t" r="r" b="b"/>
              <a:pathLst>
                <a:path w="812800" h="379780">
                  <a:moveTo>
                    <a:pt x="406400" y="37978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379780"/>
                  </a:lnTo>
                  <a:close/>
                </a:path>
              </a:pathLst>
            </a:custGeom>
            <a:solidFill>
              <a:srgbClr val="5271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27000" y="17602"/>
              <a:ext cx="558800" cy="1858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-10800000">
            <a:off x="12268200" y="7429500"/>
            <a:ext cx="9044460" cy="4226016"/>
            <a:chOff x="0" y="0"/>
            <a:chExt cx="812800" cy="3797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379780"/>
            </a:xfrm>
            <a:custGeom>
              <a:avLst/>
              <a:gdLst/>
              <a:ahLst/>
              <a:cxnLst/>
              <a:rect l="l" t="t" r="r" b="b"/>
              <a:pathLst>
                <a:path w="812800" h="379780">
                  <a:moveTo>
                    <a:pt x="406400" y="37978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379780"/>
                  </a:lnTo>
                  <a:close/>
                </a:path>
              </a:pathLst>
            </a:custGeom>
            <a:solidFill>
              <a:srgbClr val="5271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27000" y="17602"/>
              <a:ext cx="558800" cy="1858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0"/>
                </a:lnSpc>
              </a:pPr>
              <a:endParaRPr/>
            </a:p>
          </p:txBody>
        </p:sp>
      </p:grpSp>
      <p:sp>
        <p:nvSpPr>
          <p:cNvPr id="10" name="TextBox 11">
            <a:extLst>
              <a:ext uri="{FF2B5EF4-FFF2-40B4-BE49-F238E27FC236}">
                <a16:creationId xmlns:a16="http://schemas.microsoft.com/office/drawing/2014/main" id="{73F7C34B-2326-6927-FC1E-83B85DB0D31C}"/>
              </a:ext>
            </a:extLst>
          </p:cNvPr>
          <p:cNvSpPr txBox="1"/>
          <p:nvPr/>
        </p:nvSpPr>
        <p:spPr>
          <a:xfrm>
            <a:off x="3886200" y="254985"/>
            <a:ext cx="12425228" cy="16126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65"/>
              </a:lnSpc>
              <a:spcBef>
                <a:spcPct val="0"/>
              </a:spcBef>
            </a:pPr>
            <a:r>
              <a:rPr lang="uk-UA" sz="7200" b="1">
                <a:solidFill>
                  <a:srgbClr val="5271FF"/>
                </a:solidFill>
              </a:rPr>
              <a:t>ЯКОСТІ ОСОБИСТОСТЕЙ ВЕЛИКОГО СПОРТУ</a:t>
            </a:r>
            <a:endParaRPr lang="ru-RU" sz="7200" b="1">
              <a:solidFill>
                <a:srgbClr val="5271FF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CC5913-890A-2E89-1FE7-BA6B15D8972D}"/>
              </a:ext>
            </a:extLst>
          </p:cNvPr>
          <p:cNvSpPr txBox="1"/>
          <p:nvPr/>
        </p:nvSpPr>
        <p:spPr>
          <a:xfrm>
            <a:off x="1163799" y="2319294"/>
            <a:ext cx="11887200" cy="7478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>
                <a:latin typeface="Raleway" pitchFamily="2" charset="-52"/>
              </a:rPr>
              <a:t>18. </a:t>
            </a:r>
            <a:r>
              <a:rPr lang="ru-RU" sz="3200" b="1">
                <a:latin typeface="Raleway" pitchFamily="2" charset="-52"/>
              </a:rPr>
              <a:t>Постійний розвиток: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>
                <a:latin typeface="Raleway" pitchFamily="2" charset="-52"/>
              </a:rPr>
              <a:t>режим дня;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>
                <a:latin typeface="Raleway" pitchFamily="2" charset="-52"/>
              </a:rPr>
              <a:t>відмова від шкідливих звичок;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>
                <a:latin typeface="Raleway" pitchFamily="2" charset="-52"/>
              </a:rPr>
              <a:t>стежити за собою;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>
                <a:latin typeface="Raleway" pitchFamily="2" charset="-52"/>
              </a:rPr>
              <a:t>виконувати план тренувань;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>
                <a:latin typeface="Raleway" pitchFamily="2" charset="-52"/>
              </a:rPr>
              <a:t>відточувати нову навичку до автоматизму;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>
                <a:latin typeface="Raleway" pitchFamily="2" charset="-52"/>
              </a:rPr>
              <a:t>медитація;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>
                <a:latin typeface="Raleway" pitchFamily="2" charset="-52"/>
              </a:rPr>
              <a:t>використання наукових відкриттів, вивчення технологій;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>
                <a:latin typeface="Raleway" pitchFamily="2" charset="-52"/>
              </a:rPr>
              <a:t>реабілітація, відпочинок, відновлення;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>
                <a:latin typeface="Raleway" pitchFamily="2" charset="-52"/>
              </a:rPr>
              <a:t>психологічна робота над собою;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>
                <a:latin typeface="Raleway" pitchFamily="2" charset="-52"/>
              </a:rPr>
              <a:t>формування правильного оточення (люди, які розуміють що і навіщо ти це робиш);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>
                <a:latin typeface="Raleway" pitchFamily="2" charset="-52"/>
              </a:rPr>
              <a:t>здатність абстрагування від зовнішніх чинників;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>
                <a:latin typeface="Raleway" pitchFamily="2" charset="-52"/>
              </a:rPr>
              <a:t>здатність радіти перемогам як своїм, так і інших;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>
                <a:latin typeface="Raleway" pitchFamily="2" charset="-52"/>
              </a:rPr>
              <a:t>вміти приймати обставини;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>
                <a:latin typeface="Raleway" pitchFamily="2" charset="-52"/>
              </a:rPr>
              <a:t>шлях "мирного" воїна«;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>
                <a:latin typeface="Raleway" pitchFamily="2" charset="-52"/>
              </a:rPr>
              <a:t>робота над собою протягом дня, протягом всього життя. </a:t>
            </a:r>
            <a:endParaRPr lang="uk-UA" sz="2800">
              <a:latin typeface="Raleway" pitchFamily="2" charset="-52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5D059BC-D1A9-AE8B-B810-9FC708732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7204" y="2022731"/>
            <a:ext cx="4810796" cy="5210902"/>
          </a:xfrm>
          <a:prstGeom prst="rect">
            <a:avLst/>
          </a:prstGeom>
        </p:spPr>
      </p:pic>
      <p:sp>
        <p:nvSpPr>
          <p:cNvPr id="11" name="Freeform 17">
            <a:extLst>
              <a:ext uri="{FF2B5EF4-FFF2-40B4-BE49-F238E27FC236}">
                <a16:creationId xmlns:a16="http://schemas.microsoft.com/office/drawing/2014/main" id="{35500938-DA37-7E5F-4E05-62094B6EC282}"/>
              </a:ext>
            </a:extLst>
          </p:cNvPr>
          <p:cNvSpPr/>
          <p:nvPr/>
        </p:nvSpPr>
        <p:spPr>
          <a:xfrm>
            <a:off x="6705600" y="2022731"/>
            <a:ext cx="5786592" cy="296563"/>
          </a:xfrm>
          <a:custGeom>
            <a:avLst/>
            <a:gdLst/>
            <a:ahLst/>
            <a:cxnLst/>
            <a:rect l="l" t="t" r="r" b="b"/>
            <a:pathLst>
              <a:path w="5786592" h="296563">
                <a:moveTo>
                  <a:pt x="0" y="0"/>
                </a:moveTo>
                <a:lnTo>
                  <a:pt x="5786591" y="0"/>
                </a:lnTo>
                <a:lnTo>
                  <a:pt x="5786591" y="296563"/>
                </a:lnTo>
                <a:lnTo>
                  <a:pt x="0" y="2965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3176920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Box 63"/>
          <p:cNvSpPr txBox="1"/>
          <p:nvPr/>
        </p:nvSpPr>
        <p:spPr>
          <a:xfrm>
            <a:off x="5198866" y="398566"/>
            <a:ext cx="7491746" cy="8304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65"/>
              </a:lnSpc>
              <a:spcBef>
                <a:spcPct val="0"/>
              </a:spcBef>
            </a:pPr>
            <a:r>
              <a:rPr lang="uk-UA" sz="7200" b="1">
                <a:solidFill>
                  <a:srgbClr val="5271FF"/>
                </a:solidFill>
              </a:rPr>
              <a:t>КОЛЕСО БАЛАНСУ</a:t>
            </a:r>
            <a:endParaRPr lang="en-US" sz="7200" b="1">
              <a:solidFill>
                <a:srgbClr val="5271FF"/>
              </a:solidFill>
            </a:endParaRPr>
          </a:p>
        </p:txBody>
      </p:sp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80F3900E-2353-0844-B449-B98606172A4A}"/>
              </a:ext>
            </a:extLst>
          </p:cNvPr>
          <p:cNvGrpSpPr/>
          <p:nvPr/>
        </p:nvGrpSpPr>
        <p:grpSpPr>
          <a:xfrm>
            <a:off x="3581400" y="2019300"/>
            <a:ext cx="10478963" cy="7618629"/>
            <a:chOff x="5684734" y="1607293"/>
            <a:chExt cx="10478963" cy="7618629"/>
          </a:xfrm>
        </p:grpSpPr>
        <p:grpSp>
          <p:nvGrpSpPr>
            <p:cNvPr id="10" name="Group 10"/>
            <p:cNvGrpSpPr/>
            <p:nvPr/>
          </p:nvGrpSpPr>
          <p:grpSpPr>
            <a:xfrm>
              <a:off x="7631053" y="2145040"/>
              <a:ext cx="6753289" cy="6753289"/>
              <a:chOff x="57214" y="57214"/>
              <a:chExt cx="6614333" cy="6614333"/>
            </a:xfrm>
          </p:grpSpPr>
          <p:grpSp>
            <p:nvGrpSpPr>
              <p:cNvPr id="11" name="Group 11"/>
              <p:cNvGrpSpPr/>
              <p:nvPr/>
            </p:nvGrpSpPr>
            <p:grpSpPr>
              <a:xfrm rot="60000">
                <a:off x="357866" y="357866"/>
                <a:ext cx="6013030" cy="6013030"/>
                <a:chOff x="0" y="0"/>
                <a:chExt cx="818210" cy="818210"/>
              </a:xfrm>
            </p:grpSpPr>
            <p:sp>
              <p:nvSpPr>
                <p:cNvPr id="12" name="Freeform 12"/>
                <p:cNvSpPr/>
                <p:nvPr/>
              </p:nvSpPr>
              <p:spPr>
                <a:xfrm>
                  <a:off x="0" y="0"/>
                  <a:ext cx="818210" cy="8182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8210" h="818210">
                      <a:moveTo>
                        <a:pt x="409105" y="0"/>
                      </a:moveTo>
                      <a:cubicBezTo>
                        <a:pt x="183162" y="0"/>
                        <a:pt x="0" y="183162"/>
                        <a:pt x="0" y="409105"/>
                      </a:cubicBezTo>
                      <a:cubicBezTo>
                        <a:pt x="0" y="635047"/>
                        <a:pt x="183162" y="818210"/>
                        <a:pt x="409105" y="818210"/>
                      </a:cubicBezTo>
                      <a:cubicBezTo>
                        <a:pt x="635047" y="818210"/>
                        <a:pt x="818210" y="635047"/>
                        <a:pt x="818210" y="409105"/>
                      </a:cubicBezTo>
                      <a:cubicBezTo>
                        <a:pt x="818210" y="183162"/>
                        <a:pt x="635047" y="0"/>
                        <a:pt x="409105" y="0"/>
                      </a:cubicBezTo>
                      <a:close/>
                    </a:path>
                  </a:pathLst>
                </a:custGeom>
                <a:solidFill>
                  <a:srgbClr val="000000">
                    <a:alpha val="0"/>
                  </a:srgbClr>
                </a:solidFill>
                <a:ln w="9525" cap="sq">
                  <a:solidFill>
                    <a:srgbClr val="000000"/>
                  </a:solidFill>
                  <a:prstDash val="solid"/>
                  <a:miter/>
                </a:ln>
              </p:spPr>
            </p:sp>
            <p:sp>
              <p:nvSpPr>
                <p:cNvPr id="13" name="TextBox 13"/>
                <p:cNvSpPr txBox="1"/>
                <p:nvPr/>
              </p:nvSpPr>
              <p:spPr>
                <a:xfrm>
                  <a:off x="76707" y="48132"/>
                  <a:ext cx="664795" cy="693370"/>
                </a:xfrm>
                <a:prstGeom prst="rect">
                  <a:avLst/>
                </a:prstGeom>
              </p:spPr>
              <p:txBody>
                <a:bodyPr lIns="64164" tIns="64164" rIns="64164" bIns="64164" rtlCol="0" anchor="ctr"/>
                <a:lstStyle/>
                <a:p>
                  <a:pPr algn="ctr">
                    <a:lnSpc>
                      <a:spcPts val="2667"/>
                    </a:lnSpc>
                    <a:spcBef>
                      <a:spcPct val="0"/>
                    </a:spcBef>
                  </a:pPr>
                  <a:endParaRPr sz="2450"/>
                </a:p>
              </p:txBody>
            </p:sp>
          </p:grpSp>
          <p:grpSp>
            <p:nvGrpSpPr>
              <p:cNvPr id="14" name="Group 14"/>
              <p:cNvGrpSpPr/>
              <p:nvPr/>
            </p:nvGrpSpPr>
            <p:grpSpPr>
              <a:xfrm rot="60000">
                <a:off x="57214" y="57214"/>
                <a:ext cx="6614333" cy="6614333"/>
                <a:chOff x="0" y="0"/>
                <a:chExt cx="818210" cy="818210"/>
              </a:xfrm>
            </p:grpSpPr>
            <p:sp>
              <p:nvSpPr>
                <p:cNvPr id="15" name="Freeform 15"/>
                <p:cNvSpPr/>
                <p:nvPr/>
              </p:nvSpPr>
              <p:spPr>
                <a:xfrm>
                  <a:off x="0" y="0"/>
                  <a:ext cx="818210" cy="8182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8210" h="818210">
                      <a:moveTo>
                        <a:pt x="409105" y="0"/>
                      </a:moveTo>
                      <a:cubicBezTo>
                        <a:pt x="183162" y="0"/>
                        <a:pt x="0" y="183162"/>
                        <a:pt x="0" y="409105"/>
                      </a:cubicBezTo>
                      <a:cubicBezTo>
                        <a:pt x="0" y="635047"/>
                        <a:pt x="183162" y="818210"/>
                        <a:pt x="409105" y="818210"/>
                      </a:cubicBezTo>
                      <a:cubicBezTo>
                        <a:pt x="635047" y="818210"/>
                        <a:pt x="818210" y="635047"/>
                        <a:pt x="818210" y="409105"/>
                      </a:cubicBezTo>
                      <a:cubicBezTo>
                        <a:pt x="818210" y="183162"/>
                        <a:pt x="635047" y="0"/>
                        <a:pt x="409105" y="0"/>
                      </a:cubicBezTo>
                      <a:close/>
                    </a:path>
                  </a:pathLst>
                </a:custGeom>
                <a:solidFill>
                  <a:srgbClr val="000000">
                    <a:alpha val="0"/>
                  </a:srgbClr>
                </a:solidFill>
                <a:ln w="9525" cap="sq">
                  <a:solidFill>
                    <a:srgbClr val="000000"/>
                  </a:solidFill>
                  <a:prstDash val="solid"/>
                  <a:miter/>
                </a:ln>
              </p:spPr>
            </p:sp>
            <p:sp>
              <p:nvSpPr>
                <p:cNvPr id="16" name="TextBox 16"/>
                <p:cNvSpPr txBox="1"/>
                <p:nvPr/>
              </p:nvSpPr>
              <p:spPr>
                <a:xfrm>
                  <a:off x="76707" y="48132"/>
                  <a:ext cx="664795" cy="693370"/>
                </a:xfrm>
                <a:prstGeom prst="rect">
                  <a:avLst/>
                </a:prstGeom>
              </p:spPr>
              <p:txBody>
                <a:bodyPr lIns="64164" tIns="64164" rIns="64164" bIns="64164" rtlCol="0" anchor="ctr"/>
                <a:lstStyle/>
                <a:p>
                  <a:pPr algn="ctr">
                    <a:lnSpc>
                      <a:spcPts val="2667"/>
                    </a:lnSpc>
                    <a:spcBef>
                      <a:spcPct val="0"/>
                    </a:spcBef>
                  </a:pPr>
                  <a:endParaRPr sz="2450"/>
                </a:p>
              </p:txBody>
            </p:sp>
          </p:grpSp>
          <p:grpSp>
            <p:nvGrpSpPr>
              <p:cNvPr id="17" name="Group 17"/>
              <p:cNvGrpSpPr/>
              <p:nvPr/>
            </p:nvGrpSpPr>
            <p:grpSpPr>
              <a:xfrm rot="60000">
                <a:off x="658517" y="658517"/>
                <a:ext cx="5411727" cy="5411727"/>
                <a:chOff x="0" y="0"/>
                <a:chExt cx="806630" cy="806630"/>
              </a:xfrm>
            </p:grpSpPr>
            <p:sp>
              <p:nvSpPr>
                <p:cNvPr id="18" name="Freeform 18"/>
                <p:cNvSpPr/>
                <p:nvPr/>
              </p:nvSpPr>
              <p:spPr>
                <a:xfrm>
                  <a:off x="0" y="0"/>
                  <a:ext cx="806630" cy="806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6630" h="806630">
                      <a:moveTo>
                        <a:pt x="403315" y="0"/>
                      </a:moveTo>
                      <a:cubicBezTo>
                        <a:pt x="180570" y="0"/>
                        <a:pt x="0" y="180570"/>
                        <a:pt x="0" y="403315"/>
                      </a:cubicBezTo>
                      <a:cubicBezTo>
                        <a:pt x="0" y="626060"/>
                        <a:pt x="180570" y="806630"/>
                        <a:pt x="403315" y="806630"/>
                      </a:cubicBezTo>
                      <a:cubicBezTo>
                        <a:pt x="626060" y="806630"/>
                        <a:pt x="806630" y="626060"/>
                        <a:pt x="806630" y="403315"/>
                      </a:cubicBezTo>
                      <a:cubicBezTo>
                        <a:pt x="806630" y="180570"/>
                        <a:pt x="626060" y="0"/>
                        <a:pt x="403315" y="0"/>
                      </a:cubicBezTo>
                      <a:close/>
                    </a:path>
                  </a:pathLst>
                </a:custGeom>
                <a:solidFill>
                  <a:srgbClr val="000000">
                    <a:alpha val="0"/>
                  </a:srgbClr>
                </a:solidFill>
                <a:ln w="9525" cap="sq">
                  <a:solidFill>
                    <a:srgbClr val="000000"/>
                  </a:solidFill>
                  <a:prstDash val="solid"/>
                  <a:miter/>
                </a:ln>
              </p:spPr>
            </p:sp>
            <p:sp>
              <p:nvSpPr>
                <p:cNvPr id="19" name="TextBox 19"/>
                <p:cNvSpPr txBox="1"/>
                <p:nvPr/>
              </p:nvSpPr>
              <p:spPr>
                <a:xfrm>
                  <a:off x="75622" y="47047"/>
                  <a:ext cx="655387" cy="683962"/>
                </a:xfrm>
                <a:prstGeom prst="rect">
                  <a:avLst/>
                </a:prstGeom>
              </p:spPr>
              <p:txBody>
                <a:bodyPr lIns="64164" tIns="64164" rIns="64164" bIns="64164" rtlCol="0" anchor="ctr"/>
                <a:lstStyle/>
                <a:p>
                  <a:pPr algn="ctr">
                    <a:lnSpc>
                      <a:spcPts val="2667"/>
                    </a:lnSpc>
                    <a:spcBef>
                      <a:spcPct val="0"/>
                    </a:spcBef>
                  </a:pPr>
                  <a:endParaRPr sz="2450"/>
                </a:p>
              </p:txBody>
            </p:sp>
          </p:grpSp>
          <p:grpSp>
            <p:nvGrpSpPr>
              <p:cNvPr id="20" name="Group 20"/>
              <p:cNvGrpSpPr/>
              <p:nvPr/>
            </p:nvGrpSpPr>
            <p:grpSpPr>
              <a:xfrm rot="60000">
                <a:off x="959169" y="959169"/>
                <a:ext cx="4810424" cy="4810424"/>
                <a:chOff x="0" y="0"/>
                <a:chExt cx="717005" cy="717005"/>
              </a:xfrm>
            </p:grpSpPr>
            <p:sp>
              <p:nvSpPr>
                <p:cNvPr id="21" name="Freeform 21"/>
                <p:cNvSpPr/>
                <p:nvPr/>
              </p:nvSpPr>
              <p:spPr>
                <a:xfrm>
                  <a:off x="0" y="0"/>
                  <a:ext cx="717005" cy="717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005" h="717005">
                      <a:moveTo>
                        <a:pt x="358502" y="0"/>
                      </a:moveTo>
                      <a:cubicBezTo>
                        <a:pt x="160507" y="0"/>
                        <a:pt x="0" y="160507"/>
                        <a:pt x="0" y="358502"/>
                      </a:cubicBezTo>
                      <a:cubicBezTo>
                        <a:pt x="0" y="556498"/>
                        <a:pt x="160507" y="717005"/>
                        <a:pt x="358502" y="717005"/>
                      </a:cubicBezTo>
                      <a:cubicBezTo>
                        <a:pt x="556498" y="717005"/>
                        <a:pt x="717005" y="556498"/>
                        <a:pt x="717005" y="358502"/>
                      </a:cubicBezTo>
                      <a:cubicBezTo>
                        <a:pt x="717005" y="160507"/>
                        <a:pt x="556498" y="0"/>
                        <a:pt x="35850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0"/>
                  </a:srgbClr>
                </a:solidFill>
                <a:ln w="9525" cap="sq">
                  <a:solidFill>
                    <a:srgbClr val="000000"/>
                  </a:solidFill>
                  <a:prstDash val="solid"/>
                  <a:miter/>
                </a:ln>
              </p:spPr>
            </p:sp>
            <p:sp>
              <p:nvSpPr>
                <p:cNvPr id="22" name="TextBox 22"/>
                <p:cNvSpPr txBox="1"/>
                <p:nvPr/>
              </p:nvSpPr>
              <p:spPr>
                <a:xfrm>
                  <a:off x="67219" y="38644"/>
                  <a:ext cx="582566" cy="611141"/>
                </a:xfrm>
                <a:prstGeom prst="rect">
                  <a:avLst/>
                </a:prstGeom>
              </p:spPr>
              <p:txBody>
                <a:bodyPr lIns="64164" tIns="64164" rIns="64164" bIns="64164" rtlCol="0" anchor="ctr"/>
                <a:lstStyle/>
                <a:p>
                  <a:pPr algn="ctr">
                    <a:lnSpc>
                      <a:spcPts val="2667"/>
                    </a:lnSpc>
                    <a:spcBef>
                      <a:spcPct val="0"/>
                    </a:spcBef>
                  </a:pPr>
                  <a:endParaRPr sz="2450"/>
                </a:p>
              </p:txBody>
            </p:sp>
          </p:grpSp>
          <p:grpSp>
            <p:nvGrpSpPr>
              <p:cNvPr id="23" name="Group 23"/>
              <p:cNvGrpSpPr/>
              <p:nvPr/>
            </p:nvGrpSpPr>
            <p:grpSpPr>
              <a:xfrm rot="60000">
                <a:off x="1259820" y="1259820"/>
                <a:ext cx="4209121" cy="4209121"/>
                <a:chOff x="0" y="0"/>
                <a:chExt cx="717005" cy="717005"/>
              </a:xfrm>
            </p:grpSpPr>
            <p:sp>
              <p:nvSpPr>
                <p:cNvPr id="24" name="Freeform 24"/>
                <p:cNvSpPr/>
                <p:nvPr/>
              </p:nvSpPr>
              <p:spPr>
                <a:xfrm>
                  <a:off x="0" y="0"/>
                  <a:ext cx="717005" cy="717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005" h="717005">
                      <a:moveTo>
                        <a:pt x="358502" y="0"/>
                      </a:moveTo>
                      <a:cubicBezTo>
                        <a:pt x="160507" y="0"/>
                        <a:pt x="0" y="160507"/>
                        <a:pt x="0" y="358502"/>
                      </a:cubicBezTo>
                      <a:cubicBezTo>
                        <a:pt x="0" y="556498"/>
                        <a:pt x="160507" y="717005"/>
                        <a:pt x="358502" y="717005"/>
                      </a:cubicBezTo>
                      <a:cubicBezTo>
                        <a:pt x="556498" y="717005"/>
                        <a:pt x="717005" y="556498"/>
                        <a:pt x="717005" y="358502"/>
                      </a:cubicBezTo>
                      <a:cubicBezTo>
                        <a:pt x="717005" y="160507"/>
                        <a:pt x="556498" y="0"/>
                        <a:pt x="35850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0"/>
                  </a:srgbClr>
                </a:solidFill>
                <a:ln w="9525" cap="sq">
                  <a:solidFill>
                    <a:srgbClr val="000000"/>
                  </a:solidFill>
                  <a:prstDash val="solid"/>
                  <a:miter/>
                </a:ln>
              </p:spPr>
            </p:sp>
            <p:sp>
              <p:nvSpPr>
                <p:cNvPr id="25" name="TextBox 25"/>
                <p:cNvSpPr txBox="1"/>
                <p:nvPr/>
              </p:nvSpPr>
              <p:spPr>
                <a:xfrm>
                  <a:off x="67219" y="38644"/>
                  <a:ext cx="582566" cy="611141"/>
                </a:xfrm>
                <a:prstGeom prst="rect">
                  <a:avLst/>
                </a:prstGeom>
              </p:spPr>
              <p:txBody>
                <a:bodyPr lIns="64164" tIns="64164" rIns="64164" bIns="64164" rtlCol="0" anchor="ctr"/>
                <a:lstStyle/>
                <a:p>
                  <a:pPr algn="ctr">
                    <a:lnSpc>
                      <a:spcPts val="2667"/>
                    </a:lnSpc>
                    <a:spcBef>
                      <a:spcPct val="0"/>
                    </a:spcBef>
                  </a:pPr>
                  <a:endParaRPr sz="2450"/>
                </a:p>
              </p:txBody>
            </p:sp>
          </p:grpSp>
          <p:grpSp>
            <p:nvGrpSpPr>
              <p:cNvPr id="26" name="Group 26"/>
              <p:cNvGrpSpPr/>
              <p:nvPr/>
            </p:nvGrpSpPr>
            <p:grpSpPr>
              <a:xfrm rot="60000">
                <a:off x="1560472" y="1560472"/>
                <a:ext cx="3607818" cy="3607818"/>
                <a:chOff x="0" y="0"/>
                <a:chExt cx="717005" cy="717005"/>
              </a:xfrm>
            </p:grpSpPr>
            <p:sp>
              <p:nvSpPr>
                <p:cNvPr id="27" name="Freeform 27"/>
                <p:cNvSpPr/>
                <p:nvPr/>
              </p:nvSpPr>
              <p:spPr>
                <a:xfrm>
                  <a:off x="0" y="0"/>
                  <a:ext cx="717005" cy="717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005" h="717005">
                      <a:moveTo>
                        <a:pt x="358502" y="0"/>
                      </a:moveTo>
                      <a:cubicBezTo>
                        <a:pt x="160507" y="0"/>
                        <a:pt x="0" y="160507"/>
                        <a:pt x="0" y="358502"/>
                      </a:cubicBezTo>
                      <a:cubicBezTo>
                        <a:pt x="0" y="556498"/>
                        <a:pt x="160507" y="717005"/>
                        <a:pt x="358502" y="717005"/>
                      </a:cubicBezTo>
                      <a:cubicBezTo>
                        <a:pt x="556498" y="717005"/>
                        <a:pt x="717005" y="556498"/>
                        <a:pt x="717005" y="358502"/>
                      </a:cubicBezTo>
                      <a:cubicBezTo>
                        <a:pt x="717005" y="160507"/>
                        <a:pt x="556498" y="0"/>
                        <a:pt x="35850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0"/>
                  </a:srgbClr>
                </a:solidFill>
                <a:ln w="9525" cap="sq">
                  <a:solidFill>
                    <a:srgbClr val="000000"/>
                  </a:solidFill>
                  <a:prstDash val="solid"/>
                  <a:miter/>
                </a:ln>
              </p:spPr>
            </p:sp>
            <p:sp>
              <p:nvSpPr>
                <p:cNvPr id="28" name="TextBox 28"/>
                <p:cNvSpPr txBox="1"/>
                <p:nvPr/>
              </p:nvSpPr>
              <p:spPr>
                <a:xfrm>
                  <a:off x="67219" y="38644"/>
                  <a:ext cx="582566" cy="611141"/>
                </a:xfrm>
                <a:prstGeom prst="rect">
                  <a:avLst/>
                </a:prstGeom>
              </p:spPr>
              <p:txBody>
                <a:bodyPr lIns="64164" tIns="64164" rIns="64164" bIns="64164" rtlCol="0" anchor="ctr"/>
                <a:lstStyle/>
                <a:p>
                  <a:pPr algn="ctr">
                    <a:lnSpc>
                      <a:spcPts val="2667"/>
                    </a:lnSpc>
                    <a:spcBef>
                      <a:spcPct val="0"/>
                    </a:spcBef>
                  </a:pPr>
                  <a:endParaRPr sz="2450"/>
                </a:p>
              </p:txBody>
            </p:sp>
          </p:grpSp>
          <p:grpSp>
            <p:nvGrpSpPr>
              <p:cNvPr id="29" name="Group 29"/>
              <p:cNvGrpSpPr/>
              <p:nvPr/>
            </p:nvGrpSpPr>
            <p:grpSpPr>
              <a:xfrm rot="60000">
                <a:off x="1861123" y="1861123"/>
                <a:ext cx="3006515" cy="3006515"/>
                <a:chOff x="0" y="0"/>
                <a:chExt cx="717005" cy="717005"/>
              </a:xfrm>
            </p:grpSpPr>
            <p:sp>
              <p:nvSpPr>
                <p:cNvPr id="30" name="Freeform 30"/>
                <p:cNvSpPr/>
                <p:nvPr/>
              </p:nvSpPr>
              <p:spPr>
                <a:xfrm>
                  <a:off x="0" y="0"/>
                  <a:ext cx="717005" cy="717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005" h="717005">
                      <a:moveTo>
                        <a:pt x="358502" y="0"/>
                      </a:moveTo>
                      <a:cubicBezTo>
                        <a:pt x="160507" y="0"/>
                        <a:pt x="0" y="160507"/>
                        <a:pt x="0" y="358502"/>
                      </a:cubicBezTo>
                      <a:cubicBezTo>
                        <a:pt x="0" y="556498"/>
                        <a:pt x="160507" y="717005"/>
                        <a:pt x="358502" y="717005"/>
                      </a:cubicBezTo>
                      <a:cubicBezTo>
                        <a:pt x="556498" y="717005"/>
                        <a:pt x="717005" y="556498"/>
                        <a:pt x="717005" y="358502"/>
                      </a:cubicBezTo>
                      <a:cubicBezTo>
                        <a:pt x="717005" y="160507"/>
                        <a:pt x="556498" y="0"/>
                        <a:pt x="35850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0"/>
                  </a:srgbClr>
                </a:solidFill>
                <a:ln w="9525" cap="sq">
                  <a:solidFill>
                    <a:srgbClr val="000000"/>
                  </a:solidFill>
                  <a:prstDash val="solid"/>
                  <a:miter/>
                </a:ln>
              </p:spPr>
            </p:sp>
            <p:sp>
              <p:nvSpPr>
                <p:cNvPr id="31" name="TextBox 31"/>
                <p:cNvSpPr txBox="1"/>
                <p:nvPr/>
              </p:nvSpPr>
              <p:spPr>
                <a:xfrm>
                  <a:off x="67219" y="38644"/>
                  <a:ext cx="582566" cy="611141"/>
                </a:xfrm>
                <a:prstGeom prst="rect">
                  <a:avLst/>
                </a:prstGeom>
              </p:spPr>
              <p:txBody>
                <a:bodyPr lIns="64164" tIns="64164" rIns="64164" bIns="64164" rtlCol="0" anchor="ctr"/>
                <a:lstStyle/>
                <a:p>
                  <a:pPr algn="ctr">
                    <a:lnSpc>
                      <a:spcPts val="2667"/>
                    </a:lnSpc>
                    <a:spcBef>
                      <a:spcPct val="0"/>
                    </a:spcBef>
                  </a:pPr>
                  <a:endParaRPr sz="2450"/>
                </a:p>
              </p:txBody>
            </p:sp>
          </p:grpSp>
          <p:grpSp>
            <p:nvGrpSpPr>
              <p:cNvPr id="32" name="Group 32"/>
              <p:cNvGrpSpPr/>
              <p:nvPr/>
            </p:nvGrpSpPr>
            <p:grpSpPr>
              <a:xfrm rot="60000">
                <a:off x="2161775" y="2161775"/>
                <a:ext cx="2405212" cy="2405212"/>
                <a:chOff x="0" y="0"/>
                <a:chExt cx="717005" cy="717005"/>
              </a:xfrm>
            </p:grpSpPr>
            <p:sp>
              <p:nvSpPr>
                <p:cNvPr id="33" name="Freeform 33"/>
                <p:cNvSpPr/>
                <p:nvPr/>
              </p:nvSpPr>
              <p:spPr>
                <a:xfrm>
                  <a:off x="0" y="0"/>
                  <a:ext cx="717005" cy="717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005" h="717005">
                      <a:moveTo>
                        <a:pt x="358502" y="0"/>
                      </a:moveTo>
                      <a:cubicBezTo>
                        <a:pt x="160507" y="0"/>
                        <a:pt x="0" y="160507"/>
                        <a:pt x="0" y="358502"/>
                      </a:cubicBezTo>
                      <a:cubicBezTo>
                        <a:pt x="0" y="556498"/>
                        <a:pt x="160507" y="717005"/>
                        <a:pt x="358502" y="717005"/>
                      </a:cubicBezTo>
                      <a:cubicBezTo>
                        <a:pt x="556498" y="717005"/>
                        <a:pt x="717005" y="556498"/>
                        <a:pt x="717005" y="358502"/>
                      </a:cubicBezTo>
                      <a:cubicBezTo>
                        <a:pt x="717005" y="160507"/>
                        <a:pt x="556498" y="0"/>
                        <a:pt x="35850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0"/>
                  </a:srgbClr>
                </a:solidFill>
                <a:ln w="9525" cap="sq">
                  <a:solidFill>
                    <a:srgbClr val="000000"/>
                  </a:solidFill>
                  <a:prstDash val="solid"/>
                  <a:miter/>
                </a:ln>
              </p:spPr>
            </p:sp>
            <p:sp>
              <p:nvSpPr>
                <p:cNvPr id="34" name="TextBox 34"/>
                <p:cNvSpPr txBox="1"/>
                <p:nvPr/>
              </p:nvSpPr>
              <p:spPr>
                <a:xfrm>
                  <a:off x="67219" y="38644"/>
                  <a:ext cx="582566" cy="611141"/>
                </a:xfrm>
                <a:prstGeom prst="rect">
                  <a:avLst/>
                </a:prstGeom>
              </p:spPr>
              <p:txBody>
                <a:bodyPr lIns="64164" tIns="64164" rIns="64164" bIns="64164" rtlCol="0" anchor="ctr"/>
                <a:lstStyle/>
                <a:p>
                  <a:pPr algn="ctr">
                    <a:lnSpc>
                      <a:spcPts val="2667"/>
                    </a:lnSpc>
                    <a:spcBef>
                      <a:spcPct val="0"/>
                    </a:spcBef>
                  </a:pPr>
                  <a:endParaRPr sz="2450"/>
                </a:p>
              </p:txBody>
            </p:sp>
          </p:grpSp>
          <p:grpSp>
            <p:nvGrpSpPr>
              <p:cNvPr id="35" name="Group 35"/>
              <p:cNvGrpSpPr/>
              <p:nvPr/>
            </p:nvGrpSpPr>
            <p:grpSpPr>
              <a:xfrm rot="60000">
                <a:off x="2462426" y="2462426"/>
                <a:ext cx="1803909" cy="1803909"/>
                <a:chOff x="0" y="0"/>
                <a:chExt cx="717005" cy="717005"/>
              </a:xfrm>
            </p:grpSpPr>
            <p:sp>
              <p:nvSpPr>
                <p:cNvPr id="36" name="Freeform 36"/>
                <p:cNvSpPr/>
                <p:nvPr/>
              </p:nvSpPr>
              <p:spPr>
                <a:xfrm>
                  <a:off x="0" y="0"/>
                  <a:ext cx="717005" cy="717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005" h="717005">
                      <a:moveTo>
                        <a:pt x="358502" y="0"/>
                      </a:moveTo>
                      <a:cubicBezTo>
                        <a:pt x="160507" y="0"/>
                        <a:pt x="0" y="160507"/>
                        <a:pt x="0" y="358502"/>
                      </a:cubicBezTo>
                      <a:cubicBezTo>
                        <a:pt x="0" y="556498"/>
                        <a:pt x="160507" y="717005"/>
                        <a:pt x="358502" y="717005"/>
                      </a:cubicBezTo>
                      <a:cubicBezTo>
                        <a:pt x="556498" y="717005"/>
                        <a:pt x="717005" y="556498"/>
                        <a:pt x="717005" y="358502"/>
                      </a:cubicBezTo>
                      <a:cubicBezTo>
                        <a:pt x="717005" y="160507"/>
                        <a:pt x="556498" y="0"/>
                        <a:pt x="35850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0"/>
                  </a:srgbClr>
                </a:solidFill>
                <a:ln w="9525" cap="sq">
                  <a:solidFill>
                    <a:srgbClr val="000000"/>
                  </a:solidFill>
                  <a:prstDash val="solid"/>
                  <a:miter/>
                </a:ln>
              </p:spPr>
            </p:sp>
            <p:sp>
              <p:nvSpPr>
                <p:cNvPr id="37" name="TextBox 37"/>
                <p:cNvSpPr txBox="1"/>
                <p:nvPr/>
              </p:nvSpPr>
              <p:spPr>
                <a:xfrm>
                  <a:off x="67219" y="38644"/>
                  <a:ext cx="582566" cy="611141"/>
                </a:xfrm>
                <a:prstGeom prst="rect">
                  <a:avLst/>
                </a:prstGeom>
              </p:spPr>
              <p:txBody>
                <a:bodyPr lIns="64164" tIns="64164" rIns="64164" bIns="64164" rtlCol="0" anchor="ctr"/>
                <a:lstStyle/>
                <a:p>
                  <a:pPr algn="ctr">
                    <a:lnSpc>
                      <a:spcPts val="2667"/>
                    </a:lnSpc>
                    <a:spcBef>
                      <a:spcPct val="0"/>
                    </a:spcBef>
                  </a:pPr>
                  <a:endParaRPr sz="2450"/>
                </a:p>
              </p:txBody>
            </p:sp>
          </p:grpSp>
          <p:grpSp>
            <p:nvGrpSpPr>
              <p:cNvPr id="38" name="Group 38"/>
              <p:cNvGrpSpPr/>
              <p:nvPr/>
            </p:nvGrpSpPr>
            <p:grpSpPr>
              <a:xfrm rot="60000">
                <a:off x="2763078" y="2763078"/>
                <a:ext cx="1202606" cy="1202606"/>
                <a:chOff x="0" y="0"/>
                <a:chExt cx="717005" cy="717005"/>
              </a:xfrm>
            </p:grpSpPr>
            <p:sp>
              <p:nvSpPr>
                <p:cNvPr id="39" name="Freeform 39"/>
                <p:cNvSpPr/>
                <p:nvPr/>
              </p:nvSpPr>
              <p:spPr>
                <a:xfrm>
                  <a:off x="0" y="0"/>
                  <a:ext cx="717005" cy="717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005" h="717005">
                      <a:moveTo>
                        <a:pt x="358502" y="0"/>
                      </a:moveTo>
                      <a:cubicBezTo>
                        <a:pt x="160507" y="0"/>
                        <a:pt x="0" y="160507"/>
                        <a:pt x="0" y="358502"/>
                      </a:cubicBezTo>
                      <a:cubicBezTo>
                        <a:pt x="0" y="556498"/>
                        <a:pt x="160507" y="717005"/>
                        <a:pt x="358502" y="717005"/>
                      </a:cubicBezTo>
                      <a:cubicBezTo>
                        <a:pt x="556498" y="717005"/>
                        <a:pt x="717005" y="556498"/>
                        <a:pt x="717005" y="358502"/>
                      </a:cubicBezTo>
                      <a:cubicBezTo>
                        <a:pt x="717005" y="160507"/>
                        <a:pt x="556498" y="0"/>
                        <a:pt x="35850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0"/>
                  </a:srgbClr>
                </a:solidFill>
                <a:ln w="9525" cap="sq">
                  <a:solidFill>
                    <a:srgbClr val="000000"/>
                  </a:solidFill>
                  <a:prstDash val="solid"/>
                  <a:miter/>
                </a:ln>
              </p:spPr>
            </p:sp>
            <p:sp>
              <p:nvSpPr>
                <p:cNvPr id="40" name="TextBox 40"/>
                <p:cNvSpPr txBox="1"/>
                <p:nvPr/>
              </p:nvSpPr>
              <p:spPr>
                <a:xfrm>
                  <a:off x="67219" y="38644"/>
                  <a:ext cx="582566" cy="611141"/>
                </a:xfrm>
                <a:prstGeom prst="rect">
                  <a:avLst/>
                </a:prstGeom>
              </p:spPr>
              <p:txBody>
                <a:bodyPr lIns="64164" tIns="64164" rIns="64164" bIns="64164" rtlCol="0" anchor="ctr"/>
                <a:lstStyle/>
                <a:p>
                  <a:pPr algn="ctr">
                    <a:lnSpc>
                      <a:spcPts val="2667"/>
                    </a:lnSpc>
                    <a:spcBef>
                      <a:spcPct val="0"/>
                    </a:spcBef>
                  </a:pPr>
                  <a:endParaRPr sz="2450"/>
                </a:p>
              </p:txBody>
            </p:sp>
          </p:grpSp>
          <p:sp>
            <p:nvSpPr>
              <p:cNvPr id="41" name="AutoShape 41"/>
              <p:cNvSpPr/>
              <p:nvPr/>
            </p:nvSpPr>
            <p:spPr>
              <a:xfrm>
                <a:off x="84598" y="3364381"/>
                <a:ext cx="6559567" cy="0"/>
              </a:xfrm>
              <a:prstGeom prst="line">
                <a:avLst/>
              </a:prstGeom>
              <a:ln w="11431" cap="flat">
                <a:solidFill>
                  <a:srgbClr val="000000"/>
                </a:solidFill>
                <a:prstDash val="solid"/>
                <a:headEnd type="none" w="sm" len="sm"/>
                <a:tailEnd type="none" w="sm" len="sm"/>
              </a:ln>
            </p:spPr>
          </p:sp>
          <p:sp>
            <p:nvSpPr>
              <p:cNvPr id="42" name="AutoShape 42"/>
              <p:cNvSpPr/>
              <p:nvPr/>
            </p:nvSpPr>
            <p:spPr>
              <a:xfrm>
                <a:off x="511513" y="1652254"/>
                <a:ext cx="5710048" cy="3373725"/>
              </a:xfrm>
              <a:prstGeom prst="line">
                <a:avLst/>
              </a:prstGeom>
              <a:ln w="11431" cap="flat">
                <a:solidFill>
                  <a:srgbClr val="000000"/>
                </a:solidFill>
                <a:prstDash val="solid"/>
                <a:headEnd type="none" w="sm" len="sm"/>
                <a:tailEnd type="none" w="sm" len="sm"/>
              </a:ln>
            </p:spPr>
          </p:sp>
          <p:sp>
            <p:nvSpPr>
              <p:cNvPr id="43" name="AutoShape 43"/>
              <p:cNvSpPr/>
              <p:nvPr/>
            </p:nvSpPr>
            <p:spPr>
              <a:xfrm flipV="1">
                <a:off x="3364381" y="84598"/>
                <a:ext cx="0" cy="6559567"/>
              </a:xfrm>
              <a:prstGeom prst="line">
                <a:avLst/>
              </a:prstGeom>
              <a:ln w="11431" cap="flat">
                <a:solidFill>
                  <a:srgbClr val="000000"/>
                </a:solidFill>
                <a:prstDash val="solid"/>
                <a:headEnd type="none" w="sm" len="sm"/>
                <a:tailEnd type="none" w="sm" len="sm"/>
              </a:ln>
            </p:spPr>
          </p:sp>
          <p:sp>
            <p:nvSpPr>
              <p:cNvPr id="44" name="AutoShape 44"/>
              <p:cNvSpPr/>
              <p:nvPr/>
            </p:nvSpPr>
            <p:spPr>
              <a:xfrm flipV="1">
                <a:off x="1682521" y="533570"/>
                <a:ext cx="3397138" cy="5682857"/>
              </a:xfrm>
              <a:prstGeom prst="line">
                <a:avLst/>
              </a:prstGeom>
              <a:ln w="11431" cap="flat">
                <a:solidFill>
                  <a:srgbClr val="000000"/>
                </a:solidFill>
                <a:prstDash val="solid"/>
                <a:headEnd type="none" w="sm" len="sm"/>
                <a:tailEnd type="none" w="sm" len="sm"/>
              </a:ln>
            </p:spPr>
          </p:sp>
        </p:grpSp>
        <p:sp>
          <p:nvSpPr>
            <p:cNvPr id="45" name="TextBox 45"/>
            <p:cNvSpPr txBox="1"/>
            <p:nvPr/>
          </p:nvSpPr>
          <p:spPr>
            <a:xfrm>
              <a:off x="8293930" y="8917903"/>
              <a:ext cx="1808882" cy="184519"/>
            </a:xfrm>
            <a:prstGeom prst="roundRect">
              <a:avLst/>
            </a:prstGeom>
            <a:solidFill>
              <a:srgbClr val="EDCED7"/>
            </a:solidFill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algn="ctr">
                <a:lnSpc>
                  <a:spcPts val="1260"/>
                </a:lnSpc>
                <a:spcBef>
                  <a:spcPct val="0"/>
                </a:spcBef>
                <a:defRPr sz="1050" spc="121">
                  <a:solidFill>
                    <a:srgbClr val="000000"/>
                  </a:solidFill>
                  <a:latin typeface="Garet"/>
                </a:defRPr>
              </a:lvl1pPr>
            </a:lstStyle>
            <a:p>
              <a:r>
                <a:rPr lang="uk-UA" sz="1429"/>
                <a:t>7.ЗДОРОВ’Я</a:t>
              </a:r>
              <a:endParaRPr lang="en-US" sz="1429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7302200" y="1607293"/>
              <a:ext cx="2970152" cy="482402"/>
            </a:xfrm>
            <a:prstGeom prst="roundRect">
              <a:avLst/>
            </a:prstGeom>
            <a:solidFill>
              <a:srgbClr val="EBE79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715"/>
                </a:lnSpc>
                <a:spcBef>
                  <a:spcPct val="0"/>
                </a:spcBef>
              </a:pPr>
              <a:r>
                <a:rPr lang="uk-UA" sz="1429" spc="165">
                  <a:solidFill>
                    <a:srgbClr val="000000"/>
                  </a:solidFill>
                  <a:latin typeface="Garet"/>
                </a:rPr>
                <a:t>12.ДУХОВНИЙ РОЗВИТОК, САМОВДОСКОНАЛЕННЯ</a:t>
              </a:r>
              <a:endParaRPr lang="en-US" sz="1429" spc="165">
                <a:solidFill>
                  <a:srgbClr val="000000"/>
                </a:solidFill>
                <a:latin typeface="Garet"/>
              </a:endParaRPr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13583623" y="7813759"/>
              <a:ext cx="2233538" cy="184519"/>
            </a:xfrm>
            <a:prstGeom prst="roundRect">
              <a:avLst/>
            </a:prstGeom>
            <a:solidFill>
              <a:srgbClr val="EDCED7"/>
            </a:solidFill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algn="ctr">
                <a:lnSpc>
                  <a:spcPts val="1260"/>
                </a:lnSpc>
                <a:spcBef>
                  <a:spcPct val="0"/>
                </a:spcBef>
                <a:defRPr sz="1050" spc="121">
                  <a:solidFill>
                    <a:srgbClr val="000000"/>
                  </a:solidFill>
                  <a:latin typeface="Garet"/>
                </a:defRPr>
              </a:lvl1pPr>
            </a:lstStyle>
            <a:p>
              <a:r>
                <a:rPr lang="uk-UA" sz="1429"/>
                <a:t>5.ГРОШІ, ФІНАНСИ</a:t>
              </a:r>
              <a:endParaRPr lang="en-US" sz="1429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11643122" y="5389567"/>
              <a:ext cx="221227" cy="1667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11"/>
                </a:lnSpc>
                <a:spcBef>
                  <a:spcPct val="0"/>
                </a:spcBef>
              </a:pPr>
              <a:r>
                <a:rPr lang="en-US" sz="1093" spc="127">
                  <a:solidFill>
                    <a:srgbClr val="000000"/>
                  </a:solidFill>
                  <a:latin typeface="Garet"/>
                </a:rPr>
                <a:t>2</a:t>
              </a:r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11336380" y="5389567"/>
              <a:ext cx="221227" cy="1667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11"/>
                </a:lnSpc>
                <a:spcBef>
                  <a:spcPct val="0"/>
                </a:spcBef>
              </a:pPr>
              <a:r>
                <a:rPr lang="en-US" sz="1093" spc="127">
                  <a:solidFill>
                    <a:srgbClr val="000000"/>
                  </a:solidFill>
                  <a:latin typeface="Garet"/>
                </a:rPr>
                <a:t>1</a:t>
              </a:r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12256607" y="5389567"/>
              <a:ext cx="221227" cy="1667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11"/>
                </a:lnSpc>
                <a:spcBef>
                  <a:spcPct val="0"/>
                </a:spcBef>
              </a:pPr>
              <a:r>
                <a:rPr lang="en-US" sz="1093" spc="127">
                  <a:solidFill>
                    <a:srgbClr val="000000"/>
                  </a:solidFill>
                  <a:latin typeface="Garet"/>
                </a:rPr>
                <a:t>4</a:t>
              </a:r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12870091" y="5389567"/>
              <a:ext cx="221227" cy="1667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11"/>
                </a:lnSpc>
                <a:spcBef>
                  <a:spcPct val="0"/>
                </a:spcBef>
              </a:pPr>
              <a:r>
                <a:rPr lang="en-US" sz="1093" spc="127">
                  <a:solidFill>
                    <a:srgbClr val="000000"/>
                  </a:solidFill>
                  <a:latin typeface="Garet"/>
                </a:rPr>
                <a:t>6</a:t>
              </a:r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13790318" y="5389567"/>
              <a:ext cx="221227" cy="1667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11"/>
                </a:lnSpc>
                <a:spcBef>
                  <a:spcPct val="0"/>
                </a:spcBef>
              </a:pPr>
              <a:r>
                <a:rPr lang="en-US" sz="1093" spc="127">
                  <a:solidFill>
                    <a:srgbClr val="000000"/>
                  </a:solidFill>
                  <a:latin typeface="Garet"/>
                </a:rPr>
                <a:t>9</a:t>
              </a:r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11949864" y="5389567"/>
              <a:ext cx="221227" cy="1667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11"/>
                </a:lnSpc>
                <a:spcBef>
                  <a:spcPct val="0"/>
                </a:spcBef>
              </a:pPr>
              <a:r>
                <a:rPr lang="en-US" sz="1093" spc="127">
                  <a:solidFill>
                    <a:srgbClr val="000000"/>
                  </a:solidFill>
                  <a:latin typeface="Garet"/>
                </a:rPr>
                <a:t>3</a:t>
              </a:r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12563349" y="5389567"/>
              <a:ext cx="221227" cy="1667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11"/>
                </a:lnSpc>
                <a:spcBef>
                  <a:spcPct val="0"/>
                </a:spcBef>
              </a:pPr>
              <a:r>
                <a:rPr lang="en-US" sz="1093" spc="127">
                  <a:solidFill>
                    <a:srgbClr val="000000"/>
                  </a:solidFill>
                  <a:latin typeface="Garet"/>
                </a:rPr>
                <a:t>5</a:t>
              </a:r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13483576" y="5389567"/>
              <a:ext cx="221227" cy="1667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11"/>
                </a:lnSpc>
                <a:spcBef>
                  <a:spcPct val="0"/>
                </a:spcBef>
              </a:pPr>
              <a:r>
                <a:rPr lang="en-US" sz="1093" spc="127">
                  <a:solidFill>
                    <a:srgbClr val="000000"/>
                  </a:solidFill>
                  <a:latin typeface="Garet"/>
                </a:rPr>
                <a:t>8</a:t>
              </a:r>
            </a:p>
          </p:txBody>
        </p:sp>
        <p:sp>
          <p:nvSpPr>
            <p:cNvPr id="56" name="TextBox 56"/>
            <p:cNvSpPr txBox="1"/>
            <p:nvPr/>
          </p:nvSpPr>
          <p:spPr>
            <a:xfrm>
              <a:off x="13176833" y="5389567"/>
              <a:ext cx="221227" cy="1667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11"/>
                </a:lnSpc>
                <a:spcBef>
                  <a:spcPct val="0"/>
                </a:spcBef>
              </a:pPr>
              <a:r>
                <a:rPr lang="en-US" sz="1093" spc="127">
                  <a:solidFill>
                    <a:srgbClr val="000000"/>
                  </a:solidFill>
                  <a:latin typeface="Garet"/>
                </a:rPr>
                <a:t>7</a:t>
              </a:r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14097060" y="5389568"/>
              <a:ext cx="221227" cy="1667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11"/>
                </a:lnSpc>
                <a:spcBef>
                  <a:spcPct val="0"/>
                </a:spcBef>
              </a:pPr>
              <a:r>
                <a:rPr lang="en-US" sz="1093" spc="127">
                  <a:solidFill>
                    <a:srgbClr val="000000"/>
                  </a:solidFill>
                  <a:latin typeface="Garet"/>
                </a:rPr>
                <a:t>10</a:t>
              </a:r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5684734" y="6249989"/>
              <a:ext cx="1774306" cy="184519"/>
            </a:xfrm>
            <a:prstGeom prst="roundRect">
              <a:avLst/>
            </a:prstGeom>
            <a:solidFill>
              <a:srgbClr val="EDCED7"/>
            </a:solidFill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algn="ctr">
                <a:lnSpc>
                  <a:spcPts val="1260"/>
                </a:lnSpc>
                <a:spcBef>
                  <a:spcPct val="0"/>
                </a:spcBef>
                <a:defRPr sz="1050" spc="121">
                  <a:solidFill>
                    <a:srgbClr val="000000"/>
                  </a:solidFill>
                  <a:latin typeface="Garet"/>
                </a:defRPr>
              </a:lvl1pPr>
            </a:lstStyle>
            <a:p>
              <a:r>
                <a:rPr lang="uk-UA" sz="1429"/>
                <a:t>9.МИНУЛЕ</a:t>
              </a:r>
              <a:endParaRPr lang="en-US" sz="1429"/>
            </a:p>
          </p:txBody>
        </p:sp>
        <p:sp>
          <p:nvSpPr>
            <p:cNvPr id="59" name="TextBox 59"/>
            <p:cNvSpPr txBox="1"/>
            <p:nvPr/>
          </p:nvSpPr>
          <p:spPr>
            <a:xfrm>
              <a:off x="6309701" y="2670375"/>
              <a:ext cx="2182970" cy="482402"/>
            </a:xfrm>
            <a:prstGeom prst="roundRect">
              <a:avLst/>
            </a:prstGeom>
            <a:solidFill>
              <a:srgbClr val="EDCED7"/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715"/>
                </a:lnSpc>
                <a:spcBef>
                  <a:spcPct val="0"/>
                </a:spcBef>
              </a:pPr>
              <a:r>
                <a:rPr lang="uk-UA" sz="1429" spc="165">
                  <a:solidFill>
                    <a:srgbClr val="000000"/>
                  </a:solidFill>
                  <a:latin typeface="Garet"/>
                </a:rPr>
                <a:t>11. МЕНТАЛЬНЕ ЗДОРОВ’Я</a:t>
              </a:r>
              <a:endParaRPr lang="en-US" sz="1429" spc="165">
                <a:solidFill>
                  <a:srgbClr val="000000"/>
                </a:solidFill>
                <a:latin typeface="Garet"/>
              </a:endParaRPr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11775390" y="8856955"/>
              <a:ext cx="2824138" cy="368967"/>
            </a:xfrm>
            <a:prstGeom prst="roundRect">
              <a:avLst/>
            </a:prstGeom>
            <a:solidFill>
              <a:srgbClr val="EBE79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>
                <a:lnSpc>
                  <a:spcPts val="1260"/>
                </a:lnSpc>
                <a:spcBef>
                  <a:spcPct val="0"/>
                </a:spcBef>
                <a:defRPr sz="1050" spc="121">
                  <a:solidFill>
                    <a:srgbClr val="000000"/>
                  </a:solidFill>
                  <a:latin typeface="Garet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 algn="ctr"/>
              <a:r>
                <a:rPr lang="uk-UA" sz="1429"/>
                <a:t>6.ВІДПОЧИНОК, ПОДОРОЖІ, ХОБІ</a:t>
              </a:r>
              <a:endParaRPr lang="en-US" sz="1429"/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14430362" y="4408925"/>
              <a:ext cx="1733335" cy="368967"/>
            </a:xfrm>
            <a:prstGeom prst="roundRect">
              <a:avLst/>
            </a:prstGeom>
            <a:solidFill>
              <a:srgbClr val="EDCED7"/>
            </a:solidFill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algn="ctr">
                <a:lnSpc>
                  <a:spcPts val="1260"/>
                </a:lnSpc>
                <a:spcBef>
                  <a:spcPct val="0"/>
                </a:spcBef>
                <a:defRPr sz="1050" spc="121">
                  <a:solidFill>
                    <a:srgbClr val="000000"/>
                  </a:solidFill>
                  <a:latin typeface="Garet"/>
                </a:defRPr>
              </a:lvl1pPr>
            </a:lstStyle>
            <a:p>
              <a:r>
                <a:rPr lang="uk-UA" sz="1429"/>
                <a:t>3.РОДИНА (СТОСУНКИ)</a:t>
              </a:r>
              <a:endParaRPr lang="en-US" sz="1429"/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11819536" y="1891756"/>
              <a:ext cx="2274454" cy="184519"/>
            </a:xfrm>
            <a:prstGeom prst="roundRect">
              <a:avLst/>
            </a:prstGeom>
            <a:solidFill>
              <a:srgbClr val="EDCED7"/>
            </a:solidFill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algn="ctr">
                <a:lnSpc>
                  <a:spcPts val="1260"/>
                </a:lnSpc>
                <a:spcBef>
                  <a:spcPct val="0"/>
                </a:spcBef>
                <a:defRPr sz="1050" spc="121">
                  <a:solidFill>
                    <a:srgbClr val="000000"/>
                  </a:solidFill>
                  <a:latin typeface="Garet"/>
                </a:defRPr>
              </a:lvl1pPr>
            </a:lstStyle>
            <a:p>
              <a:r>
                <a:rPr lang="uk-UA" sz="1429"/>
                <a:t>1.РОБОТА, КАР’ЄРА</a:t>
              </a:r>
              <a:endParaRPr lang="en-US" sz="1429"/>
            </a:p>
          </p:txBody>
        </p:sp>
        <p:sp>
          <p:nvSpPr>
            <p:cNvPr id="67" name="AutoShape 42">
              <a:extLst>
                <a:ext uri="{FF2B5EF4-FFF2-40B4-BE49-F238E27FC236}">
                  <a16:creationId xmlns:a16="http://schemas.microsoft.com/office/drawing/2014/main" id="{AFD1192D-4F41-F5F1-917C-C7D78CFB4E26}"/>
                </a:ext>
              </a:extLst>
            </p:cNvPr>
            <p:cNvSpPr/>
            <p:nvPr/>
          </p:nvSpPr>
          <p:spPr>
            <a:xfrm>
              <a:off x="9424899" y="2514025"/>
              <a:ext cx="3191094" cy="5961234"/>
            </a:xfrm>
            <a:prstGeom prst="line">
              <a:avLst/>
            </a:prstGeom>
            <a:ln w="11431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8" name="AutoShape 44">
              <a:extLst>
                <a:ext uri="{FF2B5EF4-FFF2-40B4-BE49-F238E27FC236}">
                  <a16:creationId xmlns:a16="http://schemas.microsoft.com/office/drawing/2014/main" id="{F16F625F-D26C-803A-19B3-67AF898C3905}"/>
                </a:ext>
              </a:extLst>
            </p:cNvPr>
            <p:cNvSpPr/>
            <p:nvPr/>
          </p:nvSpPr>
          <p:spPr>
            <a:xfrm flipV="1">
              <a:off x="7979731" y="4031984"/>
              <a:ext cx="6079232" cy="2970889"/>
            </a:xfrm>
            <a:prstGeom prst="line">
              <a:avLst/>
            </a:prstGeom>
            <a:ln w="11431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9" name="TextBox 62">
              <a:extLst>
                <a:ext uri="{FF2B5EF4-FFF2-40B4-BE49-F238E27FC236}">
                  <a16:creationId xmlns:a16="http://schemas.microsoft.com/office/drawing/2014/main" id="{AD2745C2-1574-7A97-F5FF-B497D8FB702D}"/>
                </a:ext>
              </a:extLst>
            </p:cNvPr>
            <p:cNvSpPr txBox="1"/>
            <p:nvPr/>
          </p:nvSpPr>
          <p:spPr>
            <a:xfrm>
              <a:off x="13704802" y="2953738"/>
              <a:ext cx="1829977" cy="241201"/>
            </a:xfrm>
            <a:prstGeom prst="roundRect">
              <a:avLst/>
            </a:prstGeom>
            <a:solidFill>
              <a:srgbClr val="EBE790"/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715"/>
                </a:lnSpc>
              </a:pPr>
              <a:r>
                <a:rPr lang="uk-UA" sz="1429" spc="165">
                  <a:solidFill>
                    <a:srgbClr val="000000"/>
                  </a:solidFill>
                  <a:latin typeface="Garet"/>
                </a:rPr>
                <a:t>2.НАВЧАННЯ</a:t>
              </a:r>
              <a:endParaRPr lang="en-US" sz="1429" spc="165">
                <a:solidFill>
                  <a:srgbClr val="000000"/>
                </a:solidFill>
                <a:latin typeface="Garet"/>
              </a:endParaRPr>
            </a:p>
          </p:txBody>
        </p:sp>
        <p:sp>
          <p:nvSpPr>
            <p:cNvPr id="70" name="TextBox 47">
              <a:extLst>
                <a:ext uri="{FF2B5EF4-FFF2-40B4-BE49-F238E27FC236}">
                  <a16:creationId xmlns:a16="http://schemas.microsoft.com/office/drawing/2014/main" id="{90CFC480-4A0A-996E-633C-10B66447A177}"/>
                </a:ext>
              </a:extLst>
            </p:cNvPr>
            <p:cNvSpPr txBox="1"/>
            <p:nvPr/>
          </p:nvSpPr>
          <p:spPr>
            <a:xfrm>
              <a:off x="14399533" y="6249989"/>
              <a:ext cx="1339243" cy="241201"/>
            </a:xfrm>
            <a:prstGeom prst="roundRect">
              <a:avLst/>
            </a:prstGeom>
            <a:solidFill>
              <a:srgbClr val="EBE790"/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715"/>
                </a:lnSpc>
                <a:spcBef>
                  <a:spcPct val="0"/>
                </a:spcBef>
              </a:pPr>
              <a:r>
                <a:rPr lang="uk-UA" sz="1429" spc="165">
                  <a:solidFill>
                    <a:srgbClr val="000000"/>
                  </a:solidFill>
                  <a:latin typeface="Garet"/>
                </a:rPr>
                <a:t>4.ДРУЗІ</a:t>
              </a:r>
              <a:endParaRPr lang="en-US" sz="1429" spc="165">
                <a:solidFill>
                  <a:srgbClr val="000000"/>
                </a:solidFill>
                <a:latin typeface="Garet"/>
              </a:endParaRPr>
            </a:p>
          </p:txBody>
        </p:sp>
        <p:sp>
          <p:nvSpPr>
            <p:cNvPr id="71" name="TextBox 47">
              <a:extLst>
                <a:ext uri="{FF2B5EF4-FFF2-40B4-BE49-F238E27FC236}">
                  <a16:creationId xmlns:a16="http://schemas.microsoft.com/office/drawing/2014/main" id="{7BA64387-4AB4-5E0C-D4DB-5FF44DDF63DC}"/>
                </a:ext>
              </a:extLst>
            </p:cNvPr>
            <p:cNvSpPr txBox="1"/>
            <p:nvPr/>
          </p:nvSpPr>
          <p:spPr>
            <a:xfrm>
              <a:off x="7188761" y="7747850"/>
              <a:ext cx="1197139" cy="184519"/>
            </a:xfrm>
            <a:prstGeom prst="roundRect">
              <a:avLst/>
            </a:prstGeom>
            <a:solidFill>
              <a:srgbClr val="EBE79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>
                <a:lnSpc>
                  <a:spcPts val="1260"/>
                </a:lnSpc>
                <a:spcBef>
                  <a:spcPct val="0"/>
                </a:spcBef>
                <a:defRPr sz="1050" spc="121">
                  <a:solidFill>
                    <a:srgbClr val="000000"/>
                  </a:solidFill>
                  <a:latin typeface="Garet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uk-UA" sz="1429"/>
                <a:t>8. СПОРТ</a:t>
              </a:r>
              <a:endParaRPr lang="en-US" sz="1429"/>
            </a:p>
          </p:txBody>
        </p:sp>
        <p:sp>
          <p:nvSpPr>
            <p:cNvPr id="72" name="TextBox 58">
              <a:extLst>
                <a:ext uri="{FF2B5EF4-FFF2-40B4-BE49-F238E27FC236}">
                  <a16:creationId xmlns:a16="http://schemas.microsoft.com/office/drawing/2014/main" id="{045F34E3-171F-1E52-4C0F-A853D349C797}"/>
                </a:ext>
              </a:extLst>
            </p:cNvPr>
            <p:cNvSpPr txBox="1"/>
            <p:nvPr/>
          </p:nvSpPr>
          <p:spPr>
            <a:xfrm>
              <a:off x="5872153" y="4393026"/>
              <a:ext cx="1774306" cy="184519"/>
            </a:xfrm>
            <a:prstGeom prst="roundRect">
              <a:avLst/>
            </a:prstGeom>
            <a:solidFill>
              <a:srgbClr val="EBE79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>
                <a:lnSpc>
                  <a:spcPts val="1260"/>
                </a:lnSpc>
                <a:spcBef>
                  <a:spcPct val="0"/>
                </a:spcBef>
                <a:defRPr sz="1050" spc="121">
                  <a:solidFill>
                    <a:srgbClr val="000000"/>
                  </a:solidFill>
                  <a:latin typeface="Garet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uk-UA" sz="1429"/>
                <a:t>10.МАЙБУТНЄ</a:t>
              </a:r>
              <a:endParaRPr lang="en-US" sz="1429"/>
            </a:p>
          </p:txBody>
        </p:sp>
      </p:grpSp>
      <p:sp>
        <p:nvSpPr>
          <p:cNvPr id="4" name="Freeform 23">
            <a:extLst>
              <a:ext uri="{FF2B5EF4-FFF2-40B4-BE49-F238E27FC236}">
                <a16:creationId xmlns:a16="http://schemas.microsoft.com/office/drawing/2014/main" id="{E9FAE969-FAB9-E4A9-85CB-B007AB98D0BB}"/>
              </a:ext>
            </a:extLst>
          </p:cNvPr>
          <p:cNvSpPr/>
          <p:nvPr/>
        </p:nvSpPr>
        <p:spPr>
          <a:xfrm>
            <a:off x="16511699" y="9180279"/>
            <a:ext cx="1347456" cy="546332"/>
          </a:xfrm>
          <a:custGeom>
            <a:avLst/>
            <a:gdLst/>
            <a:ahLst/>
            <a:cxnLst/>
            <a:rect l="l" t="t" r="r" b="b"/>
            <a:pathLst>
              <a:path w="1347456" h="546332">
                <a:moveTo>
                  <a:pt x="0" y="0"/>
                </a:moveTo>
                <a:lnTo>
                  <a:pt x="1347456" y="0"/>
                </a:lnTo>
                <a:lnTo>
                  <a:pt x="1347456" y="546332"/>
                </a:lnTo>
                <a:lnTo>
                  <a:pt x="0" y="5463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24">
            <a:extLst>
              <a:ext uri="{FF2B5EF4-FFF2-40B4-BE49-F238E27FC236}">
                <a16:creationId xmlns:a16="http://schemas.microsoft.com/office/drawing/2014/main" id="{F0C6443E-D1D5-8F0A-AFFC-C0BCDEDD002D}"/>
              </a:ext>
            </a:extLst>
          </p:cNvPr>
          <p:cNvSpPr/>
          <p:nvPr/>
        </p:nvSpPr>
        <p:spPr>
          <a:xfrm>
            <a:off x="0" y="8898215"/>
            <a:ext cx="3314844" cy="1267928"/>
          </a:xfrm>
          <a:custGeom>
            <a:avLst/>
            <a:gdLst/>
            <a:ahLst/>
            <a:cxnLst/>
            <a:rect l="l" t="t" r="r" b="b"/>
            <a:pathLst>
              <a:path w="3314844" h="1267928">
                <a:moveTo>
                  <a:pt x="0" y="0"/>
                </a:moveTo>
                <a:lnTo>
                  <a:pt x="3314844" y="0"/>
                </a:lnTo>
                <a:lnTo>
                  <a:pt x="3314844" y="1267928"/>
                </a:lnTo>
                <a:lnTo>
                  <a:pt x="0" y="12679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30">
            <a:extLst>
              <a:ext uri="{FF2B5EF4-FFF2-40B4-BE49-F238E27FC236}">
                <a16:creationId xmlns:a16="http://schemas.microsoft.com/office/drawing/2014/main" id="{16E5E312-5834-E537-102F-534C682C269B}"/>
              </a:ext>
            </a:extLst>
          </p:cNvPr>
          <p:cNvGrpSpPr/>
          <p:nvPr/>
        </p:nvGrpSpPr>
        <p:grpSpPr>
          <a:xfrm>
            <a:off x="16584360" y="0"/>
            <a:ext cx="1716535" cy="1524876"/>
            <a:chOff x="0" y="0"/>
            <a:chExt cx="595969" cy="529426"/>
          </a:xfrm>
        </p:grpSpPr>
        <p:sp>
          <p:nvSpPr>
            <p:cNvPr id="7" name="Freeform 31">
              <a:extLst>
                <a:ext uri="{FF2B5EF4-FFF2-40B4-BE49-F238E27FC236}">
                  <a16:creationId xmlns:a16="http://schemas.microsoft.com/office/drawing/2014/main" id="{873D24B8-2046-97D8-9E73-3137FEB0E960}"/>
                </a:ext>
              </a:extLst>
            </p:cNvPr>
            <p:cNvSpPr/>
            <p:nvPr/>
          </p:nvSpPr>
          <p:spPr>
            <a:xfrm>
              <a:off x="0" y="0"/>
              <a:ext cx="595969" cy="529426"/>
            </a:xfrm>
            <a:custGeom>
              <a:avLst/>
              <a:gdLst/>
              <a:ahLst/>
              <a:cxnLst/>
              <a:rect l="l" t="t" r="r" b="b"/>
              <a:pathLst>
                <a:path w="595969" h="529426">
                  <a:moveTo>
                    <a:pt x="0" y="0"/>
                  </a:moveTo>
                  <a:lnTo>
                    <a:pt x="595969" y="0"/>
                  </a:lnTo>
                  <a:lnTo>
                    <a:pt x="595969" y="529426"/>
                  </a:lnTo>
                  <a:lnTo>
                    <a:pt x="0" y="529426"/>
                  </a:lnTo>
                  <a:close/>
                </a:path>
              </a:pathLst>
            </a:custGeom>
            <a:solidFill>
              <a:srgbClr val="5271FF"/>
            </a:solidFill>
          </p:spPr>
        </p:sp>
        <p:sp>
          <p:nvSpPr>
            <p:cNvPr id="8" name="TextBox 32">
              <a:extLst>
                <a:ext uri="{FF2B5EF4-FFF2-40B4-BE49-F238E27FC236}">
                  <a16:creationId xmlns:a16="http://schemas.microsoft.com/office/drawing/2014/main" id="{27F5A128-7BFA-14A3-4BD0-FE326364A20C}"/>
                </a:ext>
              </a:extLst>
            </p:cNvPr>
            <p:cNvSpPr txBox="1"/>
            <p:nvPr/>
          </p:nvSpPr>
          <p:spPr>
            <a:xfrm>
              <a:off x="0" y="-9525"/>
              <a:ext cx="595969" cy="5389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0"/>
                </a:lnSpc>
              </a:pPr>
              <a:endParaRPr/>
            </a:p>
          </p:txBody>
        </p:sp>
      </p:grpSp>
      <p:sp>
        <p:nvSpPr>
          <p:cNvPr id="9" name="Freeform 11">
            <a:extLst>
              <a:ext uri="{FF2B5EF4-FFF2-40B4-BE49-F238E27FC236}">
                <a16:creationId xmlns:a16="http://schemas.microsoft.com/office/drawing/2014/main" id="{50C73AFE-4416-19CE-2794-691B1F08C85E}"/>
              </a:ext>
            </a:extLst>
          </p:cNvPr>
          <p:cNvSpPr/>
          <p:nvPr/>
        </p:nvSpPr>
        <p:spPr>
          <a:xfrm>
            <a:off x="-2202607" y="-190493"/>
            <a:ext cx="4828486" cy="2438386"/>
          </a:xfrm>
          <a:custGeom>
            <a:avLst/>
            <a:gdLst/>
            <a:ahLst/>
            <a:cxnLst/>
            <a:rect l="l" t="t" r="r" b="b"/>
            <a:pathLst>
              <a:path w="4828486" h="2438386">
                <a:moveTo>
                  <a:pt x="0" y="0"/>
                </a:moveTo>
                <a:lnTo>
                  <a:pt x="4828487" y="0"/>
                </a:lnTo>
                <a:lnTo>
                  <a:pt x="4828487" y="2438386"/>
                </a:lnTo>
                <a:lnTo>
                  <a:pt x="0" y="24383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6576871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3"/>
          <p:cNvSpPr txBox="1"/>
          <p:nvPr/>
        </p:nvSpPr>
        <p:spPr>
          <a:xfrm>
            <a:off x="11949864" y="5389567"/>
            <a:ext cx="221227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1"/>
              </a:lnSpc>
              <a:spcBef>
                <a:spcPct val="0"/>
              </a:spcBef>
            </a:pPr>
            <a:r>
              <a:rPr lang="en-US" sz="1093" spc="127">
                <a:solidFill>
                  <a:srgbClr val="000000"/>
                </a:solidFill>
                <a:latin typeface="Garet"/>
              </a:rPr>
              <a:t>3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1679014" y="278297"/>
            <a:ext cx="14910028" cy="8304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65"/>
              </a:lnSpc>
              <a:spcBef>
                <a:spcPct val="0"/>
              </a:spcBef>
            </a:pPr>
            <a:r>
              <a:rPr lang="uk-UA" sz="7200" b="1">
                <a:solidFill>
                  <a:srgbClr val="5271FF"/>
                </a:solidFill>
              </a:rPr>
              <a:t>КОЛЕСО БАЛАНСУ СПОРТСМЕНА</a:t>
            </a:r>
            <a:endParaRPr lang="en-US" sz="7200" b="1">
              <a:solidFill>
                <a:srgbClr val="5271FF"/>
              </a:solidFill>
            </a:endParaRPr>
          </a:p>
        </p:txBody>
      </p:sp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D632D2EB-780C-2F3F-4B72-C2F58B637342}"/>
              </a:ext>
            </a:extLst>
          </p:cNvPr>
          <p:cNvGrpSpPr/>
          <p:nvPr/>
        </p:nvGrpSpPr>
        <p:grpSpPr>
          <a:xfrm>
            <a:off x="3200400" y="1790700"/>
            <a:ext cx="10916454" cy="7864025"/>
            <a:chOff x="5289106" y="1607292"/>
            <a:chExt cx="10916454" cy="7864025"/>
          </a:xfrm>
        </p:grpSpPr>
        <p:grpSp>
          <p:nvGrpSpPr>
            <p:cNvPr id="10" name="Group 10"/>
            <p:cNvGrpSpPr/>
            <p:nvPr/>
          </p:nvGrpSpPr>
          <p:grpSpPr>
            <a:xfrm>
              <a:off x="7631053" y="2145040"/>
              <a:ext cx="6753289" cy="6753289"/>
              <a:chOff x="57214" y="57214"/>
              <a:chExt cx="6614333" cy="6614333"/>
            </a:xfrm>
          </p:grpSpPr>
          <p:grpSp>
            <p:nvGrpSpPr>
              <p:cNvPr id="11" name="Group 11"/>
              <p:cNvGrpSpPr/>
              <p:nvPr/>
            </p:nvGrpSpPr>
            <p:grpSpPr>
              <a:xfrm rot="60000">
                <a:off x="357866" y="357866"/>
                <a:ext cx="6013030" cy="6013030"/>
                <a:chOff x="0" y="0"/>
                <a:chExt cx="818210" cy="818210"/>
              </a:xfrm>
            </p:grpSpPr>
            <p:sp>
              <p:nvSpPr>
                <p:cNvPr id="12" name="Freeform 12"/>
                <p:cNvSpPr/>
                <p:nvPr/>
              </p:nvSpPr>
              <p:spPr>
                <a:xfrm>
                  <a:off x="0" y="0"/>
                  <a:ext cx="818210" cy="8182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8210" h="818210">
                      <a:moveTo>
                        <a:pt x="409105" y="0"/>
                      </a:moveTo>
                      <a:cubicBezTo>
                        <a:pt x="183162" y="0"/>
                        <a:pt x="0" y="183162"/>
                        <a:pt x="0" y="409105"/>
                      </a:cubicBezTo>
                      <a:cubicBezTo>
                        <a:pt x="0" y="635047"/>
                        <a:pt x="183162" y="818210"/>
                        <a:pt x="409105" y="818210"/>
                      </a:cubicBezTo>
                      <a:cubicBezTo>
                        <a:pt x="635047" y="818210"/>
                        <a:pt x="818210" y="635047"/>
                        <a:pt x="818210" y="409105"/>
                      </a:cubicBezTo>
                      <a:cubicBezTo>
                        <a:pt x="818210" y="183162"/>
                        <a:pt x="635047" y="0"/>
                        <a:pt x="409105" y="0"/>
                      </a:cubicBezTo>
                      <a:close/>
                    </a:path>
                  </a:pathLst>
                </a:custGeom>
                <a:solidFill>
                  <a:srgbClr val="000000">
                    <a:alpha val="0"/>
                  </a:srgbClr>
                </a:solidFill>
                <a:ln w="9525" cap="sq">
                  <a:solidFill>
                    <a:srgbClr val="000000"/>
                  </a:solidFill>
                  <a:prstDash val="solid"/>
                  <a:miter/>
                </a:ln>
              </p:spPr>
            </p:sp>
            <p:sp>
              <p:nvSpPr>
                <p:cNvPr id="13" name="TextBox 13"/>
                <p:cNvSpPr txBox="1"/>
                <p:nvPr/>
              </p:nvSpPr>
              <p:spPr>
                <a:xfrm>
                  <a:off x="76707" y="48132"/>
                  <a:ext cx="664795" cy="693370"/>
                </a:xfrm>
                <a:prstGeom prst="rect">
                  <a:avLst/>
                </a:prstGeom>
              </p:spPr>
              <p:txBody>
                <a:bodyPr lIns="64164" tIns="64164" rIns="64164" bIns="64164" rtlCol="0" anchor="ctr"/>
                <a:lstStyle/>
                <a:p>
                  <a:pPr algn="ctr">
                    <a:lnSpc>
                      <a:spcPts val="2667"/>
                    </a:lnSpc>
                    <a:spcBef>
                      <a:spcPct val="0"/>
                    </a:spcBef>
                  </a:pPr>
                  <a:endParaRPr sz="2450"/>
                </a:p>
              </p:txBody>
            </p:sp>
          </p:grpSp>
          <p:grpSp>
            <p:nvGrpSpPr>
              <p:cNvPr id="14" name="Group 14"/>
              <p:cNvGrpSpPr/>
              <p:nvPr/>
            </p:nvGrpSpPr>
            <p:grpSpPr>
              <a:xfrm rot="60000">
                <a:off x="57214" y="57214"/>
                <a:ext cx="6614333" cy="6614333"/>
                <a:chOff x="0" y="0"/>
                <a:chExt cx="818210" cy="818210"/>
              </a:xfrm>
            </p:grpSpPr>
            <p:sp>
              <p:nvSpPr>
                <p:cNvPr id="15" name="Freeform 15"/>
                <p:cNvSpPr/>
                <p:nvPr/>
              </p:nvSpPr>
              <p:spPr>
                <a:xfrm>
                  <a:off x="0" y="0"/>
                  <a:ext cx="818210" cy="8182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8210" h="818210">
                      <a:moveTo>
                        <a:pt x="409105" y="0"/>
                      </a:moveTo>
                      <a:cubicBezTo>
                        <a:pt x="183162" y="0"/>
                        <a:pt x="0" y="183162"/>
                        <a:pt x="0" y="409105"/>
                      </a:cubicBezTo>
                      <a:cubicBezTo>
                        <a:pt x="0" y="635047"/>
                        <a:pt x="183162" y="818210"/>
                        <a:pt x="409105" y="818210"/>
                      </a:cubicBezTo>
                      <a:cubicBezTo>
                        <a:pt x="635047" y="818210"/>
                        <a:pt x="818210" y="635047"/>
                        <a:pt x="818210" y="409105"/>
                      </a:cubicBezTo>
                      <a:cubicBezTo>
                        <a:pt x="818210" y="183162"/>
                        <a:pt x="635047" y="0"/>
                        <a:pt x="409105" y="0"/>
                      </a:cubicBezTo>
                      <a:close/>
                    </a:path>
                  </a:pathLst>
                </a:custGeom>
                <a:solidFill>
                  <a:srgbClr val="000000">
                    <a:alpha val="0"/>
                  </a:srgbClr>
                </a:solidFill>
                <a:ln w="9525" cap="sq">
                  <a:solidFill>
                    <a:srgbClr val="000000"/>
                  </a:solidFill>
                  <a:prstDash val="solid"/>
                  <a:miter/>
                </a:ln>
              </p:spPr>
            </p:sp>
            <p:sp>
              <p:nvSpPr>
                <p:cNvPr id="16" name="TextBox 16"/>
                <p:cNvSpPr txBox="1"/>
                <p:nvPr/>
              </p:nvSpPr>
              <p:spPr>
                <a:xfrm>
                  <a:off x="76707" y="48132"/>
                  <a:ext cx="664795" cy="693370"/>
                </a:xfrm>
                <a:prstGeom prst="rect">
                  <a:avLst/>
                </a:prstGeom>
              </p:spPr>
              <p:txBody>
                <a:bodyPr lIns="64164" tIns="64164" rIns="64164" bIns="64164" rtlCol="0" anchor="ctr"/>
                <a:lstStyle/>
                <a:p>
                  <a:pPr algn="ctr">
                    <a:lnSpc>
                      <a:spcPts val="2667"/>
                    </a:lnSpc>
                    <a:spcBef>
                      <a:spcPct val="0"/>
                    </a:spcBef>
                  </a:pPr>
                  <a:endParaRPr sz="2450"/>
                </a:p>
              </p:txBody>
            </p:sp>
          </p:grpSp>
          <p:grpSp>
            <p:nvGrpSpPr>
              <p:cNvPr id="17" name="Group 17"/>
              <p:cNvGrpSpPr/>
              <p:nvPr/>
            </p:nvGrpSpPr>
            <p:grpSpPr>
              <a:xfrm rot="60000">
                <a:off x="658517" y="658517"/>
                <a:ext cx="5411727" cy="5411727"/>
                <a:chOff x="0" y="0"/>
                <a:chExt cx="806630" cy="806630"/>
              </a:xfrm>
            </p:grpSpPr>
            <p:sp>
              <p:nvSpPr>
                <p:cNvPr id="18" name="Freeform 18"/>
                <p:cNvSpPr/>
                <p:nvPr/>
              </p:nvSpPr>
              <p:spPr>
                <a:xfrm>
                  <a:off x="0" y="0"/>
                  <a:ext cx="806630" cy="806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6630" h="806630">
                      <a:moveTo>
                        <a:pt x="403315" y="0"/>
                      </a:moveTo>
                      <a:cubicBezTo>
                        <a:pt x="180570" y="0"/>
                        <a:pt x="0" y="180570"/>
                        <a:pt x="0" y="403315"/>
                      </a:cubicBezTo>
                      <a:cubicBezTo>
                        <a:pt x="0" y="626060"/>
                        <a:pt x="180570" y="806630"/>
                        <a:pt x="403315" y="806630"/>
                      </a:cubicBezTo>
                      <a:cubicBezTo>
                        <a:pt x="626060" y="806630"/>
                        <a:pt x="806630" y="626060"/>
                        <a:pt x="806630" y="403315"/>
                      </a:cubicBezTo>
                      <a:cubicBezTo>
                        <a:pt x="806630" y="180570"/>
                        <a:pt x="626060" y="0"/>
                        <a:pt x="403315" y="0"/>
                      </a:cubicBezTo>
                      <a:close/>
                    </a:path>
                  </a:pathLst>
                </a:custGeom>
                <a:solidFill>
                  <a:srgbClr val="000000">
                    <a:alpha val="0"/>
                  </a:srgbClr>
                </a:solidFill>
                <a:ln w="9525" cap="sq">
                  <a:solidFill>
                    <a:srgbClr val="000000"/>
                  </a:solidFill>
                  <a:prstDash val="solid"/>
                  <a:miter/>
                </a:ln>
              </p:spPr>
            </p:sp>
            <p:sp>
              <p:nvSpPr>
                <p:cNvPr id="19" name="TextBox 19"/>
                <p:cNvSpPr txBox="1"/>
                <p:nvPr/>
              </p:nvSpPr>
              <p:spPr>
                <a:xfrm>
                  <a:off x="75622" y="47047"/>
                  <a:ext cx="655387" cy="683962"/>
                </a:xfrm>
                <a:prstGeom prst="rect">
                  <a:avLst/>
                </a:prstGeom>
              </p:spPr>
              <p:txBody>
                <a:bodyPr lIns="64164" tIns="64164" rIns="64164" bIns="64164" rtlCol="0" anchor="ctr"/>
                <a:lstStyle/>
                <a:p>
                  <a:pPr algn="ctr">
                    <a:lnSpc>
                      <a:spcPts val="2667"/>
                    </a:lnSpc>
                    <a:spcBef>
                      <a:spcPct val="0"/>
                    </a:spcBef>
                  </a:pPr>
                  <a:endParaRPr sz="2450"/>
                </a:p>
              </p:txBody>
            </p:sp>
          </p:grpSp>
          <p:grpSp>
            <p:nvGrpSpPr>
              <p:cNvPr id="20" name="Group 20"/>
              <p:cNvGrpSpPr/>
              <p:nvPr/>
            </p:nvGrpSpPr>
            <p:grpSpPr>
              <a:xfrm rot="60000">
                <a:off x="959169" y="959169"/>
                <a:ext cx="4810424" cy="4810424"/>
                <a:chOff x="0" y="0"/>
                <a:chExt cx="717005" cy="717005"/>
              </a:xfrm>
            </p:grpSpPr>
            <p:sp>
              <p:nvSpPr>
                <p:cNvPr id="21" name="Freeform 21"/>
                <p:cNvSpPr/>
                <p:nvPr/>
              </p:nvSpPr>
              <p:spPr>
                <a:xfrm>
                  <a:off x="0" y="0"/>
                  <a:ext cx="717005" cy="717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005" h="717005">
                      <a:moveTo>
                        <a:pt x="358502" y="0"/>
                      </a:moveTo>
                      <a:cubicBezTo>
                        <a:pt x="160507" y="0"/>
                        <a:pt x="0" y="160507"/>
                        <a:pt x="0" y="358502"/>
                      </a:cubicBezTo>
                      <a:cubicBezTo>
                        <a:pt x="0" y="556498"/>
                        <a:pt x="160507" y="717005"/>
                        <a:pt x="358502" y="717005"/>
                      </a:cubicBezTo>
                      <a:cubicBezTo>
                        <a:pt x="556498" y="717005"/>
                        <a:pt x="717005" y="556498"/>
                        <a:pt x="717005" y="358502"/>
                      </a:cubicBezTo>
                      <a:cubicBezTo>
                        <a:pt x="717005" y="160507"/>
                        <a:pt x="556498" y="0"/>
                        <a:pt x="35850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0"/>
                  </a:srgbClr>
                </a:solidFill>
                <a:ln w="9525" cap="sq">
                  <a:solidFill>
                    <a:srgbClr val="000000"/>
                  </a:solidFill>
                  <a:prstDash val="solid"/>
                  <a:miter/>
                </a:ln>
              </p:spPr>
            </p:sp>
            <p:sp>
              <p:nvSpPr>
                <p:cNvPr id="22" name="TextBox 22"/>
                <p:cNvSpPr txBox="1"/>
                <p:nvPr/>
              </p:nvSpPr>
              <p:spPr>
                <a:xfrm>
                  <a:off x="67219" y="38644"/>
                  <a:ext cx="582566" cy="611141"/>
                </a:xfrm>
                <a:prstGeom prst="rect">
                  <a:avLst/>
                </a:prstGeom>
              </p:spPr>
              <p:txBody>
                <a:bodyPr lIns="64164" tIns="64164" rIns="64164" bIns="64164" rtlCol="0" anchor="ctr"/>
                <a:lstStyle/>
                <a:p>
                  <a:pPr algn="ctr">
                    <a:lnSpc>
                      <a:spcPts val="2667"/>
                    </a:lnSpc>
                    <a:spcBef>
                      <a:spcPct val="0"/>
                    </a:spcBef>
                  </a:pPr>
                  <a:endParaRPr sz="2450"/>
                </a:p>
              </p:txBody>
            </p:sp>
          </p:grpSp>
          <p:grpSp>
            <p:nvGrpSpPr>
              <p:cNvPr id="23" name="Group 23"/>
              <p:cNvGrpSpPr/>
              <p:nvPr/>
            </p:nvGrpSpPr>
            <p:grpSpPr>
              <a:xfrm rot="60000">
                <a:off x="1259820" y="1259820"/>
                <a:ext cx="4209121" cy="4209121"/>
                <a:chOff x="0" y="0"/>
                <a:chExt cx="717005" cy="717005"/>
              </a:xfrm>
            </p:grpSpPr>
            <p:sp>
              <p:nvSpPr>
                <p:cNvPr id="24" name="Freeform 24"/>
                <p:cNvSpPr/>
                <p:nvPr/>
              </p:nvSpPr>
              <p:spPr>
                <a:xfrm>
                  <a:off x="0" y="0"/>
                  <a:ext cx="717005" cy="717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005" h="717005">
                      <a:moveTo>
                        <a:pt x="358502" y="0"/>
                      </a:moveTo>
                      <a:cubicBezTo>
                        <a:pt x="160507" y="0"/>
                        <a:pt x="0" y="160507"/>
                        <a:pt x="0" y="358502"/>
                      </a:cubicBezTo>
                      <a:cubicBezTo>
                        <a:pt x="0" y="556498"/>
                        <a:pt x="160507" y="717005"/>
                        <a:pt x="358502" y="717005"/>
                      </a:cubicBezTo>
                      <a:cubicBezTo>
                        <a:pt x="556498" y="717005"/>
                        <a:pt x="717005" y="556498"/>
                        <a:pt x="717005" y="358502"/>
                      </a:cubicBezTo>
                      <a:cubicBezTo>
                        <a:pt x="717005" y="160507"/>
                        <a:pt x="556498" y="0"/>
                        <a:pt x="35850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0"/>
                  </a:srgbClr>
                </a:solidFill>
                <a:ln w="9525" cap="sq">
                  <a:solidFill>
                    <a:srgbClr val="000000"/>
                  </a:solidFill>
                  <a:prstDash val="solid"/>
                  <a:miter/>
                </a:ln>
              </p:spPr>
            </p:sp>
            <p:sp>
              <p:nvSpPr>
                <p:cNvPr id="25" name="TextBox 25"/>
                <p:cNvSpPr txBox="1"/>
                <p:nvPr/>
              </p:nvSpPr>
              <p:spPr>
                <a:xfrm>
                  <a:off x="67219" y="38644"/>
                  <a:ext cx="582566" cy="611141"/>
                </a:xfrm>
                <a:prstGeom prst="rect">
                  <a:avLst/>
                </a:prstGeom>
              </p:spPr>
              <p:txBody>
                <a:bodyPr lIns="64164" tIns="64164" rIns="64164" bIns="64164" rtlCol="0" anchor="ctr"/>
                <a:lstStyle/>
                <a:p>
                  <a:pPr algn="ctr">
                    <a:lnSpc>
                      <a:spcPts val="2667"/>
                    </a:lnSpc>
                    <a:spcBef>
                      <a:spcPct val="0"/>
                    </a:spcBef>
                  </a:pPr>
                  <a:endParaRPr sz="2450"/>
                </a:p>
              </p:txBody>
            </p:sp>
          </p:grpSp>
          <p:grpSp>
            <p:nvGrpSpPr>
              <p:cNvPr id="26" name="Group 26"/>
              <p:cNvGrpSpPr/>
              <p:nvPr/>
            </p:nvGrpSpPr>
            <p:grpSpPr>
              <a:xfrm rot="60000">
                <a:off x="1560472" y="1560472"/>
                <a:ext cx="3607818" cy="3607818"/>
                <a:chOff x="0" y="0"/>
                <a:chExt cx="717005" cy="717005"/>
              </a:xfrm>
            </p:grpSpPr>
            <p:sp>
              <p:nvSpPr>
                <p:cNvPr id="27" name="Freeform 27"/>
                <p:cNvSpPr/>
                <p:nvPr/>
              </p:nvSpPr>
              <p:spPr>
                <a:xfrm>
                  <a:off x="0" y="0"/>
                  <a:ext cx="717005" cy="717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005" h="717005">
                      <a:moveTo>
                        <a:pt x="358502" y="0"/>
                      </a:moveTo>
                      <a:cubicBezTo>
                        <a:pt x="160507" y="0"/>
                        <a:pt x="0" y="160507"/>
                        <a:pt x="0" y="358502"/>
                      </a:cubicBezTo>
                      <a:cubicBezTo>
                        <a:pt x="0" y="556498"/>
                        <a:pt x="160507" y="717005"/>
                        <a:pt x="358502" y="717005"/>
                      </a:cubicBezTo>
                      <a:cubicBezTo>
                        <a:pt x="556498" y="717005"/>
                        <a:pt x="717005" y="556498"/>
                        <a:pt x="717005" y="358502"/>
                      </a:cubicBezTo>
                      <a:cubicBezTo>
                        <a:pt x="717005" y="160507"/>
                        <a:pt x="556498" y="0"/>
                        <a:pt x="35850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0"/>
                  </a:srgbClr>
                </a:solidFill>
                <a:ln w="9525" cap="sq">
                  <a:solidFill>
                    <a:srgbClr val="000000"/>
                  </a:solidFill>
                  <a:prstDash val="solid"/>
                  <a:miter/>
                </a:ln>
              </p:spPr>
            </p:sp>
            <p:sp>
              <p:nvSpPr>
                <p:cNvPr id="28" name="TextBox 28"/>
                <p:cNvSpPr txBox="1"/>
                <p:nvPr/>
              </p:nvSpPr>
              <p:spPr>
                <a:xfrm>
                  <a:off x="67219" y="38644"/>
                  <a:ext cx="582566" cy="611141"/>
                </a:xfrm>
                <a:prstGeom prst="rect">
                  <a:avLst/>
                </a:prstGeom>
              </p:spPr>
              <p:txBody>
                <a:bodyPr lIns="64164" tIns="64164" rIns="64164" bIns="64164" rtlCol="0" anchor="ctr"/>
                <a:lstStyle/>
                <a:p>
                  <a:pPr algn="ctr">
                    <a:lnSpc>
                      <a:spcPts val="2667"/>
                    </a:lnSpc>
                    <a:spcBef>
                      <a:spcPct val="0"/>
                    </a:spcBef>
                  </a:pPr>
                  <a:endParaRPr sz="2450"/>
                </a:p>
              </p:txBody>
            </p:sp>
          </p:grpSp>
          <p:grpSp>
            <p:nvGrpSpPr>
              <p:cNvPr id="29" name="Group 29"/>
              <p:cNvGrpSpPr/>
              <p:nvPr/>
            </p:nvGrpSpPr>
            <p:grpSpPr>
              <a:xfrm rot="60000">
                <a:off x="1861123" y="1861123"/>
                <a:ext cx="3006515" cy="3006515"/>
                <a:chOff x="0" y="0"/>
                <a:chExt cx="717005" cy="717005"/>
              </a:xfrm>
            </p:grpSpPr>
            <p:sp>
              <p:nvSpPr>
                <p:cNvPr id="30" name="Freeform 30"/>
                <p:cNvSpPr/>
                <p:nvPr/>
              </p:nvSpPr>
              <p:spPr>
                <a:xfrm>
                  <a:off x="0" y="0"/>
                  <a:ext cx="717005" cy="717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005" h="717005">
                      <a:moveTo>
                        <a:pt x="358502" y="0"/>
                      </a:moveTo>
                      <a:cubicBezTo>
                        <a:pt x="160507" y="0"/>
                        <a:pt x="0" y="160507"/>
                        <a:pt x="0" y="358502"/>
                      </a:cubicBezTo>
                      <a:cubicBezTo>
                        <a:pt x="0" y="556498"/>
                        <a:pt x="160507" y="717005"/>
                        <a:pt x="358502" y="717005"/>
                      </a:cubicBezTo>
                      <a:cubicBezTo>
                        <a:pt x="556498" y="717005"/>
                        <a:pt x="717005" y="556498"/>
                        <a:pt x="717005" y="358502"/>
                      </a:cubicBezTo>
                      <a:cubicBezTo>
                        <a:pt x="717005" y="160507"/>
                        <a:pt x="556498" y="0"/>
                        <a:pt x="35850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0"/>
                  </a:srgbClr>
                </a:solidFill>
                <a:ln w="9525" cap="sq">
                  <a:solidFill>
                    <a:srgbClr val="000000"/>
                  </a:solidFill>
                  <a:prstDash val="solid"/>
                  <a:miter/>
                </a:ln>
              </p:spPr>
            </p:sp>
            <p:sp>
              <p:nvSpPr>
                <p:cNvPr id="31" name="TextBox 31"/>
                <p:cNvSpPr txBox="1"/>
                <p:nvPr/>
              </p:nvSpPr>
              <p:spPr>
                <a:xfrm>
                  <a:off x="67219" y="38644"/>
                  <a:ext cx="582566" cy="611141"/>
                </a:xfrm>
                <a:prstGeom prst="rect">
                  <a:avLst/>
                </a:prstGeom>
              </p:spPr>
              <p:txBody>
                <a:bodyPr lIns="64164" tIns="64164" rIns="64164" bIns="64164" rtlCol="0" anchor="ctr"/>
                <a:lstStyle/>
                <a:p>
                  <a:pPr algn="ctr">
                    <a:lnSpc>
                      <a:spcPts val="2667"/>
                    </a:lnSpc>
                    <a:spcBef>
                      <a:spcPct val="0"/>
                    </a:spcBef>
                  </a:pPr>
                  <a:endParaRPr sz="2450"/>
                </a:p>
              </p:txBody>
            </p:sp>
          </p:grpSp>
          <p:grpSp>
            <p:nvGrpSpPr>
              <p:cNvPr id="32" name="Group 32"/>
              <p:cNvGrpSpPr/>
              <p:nvPr/>
            </p:nvGrpSpPr>
            <p:grpSpPr>
              <a:xfrm rot="60000">
                <a:off x="2161775" y="2161775"/>
                <a:ext cx="2405212" cy="2405212"/>
                <a:chOff x="0" y="0"/>
                <a:chExt cx="717005" cy="717005"/>
              </a:xfrm>
            </p:grpSpPr>
            <p:sp>
              <p:nvSpPr>
                <p:cNvPr id="33" name="Freeform 33"/>
                <p:cNvSpPr/>
                <p:nvPr/>
              </p:nvSpPr>
              <p:spPr>
                <a:xfrm>
                  <a:off x="0" y="0"/>
                  <a:ext cx="717005" cy="717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005" h="717005">
                      <a:moveTo>
                        <a:pt x="358502" y="0"/>
                      </a:moveTo>
                      <a:cubicBezTo>
                        <a:pt x="160507" y="0"/>
                        <a:pt x="0" y="160507"/>
                        <a:pt x="0" y="358502"/>
                      </a:cubicBezTo>
                      <a:cubicBezTo>
                        <a:pt x="0" y="556498"/>
                        <a:pt x="160507" y="717005"/>
                        <a:pt x="358502" y="717005"/>
                      </a:cubicBezTo>
                      <a:cubicBezTo>
                        <a:pt x="556498" y="717005"/>
                        <a:pt x="717005" y="556498"/>
                        <a:pt x="717005" y="358502"/>
                      </a:cubicBezTo>
                      <a:cubicBezTo>
                        <a:pt x="717005" y="160507"/>
                        <a:pt x="556498" y="0"/>
                        <a:pt x="35850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0"/>
                  </a:srgbClr>
                </a:solidFill>
                <a:ln w="9525" cap="sq">
                  <a:solidFill>
                    <a:srgbClr val="000000"/>
                  </a:solidFill>
                  <a:prstDash val="solid"/>
                  <a:miter/>
                </a:ln>
              </p:spPr>
            </p:sp>
            <p:sp>
              <p:nvSpPr>
                <p:cNvPr id="34" name="TextBox 34"/>
                <p:cNvSpPr txBox="1"/>
                <p:nvPr/>
              </p:nvSpPr>
              <p:spPr>
                <a:xfrm>
                  <a:off x="67219" y="38644"/>
                  <a:ext cx="582566" cy="611141"/>
                </a:xfrm>
                <a:prstGeom prst="rect">
                  <a:avLst/>
                </a:prstGeom>
              </p:spPr>
              <p:txBody>
                <a:bodyPr lIns="64164" tIns="64164" rIns="64164" bIns="64164" rtlCol="0" anchor="ctr"/>
                <a:lstStyle/>
                <a:p>
                  <a:pPr algn="ctr">
                    <a:lnSpc>
                      <a:spcPts val="2667"/>
                    </a:lnSpc>
                    <a:spcBef>
                      <a:spcPct val="0"/>
                    </a:spcBef>
                  </a:pPr>
                  <a:endParaRPr sz="2450"/>
                </a:p>
              </p:txBody>
            </p:sp>
          </p:grpSp>
          <p:grpSp>
            <p:nvGrpSpPr>
              <p:cNvPr id="35" name="Group 35"/>
              <p:cNvGrpSpPr/>
              <p:nvPr/>
            </p:nvGrpSpPr>
            <p:grpSpPr>
              <a:xfrm rot="60000">
                <a:off x="2462426" y="2462426"/>
                <a:ext cx="1803909" cy="1803909"/>
                <a:chOff x="0" y="0"/>
                <a:chExt cx="717005" cy="717005"/>
              </a:xfrm>
            </p:grpSpPr>
            <p:sp>
              <p:nvSpPr>
                <p:cNvPr id="36" name="Freeform 36"/>
                <p:cNvSpPr/>
                <p:nvPr/>
              </p:nvSpPr>
              <p:spPr>
                <a:xfrm>
                  <a:off x="0" y="0"/>
                  <a:ext cx="717005" cy="717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005" h="717005">
                      <a:moveTo>
                        <a:pt x="358502" y="0"/>
                      </a:moveTo>
                      <a:cubicBezTo>
                        <a:pt x="160507" y="0"/>
                        <a:pt x="0" y="160507"/>
                        <a:pt x="0" y="358502"/>
                      </a:cubicBezTo>
                      <a:cubicBezTo>
                        <a:pt x="0" y="556498"/>
                        <a:pt x="160507" y="717005"/>
                        <a:pt x="358502" y="717005"/>
                      </a:cubicBezTo>
                      <a:cubicBezTo>
                        <a:pt x="556498" y="717005"/>
                        <a:pt x="717005" y="556498"/>
                        <a:pt x="717005" y="358502"/>
                      </a:cubicBezTo>
                      <a:cubicBezTo>
                        <a:pt x="717005" y="160507"/>
                        <a:pt x="556498" y="0"/>
                        <a:pt x="35850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0"/>
                  </a:srgbClr>
                </a:solidFill>
                <a:ln w="9525" cap="sq">
                  <a:solidFill>
                    <a:srgbClr val="000000"/>
                  </a:solidFill>
                  <a:prstDash val="solid"/>
                  <a:miter/>
                </a:ln>
              </p:spPr>
            </p:sp>
            <p:sp>
              <p:nvSpPr>
                <p:cNvPr id="37" name="TextBox 37"/>
                <p:cNvSpPr txBox="1"/>
                <p:nvPr/>
              </p:nvSpPr>
              <p:spPr>
                <a:xfrm>
                  <a:off x="67219" y="38644"/>
                  <a:ext cx="582566" cy="611141"/>
                </a:xfrm>
                <a:prstGeom prst="rect">
                  <a:avLst/>
                </a:prstGeom>
              </p:spPr>
              <p:txBody>
                <a:bodyPr lIns="64164" tIns="64164" rIns="64164" bIns="64164" rtlCol="0" anchor="ctr"/>
                <a:lstStyle/>
                <a:p>
                  <a:pPr algn="ctr">
                    <a:lnSpc>
                      <a:spcPts val="2667"/>
                    </a:lnSpc>
                    <a:spcBef>
                      <a:spcPct val="0"/>
                    </a:spcBef>
                  </a:pPr>
                  <a:endParaRPr sz="2450"/>
                </a:p>
              </p:txBody>
            </p:sp>
          </p:grpSp>
          <p:grpSp>
            <p:nvGrpSpPr>
              <p:cNvPr id="38" name="Group 38"/>
              <p:cNvGrpSpPr/>
              <p:nvPr/>
            </p:nvGrpSpPr>
            <p:grpSpPr>
              <a:xfrm rot="60000">
                <a:off x="2763078" y="2763078"/>
                <a:ext cx="1202606" cy="1202606"/>
                <a:chOff x="0" y="0"/>
                <a:chExt cx="717005" cy="717005"/>
              </a:xfrm>
            </p:grpSpPr>
            <p:sp>
              <p:nvSpPr>
                <p:cNvPr id="39" name="Freeform 39"/>
                <p:cNvSpPr/>
                <p:nvPr/>
              </p:nvSpPr>
              <p:spPr>
                <a:xfrm>
                  <a:off x="0" y="0"/>
                  <a:ext cx="717005" cy="717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005" h="717005">
                      <a:moveTo>
                        <a:pt x="358502" y="0"/>
                      </a:moveTo>
                      <a:cubicBezTo>
                        <a:pt x="160507" y="0"/>
                        <a:pt x="0" y="160507"/>
                        <a:pt x="0" y="358502"/>
                      </a:cubicBezTo>
                      <a:cubicBezTo>
                        <a:pt x="0" y="556498"/>
                        <a:pt x="160507" y="717005"/>
                        <a:pt x="358502" y="717005"/>
                      </a:cubicBezTo>
                      <a:cubicBezTo>
                        <a:pt x="556498" y="717005"/>
                        <a:pt x="717005" y="556498"/>
                        <a:pt x="717005" y="358502"/>
                      </a:cubicBezTo>
                      <a:cubicBezTo>
                        <a:pt x="717005" y="160507"/>
                        <a:pt x="556498" y="0"/>
                        <a:pt x="35850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0"/>
                  </a:srgbClr>
                </a:solidFill>
                <a:ln w="9525" cap="sq">
                  <a:solidFill>
                    <a:srgbClr val="000000"/>
                  </a:solidFill>
                  <a:prstDash val="solid"/>
                  <a:miter/>
                </a:ln>
              </p:spPr>
            </p:sp>
            <p:sp>
              <p:nvSpPr>
                <p:cNvPr id="40" name="TextBox 40"/>
                <p:cNvSpPr txBox="1"/>
                <p:nvPr/>
              </p:nvSpPr>
              <p:spPr>
                <a:xfrm>
                  <a:off x="67219" y="38644"/>
                  <a:ext cx="582566" cy="611141"/>
                </a:xfrm>
                <a:prstGeom prst="rect">
                  <a:avLst/>
                </a:prstGeom>
              </p:spPr>
              <p:txBody>
                <a:bodyPr lIns="64164" tIns="64164" rIns="64164" bIns="64164" rtlCol="0" anchor="ctr"/>
                <a:lstStyle/>
                <a:p>
                  <a:pPr algn="ctr">
                    <a:lnSpc>
                      <a:spcPts val="2667"/>
                    </a:lnSpc>
                    <a:spcBef>
                      <a:spcPct val="0"/>
                    </a:spcBef>
                  </a:pPr>
                  <a:endParaRPr sz="2450"/>
                </a:p>
              </p:txBody>
            </p:sp>
          </p:grpSp>
          <p:sp>
            <p:nvSpPr>
              <p:cNvPr id="41" name="AutoShape 41"/>
              <p:cNvSpPr/>
              <p:nvPr/>
            </p:nvSpPr>
            <p:spPr>
              <a:xfrm>
                <a:off x="84598" y="3364381"/>
                <a:ext cx="6559567" cy="0"/>
              </a:xfrm>
              <a:prstGeom prst="line">
                <a:avLst/>
              </a:prstGeom>
              <a:ln w="11431" cap="flat">
                <a:solidFill>
                  <a:srgbClr val="000000"/>
                </a:solidFill>
                <a:prstDash val="solid"/>
                <a:headEnd type="none" w="sm" len="sm"/>
                <a:tailEnd type="none" w="sm" len="sm"/>
              </a:ln>
            </p:spPr>
          </p:sp>
          <p:sp>
            <p:nvSpPr>
              <p:cNvPr id="42" name="AutoShape 42"/>
              <p:cNvSpPr/>
              <p:nvPr/>
            </p:nvSpPr>
            <p:spPr>
              <a:xfrm>
                <a:off x="511513" y="1652254"/>
                <a:ext cx="5710048" cy="3373725"/>
              </a:xfrm>
              <a:prstGeom prst="line">
                <a:avLst/>
              </a:prstGeom>
              <a:ln w="11431" cap="flat">
                <a:solidFill>
                  <a:srgbClr val="000000"/>
                </a:solidFill>
                <a:prstDash val="solid"/>
                <a:headEnd type="none" w="sm" len="sm"/>
                <a:tailEnd type="none" w="sm" len="sm"/>
              </a:ln>
            </p:spPr>
          </p:sp>
          <p:sp>
            <p:nvSpPr>
              <p:cNvPr id="43" name="AutoShape 43"/>
              <p:cNvSpPr/>
              <p:nvPr/>
            </p:nvSpPr>
            <p:spPr>
              <a:xfrm flipV="1">
                <a:off x="3364381" y="84598"/>
                <a:ext cx="0" cy="6559567"/>
              </a:xfrm>
              <a:prstGeom prst="line">
                <a:avLst/>
              </a:prstGeom>
              <a:ln w="11431" cap="flat">
                <a:solidFill>
                  <a:srgbClr val="000000"/>
                </a:solidFill>
                <a:prstDash val="solid"/>
                <a:headEnd type="none" w="sm" len="sm"/>
                <a:tailEnd type="none" w="sm" len="sm"/>
              </a:ln>
            </p:spPr>
          </p:sp>
          <p:sp>
            <p:nvSpPr>
              <p:cNvPr id="44" name="AutoShape 44"/>
              <p:cNvSpPr/>
              <p:nvPr/>
            </p:nvSpPr>
            <p:spPr>
              <a:xfrm flipV="1">
                <a:off x="1682521" y="533570"/>
                <a:ext cx="3397138" cy="5682857"/>
              </a:xfrm>
              <a:prstGeom prst="line">
                <a:avLst/>
              </a:prstGeom>
              <a:ln w="11431" cap="flat">
                <a:solidFill>
                  <a:srgbClr val="000000"/>
                </a:solidFill>
                <a:prstDash val="solid"/>
                <a:headEnd type="none" w="sm" len="sm"/>
                <a:tailEnd type="none" w="sm" len="sm"/>
              </a:ln>
            </p:spPr>
          </p:sp>
        </p:grpSp>
        <p:sp>
          <p:nvSpPr>
            <p:cNvPr id="45" name="TextBox 45"/>
            <p:cNvSpPr txBox="1"/>
            <p:nvPr/>
          </p:nvSpPr>
          <p:spPr>
            <a:xfrm>
              <a:off x="8293930" y="8917903"/>
              <a:ext cx="1808882" cy="553414"/>
            </a:xfrm>
            <a:prstGeom prst="roundRect">
              <a:avLst/>
            </a:prstGeom>
            <a:solidFill>
              <a:srgbClr val="EDCED7"/>
            </a:solidFill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algn="ctr">
                <a:lnSpc>
                  <a:spcPts val="1260"/>
                </a:lnSpc>
                <a:spcBef>
                  <a:spcPct val="0"/>
                </a:spcBef>
                <a:defRPr sz="1050" spc="121">
                  <a:solidFill>
                    <a:srgbClr val="000000"/>
                  </a:solidFill>
                  <a:latin typeface="Garet"/>
                </a:defRPr>
              </a:lvl1pPr>
            </a:lstStyle>
            <a:p>
              <a:r>
                <a:rPr lang="uk-UA" sz="1429"/>
                <a:t>7.ЗДОРОВ’Я, СПОРТИВНЕ ХАРЧУВАННЯ</a:t>
              </a:r>
              <a:endParaRPr lang="en-US" sz="1429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6309700" y="1607292"/>
              <a:ext cx="4369310" cy="482402"/>
            </a:xfrm>
            <a:prstGeom prst="roundRect">
              <a:avLst/>
            </a:prstGeom>
            <a:solidFill>
              <a:srgbClr val="EBE79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715"/>
                </a:lnSpc>
                <a:spcBef>
                  <a:spcPct val="0"/>
                </a:spcBef>
              </a:pPr>
              <a:r>
                <a:rPr lang="uk-UA" sz="1429" spc="165">
                  <a:solidFill>
                    <a:srgbClr val="000000"/>
                  </a:solidFill>
                  <a:latin typeface="Garet"/>
                </a:rPr>
                <a:t>12.ОСОБИСТІСНИЙ Й ПРОФЕСІЙНИЙ РОЗВИТОК, САМОВДОСКОНАЛЕННЯ</a:t>
              </a:r>
              <a:endParaRPr lang="en-US" sz="1429" spc="165">
                <a:solidFill>
                  <a:srgbClr val="000000"/>
                </a:solidFill>
                <a:latin typeface="Garet"/>
              </a:endParaRPr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13583623" y="7813759"/>
              <a:ext cx="2233538" cy="184519"/>
            </a:xfrm>
            <a:prstGeom prst="roundRect">
              <a:avLst/>
            </a:prstGeom>
            <a:solidFill>
              <a:srgbClr val="EDCED7"/>
            </a:solidFill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algn="ctr">
                <a:lnSpc>
                  <a:spcPts val="1260"/>
                </a:lnSpc>
                <a:spcBef>
                  <a:spcPct val="0"/>
                </a:spcBef>
                <a:defRPr sz="1050" spc="121">
                  <a:solidFill>
                    <a:srgbClr val="000000"/>
                  </a:solidFill>
                  <a:latin typeface="Garet"/>
                </a:defRPr>
              </a:lvl1pPr>
            </a:lstStyle>
            <a:p>
              <a:r>
                <a:rPr lang="uk-UA" sz="1429"/>
                <a:t>5.ГРОШІ, ФІНАНСИ</a:t>
              </a:r>
              <a:endParaRPr lang="en-US" sz="1429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11643122" y="5389567"/>
              <a:ext cx="221227" cy="1667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11"/>
                </a:lnSpc>
                <a:spcBef>
                  <a:spcPct val="0"/>
                </a:spcBef>
              </a:pPr>
              <a:r>
                <a:rPr lang="en-US" sz="1093" spc="127">
                  <a:solidFill>
                    <a:srgbClr val="000000"/>
                  </a:solidFill>
                  <a:latin typeface="Garet"/>
                </a:rPr>
                <a:t>2</a:t>
              </a:r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11336380" y="5389567"/>
              <a:ext cx="221227" cy="1667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11"/>
                </a:lnSpc>
                <a:spcBef>
                  <a:spcPct val="0"/>
                </a:spcBef>
              </a:pPr>
              <a:r>
                <a:rPr lang="en-US" sz="1093" spc="127">
                  <a:solidFill>
                    <a:srgbClr val="000000"/>
                  </a:solidFill>
                  <a:latin typeface="Garet"/>
                </a:rPr>
                <a:t>1</a:t>
              </a:r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12256607" y="5389567"/>
              <a:ext cx="221227" cy="1667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11"/>
                </a:lnSpc>
                <a:spcBef>
                  <a:spcPct val="0"/>
                </a:spcBef>
              </a:pPr>
              <a:r>
                <a:rPr lang="en-US" sz="1093" spc="127">
                  <a:solidFill>
                    <a:srgbClr val="000000"/>
                  </a:solidFill>
                  <a:latin typeface="Garet"/>
                </a:rPr>
                <a:t>4</a:t>
              </a:r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12870091" y="5389567"/>
              <a:ext cx="221227" cy="1667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11"/>
                </a:lnSpc>
                <a:spcBef>
                  <a:spcPct val="0"/>
                </a:spcBef>
              </a:pPr>
              <a:r>
                <a:rPr lang="en-US" sz="1093" spc="127">
                  <a:solidFill>
                    <a:srgbClr val="000000"/>
                  </a:solidFill>
                  <a:latin typeface="Garet"/>
                </a:rPr>
                <a:t>6</a:t>
              </a:r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13790318" y="5389567"/>
              <a:ext cx="221227" cy="1667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11"/>
                </a:lnSpc>
                <a:spcBef>
                  <a:spcPct val="0"/>
                </a:spcBef>
              </a:pPr>
              <a:r>
                <a:rPr lang="en-US" sz="1093" spc="127">
                  <a:solidFill>
                    <a:srgbClr val="000000"/>
                  </a:solidFill>
                  <a:latin typeface="Garet"/>
                </a:rPr>
                <a:t>9</a:t>
              </a:r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12563349" y="5389567"/>
              <a:ext cx="221227" cy="1667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11"/>
                </a:lnSpc>
                <a:spcBef>
                  <a:spcPct val="0"/>
                </a:spcBef>
              </a:pPr>
              <a:r>
                <a:rPr lang="en-US" sz="1093" spc="127">
                  <a:solidFill>
                    <a:srgbClr val="000000"/>
                  </a:solidFill>
                  <a:latin typeface="Garet"/>
                </a:rPr>
                <a:t>5</a:t>
              </a:r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13483576" y="5389567"/>
              <a:ext cx="221227" cy="1667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11"/>
                </a:lnSpc>
                <a:spcBef>
                  <a:spcPct val="0"/>
                </a:spcBef>
              </a:pPr>
              <a:r>
                <a:rPr lang="en-US" sz="1093" spc="127">
                  <a:solidFill>
                    <a:srgbClr val="000000"/>
                  </a:solidFill>
                  <a:latin typeface="Garet"/>
                </a:rPr>
                <a:t>8</a:t>
              </a:r>
            </a:p>
          </p:txBody>
        </p:sp>
        <p:sp>
          <p:nvSpPr>
            <p:cNvPr id="56" name="TextBox 56"/>
            <p:cNvSpPr txBox="1"/>
            <p:nvPr/>
          </p:nvSpPr>
          <p:spPr>
            <a:xfrm>
              <a:off x="13176833" y="5389567"/>
              <a:ext cx="221227" cy="1667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11"/>
                </a:lnSpc>
                <a:spcBef>
                  <a:spcPct val="0"/>
                </a:spcBef>
              </a:pPr>
              <a:r>
                <a:rPr lang="en-US" sz="1093" spc="127">
                  <a:solidFill>
                    <a:srgbClr val="000000"/>
                  </a:solidFill>
                  <a:latin typeface="Garet"/>
                </a:rPr>
                <a:t>7</a:t>
              </a:r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14097060" y="5389568"/>
              <a:ext cx="221227" cy="1667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11"/>
                </a:lnSpc>
                <a:spcBef>
                  <a:spcPct val="0"/>
                </a:spcBef>
              </a:pPr>
              <a:r>
                <a:rPr lang="en-US" sz="1093" spc="127">
                  <a:solidFill>
                    <a:srgbClr val="000000"/>
                  </a:solidFill>
                  <a:latin typeface="Garet"/>
                </a:rPr>
                <a:t>10</a:t>
              </a:r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5684734" y="6249989"/>
              <a:ext cx="1774306" cy="184519"/>
            </a:xfrm>
            <a:prstGeom prst="roundRect">
              <a:avLst/>
            </a:prstGeom>
            <a:solidFill>
              <a:srgbClr val="EDCED7"/>
            </a:solidFill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algn="ctr">
                <a:lnSpc>
                  <a:spcPts val="1260"/>
                </a:lnSpc>
                <a:spcBef>
                  <a:spcPct val="0"/>
                </a:spcBef>
                <a:defRPr sz="1050" spc="121">
                  <a:solidFill>
                    <a:srgbClr val="000000"/>
                  </a:solidFill>
                  <a:latin typeface="Garet"/>
                </a:defRPr>
              </a:lvl1pPr>
            </a:lstStyle>
            <a:p>
              <a:r>
                <a:rPr lang="uk-UA" sz="1429"/>
                <a:t>9.МИНУЛЕ</a:t>
              </a:r>
              <a:endParaRPr lang="en-US" sz="1429"/>
            </a:p>
          </p:txBody>
        </p:sp>
        <p:sp>
          <p:nvSpPr>
            <p:cNvPr id="59" name="TextBox 59"/>
            <p:cNvSpPr txBox="1"/>
            <p:nvPr/>
          </p:nvSpPr>
          <p:spPr>
            <a:xfrm>
              <a:off x="6277707" y="2818573"/>
              <a:ext cx="2182970" cy="723602"/>
            </a:xfrm>
            <a:prstGeom prst="roundRect">
              <a:avLst/>
            </a:prstGeom>
            <a:solidFill>
              <a:srgbClr val="EDCED7"/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715"/>
                </a:lnSpc>
                <a:spcBef>
                  <a:spcPct val="0"/>
                </a:spcBef>
              </a:pPr>
              <a:r>
                <a:rPr lang="uk-UA" sz="1429" spc="165">
                  <a:solidFill>
                    <a:srgbClr val="000000"/>
                  </a:solidFill>
                  <a:latin typeface="Garet"/>
                </a:rPr>
                <a:t>11. ПСИХОЛОГІЧНА НАЛАШТОВАНІСТЬ  </a:t>
              </a:r>
              <a:endParaRPr lang="en-US" sz="1429" spc="165">
                <a:solidFill>
                  <a:srgbClr val="000000"/>
                </a:solidFill>
                <a:latin typeface="Garet"/>
              </a:endParaRPr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11775389" y="8856954"/>
              <a:ext cx="3759388" cy="368967"/>
            </a:xfrm>
            <a:prstGeom prst="roundRect">
              <a:avLst/>
            </a:prstGeom>
            <a:solidFill>
              <a:srgbClr val="EBE79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>
                <a:lnSpc>
                  <a:spcPts val="1260"/>
                </a:lnSpc>
                <a:spcBef>
                  <a:spcPct val="0"/>
                </a:spcBef>
                <a:defRPr sz="1050" spc="121">
                  <a:solidFill>
                    <a:srgbClr val="000000"/>
                  </a:solidFill>
                  <a:latin typeface="Garet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 algn="ctr"/>
              <a:r>
                <a:rPr lang="uk-UA" sz="1429"/>
                <a:t>6.ВІДПОЧИНОК, ВІДНОВЛЕННЯ, РЕАБІЛІТАЦІЯ</a:t>
              </a:r>
              <a:endParaRPr lang="en-US" sz="1429"/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14430362" y="4408926"/>
              <a:ext cx="1733335" cy="368967"/>
            </a:xfrm>
            <a:prstGeom prst="roundRect">
              <a:avLst/>
            </a:prstGeom>
            <a:solidFill>
              <a:srgbClr val="EDCED7"/>
            </a:solidFill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algn="ctr">
                <a:lnSpc>
                  <a:spcPts val="1260"/>
                </a:lnSpc>
                <a:spcBef>
                  <a:spcPct val="0"/>
                </a:spcBef>
                <a:defRPr sz="1050" spc="121">
                  <a:solidFill>
                    <a:srgbClr val="000000"/>
                  </a:solidFill>
                  <a:latin typeface="Garet"/>
                </a:defRPr>
              </a:lvl1pPr>
            </a:lstStyle>
            <a:p>
              <a:r>
                <a:rPr lang="uk-UA" sz="1429"/>
                <a:t>3.СТРАТЕГІЯ, ТАКТИКА</a:t>
              </a:r>
              <a:endParaRPr lang="en-US" sz="1429"/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12019531" y="1724891"/>
              <a:ext cx="2274454" cy="368967"/>
            </a:xfrm>
            <a:prstGeom prst="roundRect">
              <a:avLst/>
            </a:prstGeom>
            <a:solidFill>
              <a:srgbClr val="EDCED7"/>
            </a:solidFill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algn="ctr">
                <a:lnSpc>
                  <a:spcPts val="1260"/>
                </a:lnSpc>
                <a:spcBef>
                  <a:spcPct val="0"/>
                </a:spcBef>
                <a:defRPr sz="1050" spc="121">
                  <a:solidFill>
                    <a:srgbClr val="000000"/>
                  </a:solidFill>
                  <a:latin typeface="Garet"/>
                </a:defRPr>
              </a:lvl1pPr>
            </a:lstStyle>
            <a:p>
              <a:r>
                <a:rPr lang="uk-UA" sz="1429"/>
                <a:t>1.СПОРТИВНІ ТРЕНУВАННЯ</a:t>
              </a:r>
              <a:endParaRPr lang="en-US" sz="1429"/>
            </a:p>
          </p:txBody>
        </p:sp>
        <p:sp>
          <p:nvSpPr>
            <p:cNvPr id="67" name="AutoShape 42">
              <a:extLst>
                <a:ext uri="{FF2B5EF4-FFF2-40B4-BE49-F238E27FC236}">
                  <a16:creationId xmlns:a16="http://schemas.microsoft.com/office/drawing/2014/main" id="{AFD1192D-4F41-F5F1-917C-C7D78CFB4E26}"/>
                </a:ext>
              </a:extLst>
            </p:cNvPr>
            <p:cNvSpPr/>
            <p:nvPr/>
          </p:nvSpPr>
          <p:spPr>
            <a:xfrm>
              <a:off x="9424899" y="2514025"/>
              <a:ext cx="3191094" cy="5961234"/>
            </a:xfrm>
            <a:prstGeom prst="line">
              <a:avLst/>
            </a:prstGeom>
            <a:ln w="11431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8" name="AutoShape 44">
              <a:extLst>
                <a:ext uri="{FF2B5EF4-FFF2-40B4-BE49-F238E27FC236}">
                  <a16:creationId xmlns:a16="http://schemas.microsoft.com/office/drawing/2014/main" id="{F16F625F-D26C-803A-19B3-67AF898C3905}"/>
                </a:ext>
              </a:extLst>
            </p:cNvPr>
            <p:cNvSpPr/>
            <p:nvPr/>
          </p:nvSpPr>
          <p:spPr>
            <a:xfrm flipV="1">
              <a:off x="7979731" y="4031984"/>
              <a:ext cx="6079232" cy="2970889"/>
            </a:xfrm>
            <a:prstGeom prst="line">
              <a:avLst/>
            </a:prstGeom>
            <a:ln w="11431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9" name="TextBox 62">
              <a:extLst>
                <a:ext uri="{FF2B5EF4-FFF2-40B4-BE49-F238E27FC236}">
                  <a16:creationId xmlns:a16="http://schemas.microsoft.com/office/drawing/2014/main" id="{AD2745C2-1574-7A97-F5FF-B497D8FB702D}"/>
                </a:ext>
              </a:extLst>
            </p:cNvPr>
            <p:cNvSpPr txBox="1"/>
            <p:nvPr/>
          </p:nvSpPr>
          <p:spPr>
            <a:xfrm>
              <a:off x="13737383" y="2860355"/>
              <a:ext cx="1829977" cy="482402"/>
            </a:xfrm>
            <a:prstGeom prst="roundRect">
              <a:avLst/>
            </a:prstGeom>
            <a:solidFill>
              <a:srgbClr val="EBE790"/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715"/>
                </a:lnSpc>
              </a:pPr>
              <a:r>
                <a:rPr lang="uk-UA" sz="1429" spc="165">
                  <a:solidFill>
                    <a:srgbClr val="000000"/>
                  </a:solidFill>
                  <a:latin typeface="Garet"/>
                </a:rPr>
                <a:t>2.ТУРНІРИ, ЗМАГАННЯ</a:t>
              </a:r>
              <a:endParaRPr lang="en-US" sz="1429" spc="165">
                <a:solidFill>
                  <a:srgbClr val="000000"/>
                </a:solidFill>
                <a:latin typeface="Garet"/>
              </a:endParaRPr>
            </a:p>
          </p:txBody>
        </p:sp>
        <p:sp>
          <p:nvSpPr>
            <p:cNvPr id="70" name="TextBox 47">
              <a:extLst>
                <a:ext uri="{FF2B5EF4-FFF2-40B4-BE49-F238E27FC236}">
                  <a16:creationId xmlns:a16="http://schemas.microsoft.com/office/drawing/2014/main" id="{90CFC480-4A0A-996E-633C-10B66447A177}"/>
                </a:ext>
              </a:extLst>
            </p:cNvPr>
            <p:cNvSpPr txBox="1"/>
            <p:nvPr/>
          </p:nvSpPr>
          <p:spPr>
            <a:xfrm>
              <a:off x="14461852" y="6332971"/>
              <a:ext cx="1743708" cy="241201"/>
            </a:xfrm>
            <a:prstGeom prst="roundRect">
              <a:avLst/>
            </a:prstGeom>
            <a:solidFill>
              <a:srgbClr val="EBE790"/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715"/>
                </a:lnSpc>
                <a:spcBef>
                  <a:spcPct val="0"/>
                </a:spcBef>
              </a:pPr>
              <a:r>
                <a:rPr lang="uk-UA" sz="1429" spc="165">
                  <a:solidFill>
                    <a:srgbClr val="000000"/>
                  </a:solidFill>
                  <a:latin typeface="Garet"/>
                </a:rPr>
                <a:t>4.СІМ’Я, ДРУЗІ</a:t>
              </a:r>
              <a:endParaRPr lang="en-US" sz="1429" spc="165">
                <a:solidFill>
                  <a:srgbClr val="000000"/>
                </a:solidFill>
                <a:latin typeface="Garet"/>
              </a:endParaRPr>
            </a:p>
          </p:txBody>
        </p:sp>
        <p:sp>
          <p:nvSpPr>
            <p:cNvPr id="71" name="TextBox 47">
              <a:extLst>
                <a:ext uri="{FF2B5EF4-FFF2-40B4-BE49-F238E27FC236}">
                  <a16:creationId xmlns:a16="http://schemas.microsoft.com/office/drawing/2014/main" id="{7BA64387-4AB4-5E0C-D4DB-5FF44DDF63DC}"/>
                </a:ext>
              </a:extLst>
            </p:cNvPr>
            <p:cNvSpPr txBox="1"/>
            <p:nvPr/>
          </p:nvSpPr>
          <p:spPr>
            <a:xfrm>
              <a:off x="5289106" y="7747849"/>
              <a:ext cx="3096796" cy="368967"/>
            </a:xfrm>
            <a:prstGeom prst="roundRect">
              <a:avLst/>
            </a:prstGeom>
            <a:solidFill>
              <a:srgbClr val="EBE79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>
                <a:lnSpc>
                  <a:spcPts val="1260"/>
                </a:lnSpc>
                <a:spcBef>
                  <a:spcPct val="0"/>
                </a:spcBef>
                <a:defRPr sz="1050" spc="121">
                  <a:solidFill>
                    <a:srgbClr val="000000"/>
                  </a:solidFill>
                  <a:latin typeface="Garet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 algn="ctr"/>
              <a:r>
                <a:rPr lang="uk-UA" sz="1429"/>
                <a:t>8. ВЗАЄМОДІЯ З ТРЕНЕРОМ І КОМАНДОЮ</a:t>
              </a:r>
              <a:endParaRPr lang="en-US" sz="1429"/>
            </a:p>
          </p:txBody>
        </p:sp>
        <p:sp>
          <p:nvSpPr>
            <p:cNvPr id="72" name="TextBox 58">
              <a:extLst>
                <a:ext uri="{FF2B5EF4-FFF2-40B4-BE49-F238E27FC236}">
                  <a16:creationId xmlns:a16="http://schemas.microsoft.com/office/drawing/2014/main" id="{045F34E3-171F-1E52-4C0F-A853D349C797}"/>
                </a:ext>
              </a:extLst>
            </p:cNvPr>
            <p:cNvSpPr txBox="1"/>
            <p:nvPr/>
          </p:nvSpPr>
          <p:spPr>
            <a:xfrm>
              <a:off x="5763034" y="4338002"/>
              <a:ext cx="1774306" cy="368967"/>
            </a:xfrm>
            <a:prstGeom prst="roundRect">
              <a:avLst/>
            </a:prstGeom>
            <a:solidFill>
              <a:srgbClr val="EBE79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>
                <a:lnSpc>
                  <a:spcPts val="1260"/>
                </a:lnSpc>
                <a:spcBef>
                  <a:spcPct val="0"/>
                </a:spcBef>
                <a:defRPr sz="1050" spc="121">
                  <a:solidFill>
                    <a:srgbClr val="000000"/>
                  </a:solidFill>
                  <a:latin typeface="Garet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 algn="ctr"/>
              <a:r>
                <a:rPr lang="uk-UA" sz="1429"/>
                <a:t>10.МАЙБУТНЄ,ПЛАНИ, ЦІЛІ</a:t>
              </a:r>
              <a:endParaRPr lang="en-US" sz="1429"/>
            </a:p>
          </p:txBody>
        </p:sp>
      </p:grpSp>
      <p:sp>
        <p:nvSpPr>
          <p:cNvPr id="3" name="Freeform 12">
            <a:extLst>
              <a:ext uri="{FF2B5EF4-FFF2-40B4-BE49-F238E27FC236}">
                <a16:creationId xmlns:a16="http://schemas.microsoft.com/office/drawing/2014/main" id="{14B3C34F-374B-AB0E-E32E-7A6EC01C42BB}"/>
              </a:ext>
            </a:extLst>
          </p:cNvPr>
          <p:cNvSpPr/>
          <p:nvPr/>
        </p:nvSpPr>
        <p:spPr>
          <a:xfrm rot="21143199">
            <a:off x="16147771" y="418303"/>
            <a:ext cx="2256948" cy="2256948"/>
          </a:xfrm>
          <a:custGeom>
            <a:avLst/>
            <a:gdLst/>
            <a:ahLst/>
            <a:cxnLst/>
            <a:rect l="l" t="t" r="r" b="b"/>
            <a:pathLst>
              <a:path w="2256948" h="2256948">
                <a:moveTo>
                  <a:pt x="0" y="0"/>
                </a:moveTo>
                <a:lnTo>
                  <a:pt x="2256948" y="0"/>
                </a:lnTo>
                <a:lnTo>
                  <a:pt x="2256948" y="2256948"/>
                </a:lnTo>
                <a:lnTo>
                  <a:pt x="0" y="22569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11">
            <a:extLst>
              <a:ext uri="{FF2B5EF4-FFF2-40B4-BE49-F238E27FC236}">
                <a16:creationId xmlns:a16="http://schemas.microsoft.com/office/drawing/2014/main" id="{6DD0206A-1537-2554-0A50-2BA2437243E0}"/>
              </a:ext>
            </a:extLst>
          </p:cNvPr>
          <p:cNvSpPr/>
          <p:nvPr/>
        </p:nvSpPr>
        <p:spPr>
          <a:xfrm>
            <a:off x="-2690467" y="-406485"/>
            <a:ext cx="4828486" cy="2438386"/>
          </a:xfrm>
          <a:custGeom>
            <a:avLst/>
            <a:gdLst/>
            <a:ahLst/>
            <a:cxnLst/>
            <a:rect l="l" t="t" r="r" b="b"/>
            <a:pathLst>
              <a:path w="4828486" h="2438386">
                <a:moveTo>
                  <a:pt x="0" y="0"/>
                </a:moveTo>
                <a:lnTo>
                  <a:pt x="4828487" y="0"/>
                </a:lnTo>
                <a:lnTo>
                  <a:pt x="4828487" y="2438386"/>
                </a:lnTo>
                <a:lnTo>
                  <a:pt x="0" y="24383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24">
            <a:extLst>
              <a:ext uri="{FF2B5EF4-FFF2-40B4-BE49-F238E27FC236}">
                <a16:creationId xmlns:a16="http://schemas.microsoft.com/office/drawing/2014/main" id="{30E75D58-8427-5DB5-87E9-226A5A6DC6AF}"/>
              </a:ext>
            </a:extLst>
          </p:cNvPr>
          <p:cNvSpPr/>
          <p:nvPr/>
        </p:nvSpPr>
        <p:spPr>
          <a:xfrm>
            <a:off x="0" y="8898215"/>
            <a:ext cx="3314844" cy="1267928"/>
          </a:xfrm>
          <a:custGeom>
            <a:avLst/>
            <a:gdLst/>
            <a:ahLst/>
            <a:cxnLst/>
            <a:rect l="l" t="t" r="r" b="b"/>
            <a:pathLst>
              <a:path w="3314844" h="1267928">
                <a:moveTo>
                  <a:pt x="0" y="0"/>
                </a:moveTo>
                <a:lnTo>
                  <a:pt x="3314844" y="0"/>
                </a:lnTo>
                <a:lnTo>
                  <a:pt x="3314844" y="1267928"/>
                </a:lnTo>
                <a:lnTo>
                  <a:pt x="0" y="12679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7">
            <a:extLst>
              <a:ext uri="{FF2B5EF4-FFF2-40B4-BE49-F238E27FC236}">
                <a16:creationId xmlns:a16="http://schemas.microsoft.com/office/drawing/2014/main" id="{C28818D8-35D9-C6DB-CD3F-64739BAC762D}"/>
              </a:ext>
            </a:extLst>
          </p:cNvPr>
          <p:cNvGrpSpPr/>
          <p:nvPr/>
        </p:nvGrpSpPr>
        <p:grpSpPr>
          <a:xfrm rot="-10800000">
            <a:off x="12607776" y="7506477"/>
            <a:ext cx="9044460" cy="4226016"/>
            <a:chOff x="0" y="0"/>
            <a:chExt cx="812800" cy="379780"/>
          </a:xfrm>
        </p:grpSpPr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5E370662-73B2-E43E-7569-2308A56CD478}"/>
                </a:ext>
              </a:extLst>
            </p:cNvPr>
            <p:cNvSpPr/>
            <p:nvPr/>
          </p:nvSpPr>
          <p:spPr>
            <a:xfrm>
              <a:off x="0" y="0"/>
              <a:ext cx="812800" cy="379780"/>
            </a:xfrm>
            <a:custGeom>
              <a:avLst/>
              <a:gdLst/>
              <a:ahLst/>
              <a:cxnLst/>
              <a:rect l="l" t="t" r="r" b="b"/>
              <a:pathLst>
                <a:path w="812800" h="379780">
                  <a:moveTo>
                    <a:pt x="406400" y="37978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379780"/>
                  </a:lnTo>
                  <a:close/>
                </a:path>
              </a:pathLst>
            </a:custGeom>
            <a:solidFill>
              <a:srgbClr val="5271FF"/>
            </a:solidFill>
          </p:spPr>
        </p:sp>
        <p:sp>
          <p:nvSpPr>
            <p:cNvPr id="8" name="TextBox 9">
              <a:extLst>
                <a:ext uri="{FF2B5EF4-FFF2-40B4-BE49-F238E27FC236}">
                  <a16:creationId xmlns:a16="http://schemas.microsoft.com/office/drawing/2014/main" id="{F73C3CCC-8D7B-1371-A089-7027F32ED0F2}"/>
                </a:ext>
              </a:extLst>
            </p:cNvPr>
            <p:cNvSpPr txBox="1"/>
            <p:nvPr/>
          </p:nvSpPr>
          <p:spPr>
            <a:xfrm>
              <a:off x="127000" y="17602"/>
              <a:ext cx="558800" cy="1858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0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257555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3979826" y="2915993"/>
            <a:ext cx="15775324" cy="7371007"/>
            <a:chOff x="0" y="0"/>
            <a:chExt cx="812800" cy="3797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379780"/>
            </a:xfrm>
            <a:custGeom>
              <a:avLst/>
              <a:gdLst/>
              <a:ahLst/>
              <a:cxnLst/>
              <a:rect l="l" t="t" r="r" b="b"/>
              <a:pathLst>
                <a:path w="812800" h="379780">
                  <a:moveTo>
                    <a:pt x="406400" y="37978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379780"/>
                  </a:lnTo>
                  <a:close/>
                </a:path>
              </a:pathLst>
            </a:custGeom>
            <a:solidFill>
              <a:srgbClr val="5271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27000" y="17602"/>
              <a:ext cx="558800" cy="1858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804944" y="5522789"/>
            <a:ext cx="2325617" cy="2327992"/>
            <a:chOff x="0" y="0"/>
            <a:chExt cx="807438" cy="80826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07438" cy="808262"/>
            </a:xfrm>
            <a:custGeom>
              <a:avLst/>
              <a:gdLst/>
              <a:ahLst/>
              <a:cxnLst/>
              <a:rect l="l" t="t" r="r" b="b"/>
              <a:pathLst>
                <a:path w="807438" h="808262">
                  <a:moveTo>
                    <a:pt x="0" y="0"/>
                  </a:moveTo>
                  <a:lnTo>
                    <a:pt x="807438" y="0"/>
                  </a:lnTo>
                  <a:lnTo>
                    <a:pt x="807438" y="808262"/>
                  </a:lnTo>
                  <a:lnTo>
                    <a:pt x="0" y="808262"/>
                  </a:lnTo>
                  <a:close/>
                </a:path>
              </a:pathLst>
            </a:custGeom>
            <a:solidFill>
              <a:srgbClr val="5271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9525"/>
              <a:ext cx="807438" cy="8177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2929621" y="4565602"/>
            <a:ext cx="1652365" cy="1652365"/>
          </a:xfrm>
          <a:custGeom>
            <a:avLst/>
            <a:gdLst/>
            <a:ahLst/>
            <a:cxnLst/>
            <a:rect l="l" t="t" r="r" b="b"/>
            <a:pathLst>
              <a:path w="1652365" h="1652365">
                <a:moveTo>
                  <a:pt x="0" y="0"/>
                </a:moveTo>
                <a:lnTo>
                  <a:pt x="1652365" y="0"/>
                </a:lnTo>
                <a:lnTo>
                  <a:pt x="1652365" y="1652365"/>
                </a:lnTo>
                <a:lnTo>
                  <a:pt x="0" y="16523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2202607" y="-190493"/>
            <a:ext cx="4828486" cy="2438386"/>
          </a:xfrm>
          <a:custGeom>
            <a:avLst/>
            <a:gdLst/>
            <a:ahLst/>
            <a:cxnLst/>
            <a:rect l="l" t="t" r="r" b="b"/>
            <a:pathLst>
              <a:path w="4828486" h="2438386">
                <a:moveTo>
                  <a:pt x="0" y="0"/>
                </a:moveTo>
                <a:lnTo>
                  <a:pt x="4828487" y="0"/>
                </a:lnTo>
                <a:lnTo>
                  <a:pt x="4828487" y="2438386"/>
                </a:lnTo>
                <a:lnTo>
                  <a:pt x="0" y="24383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13163" y="9100073"/>
            <a:ext cx="2256948" cy="2256948"/>
          </a:xfrm>
          <a:custGeom>
            <a:avLst/>
            <a:gdLst/>
            <a:ahLst/>
            <a:cxnLst/>
            <a:rect l="l" t="t" r="r" b="b"/>
            <a:pathLst>
              <a:path w="2256948" h="2256948">
                <a:moveTo>
                  <a:pt x="0" y="0"/>
                </a:moveTo>
                <a:lnTo>
                  <a:pt x="2256948" y="0"/>
                </a:lnTo>
                <a:lnTo>
                  <a:pt x="2256948" y="2256948"/>
                </a:lnTo>
                <a:lnTo>
                  <a:pt x="0" y="22569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190441" y="1821686"/>
            <a:ext cx="9163359" cy="13559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042"/>
              </a:lnSpc>
              <a:spcBef>
                <a:spcPct val="0"/>
              </a:spcBef>
            </a:pPr>
            <a:r>
              <a:rPr lang="uk-UA" sz="8800" b="1">
                <a:solidFill>
                  <a:srgbClr val="5271FF"/>
                </a:solidFill>
              </a:rPr>
              <a:t>ВИСНОВКИ</a:t>
            </a:r>
            <a:endParaRPr lang="en-US" sz="8800" b="1">
              <a:solidFill>
                <a:srgbClr val="5271FF"/>
              </a:solidFill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6EB7ACF-FDA0-CBEB-A8E3-0A8305A4959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21618"/>
          <a:stretch/>
        </p:blipFill>
        <p:spPr>
          <a:xfrm>
            <a:off x="11049001" y="769256"/>
            <a:ext cx="7239000" cy="852714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666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933443" y="1998174"/>
            <a:ext cx="11506200" cy="52322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96740" lvl="1"/>
            <a:r>
              <a:rPr lang="ru-RU" sz="4000" b="1">
                <a:latin typeface="Raleway" pitchFamily="2" charset="-52"/>
              </a:rPr>
              <a:t>"Мотивація - це те, що спонукає вас до дії. </a:t>
            </a:r>
            <a:r>
              <a:rPr lang="ru-RU" sz="4000">
                <a:latin typeface="Raleway" pitchFamily="2" charset="-52"/>
              </a:rPr>
              <a:t>Це рушійна сила. Без мотивації дуже важко виступати на хорошому рівні, особливо у високих досягненнях, тому що потрібно багато енергії, щоб заплатити ціну за досягнення дійсно високих цілей". </a:t>
            </a:r>
          </a:p>
          <a:p>
            <a:pPr marL="296740" lvl="1"/>
            <a:endParaRPr lang="ru-RU" sz="4000">
              <a:solidFill>
                <a:srgbClr val="000000"/>
              </a:solidFill>
            </a:endParaRPr>
          </a:p>
          <a:p>
            <a:pPr marL="296740" lvl="1" algn="r"/>
            <a:r>
              <a:rPr lang="ru-RU" sz="2800">
                <a:latin typeface="Raleway" pitchFamily="2" charset="-52"/>
              </a:rPr>
              <a:t>Росіо Помарес, керівниця відділу психології </a:t>
            </a:r>
          </a:p>
          <a:p>
            <a:pPr marL="296740" lvl="1" algn="r"/>
            <a:r>
              <a:rPr lang="ru-RU" sz="2800">
                <a:latin typeface="Raleway" pitchFamily="2" charset="-52"/>
              </a:rPr>
              <a:t>високих досягнень ФК "Барселона</a:t>
            </a:r>
            <a:r>
              <a:rPr lang="ru-RU" sz="3200" b="0" i="1">
                <a:solidFill>
                  <a:srgbClr val="000000"/>
                </a:solidFill>
                <a:effectLst/>
              </a:rPr>
              <a:t>"</a:t>
            </a:r>
            <a:endParaRPr lang="en-US" sz="3200" i="1">
              <a:solidFill>
                <a:srgbClr val="2E2E2E"/>
              </a:solidFill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9639315" y="-568454"/>
            <a:ext cx="9044460" cy="4226016"/>
            <a:chOff x="0" y="0"/>
            <a:chExt cx="812800" cy="3797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379780"/>
            </a:xfrm>
            <a:custGeom>
              <a:avLst/>
              <a:gdLst/>
              <a:ahLst/>
              <a:cxnLst/>
              <a:rect l="l" t="t" r="r" b="b"/>
              <a:pathLst>
                <a:path w="812800" h="379780">
                  <a:moveTo>
                    <a:pt x="406400" y="37978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379780"/>
                  </a:lnTo>
                  <a:close/>
                </a:path>
              </a:pathLst>
            </a:custGeom>
            <a:solidFill>
              <a:srgbClr val="5271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27000" y="17602"/>
              <a:ext cx="558800" cy="1858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248158" y="229132"/>
            <a:ext cx="1608707" cy="705346"/>
          </a:xfrm>
          <a:custGeom>
            <a:avLst/>
            <a:gdLst/>
            <a:ahLst/>
            <a:cxnLst/>
            <a:rect l="l" t="t" r="r" b="b"/>
            <a:pathLst>
              <a:path w="1608707" h="705346">
                <a:moveTo>
                  <a:pt x="0" y="0"/>
                </a:moveTo>
                <a:lnTo>
                  <a:pt x="1608707" y="0"/>
                </a:lnTo>
                <a:lnTo>
                  <a:pt x="1608707" y="705346"/>
                </a:lnTo>
                <a:lnTo>
                  <a:pt x="0" y="7053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223300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259300" y="3657562"/>
            <a:ext cx="2558745" cy="925800"/>
          </a:xfrm>
          <a:custGeom>
            <a:avLst/>
            <a:gdLst/>
            <a:ahLst/>
            <a:cxnLst/>
            <a:rect l="l" t="t" r="r" b="b"/>
            <a:pathLst>
              <a:path w="2558745" h="925800">
                <a:moveTo>
                  <a:pt x="0" y="0"/>
                </a:moveTo>
                <a:lnTo>
                  <a:pt x="2558745" y="0"/>
                </a:lnTo>
                <a:lnTo>
                  <a:pt x="2558745" y="925800"/>
                </a:lnTo>
                <a:lnTo>
                  <a:pt x="0" y="925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495052" y="2632014"/>
            <a:ext cx="1593363" cy="1320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343"/>
              </a:lnSpc>
              <a:spcBef>
                <a:spcPct val="0"/>
              </a:spcBef>
            </a:pPr>
            <a:r>
              <a:rPr lang="en-US" sz="9153">
                <a:solidFill>
                  <a:srgbClr val="DDE3FF"/>
                </a:solidFill>
                <a:latin typeface="Poppins Ultra-Bold"/>
              </a:rPr>
              <a:t>03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1011388" y="4085672"/>
            <a:ext cx="4560692" cy="1538577"/>
          </a:xfrm>
          <a:prstGeom prst="roundRect">
            <a:avLst/>
          </a:prstGeom>
          <a:solidFill>
            <a:srgbClr val="DDE3FF"/>
          </a:solidFill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40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чистий мотив </a:t>
            </a:r>
          </a:p>
          <a:p>
            <a:pPr marL="571500" indent="-57150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40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"брудний мотив"</a:t>
            </a:r>
            <a:endParaRPr lang="en-US" sz="4000" b="1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1839065" y="3918389"/>
            <a:ext cx="6543312" cy="6543312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-95377" y="-95377"/>
              <a:ext cx="6540754" cy="6540754"/>
            </a:xfrm>
            <a:custGeom>
              <a:avLst/>
              <a:gdLst/>
              <a:ahLst/>
              <a:cxnLst/>
              <a:rect l="l" t="t" r="r" b="b"/>
              <a:pathLst>
                <a:path w="6540754" h="6540754">
                  <a:moveTo>
                    <a:pt x="6540754" y="0"/>
                  </a:moveTo>
                  <a:lnTo>
                    <a:pt x="0" y="6540754"/>
                  </a:lnTo>
                  <a:lnTo>
                    <a:pt x="6540754" y="6540754"/>
                  </a:lnTo>
                  <a:close/>
                </a:path>
              </a:pathLst>
            </a:custGeom>
            <a:blipFill>
              <a:blip r:embed="rId2"/>
              <a:stretch>
                <a:fillRect l="-63473" r="-44977" b="-39140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-4821689" y="-203041"/>
            <a:ext cx="9614226" cy="4492239"/>
            <a:chOff x="0" y="0"/>
            <a:chExt cx="812800" cy="3797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379780"/>
            </a:xfrm>
            <a:custGeom>
              <a:avLst/>
              <a:gdLst/>
              <a:ahLst/>
              <a:cxnLst/>
              <a:rect l="l" t="t" r="r" b="b"/>
              <a:pathLst>
                <a:path w="812800" h="379780">
                  <a:moveTo>
                    <a:pt x="406400" y="37978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379780"/>
                  </a:lnTo>
                  <a:close/>
                </a:path>
              </a:pathLst>
            </a:custGeom>
            <a:solidFill>
              <a:srgbClr val="5271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27000" y="17602"/>
              <a:ext cx="558800" cy="1858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5990324" y="1291015"/>
            <a:ext cx="607624" cy="1976012"/>
          </a:xfrm>
          <a:custGeom>
            <a:avLst/>
            <a:gdLst/>
            <a:ahLst/>
            <a:cxnLst/>
            <a:rect l="l" t="t" r="r" b="b"/>
            <a:pathLst>
              <a:path w="607624" h="1976012">
                <a:moveTo>
                  <a:pt x="0" y="0"/>
                </a:moveTo>
                <a:lnTo>
                  <a:pt x="607624" y="0"/>
                </a:lnTo>
                <a:lnTo>
                  <a:pt x="607624" y="1976011"/>
                </a:lnTo>
                <a:lnTo>
                  <a:pt x="0" y="19760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332437" y="8958797"/>
            <a:ext cx="1733432" cy="539531"/>
          </a:xfrm>
          <a:custGeom>
            <a:avLst/>
            <a:gdLst/>
            <a:ahLst/>
            <a:cxnLst/>
            <a:rect l="l" t="t" r="r" b="b"/>
            <a:pathLst>
              <a:path w="1733432" h="539531">
                <a:moveTo>
                  <a:pt x="0" y="0"/>
                </a:moveTo>
                <a:lnTo>
                  <a:pt x="1733431" y="0"/>
                </a:lnTo>
                <a:lnTo>
                  <a:pt x="1733431" y="539531"/>
                </a:lnTo>
                <a:lnTo>
                  <a:pt x="0" y="5395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565096" y="1248513"/>
            <a:ext cx="12425228" cy="8304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65"/>
              </a:lnSpc>
              <a:spcBef>
                <a:spcPct val="0"/>
              </a:spcBef>
            </a:pPr>
            <a:r>
              <a:rPr lang="uk-UA" sz="7200" b="1">
                <a:solidFill>
                  <a:srgbClr val="5271FF"/>
                </a:solidFill>
              </a:rPr>
              <a:t>МОТИВАЦІЯ СПОРТСМЕНА</a:t>
            </a:r>
            <a:endParaRPr lang="en-US" sz="7200" b="1">
              <a:solidFill>
                <a:srgbClr val="5271FF"/>
              </a:solidFill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919631" y="3425235"/>
            <a:ext cx="1593363" cy="1320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343"/>
              </a:lnSpc>
              <a:spcBef>
                <a:spcPct val="0"/>
              </a:spcBef>
            </a:pPr>
            <a:r>
              <a:rPr lang="en-US" sz="9153">
                <a:solidFill>
                  <a:srgbClr val="DDE3FF"/>
                </a:solidFill>
                <a:latin typeface="Poppins Ultra-Bold"/>
              </a:rPr>
              <a:t>02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832334" y="4991100"/>
            <a:ext cx="3767959" cy="1538577"/>
          </a:xfrm>
          <a:prstGeom prst="roundRect">
            <a:avLst/>
          </a:prstGeom>
          <a:solidFill>
            <a:srgbClr val="DDE3FF"/>
          </a:solidFill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40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егоїстична </a:t>
            </a:r>
          </a:p>
          <a:p>
            <a:pPr marL="571500" indent="-57150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40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неегоїстична</a:t>
            </a:r>
            <a:endParaRPr lang="en-US" sz="4000" b="1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2019462" y="4330663"/>
            <a:ext cx="1392915" cy="1320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343"/>
              </a:lnSpc>
              <a:spcBef>
                <a:spcPct val="0"/>
              </a:spcBef>
            </a:pPr>
            <a:r>
              <a:rPr lang="en-US" sz="9153">
                <a:solidFill>
                  <a:srgbClr val="DDE3FF"/>
                </a:solidFill>
                <a:latin typeface="Poppins Ultra-Bold"/>
              </a:rPr>
              <a:t>01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56355" y="5869906"/>
            <a:ext cx="3515646" cy="1538577"/>
          </a:xfrm>
          <a:prstGeom prst="roundRect">
            <a:avLst/>
          </a:prstGeom>
          <a:solidFill>
            <a:srgbClr val="DDE3FF"/>
          </a:solidFill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40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внутрішня</a:t>
            </a:r>
          </a:p>
          <a:p>
            <a:pPr marL="571500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40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зовнішня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533393" y="1798362"/>
            <a:ext cx="7725492" cy="6690276"/>
            <a:chOff x="0" y="0"/>
            <a:chExt cx="6350000" cy="54991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2"/>
              <a:stretch>
                <a:fillRect l="-41886" r="-57767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 rot="-10800000">
            <a:off x="15392400" y="2795330"/>
            <a:ext cx="1964833" cy="1622616"/>
            <a:chOff x="0" y="0"/>
            <a:chExt cx="812800" cy="67123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671234"/>
            </a:xfrm>
            <a:custGeom>
              <a:avLst/>
              <a:gdLst/>
              <a:ahLst/>
              <a:cxnLst/>
              <a:rect l="l" t="t" r="r" b="b"/>
              <a:pathLst>
                <a:path w="812800" h="671234">
                  <a:moveTo>
                    <a:pt x="406400" y="671234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671234"/>
                  </a:lnTo>
                  <a:close/>
                </a:path>
              </a:pathLst>
            </a:custGeom>
            <a:solidFill>
              <a:srgbClr val="5271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38420"/>
              <a:ext cx="558800" cy="3211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6635635" y="6368709"/>
            <a:ext cx="3304731" cy="3304731"/>
          </a:xfrm>
          <a:custGeom>
            <a:avLst/>
            <a:gdLst/>
            <a:ahLst/>
            <a:cxnLst/>
            <a:rect l="l" t="t" r="r" b="b"/>
            <a:pathLst>
              <a:path w="3304731" h="3304731">
                <a:moveTo>
                  <a:pt x="0" y="0"/>
                </a:moveTo>
                <a:lnTo>
                  <a:pt x="3304730" y="0"/>
                </a:lnTo>
                <a:lnTo>
                  <a:pt x="3304730" y="3304731"/>
                </a:lnTo>
                <a:lnTo>
                  <a:pt x="0" y="33047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639800" y="800100"/>
            <a:ext cx="1126317" cy="318185"/>
          </a:xfrm>
          <a:custGeom>
            <a:avLst/>
            <a:gdLst/>
            <a:ahLst/>
            <a:cxnLst/>
            <a:rect l="l" t="t" r="r" b="b"/>
            <a:pathLst>
              <a:path w="1126317" h="318185">
                <a:moveTo>
                  <a:pt x="0" y="0"/>
                </a:moveTo>
                <a:lnTo>
                  <a:pt x="1126317" y="0"/>
                </a:lnTo>
                <a:lnTo>
                  <a:pt x="1126317" y="318185"/>
                </a:lnTo>
                <a:lnTo>
                  <a:pt x="0" y="3181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 rot="-10800000">
            <a:off x="10203790" y="7134648"/>
            <a:ext cx="3750364" cy="3097161"/>
            <a:chOff x="0" y="0"/>
            <a:chExt cx="812800" cy="67123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671234"/>
            </a:xfrm>
            <a:custGeom>
              <a:avLst/>
              <a:gdLst/>
              <a:ahLst/>
              <a:cxnLst/>
              <a:rect l="l" t="t" r="r" b="b"/>
              <a:pathLst>
                <a:path w="812800" h="671234">
                  <a:moveTo>
                    <a:pt x="406400" y="671234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671234"/>
                  </a:lnTo>
                  <a:close/>
                </a:path>
              </a:pathLst>
            </a:custGeom>
            <a:solidFill>
              <a:srgbClr val="5271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27000" y="38420"/>
              <a:ext cx="558800" cy="3211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0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686022" y="2262048"/>
            <a:ext cx="9528525" cy="73250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ru-RU" sz="3400" b="1">
                <a:latin typeface="Raleway" pitchFamily="2" charset="-52"/>
              </a:rPr>
              <a:t>Зовнішня мотивація – це мотивація, що виходить із зовнішнього джерела. </a:t>
            </a:r>
          </a:p>
          <a:p>
            <a:pPr marL="571500" indent="-5715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3400">
                <a:latin typeface="Raleway" pitchFamily="2" charset="-52"/>
              </a:rPr>
              <a:t>Деякі з них є матеріальними, наприклад, фінансові або інші матеріальні нагороди, включаючи трофеї або медалі. Відчутна зовнішня мотивація не обов’язково ідеальна для спортсменів, які стають надто зосередженими на матеріалізмі за рахунок інших аспектів спорту. </a:t>
            </a:r>
          </a:p>
          <a:p>
            <a:pPr marL="571500" indent="-5715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3400">
                <a:latin typeface="Raleway" pitchFamily="2" charset="-52"/>
              </a:rPr>
              <a:t>Нематеріальна зовнішня мотивація включає в себе похвалу, визнання та досягнення, яких часто може бути достатньо для того, щоби мотивувати спортсменів.</a:t>
            </a:r>
            <a:endParaRPr lang="en-US" sz="3400">
              <a:latin typeface="Raleway" pitchFamily="2" charset="-52"/>
            </a:endParaRP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3D37DF57-539E-EFE6-F252-9295BF199A60}"/>
              </a:ext>
            </a:extLst>
          </p:cNvPr>
          <p:cNvSpPr txBox="1"/>
          <p:nvPr/>
        </p:nvSpPr>
        <p:spPr>
          <a:xfrm>
            <a:off x="528629" y="388099"/>
            <a:ext cx="10131977" cy="16126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65"/>
              </a:lnSpc>
              <a:spcBef>
                <a:spcPct val="0"/>
              </a:spcBef>
            </a:pPr>
            <a:r>
              <a:rPr lang="uk-UA" sz="7200" b="1">
                <a:solidFill>
                  <a:srgbClr val="5271FF"/>
                </a:solidFill>
              </a:rPr>
              <a:t>ВНУТРІШНЯ МОТИВАЦІЯ СПОРТСМЕНА</a:t>
            </a:r>
            <a:endParaRPr lang="en-US" sz="7200" b="1">
              <a:solidFill>
                <a:srgbClr val="5271FF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4967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 rot="-10800000">
            <a:off x="13644168" y="873026"/>
            <a:ext cx="1964833" cy="1622616"/>
            <a:chOff x="0" y="0"/>
            <a:chExt cx="812800" cy="67123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671234"/>
            </a:xfrm>
            <a:custGeom>
              <a:avLst/>
              <a:gdLst/>
              <a:ahLst/>
              <a:cxnLst/>
              <a:rect l="l" t="t" r="r" b="b"/>
              <a:pathLst>
                <a:path w="812800" h="671234">
                  <a:moveTo>
                    <a:pt x="406400" y="671234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671234"/>
                  </a:lnTo>
                  <a:close/>
                </a:path>
              </a:pathLst>
            </a:custGeom>
            <a:solidFill>
              <a:srgbClr val="5271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38420"/>
              <a:ext cx="558800" cy="3211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4063427" y="431732"/>
            <a:ext cx="1126317" cy="318185"/>
          </a:xfrm>
          <a:custGeom>
            <a:avLst/>
            <a:gdLst/>
            <a:ahLst/>
            <a:cxnLst/>
            <a:rect l="l" t="t" r="r" b="b"/>
            <a:pathLst>
              <a:path w="1126317" h="318185">
                <a:moveTo>
                  <a:pt x="0" y="0"/>
                </a:moveTo>
                <a:lnTo>
                  <a:pt x="1126317" y="0"/>
                </a:lnTo>
                <a:lnTo>
                  <a:pt x="1126317" y="318185"/>
                </a:lnTo>
                <a:lnTo>
                  <a:pt x="0" y="3181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798150" y="2800113"/>
            <a:ext cx="8905527" cy="66479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ru-RU" sz="3600" b="1">
                <a:latin typeface="Raleway" pitchFamily="2" charset="-52"/>
              </a:rPr>
              <a:t>Внутрішня мотивація виходить зсередини спортсмена або гравця. </a:t>
            </a:r>
          </a:p>
          <a:p>
            <a:pPr>
              <a:spcBef>
                <a:spcPct val="0"/>
              </a:spcBef>
            </a:pPr>
            <a:endParaRPr lang="ru-RU" sz="3600" b="1"/>
          </a:p>
          <a:p>
            <a:pPr>
              <a:spcBef>
                <a:spcPct val="0"/>
              </a:spcBef>
            </a:pPr>
            <a:r>
              <a:rPr lang="ru-RU" sz="3600">
                <a:latin typeface="Raleway" pitchFamily="2" charset="-52"/>
              </a:rPr>
              <a:t>Вона включає в себе природне бажання подолати труднощі і задоволення від повторення досвіду. Ці чинники можуть нагадати спортсменам, чому вони беруть участь у певному виді спорту, особливо під час виснажливих тренувань. Внутрішня мотивація найчастіше підтримується низкою завдань.</a:t>
            </a:r>
            <a:endParaRPr lang="en-US" sz="3600">
              <a:latin typeface="Raleway" pitchFamily="2" charset="-52"/>
            </a:endParaRP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3D37DF57-539E-EFE6-F252-9295BF199A60}"/>
              </a:ext>
            </a:extLst>
          </p:cNvPr>
          <p:cNvSpPr txBox="1"/>
          <p:nvPr/>
        </p:nvSpPr>
        <p:spPr>
          <a:xfrm>
            <a:off x="553247" y="629530"/>
            <a:ext cx="10131977" cy="16126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65"/>
              </a:lnSpc>
              <a:spcBef>
                <a:spcPct val="0"/>
              </a:spcBef>
            </a:pPr>
            <a:r>
              <a:rPr lang="uk-UA" sz="7200" b="1">
                <a:solidFill>
                  <a:srgbClr val="5271FF"/>
                </a:solidFill>
              </a:rPr>
              <a:t>ЗОВНІШНЯ МОТИВАЦІЯ СПОРТСМЕНА</a:t>
            </a:r>
            <a:endParaRPr lang="en-US" sz="7200" b="1">
              <a:solidFill>
                <a:srgbClr val="5271FF"/>
              </a:solidFill>
            </a:endParaRPr>
          </a:p>
        </p:txBody>
      </p:sp>
      <p:grpSp>
        <p:nvGrpSpPr>
          <p:cNvPr id="15" name="Group 13">
            <a:extLst>
              <a:ext uri="{FF2B5EF4-FFF2-40B4-BE49-F238E27FC236}">
                <a16:creationId xmlns:a16="http://schemas.microsoft.com/office/drawing/2014/main" id="{D1633EC4-780D-B91E-93CA-AA5E1A17985F}"/>
              </a:ext>
            </a:extLst>
          </p:cNvPr>
          <p:cNvGrpSpPr/>
          <p:nvPr/>
        </p:nvGrpSpPr>
        <p:grpSpPr>
          <a:xfrm>
            <a:off x="10264027" y="2618751"/>
            <a:ext cx="6868316" cy="5386693"/>
            <a:chOff x="0" y="0"/>
            <a:chExt cx="2678114" cy="2043516"/>
          </a:xfrm>
        </p:grpSpPr>
        <p:pic>
          <p:nvPicPr>
            <p:cNvPr id="16" name="Picture 14">
              <a:extLst>
                <a:ext uri="{FF2B5EF4-FFF2-40B4-BE49-F238E27FC236}">
                  <a16:creationId xmlns:a16="http://schemas.microsoft.com/office/drawing/2014/main" id="{207570E6-FD67-9911-763B-800CD675F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0480" t="11426" r="4707" b="14345"/>
            <a:stretch>
              <a:fillRect/>
            </a:stretch>
          </p:blipFill>
          <p:spPr>
            <a:xfrm>
              <a:off x="0" y="0"/>
              <a:ext cx="2678114" cy="2043516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 rot="-10800000">
            <a:off x="9804389" y="6972300"/>
            <a:ext cx="3750364" cy="3097161"/>
            <a:chOff x="0" y="0"/>
            <a:chExt cx="812800" cy="67123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671234"/>
            </a:xfrm>
            <a:custGeom>
              <a:avLst/>
              <a:gdLst/>
              <a:ahLst/>
              <a:cxnLst/>
              <a:rect l="l" t="t" r="r" b="b"/>
              <a:pathLst>
                <a:path w="812800" h="671234">
                  <a:moveTo>
                    <a:pt x="406400" y="671234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671234"/>
                  </a:lnTo>
                  <a:close/>
                </a:path>
              </a:pathLst>
            </a:custGeom>
            <a:solidFill>
              <a:srgbClr val="5271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27000" y="38420"/>
              <a:ext cx="558800" cy="3211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6459200" y="6476187"/>
            <a:ext cx="3304731" cy="3304731"/>
          </a:xfrm>
          <a:custGeom>
            <a:avLst/>
            <a:gdLst/>
            <a:ahLst/>
            <a:cxnLst/>
            <a:rect l="l" t="t" r="r" b="b"/>
            <a:pathLst>
              <a:path w="3304731" h="3304731">
                <a:moveTo>
                  <a:pt x="0" y="0"/>
                </a:moveTo>
                <a:lnTo>
                  <a:pt x="3304730" y="0"/>
                </a:lnTo>
                <a:lnTo>
                  <a:pt x="3304730" y="3304731"/>
                </a:lnTo>
                <a:lnTo>
                  <a:pt x="0" y="33047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 rot="-10800000">
            <a:off x="13868400" y="873026"/>
            <a:ext cx="1964833" cy="1622616"/>
            <a:chOff x="0" y="0"/>
            <a:chExt cx="812800" cy="67123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671234"/>
            </a:xfrm>
            <a:custGeom>
              <a:avLst/>
              <a:gdLst/>
              <a:ahLst/>
              <a:cxnLst/>
              <a:rect l="l" t="t" r="r" b="b"/>
              <a:pathLst>
                <a:path w="812800" h="671234">
                  <a:moveTo>
                    <a:pt x="406400" y="671234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671234"/>
                  </a:lnTo>
                  <a:close/>
                </a:path>
              </a:pathLst>
            </a:custGeom>
            <a:solidFill>
              <a:srgbClr val="5271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38420"/>
              <a:ext cx="558800" cy="3211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4063427" y="431732"/>
            <a:ext cx="1126317" cy="318185"/>
          </a:xfrm>
          <a:custGeom>
            <a:avLst/>
            <a:gdLst/>
            <a:ahLst/>
            <a:cxnLst/>
            <a:rect l="l" t="t" r="r" b="b"/>
            <a:pathLst>
              <a:path w="1126317" h="318185">
                <a:moveTo>
                  <a:pt x="0" y="0"/>
                </a:moveTo>
                <a:lnTo>
                  <a:pt x="1126317" y="0"/>
                </a:lnTo>
                <a:lnTo>
                  <a:pt x="1126317" y="318185"/>
                </a:lnTo>
                <a:lnTo>
                  <a:pt x="0" y="3181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97488" y="1379836"/>
            <a:ext cx="10703912" cy="78483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3000">
                <a:latin typeface="Raleway" pitchFamily="2" charset="-52"/>
              </a:rPr>
              <a:t>Спортсмен не ставить жодних пріоритетів щодо фінансів, нагород, досягнень, а у нього є </a:t>
            </a:r>
            <a:r>
              <a:rPr lang="ru-RU" sz="3000" b="1">
                <a:latin typeface="Raleway" pitchFamily="2" charset="-52"/>
              </a:rPr>
              <a:t>мотив - розкрити свої здібності, розвинути свої навички, вміння, показати все</a:t>
            </a:r>
            <a:r>
              <a:rPr lang="ru-RU" sz="3000">
                <a:latin typeface="Raleway" pitchFamily="2" charset="-52"/>
              </a:rPr>
              <a:t>, що він може в цьому виді спорту. </a:t>
            </a: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3000">
                <a:latin typeface="Raleway" pitchFamily="2" charset="-52"/>
              </a:rPr>
              <a:t>Спортсмен ставить перед собою мету - стати переможцем, чемпіоном Олімпійських Ігор, і живе цією метою, присвятивши себе цій меті, живе девізом </a:t>
            </a:r>
            <a:r>
              <a:rPr lang="ru-RU" sz="3000" b="1">
                <a:latin typeface="Raleway" pitchFamily="2" charset="-52"/>
              </a:rPr>
              <a:t>«Перемагай люблячи!», «Перемагай себе!». </a:t>
            </a: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3000" b="1">
                <a:latin typeface="Raleway" pitchFamily="2" charset="-52"/>
              </a:rPr>
              <a:t>Не використовує анаболіки </a:t>
            </a:r>
            <a:r>
              <a:rPr lang="ru-RU" sz="3000">
                <a:latin typeface="Raleway" pitchFamily="2" charset="-52"/>
              </a:rPr>
              <a:t>(допінг).</a:t>
            </a: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3000">
                <a:latin typeface="Raleway" pitchFamily="2" charset="-52"/>
              </a:rPr>
              <a:t>Спортсмен, досягнувши макс вершини, ставши Олімпійським Чемпіоном, Чемпіоном Світу, вигравши не один Великий шолом, завжди залишається людиною (не ловить «зоряну хворобу»), а усвідомлює, що </a:t>
            </a:r>
            <a:r>
              <a:rPr lang="ru-RU" sz="3000" b="1">
                <a:latin typeface="Raleway" pitchFamily="2" charset="-52"/>
              </a:rPr>
              <a:t>його перемога - це праця всієї команди, </a:t>
            </a:r>
            <a:r>
              <a:rPr lang="ru-RU" sz="3000">
                <a:latin typeface="Raleway" pitchFamily="2" charset="-52"/>
              </a:rPr>
              <a:t>всіх, хто разом із ним був поруч протягом усього часу (тренер, спаринг-партнер, лікар, масажист, фітнес-тренер, психолог, батьки і т.д.)</a:t>
            </a:r>
            <a:endParaRPr lang="en-US" sz="3000">
              <a:latin typeface="Raleway" pitchFamily="2" charset="-52"/>
            </a:endParaRP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3D37DF57-539E-EFE6-F252-9295BF199A60}"/>
              </a:ext>
            </a:extLst>
          </p:cNvPr>
          <p:cNvSpPr txBox="1"/>
          <p:nvPr/>
        </p:nvSpPr>
        <p:spPr>
          <a:xfrm>
            <a:off x="685800" y="334707"/>
            <a:ext cx="9396409" cy="8304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65"/>
              </a:lnSpc>
              <a:spcBef>
                <a:spcPct val="0"/>
              </a:spcBef>
            </a:pPr>
            <a:r>
              <a:rPr lang="uk-UA" sz="7200" b="1">
                <a:solidFill>
                  <a:srgbClr val="5271FF"/>
                </a:solidFill>
              </a:rPr>
              <a:t>«ЧИСТИЙ» МОТИВ</a:t>
            </a:r>
            <a:endParaRPr lang="en-US" sz="7200" b="1">
              <a:solidFill>
                <a:srgbClr val="5271FF"/>
              </a:solidFill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6535400" y="6550196"/>
            <a:ext cx="3304731" cy="3304731"/>
          </a:xfrm>
          <a:custGeom>
            <a:avLst/>
            <a:gdLst/>
            <a:ahLst/>
            <a:cxnLst/>
            <a:rect l="l" t="t" r="r" b="b"/>
            <a:pathLst>
              <a:path w="3304731" h="3304731">
                <a:moveTo>
                  <a:pt x="0" y="0"/>
                </a:moveTo>
                <a:lnTo>
                  <a:pt x="3304730" y="0"/>
                </a:lnTo>
                <a:lnTo>
                  <a:pt x="3304730" y="3304731"/>
                </a:lnTo>
                <a:lnTo>
                  <a:pt x="0" y="33047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C4F32C3B-428F-8424-13C1-AB69DB8461BD}"/>
              </a:ext>
            </a:extLst>
          </p:cNvPr>
          <p:cNvGrpSpPr/>
          <p:nvPr/>
        </p:nvGrpSpPr>
        <p:grpSpPr>
          <a:xfrm>
            <a:off x="11679570" y="2618751"/>
            <a:ext cx="5376110" cy="5319830"/>
            <a:chOff x="0" y="0"/>
            <a:chExt cx="2678114" cy="2043516"/>
          </a:xfrm>
        </p:grpSpPr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D4E9EDC5-2BAC-1541-0F6D-76E33A568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16942" t="21305" r="24758" b="19381"/>
            <a:stretch>
              <a:fillRect/>
            </a:stretch>
          </p:blipFill>
          <p:spPr>
            <a:xfrm>
              <a:off x="0" y="0"/>
              <a:ext cx="2678114" cy="2043516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 rot="-10800000">
            <a:off x="9804389" y="7028570"/>
            <a:ext cx="3750364" cy="3097161"/>
            <a:chOff x="0" y="0"/>
            <a:chExt cx="812800" cy="67123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671234"/>
            </a:xfrm>
            <a:custGeom>
              <a:avLst/>
              <a:gdLst/>
              <a:ahLst/>
              <a:cxnLst/>
              <a:rect l="l" t="t" r="r" b="b"/>
              <a:pathLst>
                <a:path w="812800" h="671234">
                  <a:moveTo>
                    <a:pt x="406400" y="671234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671234"/>
                  </a:lnTo>
                  <a:close/>
                </a:path>
              </a:pathLst>
            </a:custGeom>
            <a:solidFill>
              <a:srgbClr val="5271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27000" y="38420"/>
              <a:ext cx="558800" cy="3211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0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881921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 rot="-10800000">
            <a:off x="13644168" y="873026"/>
            <a:ext cx="1964833" cy="1622616"/>
            <a:chOff x="0" y="0"/>
            <a:chExt cx="812800" cy="67123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671234"/>
            </a:xfrm>
            <a:custGeom>
              <a:avLst/>
              <a:gdLst/>
              <a:ahLst/>
              <a:cxnLst/>
              <a:rect l="l" t="t" r="r" b="b"/>
              <a:pathLst>
                <a:path w="812800" h="671234">
                  <a:moveTo>
                    <a:pt x="406400" y="671234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671234"/>
                  </a:lnTo>
                  <a:close/>
                </a:path>
              </a:pathLst>
            </a:custGeom>
            <a:solidFill>
              <a:srgbClr val="5271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38420"/>
              <a:ext cx="558800" cy="3211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4063427" y="431732"/>
            <a:ext cx="1126317" cy="318185"/>
          </a:xfrm>
          <a:custGeom>
            <a:avLst/>
            <a:gdLst/>
            <a:ahLst/>
            <a:cxnLst/>
            <a:rect l="l" t="t" r="r" b="b"/>
            <a:pathLst>
              <a:path w="1126317" h="318185">
                <a:moveTo>
                  <a:pt x="0" y="0"/>
                </a:moveTo>
                <a:lnTo>
                  <a:pt x="1126317" y="0"/>
                </a:lnTo>
                <a:lnTo>
                  <a:pt x="1126317" y="318185"/>
                </a:lnTo>
                <a:lnTo>
                  <a:pt x="0" y="3181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54810" y="1821271"/>
            <a:ext cx="9779789" cy="73866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3200">
                <a:latin typeface="Raleway" pitchFamily="2" charset="-52"/>
              </a:rPr>
              <a:t>Соціум "зацікавлений" у результатах, на спортсмена ставлять ставки, </a:t>
            </a:r>
          </a:p>
          <a:p>
            <a:pPr marL="571500" indent="-5715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3200">
                <a:latin typeface="Raleway" pitchFamily="2" charset="-52"/>
              </a:rPr>
              <a:t>є шанс отримати якийсь прибуток (фінансовий), отримати кращий контракт, спортсмена «купують»;</a:t>
            </a:r>
          </a:p>
          <a:p>
            <a:pPr marL="571500" indent="-5715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3200">
                <a:latin typeface="Raleway" pitchFamily="2" charset="-52"/>
              </a:rPr>
              <a:t>показати свою перевагу над іншими (суперництво), отримати кращий контракт;</a:t>
            </a:r>
          </a:p>
          <a:p>
            <a:pPr marL="571500" indent="-5715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3200">
                <a:latin typeface="Raleway" pitchFamily="2" charset="-52"/>
              </a:rPr>
              <a:t>угоди з совістю ("договорняки", коли команда до гри вже програла або виграла (куплені матчі), </a:t>
            </a:r>
          </a:p>
          <a:p>
            <a:pPr marL="571500" indent="-5715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3200">
                <a:latin typeface="Raleway" pitchFamily="2" charset="-52"/>
              </a:rPr>
              <a:t>просування "своїх" дітей або дітей заможних батьків;</a:t>
            </a:r>
          </a:p>
          <a:p>
            <a:pPr marL="571500" indent="-5715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3200">
                <a:latin typeface="Raleway" pitchFamily="2" charset="-52"/>
              </a:rPr>
              <a:t>перешкоджання спортсменам –суперникам (в забігу легкоатлети з однієї команди роблять під час забігу ліктьову атаку, удари в пах тощо). </a:t>
            </a:r>
            <a:endParaRPr lang="en-US" sz="3200">
              <a:latin typeface="Raleway" pitchFamily="2" charset="-52"/>
            </a:endParaRP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3D37DF57-539E-EFE6-F252-9295BF199A60}"/>
              </a:ext>
            </a:extLst>
          </p:cNvPr>
          <p:cNvSpPr txBox="1"/>
          <p:nvPr/>
        </p:nvSpPr>
        <p:spPr>
          <a:xfrm>
            <a:off x="152400" y="590824"/>
            <a:ext cx="9396409" cy="8304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65"/>
              </a:lnSpc>
              <a:spcBef>
                <a:spcPct val="0"/>
              </a:spcBef>
            </a:pPr>
            <a:r>
              <a:rPr lang="uk-UA" sz="7200" b="1">
                <a:solidFill>
                  <a:srgbClr val="5271FF"/>
                </a:solidFill>
              </a:rPr>
              <a:t>«БРУДНИЙ» МОТИВ</a:t>
            </a:r>
            <a:endParaRPr lang="en-US" sz="7200" b="1">
              <a:solidFill>
                <a:srgbClr val="5271FF"/>
              </a:solidFill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6459200" y="6476187"/>
            <a:ext cx="3304731" cy="3304731"/>
          </a:xfrm>
          <a:custGeom>
            <a:avLst/>
            <a:gdLst/>
            <a:ahLst/>
            <a:cxnLst/>
            <a:rect l="l" t="t" r="r" b="b"/>
            <a:pathLst>
              <a:path w="3304731" h="3304731">
                <a:moveTo>
                  <a:pt x="0" y="0"/>
                </a:moveTo>
                <a:lnTo>
                  <a:pt x="3304730" y="0"/>
                </a:lnTo>
                <a:lnTo>
                  <a:pt x="3304730" y="3304731"/>
                </a:lnTo>
                <a:lnTo>
                  <a:pt x="0" y="33047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367B2E8E-224C-C20F-B181-7D9BFAE010AC}"/>
              </a:ext>
            </a:extLst>
          </p:cNvPr>
          <p:cNvSpPr/>
          <p:nvPr/>
        </p:nvSpPr>
        <p:spPr>
          <a:xfrm>
            <a:off x="10684544" y="2628900"/>
            <a:ext cx="6757765" cy="4811941"/>
          </a:xfrm>
          <a:custGeom>
            <a:avLst/>
            <a:gdLst/>
            <a:ahLst/>
            <a:cxnLst/>
            <a:rect l="l" t="t" r="r" b="b"/>
            <a:pathLst>
              <a:path w="9144000" h="6000037">
                <a:moveTo>
                  <a:pt x="0" y="0"/>
                </a:moveTo>
                <a:lnTo>
                  <a:pt x="9144000" y="0"/>
                </a:lnTo>
                <a:lnTo>
                  <a:pt x="9144000" y="6000037"/>
                </a:lnTo>
                <a:lnTo>
                  <a:pt x="0" y="60000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7936" t="-7780" r="-6380" b="-5460"/>
            </a:stretch>
          </a:blipFill>
        </p:spPr>
      </p:sp>
      <p:grpSp>
        <p:nvGrpSpPr>
          <p:cNvPr id="10" name="Group 10"/>
          <p:cNvGrpSpPr/>
          <p:nvPr/>
        </p:nvGrpSpPr>
        <p:grpSpPr>
          <a:xfrm rot="-10800000">
            <a:off x="10558682" y="6896100"/>
            <a:ext cx="3750364" cy="3097161"/>
            <a:chOff x="0" y="0"/>
            <a:chExt cx="812800" cy="67123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671234"/>
            </a:xfrm>
            <a:custGeom>
              <a:avLst/>
              <a:gdLst/>
              <a:ahLst/>
              <a:cxnLst/>
              <a:rect l="l" t="t" r="r" b="b"/>
              <a:pathLst>
                <a:path w="812800" h="671234">
                  <a:moveTo>
                    <a:pt x="406400" y="671234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671234"/>
                  </a:lnTo>
                  <a:close/>
                </a:path>
              </a:pathLst>
            </a:custGeom>
            <a:solidFill>
              <a:srgbClr val="5271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27000" y="38420"/>
              <a:ext cx="558800" cy="3211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0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178648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 rot="-10800000">
            <a:off x="13644168" y="-541624"/>
            <a:ext cx="1964833" cy="1622616"/>
            <a:chOff x="0" y="0"/>
            <a:chExt cx="812800" cy="67123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671234"/>
            </a:xfrm>
            <a:custGeom>
              <a:avLst/>
              <a:gdLst/>
              <a:ahLst/>
              <a:cxnLst/>
              <a:rect l="l" t="t" r="r" b="b"/>
              <a:pathLst>
                <a:path w="812800" h="671234">
                  <a:moveTo>
                    <a:pt x="406400" y="671234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671234"/>
                  </a:lnTo>
                  <a:close/>
                </a:path>
              </a:pathLst>
            </a:custGeom>
            <a:solidFill>
              <a:srgbClr val="5271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38420"/>
              <a:ext cx="558800" cy="3211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4063427" y="431732"/>
            <a:ext cx="1126317" cy="318185"/>
          </a:xfrm>
          <a:custGeom>
            <a:avLst/>
            <a:gdLst/>
            <a:ahLst/>
            <a:cxnLst/>
            <a:rect l="l" t="t" r="r" b="b"/>
            <a:pathLst>
              <a:path w="1126317" h="318185">
                <a:moveTo>
                  <a:pt x="0" y="0"/>
                </a:moveTo>
                <a:lnTo>
                  <a:pt x="1126317" y="0"/>
                </a:lnTo>
                <a:lnTo>
                  <a:pt x="1126317" y="318185"/>
                </a:lnTo>
                <a:lnTo>
                  <a:pt x="0" y="3181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558677" y="2019300"/>
            <a:ext cx="10131976" cy="66018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ru-RU" sz="3300" b="1">
                <a:latin typeface="Raleway" pitchFamily="2" charset="-52"/>
              </a:rPr>
              <a:t>На ранніх етапах:</a:t>
            </a:r>
          </a:p>
          <a:p>
            <a:pPr marL="571500" indent="-5715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3300">
                <a:latin typeface="Raleway" pitchFamily="2" charset="-52"/>
              </a:rPr>
              <a:t>пробудити в дитині бажання розвиватися; </a:t>
            </a:r>
          </a:p>
          <a:p>
            <a:pPr marL="571500" indent="-5715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3300">
                <a:latin typeface="Raleway" pitchFamily="2" charset="-52"/>
              </a:rPr>
              <a:t>сформувати прагнення проявляти кращі якості;</a:t>
            </a:r>
          </a:p>
          <a:p>
            <a:pPr marL="571500" indent="-5715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3300">
                <a:latin typeface="Raleway" pitchFamily="2" charset="-52"/>
              </a:rPr>
              <a:t>навчити керувати своїм тілом, своїми почуттями і думками.       </a:t>
            </a:r>
          </a:p>
          <a:p>
            <a:pPr>
              <a:spcBef>
                <a:spcPct val="0"/>
              </a:spcBef>
            </a:pPr>
            <a:endParaRPr lang="ru-RU" sz="3300">
              <a:latin typeface="Raleway" pitchFamily="2" charset="-52"/>
            </a:endParaRPr>
          </a:p>
          <a:p>
            <a:pPr>
              <a:spcBef>
                <a:spcPct val="0"/>
              </a:spcBef>
            </a:pPr>
            <a:r>
              <a:rPr lang="ru-RU" sz="3300" b="1">
                <a:latin typeface="Raleway" pitchFamily="2" charset="-52"/>
              </a:rPr>
              <a:t>Далі:</a:t>
            </a:r>
          </a:p>
          <a:p>
            <a:pPr marL="571500" indent="-5715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3300">
                <a:latin typeface="Raleway" pitchFamily="2" charset="-52"/>
              </a:rPr>
              <a:t>зберегти бажання постійно розвиватися й вдосконалювати результат, працювати над собою; </a:t>
            </a:r>
          </a:p>
          <a:p>
            <a:pPr marL="571500" indent="-5715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3300">
                <a:latin typeface="Raleway" pitchFamily="2" charset="-52"/>
              </a:rPr>
              <a:t>розвивати здатність ставити цілі та їх досягати; </a:t>
            </a:r>
          </a:p>
          <a:p>
            <a:pPr marL="571500" indent="-5715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3300">
                <a:latin typeface="Raleway" pitchFamily="2" charset="-52"/>
              </a:rPr>
              <a:t>розвивати здатність йти всупереч обставинам, </a:t>
            </a:r>
          </a:p>
          <a:p>
            <a:pPr marL="571500" indent="-5715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3300">
                <a:latin typeface="Raleway" pitchFamily="2" charset="-52"/>
              </a:rPr>
              <a:t>виявляти волю до перемоги. </a:t>
            </a:r>
            <a:endParaRPr lang="en-US" sz="3300">
              <a:latin typeface="Raleway" pitchFamily="2" charset="-52"/>
            </a:endParaRP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3D37DF57-539E-EFE6-F252-9295BF199A60}"/>
              </a:ext>
            </a:extLst>
          </p:cNvPr>
          <p:cNvSpPr txBox="1"/>
          <p:nvPr/>
        </p:nvSpPr>
        <p:spPr>
          <a:xfrm>
            <a:off x="586812" y="319605"/>
            <a:ext cx="10131977" cy="16126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65"/>
              </a:lnSpc>
              <a:spcBef>
                <a:spcPct val="0"/>
              </a:spcBef>
            </a:pPr>
            <a:r>
              <a:rPr lang="uk-UA" sz="7200" b="1">
                <a:solidFill>
                  <a:srgbClr val="5271FF"/>
                </a:solidFill>
              </a:rPr>
              <a:t>МОТИВАЦІЯ ДІТЕЙ ТА ПІДЛІТКІВ</a:t>
            </a:r>
            <a:endParaRPr lang="en-US" sz="7200" b="1">
              <a:solidFill>
                <a:srgbClr val="5271FF"/>
              </a:solidFill>
            </a:endParaRPr>
          </a:p>
        </p:txBody>
      </p:sp>
      <p:grpSp>
        <p:nvGrpSpPr>
          <p:cNvPr id="10" name="Group 10"/>
          <p:cNvGrpSpPr/>
          <p:nvPr/>
        </p:nvGrpSpPr>
        <p:grpSpPr>
          <a:xfrm rot="-10800000">
            <a:off x="9488885" y="6972300"/>
            <a:ext cx="3750364" cy="3097161"/>
            <a:chOff x="0" y="0"/>
            <a:chExt cx="812800" cy="67123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671234"/>
            </a:xfrm>
            <a:custGeom>
              <a:avLst/>
              <a:gdLst/>
              <a:ahLst/>
              <a:cxnLst/>
              <a:rect l="l" t="t" r="r" b="b"/>
              <a:pathLst>
                <a:path w="812800" h="671234">
                  <a:moveTo>
                    <a:pt x="406400" y="671234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671234"/>
                  </a:lnTo>
                  <a:close/>
                </a:path>
              </a:pathLst>
            </a:custGeom>
            <a:solidFill>
              <a:srgbClr val="5271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27000" y="38420"/>
              <a:ext cx="558800" cy="3211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6208176" y="3837573"/>
            <a:ext cx="3304731" cy="3304731"/>
          </a:xfrm>
          <a:custGeom>
            <a:avLst/>
            <a:gdLst/>
            <a:ahLst/>
            <a:cxnLst/>
            <a:rect l="l" t="t" r="r" b="b"/>
            <a:pathLst>
              <a:path w="3304731" h="3304731">
                <a:moveTo>
                  <a:pt x="0" y="0"/>
                </a:moveTo>
                <a:lnTo>
                  <a:pt x="3304730" y="0"/>
                </a:lnTo>
                <a:lnTo>
                  <a:pt x="3304730" y="3304731"/>
                </a:lnTo>
                <a:lnTo>
                  <a:pt x="0" y="33047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id="{6A38BEF9-EEF0-89DA-12F7-E7618F1C9CC1}"/>
              </a:ext>
            </a:extLst>
          </p:cNvPr>
          <p:cNvGrpSpPr/>
          <p:nvPr/>
        </p:nvGrpSpPr>
        <p:grpSpPr>
          <a:xfrm>
            <a:off x="11364067" y="1375138"/>
            <a:ext cx="5563452" cy="8229600"/>
            <a:chOff x="0" y="0"/>
            <a:chExt cx="7417936" cy="10972800"/>
          </a:xfrm>
        </p:grpSpPr>
        <p:pic>
          <p:nvPicPr>
            <p:cNvPr id="3" name="Picture 6">
              <a:extLst>
                <a:ext uri="{FF2B5EF4-FFF2-40B4-BE49-F238E27FC236}">
                  <a16:creationId xmlns:a16="http://schemas.microsoft.com/office/drawing/2014/main" id="{1D89E72E-5C13-45DB-674B-245E888C36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t="685" r="5232" b="5917"/>
            <a:stretch>
              <a:fillRect/>
            </a:stretch>
          </p:blipFill>
          <p:spPr>
            <a:xfrm>
              <a:off x="0" y="0"/>
              <a:ext cx="7417936" cy="10972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24488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2053</Words>
  <Application>Microsoft Office PowerPoint</Application>
  <PresentationFormat>Довільний</PresentationFormat>
  <Paragraphs>240</Paragraphs>
  <Slides>28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28</vt:i4>
      </vt:variant>
    </vt:vector>
  </HeadingPairs>
  <TitlesOfParts>
    <vt:vector size="35" baseType="lpstr">
      <vt:lpstr>Avenir Next LT Pro</vt:lpstr>
      <vt:lpstr>Calibri</vt:lpstr>
      <vt:lpstr>Arial</vt:lpstr>
      <vt:lpstr>Garet</vt:lpstr>
      <vt:lpstr>Poppins Ultra-Bold</vt:lpstr>
      <vt:lpstr>Raleway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Marina</dc:creator>
  <cp:lastModifiedBy>Marina</cp:lastModifiedBy>
  <cp:revision>6</cp:revision>
  <dcterms:created xsi:type="dcterms:W3CDTF">2006-08-16T00:00:00Z</dcterms:created>
  <dcterms:modified xsi:type="dcterms:W3CDTF">2024-02-29T01:15:19Z</dcterms:modified>
  <dc:identifier>DAF-G1HV2zE</dc:identifier>
</cp:coreProperties>
</file>