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96" r:id="rId3"/>
    <p:sldId id="257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40FE1D3-DE5E-439F-A095-5C4F1D8857FB}">
          <p14:sldIdLst>
            <p14:sldId id="256"/>
            <p14:sldId id="296"/>
            <p14:sldId id="257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6E95C-3B1E-4170-AB49-C3B84227C7FA}" type="datetimeFigureOut">
              <a:rPr lang="uk-UA" smtClean="0"/>
              <a:t>18.09.2021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75938-9B35-40E5-A202-15FEE8CBDE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33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6D9D-0C9D-4D80-9463-CD5C09F87352}" type="datetime1">
              <a:rPr lang="uk-UA" smtClean="0"/>
              <a:t>18.09.2021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47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0D33-5BCE-43EF-B156-D821DED59450}" type="datetime1">
              <a:rPr lang="uk-UA" smtClean="0"/>
              <a:t>18.09.2021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385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14CB-5AA1-40D9-9C93-611D2C5971B5}" type="datetime1">
              <a:rPr lang="uk-UA" smtClean="0"/>
              <a:t>18.09.2021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663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A497-2744-496D-B2DE-1F12323C7FC2}" type="datetime1">
              <a:rPr lang="uk-UA" smtClean="0"/>
              <a:t>18.09.2021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31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7736-0495-4CFC-93BC-46E17C6C1C4B}" type="datetime1">
              <a:rPr lang="uk-UA" smtClean="0"/>
              <a:t>18.09.2021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134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055B-9EED-4BD5-8879-0DC10104FD13}" type="datetime1">
              <a:rPr lang="uk-UA" smtClean="0"/>
              <a:t>18.09.2021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1612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C549-A519-4D36-ABCC-90124B65DAA1}" type="datetime1">
              <a:rPr lang="uk-UA" smtClean="0"/>
              <a:t>18.09.2021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0806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9701-0FCB-4141-A4B5-36BAAB9443B6}" type="datetime1">
              <a:rPr lang="uk-UA" smtClean="0"/>
              <a:t>18.09.2021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795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467B-C2D9-44E8-99CB-3A2DC2FE404F}" type="datetime1">
              <a:rPr lang="uk-UA" smtClean="0"/>
              <a:t>18.09.2021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06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3F83-159F-46D4-BADE-47BFB8A90AE9}" type="datetime1">
              <a:rPr lang="uk-UA" smtClean="0"/>
              <a:t>18.09.2021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101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E6BE-9097-4B33-B6DA-439A688B2BF7}" type="datetime1">
              <a:rPr lang="uk-UA" smtClean="0"/>
              <a:t>18.09.2021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49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1240-8FF8-4717-A127-9AFA8DD27AAB}" type="datetime1">
              <a:rPr lang="uk-UA" smtClean="0"/>
              <a:t>18.09.2021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791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50F9-89CD-4D75-B5D0-E437A6A5D5B1}" type="datetime1">
              <a:rPr lang="uk-UA" smtClean="0"/>
              <a:t>18.09.2021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306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2F6E-8058-4A27-9405-3734E7A1A3FF}" type="datetime1">
              <a:rPr lang="uk-UA" smtClean="0"/>
              <a:t>18.09.2021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306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1782-3206-4726-9B31-1CE63E359B61}" type="datetime1">
              <a:rPr lang="uk-UA" smtClean="0"/>
              <a:t>18.09.2021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330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8D8C-45D4-4219-B788-DB51F4F82770}" type="datetime1">
              <a:rPr lang="uk-UA" smtClean="0"/>
              <a:t>18.09.2021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0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25C7F-E830-4593-AABF-F6726DF11FD4}" type="datetime1">
              <a:rPr lang="uk-UA" smtClean="0"/>
              <a:t>18.09.2021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8AFFB0-B43E-4FEC-B23B-14D2A0410D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463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723584" cy="2088232"/>
          </a:xfrm>
        </p:spPr>
        <p:txBody>
          <a:bodyPr>
            <a:noAutofit/>
          </a:bodyPr>
          <a:lstStyle/>
          <a:p>
            <a:pPr algn="ctr"/>
            <a:r>
              <a:rPr lang="uk-UA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Тема</a:t>
            </a:r>
            <a:br>
              <a:rPr lang="uk-UA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ередньострокове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прогнозування</a:t>
            </a:r>
            <a:endParaRPr lang="uk-UA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59832" y="5719966"/>
            <a:ext cx="5075280" cy="365125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Економетрія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(лектор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к.е.н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., доцент Макаренко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Олена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Іванівна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567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10</a:t>
            </a:fld>
            <a:endParaRPr lang="uk-UA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35417" r="23163" b="11666"/>
          <a:stretch/>
        </p:blipFill>
        <p:spPr bwMode="auto">
          <a:xfrm>
            <a:off x="683567" y="655320"/>
            <a:ext cx="7595129" cy="493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10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11</a:t>
            </a:fld>
            <a:endParaRPr lang="uk-UA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27917" r="25388" b="18750"/>
          <a:stretch/>
        </p:blipFill>
        <p:spPr bwMode="auto">
          <a:xfrm>
            <a:off x="683568" y="764703"/>
            <a:ext cx="7416824" cy="500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16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12</a:t>
            </a:fld>
            <a:endParaRPr lang="uk-UA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6" t="28750" r="37804" b="51214"/>
          <a:stretch/>
        </p:blipFill>
        <p:spPr bwMode="auto">
          <a:xfrm>
            <a:off x="683567" y="746759"/>
            <a:ext cx="6336705" cy="253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t="15969"/>
          <a:stretch/>
        </p:blipFill>
        <p:spPr bwMode="auto">
          <a:xfrm>
            <a:off x="971600" y="3140968"/>
            <a:ext cx="5904656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532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13</a:t>
            </a:fld>
            <a:endParaRPr lang="uk-UA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2" t="36667" r="25403" b="11250"/>
          <a:stretch/>
        </p:blipFill>
        <p:spPr bwMode="auto">
          <a:xfrm>
            <a:off x="683568" y="764664"/>
            <a:ext cx="7452888" cy="496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38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14</a:t>
            </a:fld>
            <a:endParaRPr lang="uk-UA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6" t="24583" r="27496" b="18750"/>
          <a:stretch/>
        </p:blipFill>
        <p:spPr bwMode="auto">
          <a:xfrm>
            <a:off x="1043608" y="824116"/>
            <a:ext cx="691276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10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05192"/>
          </a:xfrm>
        </p:spPr>
        <p:txBody>
          <a:bodyPr>
            <a:normAutofit fontScale="90000"/>
          </a:bodyPr>
          <a:lstStyle/>
          <a:p>
            <a:r>
              <a:rPr lang="uk-UA" dirty="0"/>
              <a:t>Побудова нелінійних моделей, що не зводяться до лінійної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7128792" cy="3627765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Нелінійні моделі тренда з двома параметрами не дозволяють описувати поведінку рядів, що мають S-подібну форму, а такі ряди часто зустрічаються в економічних додатках. Для їх моделювання використовують модифіковану експоненту і дві функції, які до модифікованої експоненти зводяться за допомогою алгебраїчних перетворень – криву </a:t>
            </a:r>
            <a:r>
              <a:rPr lang="uk-UA" dirty="0" err="1"/>
              <a:t>Гомпертца</a:t>
            </a:r>
            <a:r>
              <a:rPr lang="uk-UA" dirty="0"/>
              <a:t> і логістичну криву.</a:t>
            </a:r>
          </a:p>
          <a:p>
            <a:pPr algn="just"/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9824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16</a:t>
            </a:fld>
            <a:endParaRPr lang="uk-UA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9" t="25208" r="32884" b="17291"/>
          <a:stretch/>
        </p:blipFill>
        <p:spPr bwMode="auto">
          <a:xfrm>
            <a:off x="1331640" y="836712"/>
            <a:ext cx="5904656" cy="512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204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17</a:t>
            </a:fld>
            <a:endParaRPr lang="uk-UA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4" t="30209" r="32416" b="10625"/>
          <a:stretch/>
        </p:blipFill>
        <p:spPr bwMode="auto">
          <a:xfrm>
            <a:off x="1475656" y="836712"/>
            <a:ext cx="5328592" cy="499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12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18</a:t>
            </a:fld>
            <a:endParaRPr lang="uk-UA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9" t="37883" r="24276" b="29626"/>
          <a:stretch/>
        </p:blipFill>
        <p:spPr bwMode="auto">
          <a:xfrm>
            <a:off x="485387" y="980728"/>
            <a:ext cx="799825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005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19</a:t>
            </a:fld>
            <a:endParaRPr lang="uk-UA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4" t="25417" r="33953" b="13125"/>
          <a:stretch/>
        </p:blipFill>
        <p:spPr bwMode="auto">
          <a:xfrm>
            <a:off x="1835696" y="836712"/>
            <a:ext cx="4752528" cy="483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17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889168"/>
          </a:xfrm>
        </p:spPr>
        <p:txBody>
          <a:bodyPr/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ЗМІСТ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7056784" cy="3508977"/>
          </a:xfrm>
        </p:spPr>
        <p:txBody>
          <a:bodyPr>
            <a:normAutofit/>
          </a:bodyPr>
          <a:lstStyle/>
          <a:p>
            <a:pPr marL="365760" lvl="1" indent="0" algn="just">
              <a:buNone/>
            </a:pPr>
            <a:r>
              <a:rPr lang="uk-UA" sz="2400" dirty="0"/>
              <a:t>1</a:t>
            </a:r>
            <a:r>
              <a:rPr lang="uk-UA" sz="3200" dirty="0"/>
              <a:t>. Моделі середньострокового прогнозування</a:t>
            </a:r>
          </a:p>
          <a:p>
            <a:pPr marL="365760" lvl="1" indent="0" algn="just">
              <a:buNone/>
            </a:pPr>
            <a:r>
              <a:rPr lang="en-US" sz="3200" dirty="0"/>
              <a:t>2. </a:t>
            </a:r>
            <a:r>
              <a:rPr lang="uk-UA" sz="3200" dirty="0"/>
              <a:t>Нелінійні моделі, що зводяться до лінійних </a:t>
            </a:r>
          </a:p>
          <a:p>
            <a:pPr marL="365760" lvl="1" indent="0" algn="just">
              <a:buNone/>
            </a:pPr>
            <a:r>
              <a:rPr lang="en-US" sz="3200" dirty="0"/>
              <a:t>3. </a:t>
            </a:r>
            <a:r>
              <a:rPr lang="uk-UA" sz="3200" dirty="0"/>
              <a:t>Нелінійні моделі, що не зводяться до лінійних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5852160"/>
            <a:ext cx="5371800" cy="365125"/>
          </a:xfrm>
        </p:spPr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2</a:t>
            </a:fld>
            <a:endParaRPr lang="uk-UA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084187"/>
              </p:ext>
            </p:extLst>
          </p:nvPr>
        </p:nvGraphicFramePr>
        <p:xfrm>
          <a:off x="107950" y="5229225"/>
          <a:ext cx="792163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0" name="ClipArt" r:id="rId3" imgW="753525" imgH="2287387" progId="">
                  <p:embed/>
                </p:oleObj>
              </mc:Choice>
              <mc:Fallback>
                <p:oleObj name="ClipArt" r:id="rId3" imgW="753525" imgH="2287387" progId="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229225"/>
                        <a:ext cx="792163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80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46538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5400" dirty="0"/>
              <a:t>Дякую за увагу!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986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312776" cy="1033184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На попередніх лекційних заняттях розглянули: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248472"/>
          </a:xfrm>
        </p:spPr>
        <p:txBody>
          <a:bodyPr>
            <a:noAutofit/>
          </a:bodyPr>
          <a:lstStyle/>
          <a:p>
            <a:pPr algn="just"/>
            <a:r>
              <a:rPr lang="uk-UA" dirty="0"/>
              <a:t>Сутність методів короткострокового прогнозування.</a:t>
            </a:r>
          </a:p>
          <a:p>
            <a:pPr algn="just"/>
            <a:r>
              <a:rPr lang="uk-UA" dirty="0"/>
              <a:t>Процедуру </a:t>
            </a:r>
            <a:r>
              <a:rPr lang="uk-UA" dirty="0" err="1"/>
              <a:t>декомпозиційного</a:t>
            </a:r>
            <a:r>
              <a:rPr lang="uk-UA" dirty="0"/>
              <a:t> аналізу часового ряду</a:t>
            </a:r>
            <a:r>
              <a:rPr lang="en-US" dirty="0"/>
              <a:t>.</a:t>
            </a:r>
            <a:endParaRPr lang="uk-UA" dirty="0"/>
          </a:p>
          <a:p>
            <a:pPr algn="just"/>
            <a:r>
              <a:rPr lang="uk-UA" dirty="0"/>
              <a:t>Методи виявлення тенденцій у часових рядах.</a:t>
            </a:r>
          </a:p>
          <a:p>
            <a:pPr lvl="0" algn="just"/>
            <a:r>
              <a:rPr lang="uk-UA" dirty="0"/>
              <a:t>Показники якості (точності) прогнозу (на точність прогнозу впливає: обсяг статистики, незмінність тенденції зміни прогнозованого  показника,  глибина прогнозу). </a:t>
            </a:r>
          </a:p>
          <a:p>
            <a:pPr algn="just"/>
            <a:endParaRPr lang="uk-UA" dirty="0"/>
          </a:p>
          <a:p>
            <a:pPr algn="just"/>
            <a:endParaRPr lang="uk-UA" sz="2000" dirty="0"/>
          </a:p>
          <a:p>
            <a:pPr algn="just"/>
            <a:endParaRPr lang="uk-UA" sz="2000" dirty="0"/>
          </a:p>
          <a:p>
            <a:pPr algn="just"/>
            <a:endParaRPr lang="uk-UA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9792" y="5852160"/>
            <a:ext cx="5443808" cy="365125"/>
          </a:xfrm>
        </p:spPr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84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uk-UA" sz="3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Моделі середньострокового прогнозування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88840"/>
            <a:ext cx="7056900" cy="384378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3200" dirty="0"/>
              <a:t>Побудова нелінійних моделей, які можна звести до лінійної, здійснюється за допомогою моделей, побудованих методами регресійного аналізу. При цьому значення часового ряду виступають як </a:t>
            </a:r>
            <a:r>
              <a:rPr lang="uk-UA" sz="3200" dirty="0" err="1"/>
              <a:t>регресанд</a:t>
            </a:r>
            <a:r>
              <a:rPr lang="uk-UA" sz="3200" dirty="0"/>
              <a:t>, а час </a:t>
            </a:r>
            <a:r>
              <a:rPr lang="uk-UA" sz="3200" i="1" dirty="0"/>
              <a:t>t </a:t>
            </a:r>
            <a:r>
              <a:rPr lang="uk-UA" sz="3200" dirty="0"/>
              <a:t>‑ як </a:t>
            </a:r>
            <a:r>
              <a:rPr lang="uk-UA" sz="3200" dirty="0" err="1"/>
              <a:t>регресор</a:t>
            </a:r>
            <a:r>
              <a:rPr lang="uk-UA" sz="3200" dirty="0"/>
              <a:t>.</a:t>
            </a:r>
          </a:p>
          <a:p>
            <a:pPr algn="just"/>
            <a:r>
              <a:rPr lang="uk-UA" sz="3200" dirty="0"/>
              <a:t>Моделі середньострокового прогнозування бувають:</a:t>
            </a:r>
          </a:p>
          <a:p>
            <a:pPr marL="68580" indent="0" algn="just">
              <a:buNone/>
            </a:pPr>
            <a:r>
              <a:rPr lang="uk-UA" sz="3200" dirty="0"/>
              <a:t>‑ лінійні;</a:t>
            </a:r>
          </a:p>
          <a:p>
            <a:pPr marL="68580" indent="0" algn="just">
              <a:buNone/>
            </a:pPr>
            <a:r>
              <a:rPr lang="uk-UA" sz="3200" dirty="0"/>
              <a:t>‑ нелінійні</a:t>
            </a:r>
          </a:p>
          <a:p>
            <a:pPr lvl="0" algn="just"/>
            <a:endParaRPr lang="uk-UA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45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6993225" cy="4779893"/>
          </a:xfrm>
        </p:spPr>
        <p:txBody>
          <a:bodyPr/>
          <a:lstStyle/>
          <a:p>
            <a:r>
              <a:rPr lang="uk-UA" dirty="0"/>
              <a:t>Нелінійні можна розділити на два класи:</a:t>
            </a:r>
          </a:p>
          <a:p>
            <a:r>
              <a:rPr lang="uk-UA" dirty="0"/>
              <a:t>1.	Моделі, що за допомогою елементарних математичних перетворень і заміни змінних можна звести до лінійної моделі.</a:t>
            </a:r>
          </a:p>
          <a:p>
            <a:r>
              <a:rPr lang="uk-UA" dirty="0"/>
              <a:t>2.	Моделі, що не зводяться до лінійної. Для таких моделей розробляються спеціальні методи оцінки параметрів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574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114300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uk-UA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Нелінійні моделі, що зводяться до лінійних</a:t>
            </a:r>
            <a:br>
              <a:rPr lang="uk-UA" sz="1400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065233" cy="3771781"/>
          </a:xfrm>
        </p:spPr>
        <p:txBody>
          <a:bodyPr>
            <a:normAutofit/>
          </a:bodyPr>
          <a:lstStyle/>
          <a:p>
            <a:pPr algn="just"/>
            <a:r>
              <a:rPr lang="uk-UA" sz="3600" dirty="0"/>
              <a:t>Для оцінки параметрів нелінійних моделей з двома параметрами із першого класу їх зводять за допомогою алгебраїчних перетворень до лінійної моделі.</a:t>
            </a:r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709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093296"/>
            <a:ext cx="5371800" cy="365125"/>
          </a:xfrm>
        </p:spPr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7</a:t>
            </a:fld>
            <a:endParaRPr lang="uk-UA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28" y="3140968"/>
            <a:ext cx="6472099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7" t="28528" r="40478" b="53938"/>
          <a:stretch/>
        </p:blipFill>
        <p:spPr bwMode="auto">
          <a:xfrm>
            <a:off x="683568" y="980728"/>
            <a:ext cx="645232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45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67744" y="6021288"/>
            <a:ext cx="5803848" cy="365125"/>
          </a:xfrm>
        </p:spPr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8</a:t>
            </a:fld>
            <a:endParaRPr lang="uk-UA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6" t="30677" r="24685" b="13282"/>
          <a:stretch/>
        </p:blipFill>
        <p:spPr bwMode="auto">
          <a:xfrm>
            <a:off x="683568" y="836712"/>
            <a:ext cx="7488832" cy="520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38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Економетрія  (лектор к.е.н., доцент Макаренко Олена Іванівна)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FFB0-B43E-4FEC-B23B-14D2A0410DD3}" type="slidenum">
              <a:rPr lang="uk-UA" smtClean="0"/>
              <a:t>9</a:t>
            </a:fld>
            <a:endParaRPr lang="uk-UA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6" t="28750" r="26091" b="13334"/>
          <a:stretch/>
        </p:blipFill>
        <p:spPr bwMode="auto">
          <a:xfrm>
            <a:off x="755576" y="620688"/>
            <a:ext cx="6984776" cy="512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65156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2018</TotalTime>
  <Words>568</Words>
  <Application>Microsoft Office PowerPoint</Application>
  <PresentationFormat>Екран (4:3)</PresentationFormat>
  <Paragraphs>65</Paragraphs>
  <Slides>20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Грань</vt:lpstr>
      <vt:lpstr>ClipArt</vt:lpstr>
      <vt:lpstr>Тема Середньострокове прогнозування</vt:lpstr>
      <vt:lpstr>ЗМІСТ</vt:lpstr>
      <vt:lpstr>На попередніх лекційних заняттях розглянули:</vt:lpstr>
      <vt:lpstr>Моделі середньострокового прогнозування </vt:lpstr>
      <vt:lpstr>Презентація PowerPoint</vt:lpstr>
      <vt:lpstr>Нелінійні моделі, що зводяться до лінійних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Побудова нелінійних моделей, що не зводяться до лінійної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userlocal</dc:creator>
  <cp:lastModifiedBy>Olena Makarenko</cp:lastModifiedBy>
  <cp:revision>221</cp:revision>
  <dcterms:created xsi:type="dcterms:W3CDTF">2020-02-27T09:24:12Z</dcterms:created>
  <dcterms:modified xsi:type="dcterms:W3CDTF">2021-09-18T07:44:19Z</dcterms:modified>
</cp:coreProperties>
</file>