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1" r:id="rId3"/>
    <p:sldId id="259" r:id="rId4"/>
    <p:sldId id="260" r:id="rId5"/>
    <p:sldId id="261" r:id="rId6"/>
    <p:sldId id="262" r:id="rId7"/>
    <p:sldId id="272" r:id="rId8"/>
    <p:sldId id="274" r:id="rId9"/>
    <p:sldId id="275" r:id="rId10"/>
    <p:sldId id="263" r:id="rId11"/>
    <p:sldId id="266" r:id="rId12"/>
    <p:sldId id="256" r:id="rId13"/>
    <p:sldId id="265" r:id="rId14"/>
    <p:sldId id="267" r:id="rId15"/>
    <p:sldId id="268" r:id="rId16"/>
    <p:sldId id="269" r:id="rId17"/>
    <p:sldId id="276" r:id="rId18"/>
    <p:sldId id="273" r:id="rId19"/>
    <p:sldId id="270" r:id="rId20"/>
    <p:sldId id="257" r:id="rId21"/>
    <p:sldId id="26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CC0066"/>
    <a:srgbClr val="B31D32"/>
    <a:srgbClr val="CCCC00"/>
    <a:srgbClr val="EDF30B"/>
    <a:srgbClr val="FEF800"/>
    <a:srgbClr val="373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60" autoAdjust="0"/>
    <p:restoredTop sz="94660"/>
  </p:normalViewPr>
  <p:slideViewPr>
    <p:cSldViewPr>
      <p:cViewPr varScale="1">
        <p:scale>
          <a:sx n="60" d="100"/>
          <a:sy n="60" d="100"/>
        </p:scale>
        <p:origin x="60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8D64-3913-4C5E-AAAA-090DFC7326DE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69E3-88B4-46C7-BB1A-0ADC8E04C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8D64-3913-4C5E-AAAA-090DFC7326DE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69E3-88B4-46C7-BB1A-0ADC8E04C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8D64-3913-4C5E-AAAA-090DFC7326DE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69E3-88B4-46C7-BB1A-0ADC8E04C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8D64-3913-4C5E-AAAA-090DFC7326DE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69E3-88B4-46C7-BB1A-0ADC8E04C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8D64-3913-4C5E-AAAA-090DFC7326DE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69E3-88B4-46C7-BB1A-0ADC8E04C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8D64-3913-4C5E-AAAA-090DFC7326DE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69E3-88B4-46C7-BB1A-0ADC8E04C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8D64-3913-4C5E-AAAA-090DFC7326DE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69E3-88B4-46C7-BB1A-0ADC8E04C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8D64-3913-4C5E-AAAA-090DFC7326DE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69E3-88B4-46C7-BB1A-0ADC8E04C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8D64-3913-4C5E-AAAA-090DFC7326DE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69E3-88B4-46C7-BB1A-0ADC8E04C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8D64-3913-4C5E-AAAA-090DFC7326DE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69E3-88B4-46C7-BB1A-0ADC8E04C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8D64-3913-4C5E-AAAA-090DFC7326DE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69E3-88B4-46C7-BB1A-0ADC8E04C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08D64-3913-4C5E-AAAA-090DFC7326DE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F69E3-88B4-46C7-BB1A-0ADC8E04C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Визначення</a:t>
            </a:r>
            <a:r>
              <a:rPr lang="uk-UA" sz="2400" b="1" cap="all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концентрації</a:t>
            </a:r>
            <a:r>
              <a:rPr lang="uk-UA" sz="2400" b="1" cap="all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глюкози</a:t>
            </a:r>
            <a:r>
              <a:rPr lang="uk-UA" sz="2400" b="1" cap="all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uk-UA" sz="2400" b="1" cap="all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</a:br>
            <a:r>
              <a:rPr lang="uk-UA" sz="2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uk-UA" sz="2400" b="1" cap="all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біологічних рідинах </a:t>
            </a:r>
            <a:r>
              <a:rPr lang="uk-UA" sz="2400" b="1" dirty="0" err="1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глюкозооксидазним</a:t>
            </a:r>
            <a:r>
              <a:rPr lang="uk-UA" sz="2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методом</a:t>
            </a:r>
            <a:endParaRPr lang="ru-RU" sz="2400" dirty="0">
              <a:solidFill>
                <a:srgbClr val="CC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8572560" cy="507209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sz="3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09" y="3988945"/>
            <a:ext cx="3240360" cy="287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D66C8E-02E8-B5BF-4A2E-56FFCB001E24}"/>
              </a:ext>
            </a:extLst>
          </p:cNvPr>
          <p:cNvSpPr txBox="1"/>
          <p:nvPr/>
        </p:nvSpPr>
        <p:spPr>
          <a:xfrm>
            <a:off x="187355" y="1107287"/>
            <a:ext cx="867645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UA" dirty="0" err="1">
                <a:latin typeface="Arial" panose="020B0604020202020204" pitchFamily="34" charset="0"/>
                <a:cs typeface="Arial" panose="020B0604020202020204" pitchFamily="34" charset="0"/>
              </a:rPr>
              <a:t>Перегляньте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ОБОВ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ЯЗКОВО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dirty="0" err="1">
                <a:latin typeface="Arial" panose="020B0604020202020204" pitchFamily="34" charset="0"/>
                <a:cs typeface="Arial" panose="020B0604020202020204" pitchFamily="34" charset="0"/>
              </a:rPr>
              <a:t>попередньо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dirty="0" err="1">
                <a:latin typeface="Arial" panose="020B0604020202020204" pitchFamily="34" charset="0"/>
                <a:cs typeface="Arial" panose="020B0604020202020204" pitchFamily="34" charset="0"/>
              </a:rPr>
              <a:t>відео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AutoNum type="arabicParenR"/>
            </a:pPr>
            <a:r>
              <a:rPr lang="ru-UA" b="1" i="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Глюкозооксидазний</a:t>
            </a:r>
            <a:r>
              <a:rPr lang="ru-UA" b="1" i="0" dirty="0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метод </a:t>
            </a:r>
            <a:r>
              <a:rPr lang="ru-UA" b="1" i="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визначення</a:t>
            </a:r>
            <a:r>
              <a:rPr lang="ru-UA" b="1" i="0" dirty="0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b="1" i="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глюкози</a:t>
            </a:r>
            <a:r>
              <a:rPr lang="ru-UA" b="1" i="0" dirty="0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UA" b="1" i="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сироватці</a:t>
            </a:r>
            <a:r>
              <a:rPr lang="ru-UA" b="1" i="0" dirty="0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b="1" i="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крові</a:t>
            </a:r>
            <a:endParaRPr lang="ru-UA" b="1" i="0" dirty="0">
              <a:solidFill>
                <a:srgbClr val="03030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UA" dirty="0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UA" dirty="0" err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посиланням</a:t>
            </a:r>
            <a:endParaRPr lang="ru-UA" dirty="0">
              <a:solidFill>
                <a:srgbClr val="03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https://www.youtube.com/watch?v=Icx81BUnqzc&amp;list=LL&amp;index=11</a:t>
            </a:r>
            <a:endParaRPr lang="ru-UA" i="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UA" b="1" i="0" dirty="0">
              <a:solidFill>
                <a:srgbClr val="03030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UA" b="1" i="0" dirty="0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b="1" i="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Кількісне</a:t>
            </a:r>
            <a:r>
              <a:rPr lang="ru-RU" b="1" i="0" dirty="0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визначення</a:t>
            </a:r>
            <a:r>
              <a:rPr lang="ru-RU" b="1" i="0" dirty="0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глюкози</a:t>
            </a:r>
            <a:r>
              <a:rPr lang="ru-RU" b="1" i="0" dirty="0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крові</a:t>
            </a:r>
            <a:endParaRPr lang="ru-UA" dirty="0">
              <a:solidFill>
                <a:srgbClr val="03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UA" dirty="0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UA" dirty="0" err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посиланням</a:t>
            </a:r>
            <a:endParaRPr lang="ru-UA" dirty="0">
              <a:solidFill>
                <a:srgbClr val="03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UA" dirty="0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https://www.youtube.com/watch?v=HhY7DygM_GM</a:t>
            </a:r>
            <a:endParaRPr lang="ru-UA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84DABBC-24FD-731F-339E-A5089C10EF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8157252"/>
              </p:ext>
            </p:extLst>
          </p:nvPr>
        </p:nvGraphicFramePr>
        <p:xfrm>
          <a:off x="3760033" y="4107661"/>
          <a:ext cx="1837502" cy="1956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7073640" imgH="7542000" progId="PBrush">
                  <p:embed/>
                </p:oleObj>
              </mc:Choice>
              <mc:Fallback>
                <p:oleObj name="Bitmap Image" r:id="rId3" imgW="7073640" imgH="754200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60033" y="4107661"/>
                        <a:ext cx="1837502" cy="19565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CD04A9C-9A42-53CC-4C78-CF3ED407F6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3996301"/>
              </p:ext>
            </p:extLst>
          </p:nvPr>
        </p:nvGraphicFramePr>
        <p:xfrm>
          <a:off x="5597535" y="4119405"/>
          <a:ext cx="3497284" cy="2276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5113440" imgH="3328560" progId="PBrush">
                  <p:embed/>
                </p:oleObj>
              </mc:Choice>
              <mc:Fallback>
                <p:oleObj name="Bitmap Image" r:id="rId5" imgW="5113440" imgH="332856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97535" y="4119405"/>
                        <a:ext cx="3497284" cy="22768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КФК-2</a:t>
            </a:r>
            <a:endParaRPr lang="ru-RU" b="1" dirty="0"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D:\Documents\moi dokumenty\Speckurs XPVZHO\Praktika Speckurs XPVZHO\Foto Lab Speckurs XPVZHO\КФК-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5091" y="1296019"/>
            <a:ext cx="7758034" cy="5394275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E1AEDF-7473-A47D-8997-A2D3778B287E}"/>
              </a:ext>
            </a:extLst>
          </p:cNvPr>
          <p:cNvSpPr txBox="1"/>
          <p:nvPr/>
        </p:nvSpPr>
        <p:spPr>
          <a:xfrm>
            <a:off x="251520" y="731837"/>
            <a:ext cx="83529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https://www.youtube.com/watch?v=UPk3fMNh21U&amp;t=96s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786874" cy="1285860"/>
          </a:xfrm>
        </p:spPr>
        <p:txBody>
          <a:bodyPr>
            <a:normAutofit fontScale="90000"/>
          </a:bodyPr>
          <a:lstStyle/>
          <a:p>
            <a:br>
              <a:rPr lang="uk-UA" sz="2700" b="1" dirty="0">
                <a:latin typeface="Arial" pitchFamily="34" charset="0"/>
                <a:cs typeface="Arial" pitchFamily="34" charset="0"/>
              </a:rPr>
            </a:br>
            <a:r>
              <a:rPr lang="uk-UA" sz="2400" b="1" dirty="0">
                <a:latin typeface="Arial" pitchFamily="34" charset="0"/>
                <a:cs typeface="Arial" pitchFamily="34" charset="0"/>
              </a:rPr>
              <a:t>Робоча схема 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проведення досліду із визначення концентрації глюкози в біологічних рідинах </a:t>
            </a:r>
            <a:r>
              <a:rPr lang="uk-UA" sz="2400" dirty="0" err="1">
                <a:latin typeface="Arial" pitchFamily="34" charset="0"/>
                <a:cs typeface="Arial" pitchFamily="34" charset="0"/>
              </a:rPr>
              <a:t>глюкозооксидазним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 методом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6766327"/>
              </p:ext>
            </p:extLst>
          </p:nvPr>
        </p:nvGraphicFramePr>
        <p:xfrm>
          <a:off x="214313" y="1000108"/>
          <a:ext cx="8786813" cy="385765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142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42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52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52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51202"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Буфер-ний</a:t>
                      </a:r>
                      <a:r>
                        <a:rPr lang="uk-UA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розчин 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uk-UA" sz="16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мл</a:t>
                      </a:r>
                      <a:r>
                        <a:rPr lang="uk-UA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Ензими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uk-UA" sz="16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мл</a:t>
                      </a:r>
                      <a:r>
                        <a:rPr lang="uk-UA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Фізіоло-гічний</a:t>
                      </a:r>
                      <a:r>
                        <a:rPr lang="uk-UA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розчин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uk-UA" sz="16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мл</a:t>
                      </a:r>
                      <a:r>
                        <a:rPr lang="uk-UA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Розведений </a:t>
                      </a:r>
                      <a:r>
                        <a:rPr lang="uk-UA" sz="16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калібру-вальний</a:t>
                      </a:r>
                      <a:r>
                        <a:rPr lang="uk-UA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розчин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глюкози 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uk-UA" sz="16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мл</a:t>
                      </a:r>
                      <a:r>
                        <a:rPr lang="uk-UA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Матеріал, 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що аналізується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(сироватка крові)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uk-UA" sz="16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мл</a:t>
                      </a:r>
                      <a:r>
                        <a:rPr lang="uk-UA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600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Показники </a:t>
                      </a:r>
                      <a:endParaRPr lang="ru-RU" sz="16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uk-UA" sz="1600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оптичної щільності 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7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 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uk-UA" sz="160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калібру-вальної</a:t>
                      </a:r>
                      <a:r>
                        <a:rPr lang="uk-UA" sz="16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проби 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 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uk-UA" sz="16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дослідної 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uk-UA" sz="16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проби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57">
                <a:tc gridSpan="7">
                  <a:txBody>
                    <a:bodyPr/>
                    <a:lstStyle/>
                    <a:p>
                      <a:pPr algn="ctr"/>
                      <a:r>
                        <a:rPr lang="uk-UA" sz="1600" b="1" u="sng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Холоста проба (контрольна проба)</a:t>
                      </a:r>
                      <a:endParaRPr lang="ru-RU" sz="1600" b="1" u="sng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2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2,00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2,00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0,04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−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−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585">
                <a:tc gridSpan="7">
                  <a:txBody>
                    <a:bodyPr/>
                    <a:lstStyle/>
                    <a:p>
                      <a:pPr algn="ctr"/>
                      <a:r>
                        <a:rPr lang="uk-UA" sz="1600" b="1" u="sng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Калібрувальна проба</a:t>
                      </a:r>
                      <a:endParaRPr lang="ru-RU" sz="1600" b="1" u="sng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5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2,00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2,00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0,4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CC0066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−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278">
                <a:tc gridSpan="7">
                  <a:txBody>
                    <a:bodyPr/>
                    <a:lstStyle/>
                    <a:p>
                      <a:pPr algn="ctr"/>
                      <a:r>
                        <a:rPr lang="uk-UA" sz="1600" b="1" u="sng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Дослідна проба (1, 2, 3, … 10)*</a:t>
                      </a:r>
                      <a:endParaRPr lang="ru-RU" sz="1600" b="1" u="sng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6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2,00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2,00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0,04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−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CC0066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0,091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0" y="5072074"/>
            <a:ext cx="9144000" cy="1785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br>
              <a:rPr kumimoji="0" lang="uk-UA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uk-UA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endParaRPr lang="uk-UA" sz="2700" b="1" dirty="0"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endParaRPr lang="uk-UA" sz="2700" b="1" dirty="0"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uk-UA" sz="6400" dirty="0">
                <a:latin typeface="Arial" pitchFamily="34" charset="0"/>
                <a:cs typeface="Arial" pitchFamily="34" charset="0"/>
              </a:rPr>
              <a:t>Примітка.</a:t>
            </a:r>
            <a:r>
              <a:rPr lang="uk-UA" sz="6400" b="1" dirty="0">
                <a:latin typeface="Arial" pitchFamily="34" charset="0"/>
                <a:cs typeface="Arial" pitchFamily="34" charset="0"/>
              </a:rPr>
              <a:t> * </a:t>
            </a:r>
            <a:r>
              <a:rPr lang="uk-UA" sz="6400" dirty="0">
                <a:latin typeface="Arial" pitchFamily="34" charset="0"/>
                <a:cs typeface="Arial" pitchFamily="34" charset="0"/>
              </a:rPr>
              <a:t>− кількість дослідних проб має коливатися від 3-х </a:t>
            </a:r>
            <a:br>
              <a:rPr lang="uk-UA" sz="6400" dirty="0">
                <a:latin typeface="Arial" pitchFamily="34" charset="0"/>
                <a:cs typeface="Arial" pitchFamily="34" charset="0"/>
              </a:rPr>
            </a:br>
            <a:r>
              <a:rPr lang="uk-UA" sz="6400" dirty="0">
                <a:latin typeface="Arial" pitchFamily="34" charset="0"/>
                <a:cs typeface="Arial" pitchFamily="34" charset="0"/>
              </a:rPr>
              <a:t>до 10-и відповідно до достовірності результатів; мінімум 1, 2, 3.</a:t>
            </a: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endParaRPr lang="uk-UA" sz="64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uk-UA" sz="6400" dirty="0">
                <a:latin typeface="Arial" pitchFamily="34" charset="0"/>
                <a:cs typeface="Arial" pitchFamily="34" charset="0"/>
              </a:rPr>
              <a:t>Пробірки холостої проби (контрольної проби), калібрувальної проби, дослідної проби змішати, </a:t>
            </a: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uk-UA" sz="6400" dirty="0">
                <a:latin typeface="Arial" pitchFamily="34" charset="0"/>
                <a:cs typeface="Arial" pitchFamily="34" charset="0"/>
              </a:rPr>
              <a:t>витримати протягом </a:t>
            </a:r>
            <a:r>
              <a:rPr lang="uk-UA" sz="6400" b="1" dirty="0">
                <a:latin typeface="Arial" pitchFamily="34" charset="0"/>
                <a:cs typeface="Arial" pitchFamily="34" charset="0"/>
              </a:rPr>
              <a:t>20 хв </a:t>
            </a:r>
            <a:r>
              <a:rPr lang="uk-UA" sz="6400" dirty="0">
                <a:latin typeface="Arial" pitchFamily="34" charset="0"/>
                <a:cs typeface="Arial" pitchFamily="34" charset="0"/>
              </a:rPr>
              <a:t>при </a:t>
            </a:r>
            <a:r>
              <a:rPr lang="uk-UA" sz="6400" b="1" dirty="0">
                <a:latin typeface="Arial" pitchFamily="34" charset="0"/>
                <a:cs typeface="Arial" pitchFamily="34" charset="0"/>
              </a:rPr>
              <a:t>кімнатній температурі від +18</a:t>
            </a:r>
            <a:r>
              <a:rPr lang="uk-UA" sz="6400" b="1" baseline="30000" dirty="0">
                <a:latin typeface="Arial" pitchFamily="34" charset="0"/>
                <a:cs typeface="Arial" pitchFamily="34" charset="0"/>
              </a:rPr>
              <a:t>0</a:t>
            </a:r>
            <a:r>
              <a:rPr lang="uk-UA" sz="6400" b="1" dirty="0">
                <a:latin typeface="Arial" pitchFamily="34" charset="0"/>
                <a:cs typeface="Arial" pitchFamily="34" charset="0"/>
              </a:rPr>
              <a:t>С</a:t>
            </a:r>
            <a:r>
              <a:rPr lang="uk-UA" sz="6400" dirty="0">
                <a:latin typeface="Arial" pitchFamily="34" charset="0"/>
                <a:cs typeface="Arial" pitchFamily="34" charset="0"/>
              </a:rPr>
              <a:t> до </a:t>
            </a:r>
            <a:r>
              <a:rPr lang="uk-UA" sz="6400" b="1" dirty="0">
                <a:latin typeface="Arial" pitchFamily="34" charset="0"/>
                <a:cs typeface="Arial" pitchFamily="34" charset="0"/>
              </a:rPr>
              <a:t>+25</a:t>
            </a:r>
            <a:r>
              <a:rPr lang="uk-UA" sz="6400" b="1" baseline="30000" dirty="0">
                <a:latin typeface="Arial" pitchFamily="34" charset="0"/>
                <a:cs typeface="Arial" pitchFamily="34" charset="0"/>
              </a:rPr>
              <a:t>0</a:t>
            </a:r>
            <a:r>
              <a:rPr lang="uk-UA" sz="6400" b="1" dirty="0">
                <a:latin typeface="Arial" pitchFamily="34" charset="0"/>
                <a:cs typeface="Arial" pitchFamily="34" charset="0"/>
              </a:rPr>
              <a:t>С</a:t>
            </a:r>
            <a:r>
              <a:rPr lang="uk-UA" sz="6400" dirty="0">
                <a:latin typeface="Arial" pitchFamily="34" charset="0"/>
                <a:cs typeface="Arial" pitchFamily="34" charset="0"/>
              </a:rPr>
              <a:t> </a:t>
            </a:r>
            <a:br>
              <a:rPr lang="ru-UA" sz="6400" dirty="0">
                <a:latin typeface="Arial" pitchFamily="34" charset="0"/>
                <a:cs typeface="Arial" pitchFamily="34" charset="0"/>
              </a:rPr>
            </a:br>
            <a:r>
              <a:rPr lang="uk-UA" sz="6400" dirty="0">
                <a:latin typeface="Arial" pitchFamily="34" charset="0"/>
                <a:cs typeface="Arial" pitchFamily="34" charset="0"/>
              </a:rPr>
              <a:t>або протягом </a:t>
            </a:r>
            <a:r>
              <a:rPr lang="uk-UA" sz="6400" b="1" dirty="0">
                <a:latin typeface="Arial" pitchFamily="34" charset="0"/>
                <a:cs typeface="Arial" pitchFamily="34" charset="0"/>
              </a:rPr>
              <a:t>12 хв </a:t>
            </a:r>
            <a:r>
              <a:rPr lang="uk-UA" sz="6400" dirty="0">
                <a:latin typeface="Arial" pitchFamily="34" charset="0"/>
                <a:cs typeface="Arial" pitchFamily="34" charset="0"/>
              </a:rPr>
              <a:t>при температурі  </a:t>
            </a:r>
            <a:r>
              <a:rPr lang="uk-UA" sz="6400" b="1" dirty="0">
                <a:latin typeface="Arial" pitchFamily="34" charset="0"/>
                <a:cs typeface="Arial" pitchFamily="34" charset="0"/>
              </a:rPr>
              <a:t>+37</a:t>
            </a:r>
            <a:r>
              <a:rPr lang="uk-UA" sz="6400" b="1" baseline="30000" dirty="0">
                <a:latin typeface="Arial" pitchFamily="34" charset="0"/>
                <a:cs typeface="Arial" pitchFamily="34" charset="0"/>
              </a:rPr>
              <a:t>0</a:t>
            </a:r>
            <a:r>
              <a:rPr lang="uk-UA" sz="6400" b="1" dirty="0">
                <a:latin typeface="Arial" pitchFamily="34" charset="0"/>
                <a:cs typeface="Arial" pitchFamily="34" charset="0"/>
              </a:rPr>
              <a:t>С.</a:t>
            </a:r>
            <a:endParaRPr lang="ru-RU" sz="6400" b="1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0"/>
              </a:spcBef>
            </a:pPr>
            <a:endParaRPr lang="ru-RU" sz="5600" dirty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5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ru-RU" sz="5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858280" cy="928694"/>
          </a:xfrm>
        </p:spPr>
        <p:txBody>
          <a:bodyPr>
            <a:normAutofit/>
          </a:bodyPr>
          <a:lstStyle/>
          <a:p>
            <a:r>
              <a:rPr lang="uk-UA" sz="2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Визначення</a:t>
            </a:r>
            <a:r>
              <a:rPr lang="uk-UA" sz="2400" b="1" cap="all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концентрації</a:t>
            </a:r>
            <a:r>
              <a:rPr lang="uk-UA" sz="2400" b="1" cap="all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глюкози</a:t>
            </a:r>
            <a:r>
              <a:rPr lang="uk-UA" sz="2400" b="1" cap="all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uk-UA" sz="2400" b="1" cap="all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</a:br>
            <a:r>
              <a:rPr lang="uk-UA" sz="2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uk-UA" sz="2400" b="1" cap="all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біологічних рідинах </a:t>
            </a:r>
            <a:r>
              <a:rPr lang="uk-UA" sz="2400" b="1" dirty="0" err="1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глюкозооксидазним</a:t>
            </a:r>
            <a:r>
              <a:rPr lang="uk-UA" sz="2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методом</a:t>
            </a:r>
            <a:endParaRPr lang="ru-RU" sz="2400" b="1" dirty="0"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D:\Documents\moi dokumenty\Speckurs XPVZHO\Praktika Speckurs XPVZHO\Foto Lab Speckurs XPVZHO\Холоста проба, калібрувальна проба, дослідна проба 2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CDE5A0-BBD8-D643-4897-8D879EB9CAB7}"/>
              </a:ext>
            </a:extLst>
          </p:cNvPr>
          <p:cNvSpPr txBox="1"/>
          <p:nvPr/>
        </p:nvSpPr>
        <p:spPr>
          <a:xfrm>
            <a:off x="142860" y="5157192"/>
            <a:ext cx="885828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UA" sz="2000" dirty="0">
                <a:latin typeface="Arial" pitchFamily="34" charset="0"/>
                <a:cs typeface="Arial" pitchFamily="34" charset="0"/>
              </a:rPr>
              <a:t>В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изнача</a:t>
            </a:r>
            <a:r>
              <a:rPr lang="ru-UA" sz="2000" dirty="0" err="1">
                <a:latin typeface="Arial" pitchFamily="34" charset="0"/>
                <a:cs typeface="Arial" pitchFamily="34" charset="0"/>
              </a:rPr>
              <a:t>ють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фотометрично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UA" sz="2000" dirty="0" err="1">
                <a:latin typeface="Arial" pitchFamily="34" charset="0"/>
                <a:cs typeface="Arial" pitchFamily="34" charset="0"/>
              </a:rPr>
              <a:t>оптичну</a:t>
            </a:r>
            <a:r>
              <a:rPr lang="ru-UA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UA" sz="2000" dirty="0" err="1">
                <a:latin typeface="Arial" pitchFamily="34" charset="0"/>
                <a:cs typeface="Arial" pitchFamily="34" charset="0"/>
              </a:rPr>
              <a:t>щільність</a:t>
            </a:r>
            <a:r>
              <a:rPr lang="ru-UA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D</a:t>
            </a:r>
            <a:r>
              <a:rPr lang="ru-UA" sz="2000" dirty="0">
                <a:latin typeface="Arial" pitchFamily="34" charset="0"/>
                <a:cs typeface="Arial" pitchFamily="34" charset="0"/>
              </a:rPr>
              <a:t>) </a:t>
            </a:r>
            <a:br>
              <a:rPr lang="ru-UA" sz="2000" dirty="0">
                <a:latin typeface="Arial" pitchFamily="34" charset="0"/>
                <a:cs typeface="Arial" pitchFamily="34" charset="0"/>
              </a:rPr>
            </a:br>
            <a:r>
              <a:rPr lang="ru-UA" sz="2000" dirty="0" err="1">
                <a:latin typeface="Arial" pitchFamily="34" charset="0"/>
                <a:cs typeface="Arial" pitchFamily="34" charset="0"/>
              </a:rPr>
              <a:t>або</a:t>
            </a:r>
            <a:r>
              <a:rPr lang="ru-UA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UA" sz="2000" dirty="0" err="1">
                <a:latin typeface="Arial" pitchFamily="34" charset="0"/>
                <a:cs typeface="Arial" pitchFamily="34" charset="0"/>
              </a:rPr>
              <a:t>показник</a:t>
            </a:r>
            <a:r>
              <a:rPr lang="ru-UA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UA" sz="2000" dirty="0" err="1">
                <a:latin typeface="Arial" pitchFamily="34" charset="0"/>
                <a:cs typeface="Arial" pitchFamily="34" charset="0"/>
              </a:rPr>
              <a:t>екстинції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(E)</a:t>
            </a:r>
            <a:br>
              <a:rPr lang="uk-UA" sz="2000" dirty="0">
                <a:latin typeface="Arial" pitchFamily="34" charset="0"/>
                <a:cs typeface="Arial" pitchFamily="34" charset="0"/>
              </a:rPr>
            </a:br>
            <a:r>
              <a:rPr lang="uk-UA" sz="2000" dirty="0">
                <a:latin typeface="Arial" pitchFamily="34" charset="0"/>
                <a:cs typeface="Arial" pitchFamily="34" charset="0"/>
              </a:rPr>
              <a:t>при довжині хвилі </a:t>
            </a:r>
            <a:r>
              <a:rPr lang="uk-UA" sz="20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540 нм (КФК-2</a:t>
            </a:r>
            <a:r>
              <a:rPr lang="uk-UA" sz="2000" b="1" dirty="0">
                <a:latin typeface="Arial" pitchFamily="34" charset="0"/>
                <a:cs typeface="Arial" pitchFamily="34" charset="0"/>
              </a:rPr>
              <a:t>)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UA" sz="2000" b="1" dirty="0" err="1">
                <a:latin typeface="Arial" pitchFamily="34" charset="0"/>
                <a:cs typeface="Arial" pitchFamily="34" charset="0"/>
              </a:rPr>
              <a:t>калібрувальної</a:t>
            </a:r>
            <a:r>
              <a:rPr lang="ru-UA" sz="2000" b="1" dirty="0">
                <a:latin typeface="Arial" pitchFamily="34" charset="0"/>
                <a:cs typeface="Arial" pitchFamily="34" charset="0"/>
              </a:rPr>
              <a:t> та </a:t>
            </a:r>
            <a:r>
              <a:rPr lang="ru-UA" sz="2000" b="1" dirty="0" err="1">
                <a:latin typeface="Arial" pitchFamily="34" charset="0"/>
                <a:cs typeface="Arial" pitchFamily="34" charset="0"/>
              </a:rPr>
              <a:t>дослідної</a:t>
            </a:r>
            <a:r>
              <a:rPr lang="ru-UA" sz="2000" b="1" dirty="0">
                <a:latin typeface="Arial" pitchFamily="34" charset="0"/>
                <a:cs typeface="Arial" pitchFamily="34" charset="0"/>
              </a:rPr>
              <a:t> проб. </a:t>
            </a:r>
            <a:r>
              <a:rPr lang="ru-UA" sz="2000" b="1" dirty="0" err="1">
                <a:latin typeface="Arial" pitchFamily="34" charset="0"/>
                <a:cs typeface="Arial" pitchFamily="34" charset="0"/>
              </a:rPr>
              <a:t>Контрольна</a:t>
            </a:r>
            <a:r>
              <a:rPr lang="ru-UA" sz="2000" b="1" dirty="0">
                <a:latin typeface="Arial" pitchFamily="34" charset="0"/>
                <a:cs typeface="Arial" pitchFamily="34" charset="0"/>
              </a:rPr>
              <a:t> (холоста) </a:t>
            </a:r>
            <a:r>
              <a:rPr lang="ru-UA" sz="2000" b="1" dirty="0" err="1">
                <a:latin typeface="Arial" pitchFamily="34" charset="0"/>
                <a:cs typeface="Arial" pitchFamily="34" charset="0"/>
              </a:rPr>
              <a:t>пробі</a:t>
            </a:r>
            <a:r>
              <a:rPr lang="ru-UA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UA" sz="2000" b="1" dirty="0" err="1">
                <a:latin typeface="Arial" pitchFamily="34" charset="0"/>
                <a:cs typeface="Arial" pitchFamily="34" charset="0"/>
              </a:rPr>
              <a:t>необхідна</a:t>
            </a:r>
            <a:r>
              <a:rPr lang="ru-UA" sz="2000" b="1" dirty="0">
                <a:latin typeface="Arial" pitchFamily="34" charset="0"/>
                <a:cs typeface="Arial" pitchFamily="34" charset="0"/>
              </a:rPr>
              <a:t> </a:t>
            </a:r>
            <a:br>
              <a:rPr lang="ru-UA" sz="2000" b="1" dirty="0">
                <a:latin typeface="Arial" pitchFamily="34" charset="0"/>
                <a:cs typeface="Arial" pitchFamily="34" charset="0"/>
              </a:rPr>
            </a:br>
            <a:r>
              <a:rPr lang="ru-UA" sz="2000" b="1" dirty="0">
                <a:latin typeface="Arial" pitchFamily="34" charset="0"/>
                <a:cs typeface="Arial" pitchFamily="34" charset="0"/>
              </a:rPr>
              <a:t>для </a:t>
            </a:r>
            <a:r>
              <a:rPr lang="ru-UA" sz="2000" b="1" dirty="0" err="1">
                <a:latin typeface="Arial" pitchFamily="34" charset="0"/>
                <a:cs typeface="Arial" pitchFamily="34" charset="0"/>
              </a:rPr>
              <a:t>встановлення</a:t>
            </a:r>
            <a:r>
              <a:rPr lang="ru-UA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UA" sz="2000" b="1" dirty="0" err="1">
                <a:latin typeface="Arial" pitchFamily="34" charset="0"/>
                <a:cs typeface="Arial" pitchFamily="34" charset="0"/>
              </a:rPr>
              <a:t>приладу</a:t>
            </a:r>
            <a:r>
              <a:rPr lang="ru-UA" sz="2000" b="1" dirty="0">
                <a:latin typeface="Arial" pitchFamily="34" charset="0"/>
                <a:cs typeface="Arial" pitchFamily="34" charset="0"/>
              </a:rPr>
              <a:t> КФК-2 на «0».</a:t>
            </a:r>
            <a:endParaRPr lang="ru-UA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КФК-2</a:t>
            </a:r>
            <a:endParaRPr lang="ru-RU" dirty="0">
              <a:solidFill>
                <a:srgbClr val="CC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5122" name="Picture 2" descr="D:\Documents\moi dokumenty\Speckurs XPVZHO\Praktika Speckurs XPVZHO\Foto Lab Speckurs XPVZHO\КФК-2 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9144000" cy="6215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kumimoji="0" lang="uk-UA" sz="2000" b="1" i="0" u="none" strike="noStrike" cap="none" normalizeH="0" baseline="0" dirty="0">
                <a:ln>
                  <a:noFill/>
                </a:ln>
                <a:solidFill>
                  <a:srgbClr val="CC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Розрахунок концентрації глюкози (С, </a:t>
            </a:r>
            <a:r>
              <a:rPr kumimoji="0" lang="uk-UA" sz="2000" b="1" i="0" u="none" strike="noStrike" cap="none" normalizeH="0" baseline="0" dirty="0" err="1">
                <a:ln>
                  <a:noFill/>
                </a:ln>
                <a:solidFill>
                  <a:srgbClr val="CC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ммоль</a:t>
            </a:r>
            <a:r>
              <a:rPr kumimoji="0" lang="uk-UA" sz="2000" b="1" i="0" u="none" strike="noStrike" cap="none" normalizeH="0" baseline="0" dirty="0">
                <a:ln>
                  <a:noFill/>
                </a:ln>
                <a:solidFill>
                  <a:srgbClr val="CC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/л) </a:t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CC0066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2000" dirty="0">
              <a:solidFill>
                <a:srgbClr val="CC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69875" algn="l"/>
              </a:tabLst>
            </a:pPr>
            <a:r>
              <a:rPr kumimoji="0" lang="uk-UA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= 10,0 ∙ Е дослідної проби / </a:t>
            </a:r>
            <a:br>
              <a:rPr kumimoji="0" lang="uk-UA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uk-UA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 калібрувальної проби,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69875" algn="l"/>
              </a:tabLst>
            </a:pPr>
            <a:endParaRPr kumimoji="0" lang="uk-U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69875" algn="l"/>
              </a:tabLst>
            </a:pPr>
            <a:endParaRPr lang="uk-UA" sz="1600" dirty="0">
              <a:latin typeface="Arial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69875" algn="l"/>
              </a:tabLst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69875" algn="l"/>
              </a:tabLst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 </a:t>
            </a:r>
            <a:r>
              <a:rPr kumimoji="0" lang="uk-U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концентрація глюкози в калібрувальному розчині (</a:t>
            </a:r>
            <a:r>
              <a:rPr kumimoji="0" lang="uk-UA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ммоль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/л);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69875" algn="l"/>
              </a:tabLst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69875" algn="l"/>
              </a:tabLst>
            </a:pPr>
            <a:r>
              <a:rPr kumimoji="0" lang="uk-U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 дослідної проби 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оптична щільність дослідної проби;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69875" algn="l"/>
              </a:tabLst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69875" algn="l"/>
              </a:tabLst>
            </a:pPr>
            <a:r>
              <a:rPr kumimoji="0" lang="uk-U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 калібрувальної проби 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оптична щільність </a:t>
            </a:r>
            <a:br>
              <a:rPr kumimoji="0" lang="ru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калібрувальної проби.</a:t>
            </a: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71480"/>
            <a:ext cx="8929718" cy="5554683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kumimoji="0" lang="uk-UA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= 10,0 ∙ 0,091 / </a:t>
            </a:r>
            <a:r>
              <a:rPr lang="uk-UA" sz="36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0,180 =</a:t>
            </a:r>
            <a:br>
              <a:rPr lang="uk-UA" sz="3600" b="1" dirty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uk-UA" sz="36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= 5,05 </a:t>
            </a:r>
            <a:r>
              <a:rPr lang="uk-UA" sz="36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ммоль</a:t>
            </a:r>
            <a:r>
              <a:rPr lang="uk-UA" sz="36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/л</a:t>
            </a:r>
          </a:p>
          <a:p>
            <a:pPr lvl="0" algn="ctr">
              <a:buNone/>
            </a:pPr>
            <a:endParaRPr kumimoji="0" lang="uk-UA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sz="36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У нормі вміст глюкози</a:t>
            </a:r>
            <a:r>
              <a:rPr lang="uk-UA" sz="3600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3600" dirty="0">
                <a:latin typeface="Arial" pitchFamily="34" charset="0"/>
                <a:cs typeface="Arial" pitchFamily="34" charset="0"/>
              </a:rPr>
              <a:t>в сироватці венозної крові становить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36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4,1-6,11 </a:t>
            </a:r>
            <a:r>
              <a:rPr lang="uk-UA" sz="3600" b="1" dirty="0" err="1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ммоль</a:t>
            </a:r>
            <a:r>
              <a:rPr lang="uk-UA" sz="36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/л.</a:t>
            </a:r>
            <a:endParaRPr lang="ru-RU" sz="3600" b="1" dirty="0"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buNone/>
            </a:pPr>
            <a:endParaRPr kumimoji="0" lang="uk-UA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>
              <a:buNone/>
            </a:pPr>
            <a:endParaRPr lang="ru-RU" sz="36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642918"/>
          </a:xfrm>
        </p:spPr>
        <p:txBody>
          <a:bodyPr>
            <a:normAutofit/>
          </a:bodyPr>
          <a:lstStyle/>
          <a:p>
            <a:r>
              <a:rPr lang="uk-UA" sz="2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Визначення</a:t>
            </a:r>
            <a:r>
              <a:rPr lang="uk-UA" sz="2400" b="1" cap="all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молочної</a:t>
            </a:r>
            <a:r>
              <a:rPr lang="uk-UA" sz="2400" b="1" cap="all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кислоти</a:t>
            </a:r>
            <a:r>
              <a:rPr lang="uk-UA" sz="2400" b="1" cap="all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uk-UA" sz="2400" b="1" cap="all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біологічному</a:t>
            </a:r>
            <a:r>
              <a:rPr lang="uk-UA" sz="2400" b="1" cap="all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матеріалі</a:t>
            </a:r>
            <a:endParaRPr lang="ru-RU" sz="2400" dirty="0">
              <a:solidFill>
                <a:srgbClr val="CC0066"/>
              </a:solidFill>
            </a:endParaRP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7E4628B1-9263-2D90-4381-F83A59D9A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282" y="1166018"/>
            <a:ext cx="8750206" cy="4525963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UA" dirty="0" err="1">
                <a:latin typeface="Arial" panose="020B0604020202020204" pitchFamily="34" charset="0"/>
                <a:cs typeface="Arial" panose="020B0604020202020204" pitchFamily="34" charset="0"/>
              </a:rPr>
              <a:t>Перегляньте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ОБОВ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ЯЗКОВО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UA" dirty="0" err="1">
                <a:latin typeface="Arial" panose="020B0604020202020204" pitchFamily="34" charset="0"/>
                <a:cs typeface="Arial" panose="020B0604020202020204" pitchFamily="34" charset="0"/>
              </a:rPr>
              <a:t>попередньо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dirty="0" err="1">
                <a:latin typeface="Arial" panose="020B0604020202020204" pitchFamily="34" charset="0"/>
                <a:cs typeface="Arial" panose="020B0604020202020204" pitchFamily="34" charset="0"/>
              </a:rPr>
              <a:t>відео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UA" b="1" i="0" dirty="0">
              <a:solidFill>
                <a:srgbClr val="03030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b="1" i="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Виявлення</a:t>
            </a:r>
            <a:r>
              <a:rPr lang="ru-RU" b="1" i="0" dirty="0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молочної</a:t>
            </a:r>
            <a:r>
              <a:rPr lang="ru-RU" b="1" i="0" dirty="0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кислоти</a:t>
            </a:r>
            <a:r>
              <a:rPr lang="ru-RU" b="1" i="0" dirty="0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UA" b="1" i="0" dirty="0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i="0" dirty="0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b="1" i="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шлунковому</a:t>
            </a:r>
            <a:r>
              <a:rPr lang="ru-RU" b="1" i="0" dirty="0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соці</a:t>
            </a:r>
            <a:endParaRPr lang="ru-RU" b="1" i="0" dirty="0">
              <a:solidFill>
                <a:srgbClr val="03030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UA" dirty="0">
              <a:solidFill>
                <a:srgbClr val="03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UA" dirty="0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UA" dirty="0" err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посиланням</a:t>
            </a:r>
            <a:endParaRPr lang="ru-UA" dirty="0">
              <a:solidFill>
                <a:srgbClr val="03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UA" dirty="0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https://www.youtube.com/watch?app=desktop&amp;v=-vxse5exbO8&amp;t=12s</a:t>
            </a:r>
            <a:endParaRPr lang="ru-UA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U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>
            <a:extLst>
              <a:ext uri="{FF2B5EF4-FFF2-40B4-BE49-F238E27FC236}">
                <a16:creationId xmlns:a16="http://schemas.microsoft.com/office/drawing/2014/main" id="{EC24EA15-4D58-EA65-D81D-8C18C8D2E17B}"/>
              </a:ext>
            </a:extLst>
          </p:cNvPr>
          <p:cNvSpPr txBox="1">
            <a:spLocks/>
          </p:cNvSpPr>
          <p:nvPr/>
        </p:nvSpPr>
        <p:spPr>
          <a:xfrm>
            <a:off x="107504" y="332656"/>
            <a:ext cx="8712968" cy="6286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uk-UA" sz="3800" b="1" dirty="0">
                <a:latin typeface="Arial" pitchFamily="34" charset="0"/>
                <a:cs typeface="Arial" pitchFamily="34" charset="0"/>
              </a:rPr>
              <a:t>Хід роботи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endParaRPr lang="ru-RU" sz="38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ru-UA" sz="3800" dirty="0">
                <a:latin typeface="Arial" pitchFamily="34" charset="0"/>
                <a:cs typeface="Arial" pitchFamily="34" charset="0"/>
              </a:rPr>
              <a:t>1) </a:t>
            </a:r>
            <a:r>
              <a:rPr lang="uk-UA" sz="3800" b="1" dirty="0">
                <a:latin typeface="Arial" pitchFamily="34" charset="0"/>
                <a:cs typeface="Arial" pitchFamily="34" charset="0"/>
              </a:rPr>
              <a:t>Подрібнюють 2-3 г м’язової тканини </a:t>
            </a:r>
            <a:r>
              <a:rPr lang="uk-UA" sz="3800" dirty="0">
                <a:latin typeface="Arial" pitchFamily="34" charset="0"/>
                <a:cs typeface="Arial" pitchFamily="34" charset="0"/>
              </a:rPr>
              <a:t>у чашці Петрі ножицями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uk-UA" sz="3800" dirty="0">
                <a:latin typeface="Arial" pitchFamily="34" charset="0"/>
                <a:cs typeface="Arial" pitchFamily="34" charset="0"/>
              </a:rPr>
              <a:t>та поміщають у фарфорову ступку,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uk-UA" sz="3800" dirty="0">
                <a:latin typeface="Arial" pitchFamily="34" charset="0"/>
                <a:cs typeface="Arial" pitchFamily="34" charset="0"/>
              </a:rPr>
              <a:t>де </a:t>
            </a:r>
            <a:r>
              <a:rPr lang="uk-UA" sz="3800" b="1" dirty="0">
                <a:latin typeface="Arial" pitchFamily="34" charset="0"/>
                <a:cs typeface="Arial" pitchFamily="34" charset="0"/>
              </a:rPr>
              <a:t>розтирають з 5-6 мл дистильованої води</a:t>
            </a:r>
            <a:r>
              <a:rPr lang="uk-UA" sz="38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endParaRPr lang="ru-RU" sz="38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ru-UA" sz="3800" dirty="0">
                <a:latin typeface="Arial" pitchFamily="34" charset="0"/>
                <a:cs typeface="Arial" pitchFamily="34" charset="0"/>
              </a:rPr>
              <a:t>2) </a:t>
            </a:r>
            <a:r>
              <a:rPr lang="uk-UA" sz="3800" dirty="0">
                <a:latin typeface="Arial" pitchFamily="34" charset="0"/>
                <a:cs typeface="Arial" pitchFamily="34" charset="0"/>
              </a:rPr>
              <a:t>Отриману </a:t>
            </a:r>
            <a:r>
              <a:rPr lang="uk-UA" sz="3800" b="1" dirty="0">
                <a:latin typeface="Arial" pitchFamily="34" charset="0"/>
                <a:cs typeface="Arial" pitchFamily="34" charset="0"/>
              </a:rPr>
              <a:t>м’язову кашицю фільтрують </a:t>
            </a:r>
            <a:r>
              <a:rPr lang="uk-UA" sz="3800" dirty="0">
                <a:latin typeface="Arial" pitchFamily="34" charset="0"/>
                <a:cs typeface="Arial" pitchFamily="34" charset="0"/>
              </a:rPr>
              <a:t>через два шари марлі.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uk-UA" sz="3800" dirty="0">
                <a:latin typeface="Arial" pitchFamily="34" charset="0"/>
                <a:cs typeface="Arial" pitchFamily="34" charset="0"/>
              </a:rPr>
              <a:t>Фільтрат кип’ятять протягом 1 хв та знову фільтрують.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uk-UA" sz="3800" dirty="0">
                <a:latin typeface="Arial" pitchFamily="34" charset="0"/>
                <a:cs typeface="Arial" pitchFamily="34" charset="0"/>
              </a:rPr>
              <a:t> </a:t>
            </a:r>
            <a:endParaRPr lang="ru-RU" sz="38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ru-UA" sz="3800" dirty="0">
                <a:latin typeface="Arial" pitchFamily="34" charset="0"/>
                <a:cs typeface="Arial" pitchFamily="34" charset="0"/>
              </a:rPr>
              <a:t>3) </a:t>
            </a:r>
            <a:r>
              <a:rPr lang="uk-UA" sz="3800" dirty="0">
                <a:latin typeface="Arial" pitchFamily="34" charset="0"/>
                <a:cs typeface="Arial" pitchFamily="34" charset="0"/>
              </a:rPr>
              <a:t>У </a:t>
            </a:r>
            <a:r>
              <a:rPr lang="uk-UA" sz="3800" b="1" dirty="0">
                <a:latin typeface="Arial" pitchFamily="34" charset="0"/>
                <a:cs typeface="Arial" pitchFamily="34" charset="0"/>
              </a:rPr>
              <a:t>три пробірки</a:t>
            </a:r>
            <a:r>
              <a:rPr lang="uk-UA" sz="3800" dirty="0">
                <a:latin typeface="Arial" pitchFamily="34" charset="0"/>
                <a:cs typeface="Arial" pitchFamily="34" charset="0"/>
              </a:rPr>
              <a:t>, які містять по </a:t>
            </a:r>
            <a:r>
              <a:rPr lang="uk-UA" sz="3800" b="1" dirty="0">
                <a:latin typeface="Arial" pitchFamily="34" charset="0"/>
                <a:cs typeface="Arial" pitchFamily="34" charset="0"/>
              </a:rPr>
              <a:t>5 мл 1%-го розчину фенолу</a:t>
            </a:r>
            <a:r>
              <a:rPr lang="uk-UA" sz="3800" dirty="0">
                <a:latin typeface="Arial" pitchFamily="34" charset="0"/>
                <a:cs typeface="Arial" pitchFamily="34" charset="0"/>
              </a:rPr>
              <a:t>, </a:t>
            </a:r>
            <a:br>
              <a:rPr lang="uk-UA" sz="3800" dirty="0">
                <a:latin typeface="Arial" pitchFamily="34" charset="0"/>
                <a:cs typeface="Arial" pitchFamily="34" charset="0"/>
              </a:rPr>
            </a:br>
            <a:r>
              <a:rPr lang="uk-UA" sz="3800" dirty="0">
                <a:latin typeface="Arial" pitchFamily="34" charset="0"/>
                <a:cs typeface="Arial" pitchFamily="34" charset="0"/>
              </a:rPr>
              <a:t>по </a:t>
            </a:r>
            <a:r>
              <a:rPr lang="uk-UA" sz="3800" b="1" dirty="0">
                <a:latin typeface="Arial" pitchFamily="34" charset="0"/>
                <a:cs typeface="Arial" pitchFamily="34" charset="0"/>
              </a:rPr>
              <a:t>5 крапель додають 1%-й розчин </a:t>
            </a:r>
            <a:r>
              <a:rPr lang="uk-UA" sz="3800" b="1" dirty="0" err="1">
                <a:latin typeface="Arial" pitchFamily="34" charset="0"/>
                <a:cs typeface="Arial" pitchFamily="34" charset="0"/>
              </a:rPr>
              <a:t>Ферум</a:t>
            </a:r>
            <a:r>
              <a:rPr lang="uk-UA" sz="3800" b="1" dirty="0">
                <a:latin typeface="Arial" pitchFamily="34" charset="0"/>
                <a:cs typeface="Arial" pitchFamily="34" charset="0"/>
              </a:rPr>
              <a:t> (III) хлориду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uk-UA" sz="3800" dirty="0">
                <a:latin typeface="Arial" pitchFamily="34" charset="0"/>
                <a:cs typeface="Arial" pitchFamily="34" charset="0"/>
              </a:rPr>
              <a:t>до появи </a:t>
            </a:r>
            <a:r>
              <a:rPr lang="uk-UA" sz="3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інтенсивного фіолетового забарвлення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uk-UA" sz="3800" b="1" dirty="0">
                <a:latin typeface="Arial" pitchFamily="34" charset="0"/>
                <a:cs typeface="Arial" pitchFamily="34" charset="0"/>
              </a:rPr>
              <a:t>(забарвлення 1</a:t>
            </a:r>
            <a:r>
              <a:rPr lang="ru-UA" sz="3800" b="1" dirty="0">
                <a:latin typeface="Arial" pitchFamily="34" charset="0"/>
                <a:cs typeface="Arial" pitchFamily="34" charset="0"/>
              </a:rPr>
              <a:t>) (</a:t>
            </a:r>
            <a:r>
              <a:rPr lang="uk-UA" sz="3800" b="1" dirty="0" err="1">
                <a:latin typeface="Arial" pitchFamily="34" charset="0"/>
                <a:cs typeface="Arial" pitchFamily="34" charset="0"/>
              </a:rPr>
              <a:t>таблиц</a:t>
            </a:r>
            <a:r>
              <a:rPr lang="ru-UA" sz="3800" b="1" dirty="0">
                <a:latin typeface="Arial" pitchFamily="34" charset="0"/>
                <a:cs typeface="Arial" pitchFamily="34" charset="0"/>
              </a:rPr>
              <a:t>я</a:t>
            </a:r>
            <a:r>
              <a:rPr lang="uk-UA" sz="3800" b="1" dirty="0">
                <a:latin typeface="Arial" pitchFamily="34" charset="0"/>
                <a:cs typeface="Arial" pitchFamily="34" charset="0"/>
              </a:rPr>
              <a:t>)</a:t>
            </a:r>
            <a:r>
              <a:rPr lang="uk-UA" sz="3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endParaRPr lang="ru-RU" sz="38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ru-UA" sz="3800" dirty="0">
                <a:latin typeface="Arial" pitchFamily="34" charset="0"/>
                <a:cs typeface="Arial" pitchFamily="34" charset="0"/>
              </a:rPr>
              <a:t>4) </a:t>
            </a:r>
            <a:r>
              <a:rPr lang="uk-UA" sz="3800" dirty="0">
                <a:latin typeface="Arial" pitchFamily="34" charset="0"/>
                <a:cs typeface="Arial" pitchFamily="34" charset="0"/>
              </a:rPr>
              <a:t>До вмісту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uk-UA" sz="3800" b="1" dirty="0">
                <a:latin typeface="Arial" pitchFamily="34" charset="0"/>
                <a:cs typeface="Arial" pitchFamily="34" charset="0"/>
              </a:rPr>
              <a:t>першої пробірки </a:t>
            </a:r>
            <a:r>
              <a:rPr lang="uk-UA" sz="3800" dirty="0">
                <a:latin typeface="Arial" pitchFamily="34" charset="0"/>
                <a:cs typeface="Arial" pitchFamily="34" charset="0"/>
              </a:rPr>
              <a:t>приливають </a:t>
            </a:r>
            <a:r>
              <a:rPr lang="uk-UA" sz="38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1 мл 5%-го розчину молочної кислоти</a:t>
            </a:r>
            <a:r>
              <a:rPr lang="uk-UA" sz="3800" dirty="0">
                <a:latin typeface="Arial" pitchFamily="34" charset="0"/>
                <a:cs typeface="Arial" pitchFamily="34" charset="0"/>
              </a:rPr>
              <a:t>,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uk-UA" sz="3800" b="1" dirty="0">
                <a:latin typeface="Arial" pitchFamily="34" charset="0"/>
                <a:cs typeface="Arial" pitchFamily="34" charset="0"/>
              </a:rPr>
              <a:t>другої пробірки </a:t>
            </a:r>
            <a:r>
              <a:rPr lang="uk-UA" sz="3800" dirty="0">
                <a:latin typeface="Arial" pitchFamily="34" charset="0"/>
                <a:cs typeface="Arial" pitchFamily="34" charset="0"/>
              </a:rPr>
              <a:t>– </a:t>
            </a:r>
            <a:r>
              <a:rPr lang="uk-UA" sz="38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1 мл витяжки з м’язової тканини</a:t>
            </a:r>
            <a:r>
              <a:rPr lang="uk-UA" sz="3800" dirty="0">
                <a:latin typeface="Arial" pitchFamily="34" charset="0"/>
                <a:cs typeface="Arial" pitchFamily="34" charset="0"/>
              </a:rPr>
              <a:t>,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uk-UA" sz="3800" b="1" dirty="0">
                <a:latin typeface="Arial" pitchFamily="34" charset="0"/>
                <a:cs typeface="Arial" pitchFamily="34" charset="0"/>
              </a:rPr>
              <a:t>третьої  пробірки </a:t>
            </a:r>
            <a:r>
              <a:rPr lang="uk-UA" sz="3800" dirty="0">
                <a:latin typeface="Arial" pitchFamily="34" charset="0"/>
                <a:cs typeface="Arial" pitchFamily="34" charset="0"/>
              </a:rPr>
              <a:t>– </a:t>
            </a:r>
            <a:r>
              <a:rPr lang="uk-UA" sz="38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1 мл води</a:t>
            </a:r>
            <a:r>
              <a:rPr lang="uk-UA" sz="38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endParaRPr lang="uk-UA" sz="38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UA" sz="3800" dirty="0">
                <a:latin typeface="Arial" pitchFamily="34" charset="0"/>
                <a:cs typeface="Arial" pitchFamily="34" charset="0"/>
              </a:rPr>
              <a:t>5) </a:t>
            </a:r>
            <a:r>
              <a:rPr lang="uk-UA" sz="3800" dirty="0">
                <a:latin typeface="Arial" pitchFamily="34" charset="0"/>
                <a:cs typeface="Arial" pitchFamily="34" charset="0"/>
              </a:rPr>
              <a:t>Вміст усіх 3-х пробірок добре перемішують </a:t>
            </a:r>
            <a:br>
              <a:rPr lang="uk-UA" sz="3800" dirty="0">
                <a:latin typeface="Arial" pitchFamily="34" charset="0"/>
                <a:cs typeface="Arial" pitchFamily="34" charset="0"/>
              </a:rPr>
            </a:br>
            <a:r>
              <a:rPr lang="uk-UA" sz="3800" dirty="0">
                <a:latin typeface="Arial" pitchFamily="34" charset="0"/>
                <a:cs typeface="Arial" pitchFamily="34" charset="0"/>
              </a:rPr>
              <a:t>та фіксують в кожній пробірці </a:t>
            </a:r>
            <a:r>
              <a:rPr lang="ru-UA" sz="3800" b="1" dirty="0">
                <a:latin typeface="Arial" pitchFamily="34" charset="0"/>
                <a:cs typeface="Arial" pitchFamily="34" charset="0"/>
              </a:rPr>
              <a:t>(</a:t>
            </a:r>
            <a:r>
              <a:rPr lang="uk-UA" sz="3800" b="1" dirty="0">
                <a:latin typeface="Arial" pitchFamily="34" charset="0"/>
                <a:cs typeface="Arial" pitchFamily="34" charset="0"/>
              </a:rPr>
              <a:t>забарвлення 2</a:t>
            </a:r>
            <a:r>
              <a:rPr lang="ru-UA" sz="3800" b="1" dirty="0">
                <a:latin typeface="Arial" pitchFamily="34" charset="0"/>
                <a:cs typeface="Arial" pitchFamily="34" charset="0"/>
              </a:rPr>
              <a:t>) (</a:t>
            </a:r>
            <a:r>
              <a:rPr lang="ru-UA" sz="3800" b="1" dirty="0" err="1">
                <a:latin typeface="Arial" pitchFamily="34" charset="0"/>
                <a:cs typeface="Arial" pitchFamily="34" charset="0"/>
              </a:rPr>
              <a:t>таблиця</a:t>
            </a:r>
            <a:r>
              <a:rPr lang="ru-UA" sz="3800" b="1" dirty="0">
                <a:latin typeface="Arial" pitchFamily="34" charset="0"/>
                <a:cs typeface="Arial" pitchFamily="34" charset="0"/>
              </a:rPr>
              <a:t>)</a:t>
            </a:r>
            <a:r>
              <a:rPr lang="uk-UA" sz="3800" dirty="0">
                <a:latin typeface="Arial" pitchFamily="34" charset="0"/>
                <a:cs typeface="Arial" pitchFamily="34" charset="0"/>
              </a:rPr>
              <a:t>.</a:t>
            </a:r>
            <a:endParaRPr lang="ru-RU" sz="38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7485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86874" cy="1285860"/>
          </a:xfrm>
        </p:spPr>
        <p:txBody>
          <a:bodyPr>
            <a:normAutofit fontScale="90000"/>
          </a:bodyPr>
          <a:lstStyle/>
          <a:p>
            <a:br>
              <a:rPr lang="uk-UA" sz="3600" b="1" cap="all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</a:br>
            <a:r>
              <a:rPr lang="uk-UA" sz="3600" b="1" cap="all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uk-UA" sz="36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изначення молочної кислоти </a:t>
            </a:r>
            <a:br>
              <a:rPr lang="uk-UA" sz="36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</a:br>
            <a:r>
              <a:rPr lang="uk-UA" sz="36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в біологічному матеріалі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0689504"/>
              </p:ext>
            </p:extLst>
          </p:nvPr>
        </p:nvGraphicFramePr>
        <p:xfrm>
          <a:off x="214281" y="1285856"/>
          <a:ext cx="8786875" cy="5286415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020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7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0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88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5152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Вміст пробірки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uk-UA" sz="16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Кількість, </a:t>
                      </a:r>
                      <a:r>
                        <a:rPr lang="uk-UA" sz="1600" b="1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мл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35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1-а пробірка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7030A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(контроль)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2-а пробірка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7030A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(дослід)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3-я пробірка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7030A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(якісна реакція </a:t>
                      </a:r>
                      <a:br>
                        <a:rPr lang="uk-UA" sz="1600" b="1" dirty="0">
                          <a:solidFill>
                            <a:srgbClr val="7030A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uk-UA" sz="1600" b="1" dirty="0">
                          <a:solidFill>
                            <a:srgbClr val="7030A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фенол)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1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Розчин фенолу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 </a:t>
                      </a:r>
                      <a:r>
                        <a:rPr lang="uk-UA" sz="1600" b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мл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 </a:t>
                      </a:r>
                      <a:r>
                        <a:rPr lang="uk-UA" sz="1600" b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мл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 </a:t>
                      </a:r>
                      <a:r>
                        <a:rPr lang="uk-UA" sz="1600" b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мл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1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Розчин FeCl</a:t>
                      </a:r>
                      <a:r>
                        <a:rPr lang="uk-UA" sz="1600" b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 крапель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 крапель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 крапель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1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u="sng" dirty="0">
                          <a:solidFill>
                            <a:srgbClr val="CC0066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Забарвлення (1)</a:t>
                      </a:r>
                      <a:endParaRPr lang="ru-RU" sz="1600" b="1" u="sng" dirty="0">
                        <a:solidFill>
                          <a:srgbClr val="CC0066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u="sng" dirty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фіолетове</a:t>
                      </a:r>
                      <a:endParaRPr lang="ru-RU" sz="1600" b="1" u="sng" dirty="0">
                        <a:solidFill>
                          <a:srgbClr val="7030A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u="sng" dirty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фіолетове</a:t>
                      </a:r>
                      <a:endParaRPr lang="ru-RU" sz="1600" b="1" u="sng" dirty="0">
                        <a:solidFill>
                          <a:srgbClr val="7030A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u="sng" dirty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фіолетове</a:t>
                      </a:r>
                      <a:endParaRPr lang="ru-RU" sz="1600" b="1" u="sng" dirty="0">
                        <a:solidFill>
                          <a:srgbClr val="7030A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51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Розчин молочної кислоти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</a:t>
                      </a:r>
                      <a:r>
                        <a:rPr lang="uk-UA" sz="1600" b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мл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67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Витяжка з м’язової тканини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</a:t>
                      </a:r>
                      <a:r>
                        <a:rPr lang="uk-UA" sz="1600" b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мл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51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Дистильована вода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</a:t>
                      </a:r>
                      <a:r>
                        <a:rPr lang="uk-UA" sz="1600" b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мл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51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u="sng" dirty="0">
                          <a:solidFill>
                            <a:srgbClr val="CC0066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Забарвлення (2)</a:t>
                      </a:r>
                      <a:endParaRPr lang="ru-RU" sz="1600" b="1" u="sng" dirty="0">
                        <a:solidFill>
                          <a:srgbClr val="CC0066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u="sng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жовте</a:t>
                      </a:r>
                      <a:endParaRPr lang="ru-RU" sz="1600" b="1" u="sng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u="sng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світло-жовте</a:t>
                      </a:r>
                      <a:endParaRPr lang="ru-RU" sz="1600" b="1" u="sng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u="sng" dirty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фіолетове</a:t>
                      </a:r>
                      <a:endParaRPr lang="ru-RU" sz="1600" b="1" u="sng" dirty="0">
                        <a:solidFill>
                          <a:srgbClr val="7030A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83056"/>
          </a:xfrm>
        </p:spPr>
        <p:txBody>
          <a:bodyPr>
            <a:noAutofit/>
          </a:bodyPr>
          <a:lstStyle/>
          <a:p>
            <a:r>
              <a:rPr lang="ru-RU" sz="2400" b="1" dirty="0" err="1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Реакція</a:t>
            </a:r>
            <a:r>
              <a:rPr lang="ru-RU" sz="2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Уффельмана</a:t>
            </a:r>
            <a:r>
              <a:rPr lang="ru-RU" sz="2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: </a:t>
            </a:r>
            <a:br>
              <a:rPr lang="ru-RU" sz="2400" b="1" dirty="0">
                <a:latin typeface="Arial" pitchFamily="34" charset="0"/>
                <a:cs typeface="Arial" pitchFamily="34" charset="0"/>
              </a:rPr>
            </a:br>
            <a:br>
              <a:rPr lang="ru-RU" sz="2400" b="1" dirty="0"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Принцип метода: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молочна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кислота в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присутності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ферум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феноляту (реактив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Уффельмана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), 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забарвлений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фіолетовий</a:t>
            </a:r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колір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 err="1">
                <a:latin typeface="Arial" pitchFamily="34" charset="0"/>
                <a:cs typeface="Arial" pitchFamily="34" charset="0"/>
              </a:rPr>
              <a:t>утворює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ферум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лактат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CCCC00"/>
                </a:solidFill>
                <a:latin typeface="Arial" pitchFamily="34" charset="0"/>
                <a:cs typeface="Arial" pitchFamily="34" charset="0"/>
              </a:rPr>
              <a:t>жовто-зеленого</a:t>
            </a:r>
            <a:r>
              <a:rPr lang="ru-RU" sz="2400" dirty="0">
                <a:solidFill>
                  <a:srgbClr val="CCCC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CCCC00"/>
                </a:solidFill>
                <a:latin typeface="Arial" pitchFamily="34" charset="0"/>
                <a:cs typeface="Arial" pitchFamily="34" charset="0"/>
              </a:rPr>
              <a:t>кольору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свідчить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про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присутність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молочної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кислоти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latin typeface="Arial" pitchFamily="34" charset="0"/>
                <a:cs typeface="Arial" pitchFamily="34" charset="0"/>
              </a:rPr>
              <a:t>у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витяжці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м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’</a:t>
            </a:r>
            <a:r>
              <a:rPr lang="uk-UA" sz="2400" dirty="0" err="1">
                <a:latin typeface="Arial" pitchFamily="34" charset="0"/>
                <a:cs typeface="Arial" pitchFamily="34" charset="0"/>
              </a:rPr>
              <a:t>язової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 тканини.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00570"/>
            <a:ext cx="91440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71480"/>
            <a:ext cx="8401080" cy="592935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uk-UA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Практичне значення роботи:</a:t>
            </a:r>
            <a:r>
              <a:rPr lang="uk-UA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dirty="0">
                <a:latin typeface="Arial" pitchFamily="34" charset="0"/>
                <a:cs typeface="Arial" pitchFamily="34" charset="0"/>
              </a:rPr>
              <a:t>найчастіше </a:t>
            </a:r>
            <a:r>
              <a:rPr lang="uk-UA" b="1" dirty="0">
                <a:latin typeface="Arial" pitchFamily="34" charset="0"/>
                <a:cs typeface="Arial" pitchFamily="34" charset="0"/>
              </a:rPr>
              <a:t>показником </a:t>
            </a:r>
            <a:br>
              <a:rPr lang="uk-UA" b="1" dirty="0">
                <a:latin typeface="Arial" pitchFamily="34" charset="0"/>
                <a:cs typeface="Arial" pitchFamily="34" charset="0"/>
              </a:rPr>
            </a:br>
            <a:r>
              <a:rPr lang="uk-UA" b="1" dirty="0">
                <a:latin typeface="Arial" pitchFamily="34" charset="0"/>
                <a:cs typeface="Arial" pitchFamily="34" charset="0"/>
              </a:rPr>
              <a:t>вуглеводного обміну </a:t>
            </a:r>
            <a:br>
              <a:rPr lang="uk-UA" dirty="0">
                <a:latin typeface="Arial" pitchFamily="34" charset="0"/>
                <a:cs typeface="Arial" pitchFamily="34" charset="0"/>
              </a:rPr>
            </a:br>
            <a:r>
              <a:rPr lang="uk-UA" dirty="0">
                <a:latin typeface="Arial" pitchFamily="34" charset="0"/>
                <a:cs typeface="Arial" pitchFamily="34" charset="0"/>
              </a:rPr>
              <a:t>з діагностичною метою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dirty="0">
                <a:latin typeface="Arial" pitchFamily="34" charset="0"/>
                <a:cs typeface="Arial" pitchFamily="34" charset="0"/>
              </a:rPr>
              <a:t>є </a:t>
            </a:r>
            <a:r>
              <a:rPr lang="uk-UA" b="1" dirty="0">
                <a:latin typeface="Arial" pitchFamily="34" charset="0"/>
                <a:cs typeface="Arial" pitchFamily="34" charset="0"/>
              </a:rPr>
              <a:t>вміст глюкози </a:t>
            </a:r>
            <a:r>
              <a:rPr lang="ru-UA" b="1" dirty="0">
                <a:latin typeface="Arial" pitchFamily="34" charset="0"/>
                <a:cs typeface="Arial" pitchFamily="34" charset="0"/>
              </a:rPr>
              <a:t>у </a:t>
            </a:r>
            <a:r>
              <a:rPr lang="ru-UA" b="1" dirty="0" err="1">
                <a:latin typeface="Arial" pitchFamily="34" charset="0"/>
                <a:cs typeface="Arial" pitchFamily="34" charset="0"/>
              </a:rPr>
              <a:t>сироватці</a:t>
            </a:r>
            <a:r>
              <a:rPr lang="uk-UA" b="1" dirty="0">
                <a:latin typeface="Arial" pitchFamily="34" charset="0"/>
                <a:cs typeface="Arial" pitchFamily="34" charset="0"/>
              </a:rPr>
              <a:t> крові </a:t>
            </a:r>
            <a:r>
              <a:rPr lang="uk-UA" dirty="0">
                <a:latin typeface="Arial" pitchFamily="34" charset="0"/>
                <a:cs typeface="Arial" pitchFamily="34" charset="0"/>
              </a:rPr>
              <a:t>та </a:t>
            </a:r>
            <a:r>
              <a:rPr lang="uk-UA" b="1" dirty="0">
                <a:latin typeface="Arial" pitchFamily="34" charset="0"/>
                <a:cs typeface="Arial" pitchFamily="34" charset="0"/>
              </a:rPr>
              <a:t>сечі</a:t>
            </a:r>
            <a:r>
              <a:rPr lang="uk-UA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 algn="ctr">
              <a:spcBef>
                <a:spcPts val="0"/>
              </a:spcBef>
              <a:buNone/>
            </a:pPr>
            <a:endParaRPr lang="uk-UA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Підвищення рівня глюкози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dirty="0">
                <a:latin typeface="Arial" pitchFamily="34" charset="0"/>
                <a:cs typeface="Arial" pitchFamily="34" charset="0"/>
              </a:rPr>
              <a:t>досить часто відзначається </a:t>
            </a:r>
            <a:br>
              <a:rPr lang="uk-UA" dirty="0">
                <a:latin typeface="Arial" pitchFamily="34" charset="0"/>
                <a:cs typeface="Arial" pitchFamily="34" charset="0"/>
              </a:rPr>
            </a:br>
            <a:r>
              <a:rPr lang="uk-UA" dirty="0">
                <a:latin typeface="Arial" pitchFamily="34" charset="0"/>
                <a:cs typeface="Arial" pitchFamily="34" charset="0"/>
              </a:rPr>
              <a:t>при </a:t>
            </a:r>
            <a:r>
              <a:rPr lang="uk-UA" b="1" dirty="0">
                <a:latin typeface="Arial" pitchFamily="34" charset="0"/>
                <a:cs typeface="Arial" pitchFamily="34" charset="0"/>
              </a:rPr>
              <a:t>цукровому діабеті</a:t>
            </a:r>
            <a:r>
              <a:rPr lang="uk-UA" dirty="0">
                <a:latin typeface="Arial" pitchFamily="34" charset="0"/>
                <a:cs typeface="Arial" pitchFamily="34" charset="0"/>
              </a:rPr>
              <a:t>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b="1" dirty="0">
                <a:latin typeface="Arial" pitchFamily="34" charset="0"/>
                <a:cs typeface="Arial" pitchFamily="34" charset="0"/>
              </a:rPr>
              <a:t>пухлинах кори </a:t>
            </a:r>
            <a:r>
              <a:rPr lang="uk-UA" b="1" dirty="0" err="1">
                <a:latin typeface="Arial" pitchFamily="34" charset="0"/>
                <a:cs typeface="Arial" pitchFamily="34" charset="0"/>
              </a:rPr>
              <a:t>наднирників</a:t>
            </a:r>
            <a:r>
              <a:rPr lang="uk-UA" dirty="0">
                <a:latin typeface="Arial" pitchFamily="34" charset="0"/>
                <a:cs typeface="Arial" pitchFamily="34" charset="0"/>
              </a:rPr>
              <a:t>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b="1" dirty="0">
                <a:latin typeface="Arial" pitchFamily="34" charset="0"/>
                <a:cs typeface="Arial" pitchFamily="34" charset="0"/>
              </a:rPr>
              <a:t>гіперфункції щитовидної залози, захворюваннях печінки,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b="1" dirty="0">
                <a:latin typeface="Arial" pitchFamily="34" charset="0"/>
                <a:cs typeface="Arial" pitchFamily="34" charset="0"/>
              </a:rPr>
              <a:t>ураженнях ЦНС.</a:t>
            </a:r>
            <a:endParaRPr lang="ru-RU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Визначення</a:t>
            </a:r>
            <a:r>
              <a:rPr lang="uk-UA" sz="2400" b="1" cap="all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молочної</a:t>
            </a:r>
            <a:r>
              <a:rPr lang="uk-UA" sz="2400" b="1" cap="all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кислоти</a:t>
            </a:r>
            <a:r>
              <a:rPr lang="uk-UA" sz="2400" b="1" cap="all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uk-UA" sz="2400" b="1" cap="all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біологічному</a:t>
            </a:r>
            <a:r>
              <a:rPr lang="uk-UA" sz="2400" b="1" cap="all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матеріалі</a:t>
            </a:r>
            <a:endParaRPr lang="ru-RU" sz="2400" b="1" dirty="0"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D:\Documents\moi dokumenty\Speckurs XPVZHO\Praktika Speckurs XPVZHO\Foto Lab Speckurs XPVZHO\КРАЩЕ ЗАБАРВЛЕННЯ Молочна кислота, витяжка з м'язової тканини, контроль 202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9144000" cy="6143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686800" cy="6357982"/>
          </a:xfrm>
        </p:spPr>
        <p:txBody>
          <a:bodyPr>
            <a:normAutofit fontScale="92500" lnSpcReduction="10000"/>
          </a:bodyPr>
          <a:lstStyle/>
          <a:p>
            <a:pPr algn="r">
              <a:buNone/>
            </a:pPr>
            <a:endParaRPr lang="uk-UA" sz="6600" dirty="0"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endParaRPr lang="uk-UA" sz="6600" dirty="0"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endParaRPr lang="uk-UA" sz="6600" dirty="0"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endParaRPr lang="uk-UA" sz="6600" dirty="0"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endParaRPr lang="uk-UA" sz="6600" dirty="0"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uk-UA" sz="6600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Дякую за увагу!</a:t>
            </a:r>
            <a:endParaRPr lang="ru-RU" sz="6600" dirty="0"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AutoShape 4" descr="https://lh5.googleusercontent.com/proxy/3pMNBpaVUdWOWbI2QoCA8Vcs0BeL2G6v8Bu_eYOEea9yLmQUQvDQdul1hOMWG0bcePvjG_KI_PyH8b3AzDHC__nK90uc_S1nqI8u3SlGDa2Q7vm0RrtSJaSZKCoTm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lh5.googleusercontent.com/proxy/3pMNBpaVUdWOWbI2QoCA8Vcs0BeL2G6v8Bu_eYOEea9yLmQUQvDQdul1hOMWG0bcePvjG_KI_PyH8b3AzDHC__nK90uc_S1nqI8u3SlGDa2Q7vm0RrtSJaSZKCoTm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lh5.googleusercontent.com/proxy/3pMNBpaVUdWOWbI2QoCA8Vcs0BeL2G6v8Bu_eYOEea9yLmQUQvDQdul1hOMWG0bcePvjG_KI_PyH8b3AzDHC__nK90uc_S1nqI8u3SlGDa2Q7vm0RrtSJaSZKCoTm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s://lh5.googleusercontent.com/proxy/3pMNBpaVUdWOWbI2QoCA8Vcs0BeL2G6v8Bu_eYOEea9yLmQUQvDQdul1hOMWG0bcePvjG_KI_PyH8b3AzDHC__nK90uc_S1nqI8u3SlGDa2Q7vm0RrtSJaSZKCoTm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 descr="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2492896"/>
            <a:ext cx="3429000" cy="2571751"/>
          </a:xfrm>
          <a:prstGeom prst="rect">
            <a:avLst/>
          </a:prstGeom>
          <a:noFill/>
        </p:spPr>
      </p:pic>
      <p:pic>
        <p:nvPicPr>
          <p:cNvPr id="2062" name="Picture 14" descr="https://previews.123rf.com/images/anyaivanova/anyaivanova1310/anyaivanova131000075/22958821-young-biologist-sets-pcr-reaction-with-multichannel-pipet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86770"/>
            <a:ext cx="3428992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Реактиви у наборі:</a:t>
            </a:r>
            <a:r>
              <a:rPr lang="uk-UA" sz="3200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dirty="0"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929718" cy="5857892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28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1) </a:t>
            </a:r>
            <a:r>
              <a:rPr lang="uk-UA" sz="2800" b="1" dirty="0">
                <a:latin typeface="Arial" pitchFamily="34" charset="0"/>
                <a:cs typeface="Arial" pitchFamily="34" charset="0"/>
              </a:rPr>
              <a:t>буферний розчин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2800" dirty="0">
                <a:latin typeface="Arial" pitchFamily="34" charset="0"/>
                <a:cs typeface="Arial" pitchFamily="34" charset="0"/>
              </a:rPr>
              <a:t>(фосфатний буфер – </a:t>
            </a:r>
            <a:r>
              <a:rPr lang="uk-UA" sz="2800" dirty="0" err="1">
                <a:latin typeface="Arial" pitchFamily="34" charset="0"/>
                <a:cs typeface="Arial" pitchFamily="34" charset="0"/>
              </a:rPr>
              <a:t>рН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 = 7,2-7,4), фенол;</a:t>
            </a:r>
          </a:p>
          <a:p>
            <a:pPr marL="0" indent="0" algn="ctr">
              <a:spcBef>
                <a:spcPts val="0"/>
              </a:spcBef>
              <a:buNone/>
            </a:pPr>
            <a:endParaRPr lang="uk-UA" sz="28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sz="28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2) </a:t>
            </a:r>
            <a:r>
              <a:rPr lang="uk-UA" sz="2800" b="1" dirty="0">
                <a:latin typeface="Arial" pitchFamily="34" charset="0"/>
                <a:cs typeface="Arial" pitchFamily="34" charset="0"/>
              </a:rPr>
              <a:t>ензими (розчин):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2800" dirty="0" err="1">
                <a:latin typeface="Arial" pitchFamily="34" charset="0"/>
                <a:cs typeface="Arial" pitchFamily="34" charset="0"/>
              </a:rPr>
              <a:t>пероксидаза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, β,D-</a:t>
            </a:r>
            <a:r>
              <a:rPr lang="uk-UA" sz="2800" dirty="0" err="1">
                <a:latin typeface="Arial" pitchFamily="34" charset="0"/>
                <a:cs typeface="Arial" pitchFamily="34" charset="0"/>
              </a:rPr>
              <a:t>глюкооксидаза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, </a:t>
            </a:r>
            <a:br>
              <a:rPr lang="uk-UA" sz="2800" dirty="0">
                <a:latin typeface="Arial" pitchFamily="34" charset="0"/>
                <a:cs typeface="Arial" pitchFamily="34" charset="0"/>
              </a:rPr>
            </a:br>
            <a:r>
              <a:rPr lang="uk-UA" sz="2800" dirty="0">
                <a:latin typeface="Arial" pitchFamily="34" charset="0"/>
                <a:cs typeface="Arial" pitchFamily="34" charset="0"/>
              </a:rPr>
              <a:t>4-амінофеназон, стабілізатори, активатори;</a:t>
            </a:r>
          </a:p>
          <a:p>
            <a:pPr marL="0" indent="0" algn="ctr">
              <a:spcBef>
                <a:spcPts val="0"/>
              </a:spcBef>
              <a:buNone/>
            </a:pPr>
            <a:endParaRPr lang="uk-UA" sz="28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sz="28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3) </a:t>
            </a:r>
            <a:r>
              <a:rPr lang="uk-UA" sz="2800" b="1" dirty="0">
                <a:latin typeface="Arial" pitchFamily="34" charset="0"/>
                <a:cs typeface="Arial" pitchFamily="34" charset="0"/>
              </a:rPr>
              <a:t>калібрувальний розчин глюкози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2800" dirty="0">
                <a:latin typeface="Arial" pitchFamily="34" charset="0"/>
                <a:cs typeface="Arial" pitchFamily="34" charset="0"/>
              </a:rPr>
              <a:t>(10±0,5 </a:t>
            </a:r>
            <a:r>
              <a:rPr lang="uk-UA" sz="2800" dirty="0" err="1">
                <a:latin typeface="Arial" pitchFamily="34" charset="0"/>
                <a:cs typeface="Arial" pitchFamily="34" charset="0"/>
              </a:rPr>
              <a:t>ммоль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/л); </a:t>
            </a:r>
          </a:p>
          <a:p>
            <a:pPr marL="0" indent="0" algn="ctr">
              <a:spcBef>
                <a:spcPts val="0"/>
              </a:spcBef>
              <a:buNone/>
            </a:pPr>
            <a:endParaRPr lang="uk-UA" sz="28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sz="28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4) </a:t>
            </a:r>
            <a:r>
              <a:rPr lang="uk-UA" sz="2800" b="1" dirty="0">
                <a:latin typeface="Arial" pitchFamily="34" charset="0"/>
                <a:cs typeface="Arial" pitchFamily="34" charset="0"/>
              </a:rPr>
              <a:t>фізіологічний розчин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2800" dirty="0">
                <a:latin typeface="Arial" pitchFamily="34" charset="0"/>
                <a:cs typeface="Arial" pitchFamily="34" charset="0"/>
              </a:rPr>
              <a:t>(0,9%-й розчин натрій хлориду).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Приготування робочих розчинів</a:t>
            </a:r>
            <a:br>
              <a:rPr lang="ru-RU" dirty="0">
                <a:solidFill>
                  <a:srgbClr val="CC0066"/>
                </a:solidFill>
              </a:rPr>
            </a:br>
            <a:endParaRPr lang="ru-RU" dirty="0">
              <a:solidFill>
                <a:srgbClr val="CC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pPr algn="ctr">
              <a:buNone/>
            </a:pPr>
            <a:endParaRPr lang="uk-UA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Всі </a:t>
            </a:r>
            <a:r>
              <a:rPr lang="ru-UA" b="1" dirty="0" err="1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реактиви</a:t>
            </a:r>
            <a:r>
              <a:rPr lang="uk-UA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готові до роботи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dirty="0">
                <a:latin typeface="Arial" pitchFamily="34" charset="0"/>
                <a:cs typeface="Arial" pitchFamily="34" charset="0"/>
              </a:rPr>
              <a:t>та стабільні до закінчення гарантійного терміну придатності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uk-UA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при дотриманні умов зберігання – температура від +2 до +16</a:t>
            </a:r>
            <a:r>
              <a:rPr lang="uk-UA" b="1" baseline="30000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uk-UA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uk-UA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ru-RU" dirty="0"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329642" cy="6286544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uk-UA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Калібрувальний розчин глюкози розбавляють у 10 разів</a:t>
            </a:r>
          </a:p>
          <a:p>
            <a:pPr marL="0" indent="0" algn="ctr">
              <a:spcBef>
                <a:spcPts val="0"/>
              </a:spcBef>
              <a:buNone/>
            </a:pPr>
            <a:endParaRPr lang="uk-UA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br>
              <a:rPr lang="uk-UA" dirty="0">
                <a:latin typeface="Arial" pitchFamily="34" charset="0"/>
                <a:cs typeface="Arial" pitchFamily="34" charset="0"/>
              </a:rPr>
            </a:br>
            <a:r>
              <a:rPr lang="uk-UA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0,1 </a:t>
            </a:r>
            <a:r>
              <a:rPr lang="uk-UA" b="1" dirty="0" err="1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мл</a:t>
            </a:r>
            <a:r>
              <a:rPr lang="uk-UA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dirty="0">
                <a:latin typeface="Arial" pitchFamily="34" charset="0"/>
                <a:cs typeface="Arial" pitchFamily="34" charset="0"/>
              </a:rPr>
              <a:t>калібрувального розчину глюкози (10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ммоль</a:t>
            </a:r>
            <a:r>
              <a:rPr lang="uk-UA" dirty="0">
                <a:latin typeface="Arial" pitchFamily="34" charset="0"/>
                <a:cs typeface="Arial" pitchFamily="34" charset="0"/>
              </a:rPr>
              <a:t>/л)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dirty="0">
                <a:latin typeface="Arial" pitchFamily="34" charset="0"/>
                <a:cs typeface="Arial" pitchFamily="34" charset="0"/>
              </a:rPr>
              <a:t>змішують із </a:t>
            </a:r>
            <a:r>
              <a:rPr lang="uk-UA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0,9 </a:t>
            </a:r>
            <a:r>
              <a:rPr lang="uk-UA" b="1" dirty="0" err="1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мл</a:t>
            </a:r>
            <a:r>
              <a:rPr lang="uk-UA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dirty="0">
                <a:latin typeface="Arial" pitchFamily="34" charset="0"/>
                <a:cs typeface="Arial" pitchFamily="34" charset="0"/>
              </a:rPr>
              <a:t>фізіологічного розчину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Хід роботи</a:t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64360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28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Принцип методу:</a:t>
            </a:r>
          </a:p>
          <a:p>
            <a:pPr marL="0" indent="0" algn="ctr">
              <a:spcBef>
                <a:spcPts val="0"/>
              </a:spcBef>
              <a:buNone/>
            </a:pPr>
            <a:endParaRPr lang="uk-UA" sz="28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sz="28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глюкоза</a:t>
            </a:r>
            <a:r>
              <a:rPr lang="uk-UA" sz="2800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в присутності </a:t>
            </a:r>
            <a:r>
              <a:rPr lang="uk-UA" sz="2800" dirty="0" err="1">
                <a:latin typeface="Arial" pitchFamily="34" charset="0"/>
                <a:cs typeface="Arial" pitchFamily="34" charset="0"/>
              </a:rPr>
              <a:t>глюкозооксидази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800" dirty="0" err="1">
                <a:latin typeface="Arial" pitchFamily="34" charset="0"/>
                <a:cs typeface="Arial" pitchFamily="34" charset="0"/>
              </a:rPr>
              <a:t>окиснюється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 киснем повітря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2800" dirty="0">
                <a:latin typeface="Arial" pitchFamily="34" charset="0"/>
                <a:cs typeface="Arial" pitchFamily="34" charset="0"/>
              </a:rPr>
              <a:t>до </a:t>
            </a:r>
            <a:r>
              <a:rPr lang="uk-UA" sz="2800" b="1" dirty="0" err="1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глюконової</a:t>
            </a:r>
            <a:r>
              <a:rPr lang="uk-UA" sz="28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кислоти 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й </a:t>
            </a:r>
            <a:r>
              <a:rPr lang="uk-UA" sz="28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гідроген пероксиду</a:t>
            </a:r>
            <a:r>
              <a:rPr lang="uk-UA" sz="2800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2800" dirty="0">
                <a:latin typeface="Arial" pitchFamily="34" charset="0"/>
                <a:cs typeface="Arial" pitchFamily="34" charset="0"/>
              </a:rPr>
              <a:t>який у присутності </a:t>
            </a:r>
            <a:r>
              <a:rPr lang="uk-UA" sz="2800" b="1" dirty="0">
                <a:latin typeface="Arial" pitchFamily="34" charset="0"/>
                <a:cs typeface="Arial" pitchFamily="34" charset="0"/>
              </a:rPr>
              <a:t>пероксидази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 реагує </a:t>
            </a:r>
            <a:br>
              <a:rPr lang="uk-UA" sz="2800" dirty="0">
                <a:latin typeface="Arial" pitchFamily="34" charset="0"/>
                <a:cs typeface="Arial" pitchFamily="34" charset="0"/>
              </a:rPr>
            </a:br>
            <a:r>
              <a:rPr lang="uk-UA" sz="2800" dirty="0">
                <a:latin typeface="Arial" pitchFamily="34" charset="0"/>
                <a:cs typeface="Arial" pitchFamily="34" charset="0"/>
              </a:rPr>
              <a:t>з </a:t>
            </a:r>
            <a:r>
              <a:rPr lang="uk-UA" sz="28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фенолом 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та</a:t>
            </a:r>
            <a:r>
              <a:rPr lang="uk-UA" sz="28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4-амінофеназоном </a:t>
            </a:r>
            <a:br>
              <a:rPr lang="uk-UA" sz="2800" dirty="0">
                <a:latin typeface="Arial" pitchFamily="34" charset="0"/>
                <a:cs typeface="Arial" pitchFamily="34" charset="0"/>
              </a:rPr>
            </a:br>
            <a:r>
              <a:rPr lang="uk-UA" sz="2800" dirty="0">
                <a:latin typeface="Arial" pitchFamily="34" charset="0"/>
                <a:cs typeface="Arial" pitchFamily="34" charset="0"/>
              </a:rPr>
              <a:t>з утворенням </a:t>
            </a:r>
            <a:r>
              <a:rPr lang="uk-UA" sz="2800" b="1" dirty="0" err="1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хіноніміну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2800" b="1" i="1" dirty="0">
                <a:solidFill>
                  <a:srgbClr val="B31D32"/>
                </a:solidFill>
                <a:latin typeface="Arial" pitchFamily="34" charset="0"/>
                <a:cs typeface="Arial" pitchFamily="34" charset="0"/>
              </a:rPr>
              <a:t>червоно-фіолетового кольору</a:t>
            </a:r>
            <a:r>
              <a:rPr lang="uk-UA" sz="2800" b="1" dirty="0">
                <a:solidFill>
                  <a:srgbClr val="B31D32"/>
                </a:solidFill>
                <a:latin typeface="Arial" pitchFamily="34" charset="0"/>
                <a:cs typeface="Arial" pitchFamily="34" charset="0"/>
              </a:rPr>
              <a:t>, </a:t>
            </a:r>
            <a:br>
              <a:rPr lang="uk-UA" sz="2800" dirty="0">
                <a:latin typeface="Arial" pitchFamily="34" charset="0"/>
                <a:cs typeface="Arial" pitchFamily="34" charset="0"/>
              </a:rPr>
            </a:br>
            <a:r>
              <a:rPr lang="uk-UA" sz="2800" dirty="0">
                <a:latin typeface="Arial" pitchFamily="34" charset="0"/>
                <a:cs typeface="Arial" pitchFamily="34" charset="0"/>
              </a:rPr>
              <a:t>який визначається </a:t>
            </a:r>
            <a:r>
              <a:rPr lang="uk-UA" sz="2800" dirty="0" err="1">
                <a:latin typeface="Arial" pitchFamily="34" charset="0"/>
                <a:cs typeface="Arial" pitchFamily="34" charset="0"/>
              </a:rPr>
              <a:t>фотометрично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 </a:t>
            </a:r>
            <a:br>
              <a:rPr lang="uk-UA" sz="2800" dirty="0">
                <a:latin typeface="Arial" pitchFamily="34" charset="0"/>
                <a:cs typeface="Arial" pitchFamily="34" charset="0"/>
              </a:rPr>
            </a:br>
            <a:r>
              <a:rPr lang="uk-UA" sz="2800" dirty="0">
                <a:latin typeface="Arial" pitchFamily="34" charset="0"/>
                <a:cs typeface="Arial" pitchFamily="34" charset="0"/>
              </a:rPr>
              <a:t>при довжині хвилі </a:t>
            </a:r>
            <a:r>
              <a:rPr lang="uk-UA" sz="28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540 </a:t>
            </a:r>
            <a:r>
              <a:rPr lang="uk-UA" sz="2800" b="1" dirty="0" err="1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нм</a:t>
            </a:r>
            <a:r>
              <a:rPr lang="uk-UA" sz="28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(КФК-2).</a:t>
            </a:r>
            <a:endParaRPr lang="ru-RU" sz="2800" b="1" dirty="0"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715436" cy="6357982"/>
          </a:xfrm>
        </p:spPr>
        <p:txBody>
          <a:bodyPr/>
          <a:lstStyle/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1026" name="AutoShape 2" descr="https://micromed.ua/wp-content/uploads/2017/06/probir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2" descr="https://micromed.ua/wp-content/uploads/2017/06/probir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3857652" cy="533472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5000636"/>
            <a:ext cx="39290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Проб</a:t>
            </a:r>
            <a:r>
              <a:rPr lang="uk-UA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b="1" dirty="0" err="1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рка</a:t>
            </a:r>
            <a:r>
              <a:rPr lang="ru-RU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центрифужна</a:t>
            </a:r>
            <a:br>
              <a:rPr lang="ru-RU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10 мл, </a:t>
            </a:r>
            <a:r>
              <a:rPr lang="ru-RU" b="1" dirty="0" err="1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градуйована</a:t>
            </a:r>
            <a:endParaRPr lang="ru-RU" b="1" dirty="0"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b="1" dirty="0">
                <a:latin typeface="Arial" pitchFamily="34" charset="0"/>
                <a:cs typeface="Arial" pitchFamily="34" charset="0"/>
              </a:rPr>
              <a:t>(використовують </a:t>
            </a:r>
            <a:br>
              <a:rPr lang="uk-UA" b="1" dirty="0">
                <a:latin typeface="Arial" pitchFamily="34" charset="0"/>
                <a:cs typeface="Arial" pitchFamily="34" charset="0"/>
              </a:rPr>
            </a:br>
            <a:r>
              <a:rPr lang="uk-UA" b="1" dirty="0">
                <a:latin typeface="Arial" pitchFamily="34" charset="0"/>
                <a:cs typeface="Arial" pitchFamily="34" charset="0"/>
              </a:rPr>
              <a:t>для холостої, калібрувальної, дослідної проб)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s://micromed.ua/wp-content/uploads/2017/06/410sXJBaj0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42852"/>
            <a:ext cx="3976682" cy="397668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357686" y="4857760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Мікропробірка</a:t>
            </a:r>
            <a:r>
              <a:rPr lang="ru-RU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типу </a:t>
            </a:r>
            <a:r>
              <a:rPr lang="en-US" b="1" dirty="0" err="1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Eppendorf</a:t>
            </a:r>
            <a:r>
              <a:rPr lang="en-US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uk-UA" b="1" dirty="0"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1,5</a:t>
            </a:r>
            <a:r>
              <a:rPr lang="uk-UA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мл</a:t>
            </a:r>
          </a:p>
          <a:p>
            <a:pPr algn="ctr"/>
            <a:r>
              <a:rPr lang="uk-UA" b="1" dirty="0">
                <a:latin typeface="Arial" pitchFamily="34" charset="0"/>
                <a:cs typeface="Arial" pitchFamily="34" charset="0"/>
              </a:rPr>
              <a:t>(зберігається сироватка крові)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83768" y="130722"/>
            <a:ext cx="4718328" cy="781474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endParaRPr lang="uk-UA" dirty="0"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uk-UA" sz="38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Сучасне покоління </a:t>
            </a:r>
            <a:br>
              <a:rPr lang="ru-UA" sz="38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</a:br>
            <a:r>
              <a:rPr lang="uk-UA" sz="38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біохімічних дозаторів</a:t>
            </a:r>
            <a:endParaRPr lang="ru-RU" sz="3800" b="1" dirty="0"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блэ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390" y="40672"/>
            <a:ext cx="2597737" cy="2966958"/>
          </a:xfrm>
          <a:prstGeom prst="rect">
            <a:avLst/>
          </a:prstGeom>
          <a:noFill/>
        </p:spPr>
      </p:pic>
      <p:sp>
        <p:nvSpPr>
          <p:cNvPr id="1040" name="AutoShape 1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18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6" name="Picture 22" descr="https://previews.123rf.com/images/aiaikawa/aiaikawa1404/aiaikawa140400038/27752147-cargando-la-raya-de-muestras-para-an%C3%A1lisis-de-adn-en-el-laboratorio-biomolecul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6413" y="3709916"/>
            <a:ext cx="2962250" cy="1973314"/>
          </a:xfrm>
          <a:prstGeom prst="rect">
            <a:avLst/>
          </a:prstGeom>
          <a:noFill/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D365A3C2-6ECD-C0D9-2A38-F42AF2E08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168" y="692696"/>
            <a:ext cx="2474442" cy="296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BAC5E76-1027-BA8D-4CE8-4B3915583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10146"/>
            <a:ext cx="2805730" cy="200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0D2F86-E5BD-CC7B-C431-81BFF1D921B2}"/>
              </a:ext>
            </a:extLst>
          </p:cNvPr>
          <p:cNvSpPr txBox="1"/>
          <p:nvPr/>
        </p:nvSpPr>
        <p:spPr>
          <a:xfrm>
            <a:off x="827584" y="5980638"/>
            <a:ext cx="73086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https://www.youtube.com/watch?v=p2MP5tTN220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3D0941-9E97-408A-DBC8-33400BBD25DE}"/>
              </a:ext>
            </a:extLst>
          </p:cNvPr>
          <p:cNvSpPr txBox="1"/>
          <p:nvPr/>
        </p:nvSpPr>
        <p:spPr>
          <a:xfrm>
            <a:off x="1079416" y="6362089"/>
            <a:ext cx="70567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http://himek.com.ua/ua/produkcija/dozatori-accumax.html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500570"/>
            <a:ext cx="8715436" cy="214314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sz="3500" dirty="0">
                <a:latin typeface="Arial" pitchFamily="34" charset="0"/>
                <a:cs typeface="Arial" pitchFamily="34" charset="0"/>
              </a:rPr>
              <a:t>1000 мкл – 1 </a:t>
            </a:r>
            <a:r>
              <a:rPr lang="uk-UA" sz="3500" dirty="0" err="1">
                <a:latin typeface="Arial" pitchFamily="34" charset="0"/>
                <a:cs typeface="Arial" pitchFamily="34" charset="0"/>
              </a:rPr>
              <a:t>мл</a:t>
            </a:r>
            <a:r>
              <a:rPr lang="uk-UA" sz="3500" dirty="0">
                <a:latin typeface="Arial" pitchFamily="34" charset="0"/>
                <a:cs typeface="Arial" pitchFamily="34" charset="0"/>
              </a:rPr>
              <a:t>               50 мкл – 0,05 </a:t>
            </a:r>
            <a:r>
              <a:rPr lang="uk-UA" sz="3500" dirty="0" err="1">
                <a:latin typeface="Arial" pitchFamily="34" charset="0"/>
                <a:cs typeface="Arial" pitchFamily="34" charset="0"/>
              </a:rPr>
              <a:t>мл</a:t>
            </a:r>
            <a:endParaRPr lang="uk-UA" sz="35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uk-UA" sz="3500" dirty="0">
                <a:latin typeface="Arial" pitchFamily="34" charset="0"/>
                <a:cs typeface="Arial" pitchFamily="34" charset="0"/>
              </a:rPr>
              <a:t>500 мкл – 0,5 </a:t>
            </a:r>
            <a:r>
              <a:rPr lang="uk-UA" sz="3500" dirty="0" err="1">
                <a:latin typeface="Arial" pitchFamily="34" charset="0"/>
                <a:cs typeface="Arial" pitchFamily="34" charset="0"/>
              </a:rPr>
              <a:t>мл</a:t>
            </a:r>
            <a:r>
              <a:rPr lang="uk-UA" sz="3500" dirty="0">
                <a:latin typeface="Arial" pitchFamily="34" charset="0"/>
                <a:cs typeface="Arial" pitchFamily="34" charset="0"/>
              </a:rPr>
              <a:t>              20 мкл – 0,02 </a:t>
            </a:r>
            <a:r>
              <a:rPr lang="uk-UA" sz="3500" dirty="0" err="1">
                <a:latin typeface="Arial" pitchFamily="34" charset="0"/>
                <a:cs typeface="Arial" pitchFamily="34" charset="0"/>
              </a:rPr>
              <a:t>мл</a:t>
            </a:r>
            <a:endParaRPr lang="uk-UA" sz="35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uk-UA" sz="3500" dirty="0">
                <a:latin typeface="Arial" pitchFamily="34" charset="0"/>
                <a:cs typeface="Arial" pitchFamily="34" charset="0"/>
              </a:rPr>
              <a:t>200 мкл – 0,2 </a:t>
            </a:r>
            <a:r>
              <a:rPr lang="uk-UA" sz="3500" dirty="0" err="1">
                <a:latin typeface="Arial" pitchFamily="34" charset="0"/>
                <a:cs typeface="Arial" pitchFamily="34" charset="0"/>
              </a:rPr>
              <a:t>мл</a:t>
            </a:r>
            <a:r>
              <a:rPr lang="uk-UA" sz="3500" dirty="0">
                <a:latin typeface="Arial" pitchFamily="34" charset="0"/>
                <a:cs typeface="Arial" pitchFamily="34" charset="0"/>
              </a:rPr>
              <a:t>              10 мкл – 0,01 </a:t>
            </a:r>
            <a:r>
              <a:rPr lang="uk-UA" sz="3500" dirty="0" err="1">
                <a:latin typeface="Arial" pitchFamily="34" charset="0"/>
                <a:cs typeface="Arial" pitchFamily="34" charset="0"/>
              </a:rPr>
              <a:t>мл</a:t>
            </a:r>
            <a:endParaRPr lang="uk-UA" sz="35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uk-UA" sz="3500" dirty="0">
                <a:latin typeface="Arial" pitchFamily="34" charset="0"/>
                <a:cs typeface="Arial" pitchFamily="34" charset="0"/>
              </a:rPr>
              <a:t>100 мкл – 0,1 </a:t>
            </a:r>
            <a:r>
              <a:rPr lang="uk-UA" sz="3500" dirty="0" err="1">
                <a:latin typeface="Arial" pitchFamily="34" charset="0"/>
                <a:cs typeface="Arial" pitchFamily="34" charset="0"/>
              </a:rPr>
              <a:t>мл</a:t>
            </a:r>
            <a:r>
              <a:rPr lang="uk-UA" sz="3500" dirty="0">
                <a:latin typeface="Arial" pitchFamily="34" charset="0"/>
                <a:cs typeface="Arial" pitchFamily="34" charset="0"/>
              </a:rPr>
              <a:t>               5 мкл – 0,005 </a:t>
            </a:r>
            <a:r>
              <a:rPr lang="uk-UA" sz="3500" dirty="0" err="1">
                <a:latin typeface="Arial" pitchFamily="34" charset="0"/>
                <a:cs typeface="Arial" pitchFamily="34" charset="0"/>
              </a:rPr>
              <a:t>мл</a:t>
            </a:r>
            <a:endParaRPr lang="uk-UA" sz="35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0" descr="https://apollo-ireland.akamaized.net/v1/files/286zele29lz92-UA/image;s=644x4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176302" y="533460"/>
            <a:ext cx="4281630" cy="3214710"/>
          </a:xfrm>
          <a:prstGeom prst="rect">
            <a:avLst/>
          </a:prstGeom>
          <a:noFill/>
        </p:spPr>
      </p:pic>
      <p:pic>
        <p:nvPicPr>
          <p:cNvPr id="32770" name="Picture 2" descr="https://apollo-ireland.akamaized.net/v1/files/bv0dfs2au9361-UA/image;s=644x4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0"/>
            <a:ext cx="5072098" cy="4286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1037</Words>
  <Application>Microsoft Office PowerPoint</Application>
  <PresentationFormat>Экран (4:3)</PresentationFormat>
  <Paragraphs>217</Paragraphs>
  <Slides>21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Тема Office</vt:lpstr>
      <vt:lpstr>Bitmap Image</vt:lpstr>
      <vt:lpstr>Визначення концентрації глюкози  в біологічних рідинах глюкозооксидазним методом</vt:lpstr>
      <vt:lpstr>Презентация PowerPoint</vt:lpstr>
      <vt:lpstr>Реактиви у наборі: </vt:lpstr>
      <vt:lpstr>Приготування робочих розчинів </vt:lpstr>
      <vt:lpstr>Презентация PowerPoint</vt:lpstr>
      <vt:lpstr>Хід роботи </vt:lpstr>
      <vt:lpstr>Презентация PowerPoint</vt:lpstr>
      <vt:lpstr>Презентация PowerPoint</vt:lpstr>
      <vt:lpstr>Презентация PowerPoint</vt:lpstr>
      <vt:lpstr>КФК-2</vt:lpstr>
      <vt:lpstr> Робоча схема проведення досліду із визначення концентрації глюкози в біологічних рідинах глюкозооксидазним методом </vt:lpstr>
      <vt:lpstr>Визначення концентрації глюкози  в біологічних рідинах глюкозооксидазним методом</vt:lpstr>
      <vt:lpstr>КФК-2</vt:lpstr>
      <vt:lpstr>Розрахунок концентрації глюкози (С, ммоль/л)  </vt:lpstr>
      <vt:lpstr>Презентация PowerPoint</vt:lpstr>
      <vt:lpstr>Визначення молочної кислоти в біологічному матеріалі</vt:lpstr>
      <vt:lpstr>Презентация PowerPoint</vt:lpstr>
      <vt:lpstr> Визначення молочної кислоти  в біологічному матеріалі </vt:lpstr>
      <vt:lpstr>Реакція Уффельмана:   Принцип метода: молочна кислота в присутності ферум феноляту (реактив Уффельмана),  що забарвлений у фіолетовий колір,  утворює ферум лактат жовто-зеленого кольору,  що свідчить про присутність молочної кислоти  у витяжці м’язової тканини.</vt:lpstr>
      <vt:lpstr>Визначення молочної кислоти в біологічному матеріалі</vt:lpstr>
      <vt:lpstr>Презентация PowerPoint</vt:lpstr>
    </vt:vector>
  </TitlesOfParts>
  <Company>*Питер-Company*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 Каленюк</dc:creator>
  <cp:lastModifiedBy>Viktoriia Gencheva</cp:lastModifiedBy>
  <cp:revision>49</cp:revision>
  <dcterms:created xsi:type="dcterms:W3CDTF">2020-04-16T11:32:21Z</dcterms:created>
  <dcterms:modified xsi:type="dcterms:W3CDTF">2023-03-02T10:54:28Z</dcterms:modified>
</cp:coreProperties>
</file>