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7" r:id="rId12"/>
    <p:sldId id="268" r:id="rId13"/>
    <p:sldId id="265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240360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Lecture </a:t>
            </a:r>
            <a:r>
              <a:rPr lang="en-US" b="1" i="1" dirty="0" smtClean="0">
                <a:solidFill>
                  <a:srgbClr val="FF0000"/>
                </a:solidFill>
              </a:rPr>
              <a:t>1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i="1" dirty="0" smtClean="0">
                <a:solidFill>
                  <a:srgbClr val="FF0000"/>
                </a:solidFill>
              </a:rPr>
              <a:t>Introduction</a:t>
            </a:r>
            <a:r>
              <a:rPr lang="en-US" b="1" i="1" dirty="0">
                <a:solidFill>
                  <a:srgbClr val="FF0000"/>
                </a:solidFill>
              </a:rPr>
              <a:t/>
            </a:r>
            <a:br>
              <a:rPr lang="en-US" b="1" i="1" dirty="0">
                <a:solidFill>
                  <a:srgbClr val="FF0000"/>
                </a:solidFill>
              </a:rPr>
            </a:b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89041"/>
            <a:ext cx="6944816" cy="144016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</a:rPr>
              <a:t>Understanding </a:t>
            </a:r>
            <a:r>
              <a:rPr lang="en-US" sz="2800" b="1" i="1" dirty="0">
                <a:solidFill>
                  <a:schemeClr val="bg2">
                    <a:lumMod val="25000"/>
                  </a:schemeClr>
                </a:solidFill>
              </a:rPr>
              <a:t>communication 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</a:rPr>
              <a:t>skills</a:t>
            </a:r>
          </a:p>
          <a:p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</a:rPr>
              <a:t>2. Communication </a:t>
            </a:r>
            <a:r>
              <a:rPr lang="en-US" sz="2800" b="1" i="1" dirty="0">
                <a:solidFill>
                  <a:schemeClr val="bg2">
                    <a:lumMod val="25000"/>
                  </a:schemeClr>
                </a:solidFill>
              </a:rPr>
              <a:t>across countries and cultures</a:t>
            </a:r>
            <a:endParaRPr lang="ru-RU" sz="2800" b="1" i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5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56125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Presentation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Active listening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Nonverbal communication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Feedback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Respect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Confidence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C</a:t>
            </a:r>
            <a:r>
              <a:rPr lang="en-US" sz="2800" b="1" dirty="0" smtClean="0"/>
              <a:t>larity</a:t>
            </a: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 7 communication skills that </a:t>
            </a:r>
            <a:r>
              <a:rPr lang="en-US" dirty="0" smtClean="0"/>
              <a:t>were </a:t>
            </a:r>
            <a:r>
              <a:rPr lang="en-US" dirty="0" smtClean="0"/>
              <a:t>important </a:t>
            </a:r>
            <a:r>
              <a:rPr lang="en-US" dirty="0" smtClean="0"/>
              <a:t>in 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90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420888"/>
            <a:ext cx="756084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Words have a core meaning, which is called </a:t>
            </a:r>
            <a:r>
              <a:rPr lang="en-US" sz="2800" i="1" dirty="0" smtClean="0"/>
              <a:t>denotation.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Many words have suggestive qualities, called </a:t>
            </a:r>
            <a:r>
              <a:rPr lang="en-US" sz="2800" i="1" dirty="0" smtClean="0"/>
              <a:t>connotations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just">
              <a:buNone/>
            </a:pPr>
            <a:r>
              <a:rPr lang="en-US" sz="2800" u="sng" dirty="0" smtClean="0"/>
              <a:t>Words with strong connotations can convey powerful positive or negative messages</a:t>
            </a:r>
            <a:endParaRPr lang="ru-RU" sz="2800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an effective vocabulary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122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3200" dirty="0" smtClean="0"/>
              <a:t>We wish to select from your </a:t>
            </a:r>
            <a:r>
              <a:rPr lang="en-US" sz="3200" u="sng" dirty="0" err="1" smtClean="0"/>
              <a:t>colourful</a:t>
            </a:r>
            <a:r>
              <a:rPr lang="en-US" sz="3200" u="sng" dirty="0" smtClean="0"/>
              <a:t> range </a:t>
            </a:r>
            <a:r>
              <a:rPr lang="en-US" sz="3200" dirty="0" smtClean="0"/>
              <a:t>of materials (positive).</a:t>
            </a:r>
          </a:p>
          <a:p>
            <a:pPr marL="457200" indent="-457200">
              <a:buAutoNum type="arabicParenR"/>
            </a:pPr>
            <a:r>
              <a:rPr lang="en-US" sz="3200" dirty="0" smtClean="0"/>
              <a:t>I found your behavior at the last meeting to be </a:t>
            </a:r>
            <a:r>
              <a:rPr lang="en-US" sz="3200" u="sng" dirty="0" smtClean="0"/>
              <a:t>childish</a:t>
            </a:r>
            <a:r>
              <a:rPr lang="en-US" sz="3200" dirty="0" smtClean="0"/>
              <a:t> (negative).</a:t>
            </a:r>
          </a:p>
          <a:p>
            <a:pPr marL="457200" indent="-457200">
              <a:buAutoNum type="arabicParenR"/>
            </a:pPr>
            <a:r>
              <a:rPr lang="en-US" sz="3200" dirty="0" smtClean="0"/>
              <a:t>I </a:t>
            </a:r>
            <a:r>
              <a:rPr lang="en-US" sz="3200" u="sng" dirty="0" smtClean="0"/>
              <a:t>notice</a:t>
            </a:r>
            <a:r>
              <a:rPr lang="en-US" sz="3200" dirty="0" smtClean="0"/>
              <a:t> that you’ve arrived at 8:30 twice this week (neutral and factual).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067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204864"/>
            <a:ext cx="8064896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>
                <a:solidFill>
                  <a:srgbClr val="FF0000"/>
                </a:solidFill>
              </a:rPr>
              <a:t>Negotiating </a:t>
            </a:r>
            <a:r>
              <a:rPr lang="en-US" sz="2800" u="sng" dirty="0" smtClean="0">
                <a:solidFill>
                  <a:srgbClr val="FF0000"/>
                </a:solidFill>
              </a:rPr>
              <a:t>successfully</a:t>
            </a:r>
          </a:p>
          <a:p>
            <a:pPr marL="0" indent="0">
              <a:buNone/>
            </a:pPr>
            <a:r>
              <a:rPr lang="en-US" sz="2800" b="1" dirty="0"/>
              <a:t>Negotiation</a:t>
            </a:r>
            <a:r>
              <a:rPr lang="en-US" sz="2800" dirty="0"/>
              <a:t> is a process in which people attempt to persuade others to cooperate or assist in attaining </a:t>
            </a:r>
            <a:r>
              <a:rPr lang="en-US" sz="2800" dirty="0" smtClean="0"/>
              <a:t>goals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Negotiation</a:t>
            </a:r>
            <a:r>
              <a:rPr lang="en-US" sz="2800" dirty="0"/>
              <a:t> is the process of discussing something with someone in order to reach an agreement with them.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bg2">
                    <a:lumMod val="25000"/>
                  </a:schemeClr>
                </a:solidFill>
              </a:rPr>
              <a:t>Communication across countries and cultures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1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561259"/>
          </a:xfrm>
        </p:spPr>
        <p:txBody>
          <a:bodyPr/>
          <a:lstStyle/>
          <a:p>
            <a:pPr marL="0" indent="0">
              <a:buNone/>
            </a:pPr>
            <a:r>
              <a:rPr lang="en-US" sz="2800" u="sng" dirty="0">
                <a:solidFill>
                  <a:srgbClr val="FF0000"/>
                </a:solidFill>
              </a:rPr>
              <a:t>Defining and understanding </a:t>
            </a:r>
            <a:r>
              <a:rPr lang="en-US" sz="2800" u="sng" dirty="0" smtClean="0">
                <a:solidFill>
                  <a:srgbClr val="FF0000"/>
                </a:solidFill>
              </a:rPr>
              <a:t>culture</a:t>
            </a:r>
          </a:p>
          <a:p>
            <a:pPr marL="0" indent="0" algn="just">
              <a:buNone/>
            </a:pPr>
            <a:endParaRPr lang="en-US" sz="2800" b="1" dirty="0" smtClean="0"/>
          </a:p>
          <a:p>
            <a:pPr marL="0" indent="0" algn="just">
              <a:buNone/>
            </a:pPr>
            <a:r>
              <a:rPr lang="en-US" sz="2800" b="1" dirty="0" smtClean="0"/>
              <a:t>Culture</a:t>
            </a:r>
            <a:r>
              <a:rPr lang="en-US" sz="2800" dirty="0" smtClean="0"/>
              <a:t> </a:t>
            </a:r>
            <a:r>
              <a:rPr lang="en-US" sz="2800" dirty="0"/>
              <a:t>is everything that people have, think, and do as members of their society.</a:t>
            </a:r>
          </a:p>
          <a:p>
            <a:pPr marL="0" indent="0" algn="just">
              <a:buNone/>
            </a:pPr>
            <a:endParaRPr lang="en-US" sz="2800" b="1" dirty="0"/>
          </a:p>
          <a:p>
            <a:pPr marL="0" indent="0" algn="just">
              <a:buNone/>
            </a:pPr>
            <a:r>
              <a:rPr lang="en-US" sz="2800" b="1" dirty="0"/>
              <a:t>Culture</a:t>
            </a:r>
            <a:r>
              <a:rPr lang="en-US" sz="2800" dirty="0"/>
              <a:t> is composed of material objects, ideas, values and attitudes.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bg2">
                    <a:lumMod val="25000"/>
                  </a:schemeClr>
                </a:solidFill>
              </a:rPr>
              <a:t>Communication across countries and cultures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708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u="sng" dirty="0">
                <a:solidFill>
                  <a:srgbClr val="FF0000"/>
                </a:solidFill>
              </a:rPr>
              <a:t>Defining and understanding </a:t>
            </a:r>
            <a:r>
              <a:rPr lang="en-US" sz="2800" u="sng" dirty="0" smtClean="0">
                <a:solidFill>
                  <a:srgbClr val="FF0000"/>
                </a:solidFill>
              </a:rPr>
              <a:t>culture</a:t>
            </a:r>
          </a:p>
          <a:p>
            <a:pPr marL="0" indent="0">
              <a:buNone/>
            </a:pPr>
            <a:endParaRPr lang="en-US" sz="2800" u="sng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Culture is ingrained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Culture is universal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Culture allocates values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Investigate the subcultures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bg2">
                    <a:lumMod val="25000"/>
                  </a:schemeClr>
                </a:solidFill>
              </a:rPr>
              <a:t>Communication across countries and cultures</a:t>
            </a:r>
            <a:endParaRPr lang="ru-RU" dirty="0"/>
          </a:p>
        </p:txBody>
      </p:sp>
      <p:pic>
        <p:nvPicPr>
          <p:cNvPr id="2050" name="Picture 2" descr="C:\Users\Рита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140968"/>
            <a:ext cx="2456694" cy="240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424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u="sng" dirty="0">
                <a:solidFill>
                  <a:srgbClr val="FF0000"/>
                </a:solidFill>
              </a:rPr>
              <a:t>Communicating </a:t>
            </a:r>
            <a:r>
              <a:rPr lang="en-US" sz="2800" u="sng" dirty="0" smtClean="0">
                <a:solidFill>
                  <a:srgbClr val="FF0000"/>
                </a:solidFill>
              </a:rPr>
              <a:t>internationally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Do some research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Account for time zone differences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Set working hours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Use messengers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Consider legal issues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bg2">
                    <a:lumMod val="25000"/>
                  </a:schemeClr>
                </a:solidFill>
              </a:rPr>
              <a:t>Communication across countries and cultures</a:t>
            </a:r>
            <a:endParaRPr lang="ru-RU" dirty="0"/>
          </a:p>
        </p:txBody>
      </p:sp>
      <p:pic>
        <p:nvPicPr>
          <p:cNvPr id="4" name="Picture 2" descr="C:\Users\Рита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95508"/>
            <a:ext cx="2520280" cy="182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76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600" dirty="0" smtClean="0"/>
              <a:t>The most valuable skill any person can process;</a:t>
            </a:r>
          </a:p>
          <a:p>
            <a:pPr>
              <a:buFont typeface="Wingdings" pitchFamily="2" charset="2"/>
              <a:buChar char="ü"/>
            </a:pPr>
            <a:r>
              <a:rPr lang="en-US" sz="2600" dirty="0" smtClean="0"/>
              <a:t>The process by which messages or information is sent from one place or person to another;</a:t>
            </a:r>
          </a:p>
          <a:p>
            <a:pPr>
              <a:buFont typeface="Wingdings" pitchFamily="2" charset="2"/>
              <a:buChar char="ü"/>
            </a:pPr>
            <a:r>
              <a:rPr lang="en-US" sz="2600" dirty="0" smtClean="0"/>
              <a:t>The exchange of information and the expression of feeling that can result in understanding;</a:t>
            </a:r>
          </a:p>
          <a:p>
            <a:pPr>
              <a:buFont typeface="Wingdings" pitchFamily="2" charset="2"/>
              <a:buChar char="ü"/>
            </a:pPr>
            <a:r>
              <a:rPr lang="en-US" sz="2600" dirty="0" smtClean="0"/>
              <a:t>A complex process of personalities interaction in a specific time and space dimension.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communication?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Font typeface="Wingdings" pitchFamily="2" charset="2"/>
              <a:buChar char="§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effective communication?</a:t>
            </a:r>
            <a:endParaRPr lang="ru-RU" dirty="0"/>
          </a:p>
        </p:txBody>
      </p:sp>
      <p:pic>
        <p:nvPicPr>
          <p:cNvPr id="1026" name="Picture 2" descr="C:\Users\Рита\Desktop\conte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12635">
            <a:off x="971600" y="2060848"/>
            <a:ext cx="2491651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Рита\Desktop\content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132856"/>
            <a:ext cx="2466072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Рита\Desktop\content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99853"/>
            <a:ext cx="1950720" cy="372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20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u="sng" dirty="0" smtClean="0"/>
              <a:t>Effective communication </a:t>
            </a:r>
            <a:r>
              <a:rPr lang="en-US" sz="3200" dirty="0" smtClean="0"/>
              <a:t>is the process of exchanging information so that the message is received  and understood correctly.</a:t>
            </a:r>
          </a:p>
          <a:p>
            <a:pPr marL="0" indent="0">
              <a:buNone/>
            </a:pPr>
            <a:r>
              <a:rPr lang="en-US" sz="3200" dirty="0" smtClean="0"/>
              <a:t>Effective communication can be </a:t>
            </a:r>
            <a:r>
              <a:rPr lang="en-US" sz="3200" u="sng" dirty="0" smtClean="0"/>
              <a:t>verbal </a:t>
            </a:r>
            <a:r>
              <a:rPr lang="en-US" sz="3200" dirty="0" smtClean="0"/>
              <a:t>and </a:t>
            </a:r>
            <a:r>
              <a:rPr lang="en-US" sz="3200" u="sng" dirty="0" smtClean="0"/>
              <a:t>nonverbal </a:t>
            </a:r>
            <a:endParaRPr lang="ru-RU" sz="3200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effective communication?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95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588365" cy="377728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600" dirty="0" smtClean="0"/>
              <a:t>Gestures;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Posture;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Tone of voice;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Eye contact;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Facial expression…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Nonverbal communication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099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nonverbal communication</a:t>
            </a:r>
            <a:endParaRPr lang="ru-RU" dirty="0"/>
          </a:p>
        </p:txBody>
      </p:sp>
      <p:pic>
        <p:nvPicPr>
          <p:cNvPr id="2050" name="Picture 2" descr="C:\Users\Рита\Desktop\RS7872_ThinkstockPhotos-520134618-h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2664296" cy="2835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Рита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132856"/>
            <a:ext cx="2736304" cy="206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фото. невербалистикка\16508988_1406080579422727_3965313383520874025_n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269125"/>
            <a:ext cx="2548411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Рита\Desktop\Без названия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7085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Рита\Desktop\Без названия (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097" y="463794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3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8020413" cy="406531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800" b="1" dirty="0" smtClean="0"/>
              <a:t>Intrapersonal</a:t>
            </a:r>
            <a:r>
              <a:rPr lang="en-US" dirty="0" smtClean="0"/>
              <a:t>	</a:t>
            </a:r>
            <a:r>
              <a:rPr lang="en-US" sz="2800" b="1" dirty="0" smtClean="0"/>
              <a:t>Interpersonal	Mass or Public 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b="1" dirty="0" smtClean="0"/>
              <a:t>Organizational</a:t>
            </a: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communication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763688" y="1772816"/>
            <a:ext cx="36004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427984" y="1772816"/>
            <a:ext cx="36004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452320" y="1628800"/>
            <a:ext cx="36004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3151878" y="2654959"/>
            <a:ext cx="288032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9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732381" cy="345069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Understanding</a:t>
            </a:r>
            <a:endParaRPr lang="en-US" sz="3200" dirty="0" smtClean="0"/>
          </a:p>
          <a:p>
            <a:r>
              <a:rPr lang="en-US" sz="3200" dirty="0" smtClean="0"/>
              <a:t>Skilled </a:t>
            </a:r>
            <a:r>
              <a:rPr lang="en-US" sz="3200" dirty="0" smtClean="0"/>
              <a:t>communicator</a:t>
            </a:r>
            <a:endParaRPr lang="en-US" sz="3200" dirty="0" smtClean="0"/>
          </a:p>
          <a:p>
            <a:r>
              <a:rPr lang="en-US" sz="3200" dirty="0" smtClean="0"/>
              <a:t>Presenting a true and necessary </a:t>
            </a:r>
            <a:r>
              <a:rPr lang="en-US" sz="3200" dirty="0" smtClean="0"/>
              <a:t>content</a:t>
            </a:r>
            <a:endParaRPr lang="en-US" sz="3200" dirty="0" smtClean="0"/>
          </a:p>
          <a:p>
            <a:r>
              <a:rPr lang="en-US" sz="3200" dirty="0" smtClean="0"/>
              <a:t>Using the most appropriate </a:t>
            </a:r>
            <a:r>
              <a:rPr lang="en-US" sz="3200" dirty="0" smtClean="0"/>
              <a:t>strategies and tactics  </a:t>
            </a:r>
            <a:r>
              <a:rPr lang="en-US" sz="3200" dirty="0" smtClean="0"/>
              <a:t>in a situation.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communication requires…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074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How </a:t>
            </a:r>
            <a:r>
              <a:rPr lang="en-US" sz="2800" b="1" dirty="0" smtClean="0"/>
              <a:t>to overcome them:</a:t>
            </a:r>
          </a:p>
          <a:p>
            <a:pPr marL="457200" indent="-457200">
              <a:buAutoNum type="arabicParenR"/>
            </a:pPr>
            <a:r>
              <a:rPr lang="en-US" sz="2800" dirty="0" smtClean="0"/>
              <a:t>Consider culture;</a:t>
            </a:r>
          </a:p>
          <a:p>
            <a:pPr marL="457200" indent="-457200">
              <a:buAutoNum type="arabicParenR"/>
            </a:pPr>
            <a:r>
              <a:rPr lang="en-US" sz="2800" dirty="0" smtClean="0"/>
              <a:t>Banish prejudices;</a:t>
            </a:r>
          </a:p>
          <a:p>
            <a:pPr marL="457200" indent="-457200">
              <a:buAutoNum type="arabicParenR"/>
            </a:pPr>
            <a:r>
              <a:rPr lang="en-US" sz="2800" dirty="0" smtClean="0"/>
              <a:t>Control your feelings;</a:t>
            </a:r>
          </a:p>
          <a:p>
            <a:pPr marL="457200" indent="-457200">
              <a:buAutoNum type="arabicParenR"/>
            </a:pPr>
            <a:r>
              <a:rPr lang="en-US" sz="2800" dirty="0" smtClean="0"/>
              <a:t>Language is important;</a:t>
            </a:r>
          </a:p>
          <a:p>
            <a:pPr marL="457200" indent="-457200">
              <a:buAutoNum type="arabicParenR"/>
            </a:pPr>
            <a:r>
              <a:rPr lang="en-US" sz="2800" dirty="0" smtClean="0"/>
              <a:t>Fight stereotypes.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attempts at communication can fail?</a:t>
            </a:r>
            <a:endParaRPr lang="ru-RU" dirty="0"/>
          </a:p>
        </p:txBody>
      </p:sp>
      <p:pic>
        <p:nvPicPr>
          <p:cNvPr id="4" name="Picture 2" descr="C:\Users\Рита\Desktop\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852935"/>
            <a:ext cx="3400966" cy="170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67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868</TotalTime>
  <Words>408</Words>
  <Application>Microsoft Office PowerPoint</Application>
  <PresentationFormat>Экран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Lecture 1 Introduction  </vt:lpstr>
      <vt:lpstr>What is communication?</vt:lpstr>
      <vt:lpstr>What is effective communication?</vt:lpstr>
      <vt:lpstr>What is effective communication?</vt:lpstr>
      <vt:lpstr>Nonverbal communication</vt:lpstr>
      <vt:lpstr>Examples of nonverbal communication</vt:lpstr>
      <vt:lpstr>Levels of communication</vt:lpstr>
      <vt:lpstr>Good communication requires…</vt:lpstr>
      <vt:lpstr>Why do attempts at communication can fail?</vt:lpstr>
      <vt:lpstr>Top 7 communication skills that were important in 2023</vt:lpstr>
      <vt:lpstr>Choosing an effective vocabulary</vt:lpstr>
      <vt:lpstr>Examples</vt:lpstr>
      <vt:lpstr>Communication across countries and cultures</vt:lpstr>
      <vt:lpstr>Communication across countries and cultures</vt:lpstr>
      <vt:lpstr>Communication across countries and cultures</vt:lpstr>
      <vt:lpstr>Communication across countries and cultures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Рита</dc:creator>
  <cp:lastModifiedBy>user</cp:lastModifiedBy>
  <cp:revision>44</cp:revision>
  <dcterms:created xsi:type="dcterms:W3CDTF">2023-01-24T10:56:21Z</dcterms:created>
  <dcterms:modified xsi:type="dcterms:W3CDTF">2024-01-07T21:18:58Z</dcterms:modified>
</cp:coreProperties>
</file>