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70" r:id="rId4"/>
    <p:sldId id="271" r:id="rId5"/>
    <p:sldId id="268" r:id="rId6"/>
    <p:sldId id="272" r:id="rId7"/>
    <p:sldId id="278" r:id="rId8"/>
    <p:sldId id="279" r:id="rId9"/>
    <p:sldId id="277" r:id="rId10"/>
    <p:sldId id="280" r:id="rId11"/>
    <p:sldId id="281" r:id="rId12"/>
    <p:sldId id="285" r:id="rId13"/>
    <p:sldId id="269" r:id="rId14"/>
    <p:sldId id="274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C40F4-14C1-46D4-898D-04E26554FEEB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CAE41FD-FEDF-456A-A96E-A243F4D58B39}">
      <dgm:prSet phldrT="[Текст]"/>
      <dgm:spPr/>
      <dgm:t>
        <a:bodyPr/>
        <a:lstStyle/>
        <a:p>
          <a:r>
            <a:rPr lang="uk-UA" dirty="0" err="1" smtClean="0"/>
            <a:t>Креаціоністська</a:t>
          </a:r>
          <a:r>
            <a:rPr lang="uk-UA" dirty="0" smtClean="0"/>
            <a:t> гіпотеза</a:t>
          </a:r>
          <a:endParaRPr lang="ru-RU" dirty="0"/>
        </a:p>
      </dgm:t>
    </dgm:pt>
    <dgm:pt modelId="{5B7737C6-CC52-4949-B9E7-D311F1EF2EB6}" type="parTrans" cxnId="{C93630B0-7303-4CB5-A8C7-431ED40CEC5F}">
      <dgm:prSet/>
      <dgm:spPr/>
      <dgm:t>
        <a:bodyPr/>
        <a:lstStyle/>
        <a:p>
          <a:endParaRPr lang="ru-RU"/>
        </a:p>
      </dgm:t>
    </dgm:pt>
    <dgm:pt modelId="{54FD6B5B-BD30-4DFA-85E2-1C239296E302}" type="sibTrans" cxnId="{C93630B0-7303-4CB5-A8C7-431ED40CEC5F}">
      <dgm:prSet/>
      <dgm:spPr/>
      <dgm:t>
        <a:bodyPr/>
        <a:lstStyle/>
        <a:p>
          <a:endParaRPr lang="ru-RU"/>
        </a:p>
      </dgm:t>
    </dgm:pt>
    <dgm:pt modelId="{91172129-B30C-4F5A-A299-9A7C831C0B95}">
      <dgm:prSet phldrT="[Текст]"/>
      <dgm:spPr/>
      <dgm:t>
        <a:bodyPr/>
        <a:lstStyle/>
        <a:p>
          <a:r>
            <a:rPr lang="uk-UA" dirty="0" smtClean="0"/>
            <a:t>Гіпотеза стаціонарного стану</a:t>
          </a:r>
          <a:endParaRPr lang="ru-RU" dirty="0"/>
        </a:p>
      </dgm:t>
    </dgm:pt>
    <dgm:pt modelId="{22EE1978-EE49-4B64-81FE-1DBC3A57405C}" type="parTrans" cxnId="{832A615B-6108-438D-9FEE-36AB4CFB4A5A}">
      <dgm:prSet/>
      <dgm:spPr/>
      <dgm:t>
        <a:bodyPr/>
        <a:lstStyle/>
        <a:p>
          <a:endParaRPr lang="ru-RU"/>
        </a:p>
      </dgm:t>
    </dgm:pt>
    <dgm:pt modelId="{35DF6210-AE1C-4311-9D86-AC2378C8AC29}" type="sibTrans" cxnId="{832A615B-6108-438D-9FEE-36AB4CFB4A5A}">
      <dgm:prSet/>
      <dgm:spPr/>
      <dgm:t>
        <a:bodyPr/>
        <a:lstStyle/>
        <a:p>
          <a:endParaRPr lang="ru-RU"/>
        </a:p>
      </dgm:t>
    </dgm:pt>
    <dgm:pt modelId="{C34CA3F8-450D-444E-B8A7-D4DD63C7366D}">
      <dgm:prSet phldrT="[Текст]"/>
      <dgm:spPr/>
      <dgm:t>
        <a:bodyPr/>
        <a:lstStyle/>
        <a:p>
          <a:r>
            <a:rPr lang="uk-UA" dirty="0" smtClean="0"/>
            <a:t>Гіпотеза самозародження</a:t>
          </a:r>
          <a:endParaRPr lang="ru-RU" dirty="0"/>
        </a:p>
      </dgm:t>
    </dgm:pt>
    <dgm:pt modelId="{F20932D4-706F-4AB4-8DDC-DDBF04108B7D}" type="parTrans" cxnId="{541DC5C6-A3F7-4277-9446-46C22592608A}">
      <dgm:prSet/>
      <dgm:spPr/>
      <dgm:t>
        <a:bodyPr/>
        <a:lstStyle/>
        <a:p>
          <a:endParaRPr lang="ru-RU"/>
        </a:p>
      </dgm:t>
    </dgm:pt>
    <dgm:pt modelId="{987BA07A-0386-4CDF-8E19-88F12C9ED1E0}" type="sibTrans" cxnId="{541DC5C6-A3F7-4277-9446-46C22592608A}">
      <dgm:prSet/>
      <dgm:spPr/>
      <dgm:t>
        <a:bodyPr/>
        <a:lstStyle/>
        <a:p>
          <a:endParaRPr lang="ru-RU"/>
        </a:p>
      </dgm:t>
    </dgm:pt>
    <dgm:pt modelId="{C2A11A12-22E4-444F-A757-BC5FC98ED8DE}">
      <dgm:prSet phldrT="[Текст]"/>
      <dgm:spPr/>
      <dgm:t>
        <a:bodyPr/>
        <a:lstStyle/>
        <a:p>
          <a:r>
            <a:rPr lang="uk-UA" dirty="0" smtClean="0"/>
            <a:t>Гіпотеза панспермії</a:t>
          </a:r>
          <a:endParaRPr lang="ru-RU" dirty="0"/>
        </a:p>
      </dgm:t>
    </dgm:pt>
    <dgm:pt modelId="{12BA385F-0626-49C0-AE4A-9084F1E41EE1}" type="parTrans" cxnId="{E9C2B2AC-6C5E-4569-846D-168DE8A04E74}">
      <dgm:prSet/>
      <dgm:spPr/>
      <dgm:t>
        <a:bodyPr/>
        <a:lstStyle/>
        <a:p>
          <a:endParaRPr lang="ru-RU"/>
        </a:p>
      </dgm:t>
    </dgm:pt>
    <dgm:pt modelId="{199B8BB7-3C84-43FF-8A11-4DB277675741}" type="sibTrans" cxnId="{E9C2B2AC-6C5E-4569-846D-168DE8A04E74}">
      <dgm:prSet/>
      <dgm:spPr/>
      <dgm:t>
        <a:bodyPr/>
        <a:lstStyle/>
        <a:p>
          <a:endParaRPr lang="ru-RU"/>
        </a:p>
      </dgm:t>
    </dgm:pt>
    <dgm:pt modelId="{57265BB7-C36A-41B7-8DD0-EAD4E75F8EDB}">
      <dgm:prSet phldrT="[Текст]"/>
      <dgm:spPr/>
      <dgm:t>
        <a:bodyPr/>
        <a:lstStyle/>
        <a:p>
          <a:r>
            <a:rPr lang="uk-UA" dirty="0" smtClean="0"/>
            <a:t>Гіпотеза біохімічної еволюції</a:t>
          </a:r>
          <a:endParaRPr lang="ru-RU" dirty="0"/>
        </a:p>
      </dgm:t>
    </dgm:pt>
    <dgm:pt modelId="{B85BF996-C408-4B35-A281-AC846FE8A8BC}" type="parTrans" cxnId="{2E072B79-75B4-4946-8323-C3B34E2A6074}">
      <dgm:prSet/>
      <dgm:spPr/>
      <dgm:t>
        <a:bodyPr/>
        <a:lstStyle/>
        <a:p>
          <a:endParaRPr lang="ru-RU"/>
        </a:p>
      </dgm:t>
    </dgm:pt>
    <dgm:pt modelId="{44B14BB0-B950-4A22-A91D-7276C73E3F19}" type="sibTrans" cxnId="{2E072B79-75B4-4946-8323-C3B34E2A6074}">
      <dgm:prSet/>
      <dgm:spPr/>
      <dgm:t>
        <a:bodyPr/>
        <a:lstStyle/>
        <a:p>
          <a:endParaRPr lang="ru-RU"/>
        </a:p>
      </dgm:t>
    </dgm:pt>
    <dgm:pt modelId="{6DA104F5-B2C0-4515-9BFB-30F7CC422EEE}" type="pres">
      <dgm:prSet presAssocID="{95CC40F4-14C1-46D4-898D-04E26554FE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3DF73-E776-4829-ABCD-2C794F837E07}" type="pres">
      <dgm:prSet presAssocID="{7CAE41FD-FEDF-456A-A96E-A243F4D58B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600B5-8D2B-4BFD-A222-887E4031CAD8}" type="pres">
      <dgm:prSet presAssocID="{54FD6B5B-BD30-4DFA-85E2-1C239296E302}" presName="sibTrans" presStyleCnt="0"/>
      <dgm:spPr/>
    </dgm:pt>
    <dgm:pt modelId="{470515E0-C9CA-43B6-B650-33DB6E7D85CB}" type="pres">
      <dgm:prSet presAssocID="{91172129-B30C-4F5A-A299-9A7C831C0B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DC7B2-98C5-4869-B711-4551481E4DCB}" type="pres">
      <dgm:prSet presAssocID="{35DF6210-AE1C-4311-9D86-AC2378C8AC29}" presName="sibTrans" presStyleCnt="0"/>
      <dgm:spPr/>
    </dgm:pt>
    <dgm:pt modelId="{4DA00A62-B335-4D46-86E2-1B39F6C3A620}" type="pres">
      <dgm:prSet presAssocID="{C34CA3F8-450D-444E-B8A7-D4DD63C736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2A260-EB61-453A-B676-E88ECCF4E870}" type="pres">
      <dgm:prSet presAssocID="{987BA07A-0386-4CDF-8E19-88F12C9ED1E0}" presName="sibTrans" presStyleCnt="0"/>
      <dgm:spPr/>
    </dgm:pt>
    <dgm:pt modelId="{4F699597-7751-4016-936C-97CD43A21691}" type="pres">
      <dgm:prSet presAssocID="{C2A11A12-22E4-444F-A757-BC5FC98ED8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C6A29-41DB-444E-B6F6-91366B04CA71}" type="pres">
      <dgm:prSet presAssocID="{199B8BB7-3C84-43FF-8A11-4DB277675741}" presName="sibTrans" presStyleCnt="0"/>
      <dgm:spPr/>
    </dgm:pt>
    <dgm:pt modelId="{5160890E-4B2B-4AD2-BF5A-1B6B2FE4D368}" type="pres">
      <dgm:prSet presAssocID="{57265BB7-C36A-41B7-8DD0-EAD4E75F8E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630B0-7303-4CB5-A8C7-431ED40CEC5F}" srcId="{95CC40F4-14C1-46D4-898D-04E26554FEEB}" destId="{7CAE41FD-FEDF-456A-A96E-A243F4D58B39}" srcOrd="0" destOrd="0" parTransId="{5B7737C6-CC52-4949-B9E7-D311F1EF2EB6}" sibTransId="{54FD6B5B-BD30-4DFA-85E2-1C239296E302}"/>
    <dgm:cxn modelId="{5F2925B1-00D3-422E-B30A-473857784628}" type="presOf" srcId="{91172129-B30C-4F5A-A299-9A7C831C0B95}" destId="{470515E0-C9CA-43B6-B650-33DB6E7D85CB}" srcOrd="0" destOrd="0" presId="urn:microsoft.com/office/officeart/2005/8/layout/default#1"/>
    <dgm:cxn modelId="{E9C2B2AC-6C5E-4569-846D-168DE8A04E74}" srcId="{95CC40F4-14C1-46D4-898D-04E26554FEEB}" destId="{C2A11A12-22E4-444F-A757-BC5FC98ED8DE}" srcOrd="3" destOrd="0" parTransId="{12BA385F-0626-49C0-AE4A-9084F1E41EE1}" sibTransId="{199B8BB7-3C84-43FF-8A11-4DB277675741}"/>
    <dgm:cxn modelId="{34E7AC07-B9C7-47BA-832C-E609EBE63032}" type="presOf" srcId="{C34CA3F8-450D-444E-B8A7-D4DD63C7366D}" destId="{4DA00A62-B335-4D46-86E2-1B39F6C3A620}" srcOrd="0" destOrd="0" presId="urn:microsoft.com/office/officeart/2005/8/layout/default#1"/>
    <dgm:cxn modelId="{31EC3AF8-5D3C-440A-92A9-1A8ACF8301E2}" type="presOf" srcId="{57265BB7-C36A-41B7-8DD0-EAD4E75F8EDB}" destId="{5160890E-4B2B-4AD2-BF5A-1B6B2FE4D368}" srcOrd="0" destOrd="0" presId="urn:microsoft.com/office/officeart/2005/8/layout/default#1"/>
    <dgm:cxn modelId="{2FFF1568-875E-4C22-9F15-8B18F53E86DA}" type="presOf" srcId="{7CAE41FD-FEDF-456A-A96E-A243F4D58B39}" destId="{7E13DF73-E776-4829-ABCD-2C794F837E07}" srcOrd="0" destOrd="0" presId="urn:microsoft.com/office/officeart/2005/8/layout/default#1"/>
    <dgm:cxn modelId="{541DC5C6-A3F7-4277-9446-46C22592608A}" srcId="{95CC40F4-14C1-46D4-898D-04E26554FEEB}" destId="{C34CA3F8-450D-444E-B8A7-D4DD63C7366D}" srcOrd="2" destOrd="0" parTransId="{F20932D4-706F-4AB4-8DDC-DDBF04108B7D}" sibTransId="{987BA07A-0386-4CDF-8E19-88F12C9ED1E0}"/>
    <dgm:cxn modelId="{FA25EA00-1CA0-4335-A910-B9D7420CBB3F}" type="presOf" srcId="{95CC40F4-14C1-46D4-898D-04E26554FEEB}" destId="{6DA104F5-B2C0-4515-9BFB-30F7CC422EEE}" srcOrd="0" destOrd="0" presId="urn:microsoft.com/office/officeart/2005/8/layout/default#1"/>
    <dgm:cxn modelId="{5AD1E5A6-BB8E-4E78-B567-FAF9CB159563}" type="presOf" srcId="{C2A11A12-22E4-444F-A757-BC5FC98ED8DE}" destId="{4F699597-7751-4016-936C-97CD43A21691}" srcOrd="0" destOrd="0" presId="urn:microsoft.com/office/officeart/2005/8/layout/default#1"/>
    <dgm:cxn modelId="{2E072B79-75B4-4946-8323-C3B34E2A6074}" srcId="{95CC40F4-14C1-46D4-898D-04E26554FEEB}" destId="{57265BB7-C36A-41B7-8DD0-EAD4E75F8EDB}" srcOrd="4" destOrd="0" parTransId="{B85BF996-C408-4B35-A281-AC846FE8A8BC}" sibTransId="{44B14BB0-B950-4A22-A91D-7276C73E3F19}"/>
    <dgm:cxn modelId="{832A615B-6108-438D-9FEE-36AB4CFB4A5A}" srcId="{95CC40F4-14C1-46D4-898D-04E26554FEEB}" destId="{91172129-B30C-4F5A-A299-9A7C831C0B95}" srcOrd="1" destOrd="0" parTransId="{22EE1978-EE49-4B64-81FE-1DBC3A57405C}" sibTransId="{35DF6210-AE1C-4311-9D86-AC2378C8AC29}"/>
    <dgm:cxn modelId="{590F295C-6CF0-4EA3-9319-28E593F6A867}" type="presParOf" srcId="{6DA104F5-B2C0-4515-9BFB-30F7CC422EEE}" destId="{7E13DF73-E776-4829-ABCD-2C794F837E07}" srcOrd="0" destOrd="0" presId="urn:microsoft.com/office/officeart/2005/8/layout/default#1"/>
    <dgm:cxn modelId="{2555B18B-5AE7-4BBC-BD1A-C0BCD026252E}" type="presParOf" srcId="{6DA104F5-B2C0-4515-9BFB-30F7CC422EEE}" destId="{FEB600B5-8D2B-4BFD-A222-887E4031CAD8}" srcOrd="1" destOrd="0" presId="urn:microsoft.com/office/officeart/2005/8/layout/default#1"/>
    <dgm:cxn modelId="{A8EF6C0B-A31E-477F-B776-542D87BC591D}" type="presParOf" srcId="{6DA104F5-B2C0-4515-9BFB-30F7CC422EEE}" destId="{470515E0-C9CA-43B6-B650-33DB6E7D85CB}" srcOrd="2" destOrd="0" presId="urn:microsoft.com/office/officeart/2005/8/layout/default#1"/>
    <dgm:cxn modelId="{BB2EA079-B1A8-446D-A6F1-00034894417A}" type="presParOf" srcId="{6DA104F5-B2C0-4515-9BFB-30F7CC422EEE}" destId="{938DC7B2-98C5-4869-B711-4551481E4DCB}" srcOrd="3" destOrd="0" presId="urn:microsoft.com/office/officeart/2005/8/layout/default#1"/>
    <dgm:cxn modelId="{0FD0D31D-D6D6-4E99-9034-8CE641483EB6}" type="presParOf" srcId="{6DA104F5-B2C0-4515-9BFB-30F7CC422EEE}" destId="{4DA00A62-B335-4D46-86E2-1B39F6C3A620}" srcOrd="4" destOrd="0" presId="urn:microsoft.com/office/officeart/2005/8/layout/default#1"/>
    <dgm:cxn modelId="{7E0E7352-6E86-4A39-A61B-A46376E59741}" type="presParOf" srcId="{6DA104F5-B2C0-4515-9BFB-30F7CC422EEE}" destId="{CBA2A260-EB61-453A-B676-E88ECCF4E870}" srcOrd="5" destOrd="0" presId="urn:microsoft.com/office/officeart/2005/8/layout/default#1"/>
    <dgm:cxn modelId="{DA39B4AE-5F55-4B97-8AC6-0F0095D33252}" type="presParOf" srcId="{6DA104F5-B2C0-4515-9BFB-30F7CC422EEE}" destId="{4F699597-7751-4016-936C-97CD43A21691}" srcOrd="6" destOrd="0" presId="urn:microsoft.com/office/officeart/2005/8/layout/default#1"/>
    <dgm:cxn modelId="{CCBBEB13-B81D-43C1-840F-0FEAD5C1E126}" type="presParOf" srcId="{6DA104F5-B2C0-4515-9BFB-30F7CC422EEE}" destId="{444C6A29-41DB-444E-B6F6-91366B04CA71}" srcOrd="7" destOrd="0" presId="urn:microsoft.com/office/officeart/2005/8/layout/default#1"/>
    <dgm:cxn modelId="{4D64AF9A-77C2-4EE2-A870-537928D7ABD5}" type="presParOf" srcId="{6DA104F5-B2C0-4515-9BFB-30F7CC422EEE}" destId="{5160890E-4B2B-4AD2-BF5A-1B6B2FE4D36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13DF73-E776-4829-ABCD-2C794F837E07}">
      <dsp:nvSpPr>
        <dsp:cNvPr id="0" name=""/>
        <dsp:cNvSpPr/>
      </dsp:nvSpPr>
      <dsp:spPr>
        <a:xfrm>
          <a:off x="0" y="355686"/>
          <a:ext cx="1923192" cy="11539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err="1" smtClean="0"/>
            <a:t>Креаціоністська</a:t>
          </a:r>
          <a:r>
            <a:rPr lang="uk-UA" sz="1900" kern="1200" dirty="0" smtClean="0"/>
            <a:t> гіпотеза</a:t>
          </a:r>
          <a:endParaRPr lang="ru-RU" sz="1900" kern="1200" dirty="0"/>
        </a:p>
      </dsp:txBody>
      <dsp:txXfrm>
        <a:off x="0" y="355686"/>
        <a:ext cx="1923192" cy="1153915"/>
      </dsp:txXfrm>
    </dsp:sp>
    <dsp:sp modelId="{470515E0-C9CA-43B6-B650-33DB6E7D85CB}">
      <dsp:nvSpPr>
        <dsp:cNvPr id="0" name=""/>
        <dsp:cNvSpPr/>
      </dsp:nvSpPr>
      <dsp:spPr>
        <a:xfrm>
          <a:off x="2115511" y="355686"/>
          <a:ext cx="1923192" cy="11539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Гіпотеза стаціонарного стану</a:t>
          </a:r>
          <a:endParaRPr lang="ru-RU" sz="1900" kern="1200" dirty="0"/>
        </a:p>
      </dsp:txBody>
      <dsp:txXfrm>
        <a:off x="2115511" y="355686"/>
        <a:ext cx="1923192" cy="1153915"/>
      </dsp:txXfrm>
    </dsp:sp>
    <dsp:sp modelId="{4DA00A62-B335-4D46-86E2-1B39F6C3A620}">
      <dsp:nvSpPr>
        <dsp:cNvPr id="0" name=""/>
        <dsp:cNvSpPr/>
      </dsp:nvSpPr>
      <dsp:spPr>
        <a:xfrm>
          <a:off x="4231022" y="355686"/>
          <a:ext cx="1923192" cy="11539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Гіпотеза самозародження</a:t>
          </a:r>
          <a:endParaRPr lang="ru-RU" sz="1900" kern="1200" dirty="0"/>
        </a:p>
      </dsp:txBody>
      <dsp:txXfrm>
        <a:off x="4231022" y="355686"/>
        <a:ext cx="1923192" cy="1153915"/>
      </dsp:txXfrm>
    </dsp:sp>
    <dsp:sp modelId="{4F699597-7751-4016-936C-97CD43A21691}">
      <dsp:nvSpPr>
        <dsp:cNvPr id="0" name=""/>
        <dsp:cNvSpPr/>
      </dsp:nvSpPr>
      <dsp:spPr>
        <a:xfrm>
          <a:off x="1057755" y="1701921"/>
          <a:ext cx="1923192" cy="11539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Гіпотеза панспермії</a:t>
          </a:r>
          <a:endParaRPr lang="ru-RU" sz="1900" kern="1200" dirty="0"/>
        </a:p>
      </dsp:txBody>
      <dsp:txXfrm>
        <a:off x="1057755" y="1701921"/>
        <a:ext cx="1923192" cy="1153915"/>
      </dsp:txXfrm>
    </dsp:sp>
    <dsp:sp modelId="{5160890E-4B2B-4AD2-BF5A-1B6B2FE4D368}">
      <dsp:nvSpPr>
        <dsp:cNvPr id="0" name=""/>
        <dsp:cNvSpPr/>
      </dsp:nvSpPr>
      <dsp:spPr>
        <a:xfrm>
          <a:off x="3173267" y="1701921"/>
          <a:ext cx="1923192" cy="11539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Гіпотеза біохімічної еволюції</a:t>
          </a:r>
          <a:endParaRPr lang="ru-RU" sz="1900" kern="1200" dirty="0"/>
        </a:p>
      </dsp:txBody>
      <dsp:txXfrm>
        <a:off x="3173267" y="1701921"/>
        <a:ext cx="1923192" cy="1153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uk.wikipedia.org/wiki/%D0%A4%D0%B0%D0%B9%D0%BB:Hammerhead_ribozyme_ribbons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71670" y="571480"/>
            <a:ext cx="6929486" cy="10001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Світоглядні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 наукові погляди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походження життя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071538" y="2357430"/>
            <a:ext cx="7572428" cy="571504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Розглянемо такі питання: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hlinkClick r:id="rId3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hlinkClick r:id="rId4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210" y="1357298"/>
            <a:ext cx="1047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Біологія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клас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62931" y="3071810"/>
            <a:ext cx="1236478" cy="928692"/>
          </a:xfrm>
          <a:prstGeom prst="round2DiagRect">
            <a:avLst>
              <a:gd name="adj1" fmla="val 3666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номер розділу">
            <a:hlinkClick r:id="rId3" action="ppaction://hlinksldjump"/>
          </p:cNvPr>
          <p:cNvSpPr/>
          <p:nvPr/>
        </p:nvSpPr>
        <p:spPr>
          <a:xfrm>
            <a:off x="2143108" y="3643314"/>
            <a:ext cx="571504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</a:t>
            </a:r>
            <a:endParaRPr lang="ru-RU" sz="200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63980" y="4193591"/>
            <a:ext cx="1602057" cy="756833"/>
          </a:xfrm>
          <a:prstGeom prst="round2DiagRect">
            <a:avLst>
              <a:gd name="adj1" fmla="val 3666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номер розділу">
            <a:hlinkClick r:id="rId4" action="ppaction://hlinksldjump"/>
          </p:cNvPr>
          <p:cNvSpPr/>
          <p:nvPr/>
        </p:nvSpPr>
        <p:spPr>
          <a:xfrm>
            <a:off x="3871009" y="4643446"/>
            <a:ext cx="571504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</a:t>
            </a:r>
            <a:endParaRPr lang="ru-RU" sz="2000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31977" y="5460104"/>
            <a:ext cx="1267431" cy="938451"/>
          </a:xfrm>
          <a:prstGeom prst="round2DiagRect">
            <a:avLst>
              <a:gd name="adj1" fmla="val 3666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номер розділу">
            <a:hlinkClick r:id="rId8" action="ppaction://hlinksldjump"/>
          </p:cNvPr>
          <p:cNvSpPr/>
          <p:nvPr/>
        </p:nvSpPr>
        <p:spPr>
          <a:xfrm>
            <a:off x="2278228" y="5907912"/>
            <a:ext cx="571504" cy="57150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6" name="текст підказки"/>
          <p:cNvSpPr txBox="1">
            <a:spLocks/>
          </p:cNvSpPr>
          <p:nvPr/>
        </p:nvSpPr>
        <p:spPr>
          <a:xfrm>
            <a:off x="2857488" y="3071810"/>
            <a:ext cx="535785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виникло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життя на Землі?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підказки"/>
          <p:cNvSpPr txBox="1">
            <a:spLocks/>
          </p:cNvSpPr>
          <p:nvPr/>
        </p:nvSpPr>
        <p:spPr>
          <a:xfrm>
            <a:off x="4214810" y="4000504"/>
            <a:ext cx="4429156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Різні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погляди на виникнення життя на Землі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(креаціонізм,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спонтаннне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зародження, панспермія, біохімічна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еволюція).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текст підказки"/>
          <p:cNvSpPr txBox="1">
            <a:spLocks/>
          </p:cNvSpPr>
          <p:nvPr/>
        </p:nvSpPr>
        <p:spPr>
          <a:xfrm>
            <a:off x="2857488" y="5874201"/>
            <a:ext cx="5357850" cy="6052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000" b="1" dirty="0" smtClean="0">
                <a:solidFill>
                  <a:srgbClr val="002060"/>
                </a:solidFill>
              </a:rPr>
              <a:t>Сучасна гіпотеза РНК -світу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2.6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2892" y="20864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8327" y="857137"/>
            <a:ext cx="729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9652" y="937979"/>
            <a:ext cx="71860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якихось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зародків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примикає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неземне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з перших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неземне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учений Г.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Ріхтер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1865 р.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Ріхтером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964651"/>
            <a:ext cx="2520280" cy="16561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59832" y="5762793"/>
            <a:ext cx="5369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 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вашу думку,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не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???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2103" y="5024842"/>
            <a:ext cx="1367235" cy="16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5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2.7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1" y="208642"/>
            <a:ext cx="7201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абіогенного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(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8327" y="857137"/>
            <a:ext cx="729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8410" y="1421609"/>
            <a:ext cx="74123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Першу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А.І.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Опарін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(1894-1980).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Опаріним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Опаріним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біополімерів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полісахаридів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примітивних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самовідтворювання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26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2.8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1" y="208642"/>
            <a:ext cx="7201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абіогенного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(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8327" y="857137"/>
            <a:ext cx="729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428712"/>
            <a:ext cx="75724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Передбачувані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абіогенного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біохімічної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2689" y="3112120"/>
            <a:ext cx="2376264" cy="3401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Водень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Амоніак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89157" y="2887430"/>
            <a:ext cx="2622940" cy="34011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Вуглеводно-ліпідні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полінуклеотидні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Білковоподібні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35704" y="3124347"/>
            <a:ext cx="2171403" cy="30192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056411" y="4293096"/>
            <a:ext cx="853925" cy="720080"/>
          </a:xfrm>
          <a:prstGeom prst="rightArrow">
            <a:avLst>
              <a:gd name="adj1" fmla="val 50000"/>
              <a:gd name="adj2" fmla="val 460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84168" y="3501008"/>
            <a:ext cx="108012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058806" y="4111070"/>
            <a:ext cx="990972" cy="257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94984" y="4543838"/>
            <a:ext cx="896849" cy="68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094984" y="4476790"/>
            <a:ext cx="1105482" cy="185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38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3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3071802" y="1571612"/>
            <a:ext cx="5357850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8665"/>
            <a:ext cx="7200000" cy="8596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2976" y="853351"/>
            <a:ext cx="75416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прибічників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ДНК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без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рибозимів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РНК,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сформована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РНК-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теорією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 РНК,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бути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симбіоз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циклами синтезу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ДНК, 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рибозиму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https://upload.wikimedia.org/wikipedia/commons/thumb/e/ea/Hammerhead_ribozyme_ribbons.png/150px-Hammerhead_ribozyme_ribbons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16097" y="5129547"/>
            <a:ext cx="1256051" cy="15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4.1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971600" y="357166"/>
            <a:ext cx="7815242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та </a:t>
            </a:r>
            <a:r>
              <a:rPr lang="uk-UA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РІВЕНЬ.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(0,5б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занесене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 з космосу: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населяють сьогодні 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Землю, не 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 родинних </a:t>
            </a:r>
            <a:r>
              <a:rPr lang="uk-UA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походять 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створених окремо основних груп живих істот.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иття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змінювалися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rgbClr val="002060"/>
                </a:solidFill>
              </a:rPr>
              <a:t> 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висловлювали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1188660" y="1285860"/>
            <a:ext cx="5357850" cy="114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Картинки по запросу зна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833" y="105380"/>
            <a:ext cx="1265693" cy="11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4.2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142976" y="357166"/>
            <a:ext cx="5938257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1142975" y="803488"/>
            <a:ext cx="7712393" cy="59116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5.Гіпотеза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креаціонізму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РНК-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</a:p>
          <a:p>
            <a:pPr>
              <a:spcBef>
                <a:spcPct val="20000"/>
              </a:spcBef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/>
              <a:t>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гіпотезою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унаслідок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найпростіших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біополімерів;виникнення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самовідтворення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абіогенного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РНК-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uk-UA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РІВЕНЬ. </a:t>
            </a:r>
            <a:r>
              <a:rPr lang="uk-UA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речення (1б)</a:t>
            </a:r>
          </a:p>
          <a:p>
            <a:pPr lvl="0">
              <a:spcBef>
                <a:spcPct val="20000"/>
              </a:spcBef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Життя – це…</a:t>
            </a:r>
          </a:p>
          <a:p>
            <a:pPr lvl="0">
              <a:spcBef>
                <a:spcPct val="20000"/>
              </a:spcBef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Основними ознаками живого є…</a:t>
            </a:r>
          </a:p>
          <a:p>
            <a:pPr lvl="0">
              <a:spcBef>
                <a:spcPct val="20000"/>
              </a:spcBef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Згідно з теорією РНК –світу, спочатку  сформувалася…</a:t>
            </a:r>
          </a:p>
          <a:p>
            <a:pPr lvl="0">
              <a:spcBef>
                <a:spcPct val="20000"/>
              </a:spcBef>
              <a:defRPr/>
            </a:pPr>
            <a:endParaRPr lang="uk-UA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Картинки по запросу зна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613" y="247161"/>
            <a:ext cx="1059756" cy="9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32423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та 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4.3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142976" y="357166"/>
            <a:ext cx="5938257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1214414" y="1227552"/>
            <a:ext cx="7712393" cy="59116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РІВЕНЬ (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</a:p>
          <a:p>
            <a:pPr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коротку відповідь</a:t>
            </a:r>
          </a:p>
          <a:p>
            <a:pPr>
              <a:spcBef>
                <a:spcPct val="20000"/>
              </a:spcBef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Яке значення досліджень Л. Пастера для спростування гіпотези самозародження життя? </a:t>
            </a:r>
          </a:p>
          <a:p>
            <a:pPr>
              <a:spcBef>
                <a:spcPct val="20000"/>
              </a:spcBef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spcBef>
                <a:spcPct val="20000"/>
              </a:spcBef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рибозими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(2б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20000"/>
              </a:spcBef>
              <a:defRPr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Дізнайся самостійно та розкажи іншим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панспермії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альтернативною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версією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не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20000"/>
              </a:spcBef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Картинки по запросу знай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7472" y="357166"/>
            <a:ext cx="1667932" cy="15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324235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та 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296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розділу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1.1</a:t>
            </a:r>
            <a:endParaRPr lang="ru-RU" sz="2000" dirty="0"/>
          </a:p>
        </p:txBody>
      </p:sp>
      <p:sp>
        <p:nvSpPr>
          <p:cNvPr id="3" name="кнопка: назад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кнопка: далее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59433" y="1340806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61858" y="319814"/>
            <a:ext cx="1428750" cy="1071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3" name="Текст питання"/>
          <p:cNvSpPr txBox="1">
            <a:spLocks/>
          </p:cNvSpPr>
          <p:nvPr/>
        </p:nvSpPr>
        <p:spPr>
          <a:xfrm>
            <a:off x="1179600" y="214314"/>
            <a:ext cx="757242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ПРИГАДАЄМО!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життя?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Які ознаки живого вам відомі?</a:t>
            </a:r>
          </a:p>
        </p:txBody>
      </p:sp>
      <p:sp>
        <p:nvSpPr>
          <p:cNvPr id="14" name="кнопка">
            <a:hlinkClick r:id="" action="ppaction://noaction" highlightClick="1"/>
          </p:cNvPr>
          <p:cNvSpPr/>
          <p:nvPr/>
        </p:nvSpPr>
        <p:spPr>
          <a:xfrm>
            <a:off x="559433" y="270892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!</a:t>
            </a:r>
            <a:endParaRPr lang="uk-UA" sz="3200" dirty="0"/>
          </a:p>
        </p:txBody>
      </p:sp>
      <p:sp>
        <p:nvSpPr>
          <p:cNvPr id="15" name="Текст відповіді"/>
          <p:cNvSpPr txBox="1">
            <a:spLocks/>
          </p:cNvSpPr>
          <p:nvPr/>
        </p:nvSpPr>
        <p:spPr>
          <a:xfrm>
            <a:off x="971600" y="5255941"/>
            <a:ext cx="7286676" cy="1428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1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кнопка">
            <a:hlinkClick r:id="" action="ppaction://noaction" highlightClick="1"/>
          </p:cNvPr>
          <p:cNvSpPr/>
          <p:nvPr/>
        </p:nvSpPr>
        <p:spPr>
          <a:xfrm>
            <a:off x="579313" y="2055210"/>
            <a:ext cx="571504" cy="571504"/>
          </a:xfrm>
          <a:prstGeom prst="actionButtonBlank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*</a:t>
            </a:r>
            <a:endParaRPr lang="uk-UA" sz="3200" dirty="0"/>
          </a:p>
        </p:txBody>
      </p:sp>
      <p:sp>
        <p:nvSpPr>
          <p:cNvPr id="18" name="текст підказки"/>
          <p:cNvSpPr txBox="1">
            <a:spLocks/>
          </p:cNvSpPr>
          <p:nvPr/>
        </p:nvSpPr>
        <p:spPr>
          <a:xfrm>
            <a:off x="3071802" y="2500306"/>
            <a:ext cx="5357850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9847" y="1556530"/>
            <a:ext cx="6157494" cy="40176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14352" y="5225494"/>
            <a:ext cx="7218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самовідтворюватися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саморозвиватися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розділу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1.2</a:t>
            </a:r>
            <a:endParaRPr lang="ru-RU" sz="2000" dirty="0"/>
          </a:p>
        </p:txBody>
      </p:sp>
      <p:sp>
        <p:nvSpPr>
          <p:cNvPr id="3" name="кнопка: назад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кнопка: далее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Текст питання"/>
          <p:cNvSpPr txBox="1">
            <a:spLocks/>
          </p:cNvSpPr>
          <p:nvPr/>
        </p:nvSpPr>
        <p:spPr>
          <a:xfrm>
            <a:off x="1214414" y="714356"/>
            <a:ext cx="7572428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8680" y="245748"/>
            <a:ext cx="77153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найскладніших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йшла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матеріалістами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ідеалістами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Ідеалісти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божественного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неживої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абіогенезу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породженням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біогенез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уявленнями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великих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і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здатних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самовідтворюватися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саморозвиватися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речовиною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матеріалістичних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остаточно не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розділу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1.3</a:t>
            </a:r>
            <a:endParaRPr lang="ru-RU" sz="2000" dirty="0"/>
          </a:p>
        </p:txBody>
      </p:sp>
      <p:sp>
        <p:nvSpPr>
          <p:cNvPr id="3" name="кнопка: назад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кнопка: далее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кнопка: домой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Текст питання"/>
          <p:cNvSpPr txBox="1">
            <a:spLocks/>
          </p:cNvSpPr>
          <p:nvPr/>
        </p:nvSpPr>
        <p:spPr>
          <a:xfrm>
            <a:off x="2903281" y="107132"/>
            <a:ext cx="5955000" cy="61301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ru-RU" i="1" dirty="0" smtClean="0"/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Як </a:t>
            </a:r>
            <a:r>
              <a:rPr lang="uk-UA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виникло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 на планеті Земля???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?Чи цікавило вас це питання? Якими знаннями щодо походження життя на планеті ви володієте?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доповнюються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фактами,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спростовуються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uk-UA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05249676"/>
              </p:ext>
            </p:extLst>
          </p:nvPr>
        </p:nvGraphicFramePr>
        <p:xfrm>
          <a:off x="1226097" y="2665749"/>
          <a:ext cx="6154215" cy="3211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5230" y="389338"/>
            <a:ext cx="1367235" cy="1690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5447836"/>
            <a:ext cx="7206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 мать предмету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суперечок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фактах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2.1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1155127" y="1015938"/>
            <a:ext cx="7572428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uk-UA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 гіпотези дотримуються послідовники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 всіх найпоширеніших релігійних вірувань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основне положення: </a:t>
            </a:r>
            <a:endParaRPr lang="uk-UA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існуюче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Всесвіті, у тому числі життя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spcBef>
                <a:spcPct val="20000"/>
              </a:spcBef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створене в минулому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єдиною</a:t>
            </a:r>
          </a:p>
          <a:p>
            <a:pPr lvl="0">
              <a:spcBef>
                <a:spcPct val="20000"/>
              </a:spcBef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Силою –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Творцем.</a:t>
            </a: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Організми, що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населяють сьогодні Землю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spcBef>
                <a:spcPct val="20000"/>
              </a:spcBef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родинних 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походять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від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 окремо основних груп живих істот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ct val="20000"/>
              </a:spcBef>
              <a:defRPr/>
            </a:pP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 живі істоти були досконалими і, за деякими віруваннями, можуть змінюватися в певних межах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17011" y="278404"/>
            <a:ext cx="4546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</a:rPr>
              <a:t>Креаціоністська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гіпотеза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546" y="1857364"/>
            <a:ext cx="2523009" cy="2424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2.2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підказки"/>
          <p:cNvSpPr txBox="1">
            <a:spLocks/>
          </p:cNvSpPr>
          <p:nvPr/>
        </p:nvSpPr>
        <p:spPr>
          <a:xfrm>
            <a:off x="1175162" y="1285860"/>
            <a:ext cx="7344816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індуїзм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буддизм,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планету як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нестворений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sz="20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175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стаціонарного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2236" y="3429000"/>
            <a:ext cx="2016224" cy="29362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8804" y="3868409"/>
            <a:ext cx="3281588" cy="227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2.3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175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9031" y="1142960"/>
            <a:ext cx="73831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вірили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уважаючи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неживої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078965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Стародавньому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Єгипті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висловлювали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935" y="3201598"/>
            <a:ext cx="2518289" cy="28381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2976" y="3082471"/>
            <a:ext cx="4832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видозмінювалася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як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Арістотель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проголошують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писав,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заводяться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сирому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вдавалося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черв'яки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розкладалися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гнили.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912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2.4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1431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918805"/>
            <a:ext cx="7759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похитнули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природодослідники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(1626–1697)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Ладзаро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Спаланцані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(1729–1799).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30290" y="2019863"/>
            <a:ext cx="78872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помістив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мертвих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посудини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посудини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Мухи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відклали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яйця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мертвих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зміях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посудинах;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вивелися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личинки. 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накритих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посудинах личинок не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черви,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личинки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флорентійської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мухи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м'ясо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мух, то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«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наробить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черв'яків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875" y="4450597"/>
            <a:ext cx="3919970" cy="181956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295532" y="4336818"/>
            <a:ext cx="3419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Спростувавши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те,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біогенезу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8404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14314"/>
            <a:ext cx="785818" cy="785794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2.5</a:t>
            </a:r>
            <a:endParaRPr lang="ru-RU" sz="20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1472" y="6143644"/>
            <a:ext cx="571504" cy="571504"/>
          </a:xfrm>
          <a:prstGeom prst="actionButtonBackPrevious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71504" cy="57150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571472" y="1285860"/>
            <a:ext cx="571504" cy="571504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Текст питання"/>
          <p:cNvSpPr txBox="1">
            <a:spLocks/>
          </p:cNvSpPr>
          <p:nvPr/>
        </p:nvSpPr>
        <p:spPr>
          <a:xfrm>
            <a:off x="1214414" y="357166"/>
            <a:ext cx="7572428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2892" y="20864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самозародження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8327" y="857137"/>
            <a:ext cx="729541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Нищівний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 по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мікробіологом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Луї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Пастером (1822-1895)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біологом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Джоном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Тиндалем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(1820-1893).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простерилізованим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бульйоном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і в самому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бульйоні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користувався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колбами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горлом, яке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проникало в колбу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Тиндаль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стерилізував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поступає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пропускаючи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крізь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полум'я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70-х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зароджуються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Пастера???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6625" y="3175445"/>
            <a:ext cx="2044531" cy="24238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3358" y="5805264"/>
            <a:ext cx="735976" cy="9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4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914</Words>
  <Application>Microsoft Office PowerPoint</Application>
  <PresentationFormat>Экран (4:3)</PresentationFormat>
  <Paragraphs>167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bio1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Yayy</dc:creator>
  <cp:lastModifiedBy>User</cp:lastModifiedBy>
  <cp:revision>68</cp:revision>
  <dcterms:created xsi:type="dcterms:W3CDTF">2014-10-13T15:00:37Z</dcterms:created>
  <dcterms:modified xsi:type="dcterms:W3CDTF">2025-10-16T12:52:35Z</dcterms:modified>
</cp:coreProperties>
</file>