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0" r:id="rId1"/>
  </p:sldMasterIdLst>
  <p:sldIdLst>
    <p:sldId id="256" r:id="rId2"/>
    <p:sldId id="257" r:id="rId3"/>
    <p:sldId id="258" r:id="rId4"/>
    <p:sldId id="259" r:id="rId5"/>
    <p:sldId id="260" r:id="rId6"/>
    <p:sldId id="261" r:id="rId7"/>
    <p:sldId id="267" r:id="rId8"/>
    <p:sldId id="268" r:id="rId9"/>
    <p:sldId id="269" r:id="rId10"/>
    <p:sldId id="270" r:id="rId11"/>
    <p:sldId id="271" r:id="rId12"/>
    <p:sldId id="272" r:id="rId13"/>
    <p:sldId id="273" r:id="rId14"/>
    <p:sldId id="274" r:id="rId15"/>
    <p:sldId id="275" r:id="rId16"/>
    <p:sldId id="276" r:id="rId17"/>
    <p:sldId id="277" r:id="rId18"/>
    <p:sldId id="278" r:id="rId19"/>
    <p:sldId id="279" r:id="rId20"/>
    <p:sldId id="280" r:id="rId21"/>
    <p:sldId id="281" r:id="rId22"/>
    <p:sldId id="282" r:id="rId23"/>
    <p:sldId id="283" r:id="rId24"/>
    <p:sldId id="284" r:id="rId25"/>
    <p:sldId id="285" r:id="rId26"/>
    <p:sldId id="286" r:id="rId27"/>
    <p:sldId id="287" r:id="rId28"/>
    <p:sldId id="288" r:id="rId29"/>
    <p:sldId id="289" r:id="rId30"/>
    <p:sldId id="290" r:id="rId3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2" d="100"/>
          <a:sy n="82" d="100"/>
        </p:scale>
        <p:origin x="691" y="62"/>
      </p:cViewPr>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684212" y="685799"/>
            <a:ext cx="8001000" cy="2971801"/>
          </a:xfrm>
        </p:spPr>
        <p:txBody>
          <a:bodyPr anchor="b">
            <a:normAutofit/>
          </a:bodyPr>
          <a:lstStyle>
            <a:lvl1pPr algn="l">
              <a:defRPr sz="4800">
                <a:effectLst/>
              </a:defRPr>
            </a:lvl1pPr>
          </a:lstStyle>
          <a:p>
            <a:r>
              <a:rPr lang="ru-RU"/>
              <a:t>Образец заголовка</a:t>
            </a:r>
            <a:endParaRPr lang="en-US" dirty="0"/>
          </a:p>
        </p:txBody>
      </p:sp>
      <p:sp>
        <p:nvSpPr>
          <p:cNvPr id="3" name="Subtitle 2"/>
          <p:cNvSpPr>
            <a:spLocks noGrp="1"/>
          </p:cNvSpPr>
          <p:nvPr>
            <p:ph type="subTitle" idx="1"/>
          </p:nvPr>
        </p:nvSpPr>
        <p:spPr>
          <a:xfrm>
            <a:off x="684212" y="3843867"/>
            <a:ext cx="6400800" cy="1947333"/>
          </a:xfrm>
        </p:spPr>
        <p:txBody>
          <a:bodyPr anchor="t">
            <a:normAutofit/>
          </a:bodyPr>
          <a:lstStyle>
            <a:lvl1pPr marL="0" indent="0" algn="l">
              <a:buNone/>
              <a:defRPr sz="2100">
                <a:solidFill>
                  <a:schemeClr val="bg2">
                    <a:lumMod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a:t>Образец подзаголовка</a:t>
            </a:r>
            <a:endParaRPr lang="en-US" dirty="0"/>
          </a:p>
        </p:txBody>
      </p:sp>
      <p:sp>
        <p:nvSpPr>
          <p:cNvPr id="4" name="Date Placeholder 3"/>
          <p:cNvSpPr>
            <a:spLocks noGrp="1"/>
          </p:cNvSpPr>
          <p:nvPr>
            <p:ph type="dt" sz="half" idx="10"/>
          </p:nvPr>
        </p:nvSpPr>
        <p:spPr/>
        <p:txBody>
          <a:bodyPr/>
          <a:lstStyle/>
          <a:p>
            <a:fld id="{0898D49E-2883-4992-8F99-502A82A16776}" type="datetimeFigureOut">
              <a:rPr lang="uk-UA" smtClean="0"/>
              <a:t>04.10.2023</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A923754D-5B13-4F48-A561-43394CC8A1D5}" type="slidenum">
              <a:rPr lang="uk-UA" smtClean="0"/>
              <a:t>‹#›</a:t>
            </a:fld>
            <a:endParaRPr lang="uk-UA"/>
          </a:p>
        </p:txBody>
      </p:sp>
      <p:cxnSp>
        <p:nvCxnSpPr>
          <p:cNvPr id="16" name="Straight Connector 15"/>
          <p:cNvCxnSpPr/>
          <p:nvPr/>
        </p:nvCxnSpPr>
        <p:spPr>
          <a:xfrm flipH="1">
            <a:off x="8228012" y="8467"/>
            <a:ext cx="3810000" cy="3810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flipH="1">
            <a:off x="6108170" y="91545"/>
            <a:ext cx="6080655" cy="608065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flipH="1">
            <a:off x="7235825" y="228600"/>
            <a:ext cx="4953000" cy="4953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335837" y="32278"/>
            <a:ext cx="4852989" cy="485298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flipH="1">
            <a:off x="7845426" y="609601"/>
            <a:ext cx="4343399" cy="434339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78873328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Панорамная фотография с подписью">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17" name="Picture Placeholder 2"/>
          <p:cNvSpPr>
            <a:spLocks noGrp="1" noChangeAspect="1"/>
          </p:cNvSpPr>
          <p:nvPr>
            <p:ph type="pic" idx="13"/>
          </p:nvPr>
        </p:nvSpPr>
        <p:spPr>
          <a:xfrm>
            <a:off x="685800" y="533400"/>
            <a:ext cx="10818812" cy="31242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a:t>Вставка рисунка</a:t>
            </a:r>
            <a:endParaRPr lang="en-US" dirty="0"/>
          </a:p>
        </p:txBody>
      </p:sp>
      <p:sp>
        <p:nvSpPr>
          <p:cNvPr id="16" name="Text Placeholder 9"/>
          <p:cNvSpPr>
            <a:spLocks noGrp="1"/>
          </p:cNvSpPr>
          <p:nvPr>
            <p:ph type="body" sz="quarter" idx="14"/>
          </p:nvPr>
        </p:nvSpPr>
        <p:spPr>
          <a:xfrm>
            <a:off x="914402" y="3843867"/>
            <a:ext cx="8304210" cy="457200"/>
          </a:xfrm>
        </p:spPr>
        <p:txBody>
          <a:bodyPr anchor="t">
            <a:normAutofit/>
          </a:bodyPr>
          <a:lstStyle>
            <a:lvl1pPr marL="0" indent="0">
              <a:buFontTx/>
              <a:buNone/>
              <a:defRPr sz="16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a:t>Образец текста</a:t>
            </a:r>
          </a:p>
        </p:txBody>
      </p:sp>
      <p:sp>
        <p:nvSpPr>
          <p:cNvPr id="3" name="Date Placeholder 2"/>
          <p:cNvSpPr>
            <a:spLocks noGrp="1"/>
          </p:cNvSpPr>
          <p:nvPr>
            <p:ph type="dt" sz="half" idx="10"/>
          </p:nvPr>
        </p:nvSpPr>
        <p:spPr/>
        <p:txBody>
          <a:bodyPr/>
          <a:lstStyle/>
          <a:p>
            <a:fld id="{0898D49E-2883-4992-8F99-502A82A16776}" type="datetimeFigureOut">
              <a:rPr lang="uk-UA" smtClean="0"/>
              <a:t>04.10.2023</a:t>
            </a:fld>
            <a:endParaRPr lang="uk-UA"/>
          </a:p>
        </p:txBody>
      </p:sp>
      <p:sp>
        <p:nvSpPr>
          <p:cNvPr id="4" name="Footer Placeholder 3"/>
          <p:cNvSpPr>
            <a:spLocks noGrp="1"/>
          </p:cNvSpPr>
          <p:nvPr>
            <p:ph type="ftr" sz="quarter" idx="11"/>
          </p:nvPr>
        </p:nvSpPr>
        <p:spPr/>
        <p:txBody>
          <a:bodyPr/>
          <a:lstStyle/>
          <a:p>
            <a:endParaRPr lang="uk-UA"/>
          </a:p>
        </p:txBody>
      </p:sp>
      <p:sp>
        <p:nvSpPr>
          <p:cNvPr id="5" name="Slide Number Placeholder 4"/>
          <p:cNvSpPr>
            <a:spLocks noGrp="1"/>
          </p:cNvSpPr>
          <p:nvPr>
            <p:ph type="sldNum" sz="quarter" idx="12"/>
          </p:nvPr>
        </p:nvSpPr>
        <p:spPr/>
        <p:txBody>
          <a:bodyPr/>
          <a:lstStyle/>
          <a:p>
            <a:fld id="{A923754D-5B13-4F48-A561-43394CC8A1D5}" type="slidenum">
              <a:rPr lang="uk-UA" smtClean="0"/>
              <a:t>‹#›</a:t>
            </a:fld>
            <a:endParaRPr lang="uk-UA"/>
          </a:p>
        </p:txBody>
      </p:sp>
    </p:spTree>
    <p:extLst>
      <p:ext uri="{BB962C8B-B14F-4D97-AF65-F5344CB8AC3E}">
        <p14:creationId xmlns:p14="http://schemas.microsoft.com/office/powerpoint/2010/main" val="17725308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anchor="ctr">
            <a:normAutofit/>
          </a:bodyPr>
          <a:lstStyle>
            <a:lvl1pPr algn="l">
              <a:defRPr sz="3200" b="0" cap="all"/>
            </a:lvl1pPr>
          </a:lstStyle>
          <a:p>
            <a:r>
              <a:rPr lang="ru-RU"/>
              <a:t>Образец заголовка</a:t>
            </a:r>
            <a:endParaRPr lang="en-US" dirty="0"/>
          </a:p>
        </p:txBody>
      </p:sp>
      <p:sp>
        <p:nvSpPr>
          <p:cNvPr id="3" name="Text Placeholder 2"/>
          <p:cNvSpPr>
            <a:spLocks noGrp="1"/>
          </p:cNvSpPr>
          <p:nvPr>
            <p:ph type="body" idx="1"/>
          </p:nvPr>
        </p:nvSpPr>
        <p:spPr>
          <a:xfrm>
            <a:off x="684212" y="4114800"/>
            <a:ext cx="8535988" cy="1879600"/>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0898D49E-2883-4992-8F99-502A82A16776}" type="datetimeFigureOut">
              <a:rPr lang="uk-UA" smtClean="0"/>
              <a:t>04.10.2023</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A923754D-5B13-4F48-A561-43394CC8A1D5}" type="slidenum">
              <a:rPr lang="uk-UA" smtClean="0"/>
              <a:t>‹#›</a:t>
            </a:fld>
            <a:endParaRPr lang="uk-UA"/>
          </a:p>
        </p:txBody>
      </p:sp>
    </p:spTree>
    <p:extLst>
      <p:ext uri="{BB962C8B-B14F-4D97-AF65-F5344CB8AC3E}">
        <p14:creationId xmlns:p14="http://schemas.microsoft.com/office/powerpoint/2010/main" val="228904611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1141411" y="685800"/>
            <a:ext cx="9144001" cy="2743200"/>
          </a:xfrm>
        </p:spPr>
        <p:txBody>
          <a:bodyPr anchor="ctr">
            <a:normAutofit/>
          </a:bodyPr>
          <a:lstStyle>
            <a:lvl1pPr algn="l">
              <a:defRPr sz="3200" b="0" cap="all">
                <a:solidFill>
                  <a:schemeClr val="tx1"/>
                </a:solidFill>
              </a:defRPr>
            </a:lvl1pPr>
          </a:lstStyle>
          <a:p>
            <a:r>
              <a:rPr lang="ru-RU"/>
              <a:t>Образец заголовка</a:t>
            </a:r>
            <a:endParaRPr lang="en-US" dirty="0"/>
          </a:p>
        </p:txBody>
      </p:sp>
      <p:sp>
        <p:nvSpPr>
          <p:cNvPr id="10" name="Text Placeholder 9"/>
          <p:cNvSpPr>
            <a:spLocks noGrp="1"/>
          </p:cNvSpPr>
          <p:nvPr>
            <p:ph type="body" sz="quarter" idx="13"/>
          </p:nvPr>
        </p:nvSpPr>
        <p:spPr>
          <a:xfrm>
            <a:off x="1446212" y="3429000"/>
            <a:ext cx="8534400" cy="3810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a:t>Образец текста</a:t>
            </a:r>
          </a:p>
        </p:txBody>
      </p:sp>
      <p:sp>
        <p:nvSpPr>
          <p:cNvPr id="3" name="Text Placeholder 2"/>
          <p:cNvSpPr>
            <a:spLocks noGrp="1"/>
          </p:cNvSpPr>
          <p:nvPr>
            <p:ph type="body" idx="1"/>
          </p:nvPr>
        </p:nvSpPr>
        <p:spPr>
          <a:xfrm>
            <a:off x="684213" y="4301067"/>
            <a:ext cx="8534400" cy="1684865"/>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0898D49E-2883-4992-8F99-502A82A16776}" type="datetimeFigureOut">
              <a:rPr lang="uk-UA" smtClean="0"/>
              <a:t>04.10.2023</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A923754D-5B13-4F48-A561-43394CC8A1D5}" type="slidenum">
              <a:rPr lang="uk-UA" smtClean="0"/>
              <a:t>‹#›</a:t>
            </a:fld>
            <a:endParaRPr lang="uk-UA"/>
          </a:p>
        </p:txBody>
      </p:sp>
      <p:sp>
        <p:nvSpPr>
          <p:cNvPr id="14" name="TextBox 13"/>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415457179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sp>
        <p:nvSpPr>
          <p:cNvPr id="2" name="Title 1"/>
          <p:cNvSpPr>
            <a:spLocks noGrp="1"/>
          </p:cNvSpPr>
          <p:nvPr>
            <p:ph type="title"/>
          </p:nvPr>
        </p:nvSpPr>
        <p:spPr>
          <a:xfrm>
            <a:off x="684212" y="3429000"/>
            <a:ext cx="8534400" cy="1697400"/>
          </a:xfrm>
        </p:spPr>
        <p:txBody>
          <a:bodyPr anchor="b">
            <a:normAutofit/>
          </a:bodyPr>
          <a:lstStyle>
            <a:lvl1pPr algn="l">
              <a:defRPr sz="3200" b="0" cap="all"/>
            </a:lvl1pPr>
          </a:lstStyle>
          <a:p>
            <a:r>
              <a:rPr lang="ru-RU"/>
              <a:t>Образец заголовка</a:t>
            </a:r>
            <a:endParaRPr lang="en-US" dirty="0"/>
          </a:p>
        </p:txBody>
      </p:sp>
      <p:sp>
        <p:nvSpPr>
          <p:cNvPr id="3" name="Text Placeholder 2"/>
          <p:cNvSpPr>
            <a:spLocks noGrp="1"/>
          </p:cNvSpPr>
          <p:nvPr>
            <p:ph type="body" idx="1"/>
          </p:nvPr>
        </p:nvSpPr>
        <p:spPr>
          <a:xfrm>
            <a:off x="684211" y="5132981"/>
            <a:ext cx="8535990" cy="860400"/>
          </a:xfrm>
        </p:spPr>
        <p:txBody>
          <a:bodyPr anchor="t">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0898D49E-2883-4992-8F99-502A82A16776}" type="datetimeFigureOut">
              <a:rPr lang="uk-UA" smtClean="0"/>
              <a:t>04.10.2023</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A923754D-5B13-4F48-A561-43394CC8A1D5}" type="slidenum">
              <a:rPr lang="uk-UA" smtClean="0"/>
              <a:t>‹#›</a:t>
            </a:fld>
            <a:endParaRPr lang="uk-UA"/>
          </a:p>
        </p:txBody>
      </p:sp>
    </p:spTree>
    <p:extLst>
      <p:ext uri="{BB962C8B-B14F-4D97-AF65-F5344CB8AC3E}">
        <p14:creationId xmlns:p14="http://schemas.microsoft.com/office/powerpoint/2010/main" val="348612752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Цитата карточки имени">
    <p:spTree>
      <p:nvGrpSpPr>
        <p:cNvPr id="1" name=""/>
        <p:cNvGrpSpPr/>
        <p:nvPr/>
      </p:nvGrpSpPr>
      <p:grpSpPr>
        <a:xfrm>
          <a:off x="0" y="0"/>
          <a:ext cx="0" cy="0"/>
          <a:chOff x="0" y="0"/>
          <a:chExt cx="0" cy="0"/>
        </a:xfrm>
      </p:grpSpPr>
      <p:sp>
        <p:nvSpPr>
          <p:cNvPr id="2" name="Title 1"/>
          <p:cNvSpPr>
            <a:spLocks noGrp="1"/>
          </p:cNvSpPr>
          <p:nvPr>
            <p:ph type="title"/>
          </p:nvPr>
        </p:nvSpPr>
        <p:spPr>
          <a:xfrm>
            <a:off x="1141413" y="685800"/>
            <a:ext cx="9144000" cy="2743200"/>
          </a:xfrm>
        </p:spPr>
        <p:txBody>
          <a:bodyPr anchor="ctr">
            <a:normAutofit/>
          </a:bodyPr>
          <a:lstStyle>
            <a:lvl1pPr algn="l">
              <a:defRPr sz="3200" b="0" cap="all">
                <a:solidFill>
                  <a:schemeClr val="tx1"/>
                </a:solidFill>
              </a:defRPr>
            </a:lvl1pPr>
          </a:lstStyle>
          <a:p>
            <a:r>
              <a:rPr lang="ru-RU"/>
              <a:t>Образец заголовка</a:t>
            </a:r>
            <a:endParaRPr lang="en-US" dirty="0"/>
          </a:p>
        </p:txBody>
      </p:sp>
      <p:sp>
        <p:nvSpPr>
          <p:cNvPr id="10" name="Text Placeholder 9"/>
          <p:cNvSpPr>
            <a:spLocks noGrp="1"/>
          </p:cNvSpPr>
          <p:nvPr>
            <p:ph type="body" sz="quarter" idx="13"/>
          </p:nvPr>
        </p:nvSpPr>
        <p:spPr>
          <a:xfrm>
            <a:off x="684212" y="3928534"/>
            <a:ext cx="8534401" cy="1049866"/>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ru-RU"/>
              <a:t>Образец текста</a:t>
            </a:r>
          </a:p>
        </p:txBody>
      </p:sp>
      <p:sp>
        <p:nvSpPr>
          <p:cNvPr id="3" name="Text Placeholder 2"/>
          <p:cNvSpPr>
            <a:spLocks noGrp="1"/>
          </p:cNvSpPr>
          <p:nvPr>
            <p:ph type="body" idx="1"/>
          </p:nvPr>
        </p:nvSpPr>
        <p:spPr>
          <a:xfrm>
            <a:off x="684211" y="4978400"/>
            <a:ext cx="8534401" cy="10160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0898D49E-2883-4992-8F99-502A82A16776}" type="datetimeFigureOut">
              <a:rPr lang="uk-UA" smtClean="0"/>
              <a:t>04.10.2023</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A923754D-5B13-4F48-A561-43394CC8A1D5}" type="slidenum">
              <a:rPr lang="uk-UA" smtClean="0"/>
              <a:t>‹#›</a:t>
            </a:fld>
            <a:endParaRPr lang="uk-UA"/>
          </a:p>
        </p:txBody>
      </p:sp>
      <p:sp>
        <p:nvSpPr>
          <p:cNvPr id="11" name="TextBox 10"/>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2" name="TextBox 11"/>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406560215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Истина или ложь">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vert="horz" lIns="91440" tIns="45720" rIns="91440" bIns="45720" rtlCol="0" anchor="ctr">
            <a:normAutofit/>
          </a:bodyPr>
          <a:lstStyle>
            <a:lvl1pPr>
              <a:defRPr lang="en-US" b="0" dirty="0"/>
            </a:lvl1pPr>
          </a:lstStyle>
          <a:p>
            <a:pPr marL="0" lvl="0"/>
            <a:r>
              <a:rPr lang="ru-RU"/>
              <a:t>Образец заголовка</a:t>
            </a:r>
            <a:endParaRPr lang="en-US" dirty="0"/>
          </a:p>
        </p:txBody>
      </p:sp>
      <p:sp>
        <p:nvSpPr>
          <p:cNvPr id="10" name="Text Placeholder 9"/>
          <p:cNvSpPr>
            <a:spLocks noGrp="1"/>
          </p:cNvSpPr>
          <p:nvPr>
            <p:ph type="body" sz="quarter" idx="13"/>
          </p:nvPr>
        </p:nvSpPr>
        <p:spPr>
          <a:xfrm>
            <a:off x="684212" y="3928534"/>
            <a:ext cx="8534400" cy="838200"/>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ru-RU"/>
              <a:t>Образец текста</a:t>
            </a:r>
          </a:p>
        </p:txBody>
      </p:sp>
      <p:sp>
        <p:nvSpPr>
          <p:cNvPr id="3" name="Text Placeholder 2"/>
          <p:cNvSpPr>
            <a:spLocks noGrp="1"/>
          </p:cNvSpPr>
          <p:nvPr>
            <p:ph type="body" idx="1"/>
          </p:nvPr>
        </p:nvSpPr>
        <p:spPr>
          <a:xfrm>
            <a:off x="684211" y="4766732"/>
            <a:ext cx="8534401" cy="1227667"/>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0898D49E-2883-4992-8F99-502A82A16776}" type="datetimeFigureOut">
              <a:rPr lang="uk-UA" smtClean="0"/>
              <a:t>04.10.2023</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A923754D-5B13-4F48-A561-43394CC8A1D5}" type="slidenum">
              <a:rPr lang="uk-UA" smtClean="0"/>
              <a:t>‹#›</a:t>
            </a:fld>
            <a:endParaRPr lang="uk-UA"/>
          </a:p>
        </p:txBody>
      </p:sp>
    </p:spTree>
    <p:extLst>
      <p:ext uri="{BB962C8B-B14F-4D97-AF65-F5344CB8AC3E}">
        <p14:creationId xmlns:p14="http://schemas.microsoft.com/office/powerpoint/2010/main" val="367907203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lang="ru-RU"/>
              <a:t>Образец заголовка</a:t>
            </a:r>
            <a:endParaRPr lang="en-US" dirty="0"/>
          </a:p>
        </p:txBody>
      </p:sp>
      <p:sp>
        <p:nvSpPr>
          <p:cNvPr id="3" name="Vertical Text Placeholder 2"/>
          <p:cNvSpPr>
            <a:spLocks noGrp="1"/>
          </p:cNvSpPr>
          <p:nvPr>
            <p:ph type="body" orient="vert" idx="1"/>
          </p:nvPr>
        </p:nvSpPr>
        <p:spPr/>
        <p:txBody>
          <a:bodyPr vert="eaVert" ancho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0898D49E-2883-4992-8F99-502A82A16776}" type="datetimeFigureOut">
              <a:rPr lang="uk-UA" smtClean="0"/>
              <a:t>04.10.2023</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A923754D-5B13-4F48-A561-43394CC8A1D5}" type="slidenum">
              <a:rPr lang="uk-UA" smtClean="0"/>
              <a:t>‹#›</a:t>
            </a:fld>
            <a:endParaRPr lang="uk-UA"/>
          </a:p>
        </p:txBody>
      </p:sp>
    </p:spTree>
    <p:extLst>
      <p:ext uri="{BB962C8B-B14F-4D97-AF65-F5344CB8AC3E}">
        <p14:creationId xmlns:p14="http://schemas.microsoft.com/office/powerpoint/2010/main" val="52823382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85212" y="685800"/>
            <a:ext cx="2057400" cy="4572000"/>
          </a:xfrm>
        </p:spPr>
        <p:txBody>
          <a:bodyPr vert="eaVert"/>
          <a:lstStyle/>
          <a:p>
            <a:r>
              <a:rPr lang="ru-RU"/>
              <a:t>Образец заголовка</a:t>
            </a:r>
            <a:endParaRPr lang="en-US" dirty="0"/>
          </a:p>
        </p:txBody>
      </p:sp>
      <p:sp>
        <p:nvSpPr>
          <p:cNvPr id="3" name="Vertical Text Placeholder 2"/>
          <p:cNvSpPr>
            <a:spLocks noGrp="1"/>
          </p:cNvSpPr>
          <p:nvPr>
            <p:ph type="body" orient="vert" idx="1"/>
          </p:nvPr>
        </p:nvSpPr>
        <p:spPr>
          <a:xfrm>
            <a:off x="685800" y="685800"/>
            <a:ext cx="7823200" cy="5308600"/>
          </a:xfrm>
        </p:spPr>
        <p:txBody>
          <a:bodyPr vert="eaVert" ancho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0898D49E-2883-4992-8F99-502A82A16776}" type="datetimeFigureOut">
              <a:rPr lang="uk-UA" smtClean="0"/>
              <a:t>04.10.2023</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A923754D-5B13-4F48-A561-43394CC8A1D5}" type="slidenum">
              <a:rPr lang="uk-UA" smtClean="0"/>
              <a:t>‹#›</a:t>
            </a:fld>
            <a:endParaRPr lang="uk-UA"/>
          </a:p>
        </p:txBody>
      </p:sp>
    </p:spTree>
    <p:extLst>
      <p:ext uri="{BB962C8B-B14F-4D97-AF65-F5344CB8AC3E}">
        <p14:creationId xmlns:p14="http://schemas.microsoft.com/office/powerpoint/2010/main" val="19058944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idx="1"/>
          </p:nvPr>
        </p:nvSpPr>
        <p:spPr/>
        <p:txBody>
          <a:bodyPr anchor="ct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0898D49E-2883-4992-8F99-502A82A16776}" type="datetimeFigureOut">
              <a:rPr lang="uk-UA" smtClean="0"/>
              <a:t>04.10.2023</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A923754D-5B13-4F48-A561-43394CC8A1D5}" type="slidenum">
              <a:rPr lang="uk-UA" smtClean="0"/>
              <a:t>‹#›</a:t>
            </a:fld>
            <a:endParaRPr lang="uk-UA"/>
          </a:p>
        </p:txBody>
      </p:sp>
    </p:spTree>
    <p:extLst>
      <p:ext uri="{BB962C8B-B14F-4D97-AF65-F5344CB8AC3E}">
        <p14:creationId xmlns:p14="http://schemas.microsoft.com/office/powerpoint/2010/main" val="9124848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684211" y="2006600"/>
            <a:ext cx="8534401" cy="2281600"/>
          </a:xfrm>
        </p:spPr>
        <p:txBody>
          <a:bodyPr anchor="b">
            <a:normAutofit/>
          </a:bodyPr>
          <a:lstStyle>
            <a:lvl1pPr algn="l">
              <a:defRPr sz="3600" b="0" cap="all"/>
            </a:lvl1pPr>
          </a:lstStyle>
          <a:p>
            <a:r>
              <a:rPr lang="ru-RU"/>
              <a:t>Образец заголовка</a:t>
            </a:r>
            <a:endParaRPr lang="en-US" dirty="0"/>
          </a:p>
        </p:txBody>
      </p:sp>
      <p:sp>
        <p:nvSpPr>
          <p:cNvPr id="3" name="Text Placeholder 2"/>
          <p:cNvSpPr>
            <a:spLocks noGrp="1"/>
          </p:cNvSpPr>
          <p:nvPr>
            <p:ph type="body" idx="1"/>
          </p:nvPr>
        </p:nvSpPr>
        <p:spPr>
          <a:xfrm>
            <a:off x="684213" y="4495800"/>
            <a:ext cx="8534400" cy="14986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0898D49E-2883-4992-8F99-502A82A16776}" type="datetimeFigureOut">
              <a:rPr lang="uk-UA" smtClean="0"/>
              <a:t>04.10.2023</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A923754D-5B13-4F48-A561-43394CC8A1D5}" type="slidenum">
              <a:rPr lang="uk-UA" smtClean="0"/>
              <a:t>‹#›</a:t>
            </a:fld>
            <a:endParaRPr lang="uk-UA"/>
          </a:p>
        </p:txBody>
      </p:sp>
    </p:spTree>
    <p:extLst>
      <p:ext uri="{BB962C8B-B14F-4D97-AF65-F5344CB8AC3E}">
        <p14:creationId xmlns:p14="http://schemas.microsoft.com/office/powerpoint/2010/main" val="12535903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sz="half" idx="1"/>
          </p:nvPr>
        </p:nvSpPr>
        <p:spPr>
          <a:xfrm>
            <a:off x="684211" y="685800"/>
            <a:ext cx="4937655" cy="3615267"/>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Content Placeholder 3"/>
          <p:cNvSpPr>
            <a:spLocks noGrp="1"/>
          </p:cNvSpPr>
          <p:nvPr>
            <p:ph sz="half" idx="2"/>
          </p:nvPr>
        </p:nvSpPr>
        <p:spPr>
          <a:xfrm>
            <a:off x="5808133" y="685801"/>
            <a:ext cx="4934479" cy="3615266"/>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Date Placeholder 4"/>
          <p:cNvSpPr>
            <a:spLocks noGrp="1"/>
          </p:cNvSpPr>
          <p:nvPr>
            <p:ph type="dt" sz="half" idx="10"/>
          </p:nvPr>
        </p:nvSpPr>
        <p:spPr/>
        <p:txBody>
          <a:bodyPr/>
          <a:lstStyle/>
          <a:p>
            <a:fld id="{0898D49E-2883-4992-8F99-502A82A16776}" type="datetimeFigureOut">
              <a:rPr lang="uk-UA" smtClean="0"/>
              <a:t>04.10.2023</a:t>
            </a:fld>
            <a:endParaRPr lang="uk-UA"/>
          </a:p>
        </p:txBody>
      </p:sp>
      <p:sp>
        <p:nvSpPr>
          <p:cNvPr id="6" name="Footer Placeholder 5"/>
          <p:cNvSpPr>
            <a:spLocks noGrp="1"/>
          </p:cNvSpPr>
          <p:nvPr>
            <p:ph type="ftr" sz="quarter" idx="11"/>
          </p:nvPr>
        </p:nvSpPr>
        <p:spPr/>
        <p:txBody>
          <a:bodyPr/>
          <a:lstStyle/>
          <a:p>
            <a:endParaRPr lang="uk-UA"/>
          </a:p>
        </p:txBody>
      </p:sp>
      <p:sp>
        <p:nvSpPr>
          <p:cNvPr id="7" name="Slide Number Placeholder 6"/>
          <p:cNvSpPr>
            <a:spLocks noGrp="1"/>
          </p:cNvSpPr>
          <p:nvPr>
            <p:ph type="sldNum" sz="quarter" idx="12"/>
          </p:nvPr>
        </p:nvSpPr>
        <p:spPr/>
        <p:txBody>
          <a:bodyPr/>
          <a:lstStyle/>
          <a:p>
            <a:fld id="{A923754D-5B13-4F48-A561-43394CC8A1D5}" type="slidenum">
              <a:rPr lang="uk-UA" smtClean="0"/>
              <a:t>‹#›</a:t>
            </a:fld>
            <a:endParaRPr lang="uk-UA"/>
          </a:p>
        </p:txBody>
      </p:sp>
    </p:spTree>
    <p:extLst>
      <p:ext uri="{BB962C8B-B14F-4D97-AF65-F5344CB8AC3E}">
        <p14:creationId xmlns:p14="http://schemas.microsoft.com/office/powerpoint/2010/main" val="403432318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ru-RU"/>
              <a:t>Образец заголовка</a:t>
            </a:r>
            <a:endParaRPr lang="en-US" dirty="0"/>
          </a:p>
        </p:txBody>
      </p:sp>
      <p:sp>
        <p:nvSpPr>
          <p:cNvPr id="3" name="Text Placeholder 2"/>
          <p:cNvSpPr>
            <a:spLocks noGrp="1"/>
          </p:cNvSpPr>
          <p:nvPr>
            <p:ph type="body" idx="1"/>
          </p:nvPr>
        </p:nvSpPr>
        <p:spPr>
          <a:xfrm>
            <a:off x="972080" y="685800"/>
            <a:ext cx="4649787"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Content Placeholder 3"/>
          <p:cNvSpPr>
            <a:spLocks noGrp="1"/>
          </p:cNvSpPr>
          <p:nvPr>
            <p:ph sz="half" idx="2"/>
          </p:nvPr>
        </p:nvSpPr>
        <p:spPr>
          <a:xfrm>
            <a:off x="684211" y="1270529"/>
            <a:ext cx="4937655" cy="3030538"/>
          </a:xfrm>
        </p:spPr>
        <p:txBody>
          <a:bodyPr anchor="t">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Text Placeholder 4"/>
          <p:cNvSpPr>
            <a:spLocks noGrp="1"/>
          </p:cNvSpPr>
          <p:nvPr>
            <p:ph type="body" sz="quarter" idx="3"/>
          </p:nvPr>
        </p:nvSpPr>
        <p:spPr>
          <a:xfrm>
            <a:off x="6079066" y="685800"/>
            <a:ext cx="4665134"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Content Placeholder 5"/>
          <p:cNvSpPr>
            <a:spLocks noGrp="1"/>
          </p:cNvSpPr>
          <p:nvPr>
            <p:ph sz="quarter" idx="4"/>
          </p:nvPr>
        </p:nvSpPr>
        <p:spPr>
          <a:xfrm>
            <a:off x="5806545" y="1262062"/>
            <a:ext cx="4929188" cy="3030538"/>
          </a:xfrm>
        </p:spPr>
        <p:txBody>
          <a:bodyPr anchor="t">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7" name="Date Placeholder 6"/>
          <p:cNvSpPr>
            <a:spLocks noGrp="1"/>
          </p:cNvSpPr>
          <p:nvPr>
            <p:ph type="dt" sz="half" idx="10"/>
          </p:nvPr>
        </p:nvSpPr>
        <p:spPr/>
        <p:txBody>
          <a:bodyPr/>
          <a:lstStyle/>
          <a:p>
            <a:fld id="{0898D49E-2883-4992-8F99-502A82A16776}" type="datetimeFigureOut">
              <a:rPr lang="uk-UA" smtClean="0"/>
              <a:t>04.10.2023</a:t>
            </a:fld>
            <a:endParaRPr lang="uk-UA"/>
          </a:p>
        </p:txBody>
      </p:sp>
      <p:sp>
        <p:nvSpPr>
          <p:cNvPr id="8" name="Footer Placeholder 7"/>
          <p:cNvSpPr>
            <a:spLocks noGrp="1"/>
          </p:cNvSpPr>
          <p:nvPr>
            <p:ph type="ftr" sz="quarter" idx="11"/>
          </p:nvPr>
        </p:nvSpPr>
        <p:spPr/>
        <p:txBody>
          <a:bodyPr/>
          <a:lstStyle/>
          <a:p>
            <a:endParaRPr lang="uk-UA"/>
          </a:p>
        </p:txBody>
      </p:sp>
      <p:sp>
        <p:nvSpPr>
          <p:cNvPr id="9" name="Slide Number Placeholder 8"/>
          <p:cNvSpPr>
            <a:spLocks noGrp="1"/>
          </p:cNvSpPr>
          <p:nvPr>
            <p:ph type="sldNum" sz="quarter" idx="12"/>
          </p:nvPr>
        </p:nvSpPr>
        <p:spPr/>
        <p:txBody>
          <a:bodyPr/>
          <a:lstStyle/>
          <a:p>
            <a:fld id="{A923754D-5B13-4F48-A561-43394CC8A1D5}" type="slidenum">
              <a:rPr lang="uk-UA" smtClean="0"/>
              <a:t>‹#›</a:t>
            </a:fld>
            <a:endParaRPr lang="uk-UA"/>
          </a:p>
        </p:txBody>
      </p:sp>
    </p:spTree>
    <p:extLst>
      <p:ext uri="{BB962C8B-B14F-4D97-AF65-F5344CB8AC3E}">
        <p14:creationId xmlns:p14="http://schemas.microsoft.com/office/powerpoint/2010/main" val="38655590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Date Placeholder 2"/>
          <p:cNvSpPr>
            <a:spLocks noGrp="1"/>
          </p:cNvSpPr>
          <p:nvPr>
            <p:ph type="dt" sz="half" idx="10"/>
          </p:nvPr>
        </p:nvSpPr>
        <p:spPr/>
        <p:txBody>
          <a:bodyPr/>
          <a:lstStyle/>
          <a:p>
            <a:fld id="{0898D49E-2883-4992-8F99-502A82A16776}" type="datetimeFigureOut">
              <a:rPr lang="uk-UA" smtClean="0"/>
              <a:t>04.10.2023</a:t>
            </a:fld>
            <a:endParaRPr lang="uk-UA"/>
          </a:p>
        </p:txBody>
      </p:sp>
      <p:sp>
        <p:nvSpPr>
          <p:cNvPr id="4" name="Footer Placeholder 3"/>
          <p:cNvSpPr>
            <a:spLocks noGrp="1"/>
          </p:cNvSpPr>
          <p:nvPr>
            <p:ph type="ftr" sz="quarter" idx="11"/>
          </p:nvPr>
        </p:nvSpPr>
        <p:spPr/>
        <p:txBody>
          <a:bodyPr/>
          <a:lstStyle/>
          <a:p>
            <a:endParaRPr lang="uk-UA"/>
          </a:p>
        </p:txBody>
      </p:sp>
      <p:sp>
        <p:nvSpPr>
          <p:cNvPr id="5" name="Slide Number Placeholder 4"/>
          <p:cNvSpPr>
            <a:spLocks noGrp="1"/>
          </p:cNvSpPr>
          <p:nvPr>
            <p:ph type="sldNum" sz="quarter" idx="12"/>
          </p:nvPr>
        </p:nvSpPr>
        <p:spPr/>
        <p:txBody>
          <a:bodyPr/>
          <a:lstStyle/>
          <a:p>
            <a:fld id="{A923754D-5B13-4F48-A561-43394CC8A1D5}" type="slidenum">
              <a:rPr lang="uk-UA" smtClean="0"/>
              <a:t>‹#›</a:t>
            </a:fld>
            <a:endParaRPr lang="uk-UA"/>
          </a:p>
        </p:txBody>
      </p:sp>
    </p:spTree>
    <p:extLst>
      <p:ext uri="{BB962C8B-B14F-4D97-AF65-F5344CB8AC3E}">
        <p14:creationId xmlns:p14="http://schemas.microsoft.com/office/powerpoint/2010/main" val="26817473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898D49E-2883-4992-8F99-502A82A16776}" type="datetimeFigureOut">
              <a:rPr lang="uk-UA" smtClean="0"/>
              <a:t>04.10.2023</a:t>
            </a:fld>
            <a:endParaRPr lang="uk-UA"/>
          </a:p>
        </p:txBody>
      </p:sp>
      <p:sp>
        <p:nvSpPr>
          <p:cNvPr id="3" name="Footer Placeholder 2"/>
          <p:cNvSpPr>
            <a:spLocks noGrp="1"/>
          </p:cNvSpPr>
          <p:nvPr>
            <p:ph type="ftr" sz="quarter" idx="11"/>
          </p:nvPr>
        </p:nvSpPr>
        <p:spPr/>
        <p:txBody>
          <a:bodyPr/>
          <a:lstStyle/>
          <a:p>
            <a:endParaRPr lang="uk-UA"/>
          </a:p>
        </p:txBody>
      </p:sp>
      <p:sp>
        <p:nvSpPr>
          <p:cNvPr id="4" name="Slide Number Placeholder 3"/>
          <p:cNvSpPr>
            <a:spLocks noGrp="1"/>
          </p:cNvSpPr>
          <p:nvPr>
            <p:ph type="sldNum" sz="quarter" idx="12"/>
          </p:nvPr>
        </p:nvSpPr>
        <p:spPr/>
        <p:txBody>
          <a:bodyPr/>
          <a:lstStyle/>
          <a:p>
            <a:fld id="{A923754D-5B13-4F48-A561-43394CC8A1D5}" type="slidenum">
              <a:rPr lang="uk-UA" smtClean="0"/>
              <a:t>‹#›</a:t>
            </a:fld>
            <a:endParaRPr lang="uk-UA"/>
          </a:p>
        </p:txBody>
      </p:sp>
    </p:spTree>
    <p:extLst>
      <p:ext uri="{BB962C8B-B14F-4D97-AF65-F5344CB8AC3E}">
        <p14:creationId xmlns:p14="http://schemas.microsoft.com/office/powerpoint/2010/main" val="2820104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7085012" y="685800"/>
            <a:ext cx="3657600" cy="1371600"/>
          </a:xfrm>
        </p:spPr>
        <p:txBody>
          <a:bodyPr anchor="b">
            <a:normAutofit/>
          </a:bodyPr>
          <a:lstStyle>
            <a:lvl1pPr algn="l">
              <a:defRPr sz="2400" b="0"/>
            </a:lvl1pPr>
          </a:lstStyle>
          <a:p>
            <a:r>
              <a:rPr lang="ru-RU"/>
              <a:t>Образец заголовка</a:t>
            </a:r>
            <a:endParaRPr lang="en-US" dirty="0"/>
          </a:p>
        </p:txBody>
      </p:sp>
      <p:sp>
        <p:nvSpPr>
          <p:cNvPr id="3" name="Content Placeholder 2"/>
          <p:cNvSpPr>
            <a:spLocks noGrp="1"/>
          </p:cNvSpPr>
          <p:nvPr>
            <p:ph idx="1"/>
          </p:nvPr>
        </p:nvSpPr>
        <p:spPr>
          <a:xfrm>
            <a:off x="684212" y="685800"/>
            <a:ext cx="5943601" cy="5308600"/>
          </a:xfrm>
        </p:spPr>
        <p:txBody>
          <a:bodyPr anchor="ct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Text Placeholder 3"/>
          <p:cNvSpPr>
            <a:spLocks noGrp="1"/>
          </p:cNvSpPr>
          <p:nvPr>
            <p:ph type="body" sz="half" idx="2"/>
          </p:nvPr>
        </p:nvSpPr>
        <p:spPr>
          <a:xfrm>
            <a:off x="7085012" y="2209799"/>
            <a:ext cx="3657600" cy="2091267"/>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Date Placeholder 4"/>
          <p:cNvSpPr>
            <a:spLocks noGrp="1"/>
          </p:cNvSpPr>
          <p:nvPr>
            <p:ph type="dt" sz="half" idx="10"/>
          </p:nvPr>
        </p:nvSpPr>
        <p:spPr/>
        <p:txBody>
          <a:bodyPr/>
          <a:lstStyle/>
          <a:p>
            <a:fld id="{0898D49E-2883-4992-8F99-502A82A16776}" type="datetimeFigureOut">
              <a:rPr lang="uk-UA" smtClean="0"/>
              <a:t>04.10.2023</a:t>
            </a:fld>
            <a:endParaRPr lang="uk-UA"/>
          </a:p>
        </p:txBody>
      </p:sp>
      <p:sp>
        <p:nvSpPr>
          <p:cNvPr id="6" name="Footer Placeholder 5"/>
          <p:cNvSpPr>
            <a:spLocks noGrp="1"/>
          </p:cNvSpPr>
          <p:nvPr>
            <p:ph type="ftr" sz="quarter" idx="11"/>
          </p:nvPr>
        </p:nvSpPr>
        <p:spPr/>
        <p:txBody>
          <a:bodyPr/>
          <a:lstStyle/>
          <a:p>
            <a:endParaRPr lang="uk-UA"/>
          </a:p>
        </p:txBody>
      </p:sp>
      <p:sp>
        <p:nvSpPr>
          <p:cNvPr id="7" name="Slide Number Placeholder 6"/>
          <p:cNvSpPr>
            <a:spLocks noGrp="1"/>
          </p:cNvSpPr>
          <p:nvPr>
            <p:ph type="sldNum" sz="quarter" idx="12"/>
          </p:nvPr>
        </p:nvSpPr>
        <p:spPr/>
        <p:txBody>
          <a:bodyPr/>
          <a:lstStyle/>
          <a:p>
            <a:fld id="{A923754D-5B13-4F48-A561-43394CC8A1D5}" type="slidenum">
              <a:rPr lang="uk-UA" smtClean="0"/>
              <a:t>‹#›</a:t>
            </a:fld>
            <a:endParaRPr lang="uk-UA"/>
          </a:p>
        </p:txBody>
      </p:sp>
    </p:spTree>
    <p:extLst>
      <p:ext uri="{BB962C8B-B14F-4D97-AF65-F5344CB8AC3E}">
        <p14:creationId xmlns:p14="http://schemas.microsoft.com/office/powerpoint/2010/main" val="8492052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4722812" y="1447800"/>
            <a:ext cx="6019800" cy="1143000"/>
          </a:xfrm>
        </p:spPr>
        <p:txBody>
          <a:bodyPr anchor="b">
            <a:normAutofit/>
          </a:bodyPr>
          <a:lstStyle>
            <a:lvl1pPr algn="l">
              <a:defRPr sz="2800" b="0"/>
            </a:lvl1pPr>
          </a:lstStyle>
          <a:p>
            <a:r>
              <a:rPr lang="ru-RU"/>
              <a:t>Образец заголовка</a:t>
            </a:r>
            <a:endParaRPr lang="en-US" dirty="0"/>
          </a:p>
        </p:txBody>
      </p:sp>
      <p:sp>
        <p:nvSpPr>
          <p:cNvPr id="14" name="Picture Placeholder 2"/>
          <p:cNvSpPr>
            <a:spLocks noGrp="1" noChangeAspect="1"/>
          </p:cNvSpPr>
          <p:nvPr>
            <p:ph type="pic" idx="1"/>
          </p:nvPr>
        </p:nvSpPr>
        <p:spPr>
          <a:xfrm>
            <a:off x="989012" y="914400"/>
            <a:ext cx="3280974" cy="45720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a:t>Вставка рисунка</a:t>
            </a:r>
            <a:endParaRPr lang="en-US" dirty="0"/>
          </a:p>
        </p:txBody>
      </p:sp>
      <p:sp>
        <p:nvSpPr>
          <p:cNvPr id="4" name="Text Placeholder 3"/>
          <p:cNvSpPr>
            <a:spLocks noGrp="1"/>
          </p:cNvSpPr>
          <p:nvPr>
            <p:ph type="body" sz="half" idx="2"/>
          </p:nvPr>
        </p:nvSpPr>
        <p:spPr>
          <a:xfrm>
            <a:off x="4722812" y="2777066"/>
            <a:ext cx="6021388" cy="2048933"/>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Date Placeholder 4"/>
          <p:cNvSpPr>
            <a:spLocks noGrp="1"/>
          </p:cNvSpPr>
          <p:nvPr>
            <p:ph type="dt" sz="half" idx="10"/>
          </p:nvPr>
        </p:nvSpPr>
        <p:spPr/>
        <p:txBody>
          <a:bodyPr/>
          <a:lstStyle/>
          <a:p>
            <a:fld id="{0898D49E-2883-4992-8F99-502A82A16776}" type="datetimeFigureOut">
              <a:rPr lang="uk-UA" smtClean="0"/>
              <a:t>04.10.2023</a:t>
            </a:fld>
            <a:endParaRPr lang="uk-UA"/>
          </a:p>
        </p:txBody>
      </p:sp>
      <p:sp>
        <p:nvSpPr>
          <p:cNvPr id="6" name="Footer Placeholder 5"/>
          <p:cNvSpPr>
            <a:spLocks noGrp="1"/>
          </p:cNvSpPr>
          <p:nvPr>
            <p:ph type="ftr" sz="quarter" idx="11"/>
          </p:nvPr>
        </p:nvSpPr>
        <p:spPr/>
        <p:txBody>
          <a:bodyPr/>
          <a:lstStyle/>
          <a:p>
            <a:endParaRPr lang="uk-UA"/>
          </a:p>
        </p:txBody>
      </p:sp>
      <p:sp>
        <p:nvSpPr>
          <p:cNvPr id="7" name="Slide Number Placeholder 6"/>
          <p:cNvSpPr>
            <a:spLocks noGrp="1"/>
          </p:cNvSpPr>
          <p:nvPr>
            <p:ph type="sldNum" sz="quarter" idx="12"/>
          </p:nvPr>
        </p:nvSpPr>
        <p:spPr/>
        <p:txBody>
          <a:bodyPr/>
          <a:lstStyle/>
          <a:p>
            <a:fld id="{A923754D-5B13-4F48-A561-43394CC8A1D5}" type="slidenum">
              <a:rPr lang="uk-UA" smtClean="0"/>
              <a:t>‹#›</a:t>
            </a:fld>
            <a:endParaRPr lang="uk-UA"/>
          </a:p>
        </p:txBody>
      </p:sp>
    </p:spTree>
    <p:extLst>
      <p:ext uri="{BB962C8B-B14F-4D97-AF65-F5344CB8AC3E}">
        <p14:creationId xmlns:p14="http://schemas.microsoft.com/office/powerpoint/2010/main" val="292378107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7" name="Group 6"/>
          <p:cNvGrpSpPr/>
          <p:nvPr/>
        </p:nvGrpSpPr>
        <p:grpSpPr>
          <a:xfrm>
            <a:off x="9206969" y="2963333"/>
            <a:ext cx="2981858" cy="3208867"/>
            <a:chOff x="9206969" y="2963333"/>
            <a:chExt cx="2981858" cy="3208867"/>
          </a:xfrm>
        </p:grpSpPr>
        <p:cxnSp>
          <p:nvCxnSpPr>
            <p:cNvPr id="8" name="Straight Connector 7"/>
            <p:cNvCxnSpPr/>
            <p:nvPr/>
          </p:nvCxnSpPr>
          <p:spPr>
            <a:xfrm flipH="1">
              <a:off x="11276012" y="2963333"/>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H="1">
              <a:off x="9206969" y="3190344"/>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H="1">
              <a:off x="10292292" y="3285067"/>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flipH="1">
              <a:off x="10443103" y="3131080"/>
              <a:ext cx="1745722" cy="174572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H="1">
              <a:off x="10918826" y="3683001"/>
              <a:ext cx="1270001" cy="1269999"/>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Placeholder 1"/>
          <p:cNvSpPr>
            <a:spLocks noGrp="1"/>
          </p:cNvSpPr>
          <p:nvPr>
            <p:ph type="title"/>
          </p:nvPr>
        </p:nvSpPr>
        <p:spPr>
          <a:xfrm>
            <a:off x="684212" y="4487332"/>
            <a:ext cx="8534400" cy="1507067"/>
          </a:xfrm>
          <a:prstGeom prst="rect">
            <a:avLst/>
          </a:prstGeom>
          <a:effectLst/>
        </p:spPr>
        <p:txBody>
          <a:bodyPr vert="horz" lIns="91440" tIns="45720" rIns="91440" bIns="45720" rtlCol="0" anchor="ctr">
            <a:normAutofit/>
          </a:bodyPr>
          <a:lstStyle/>
          <a:p>
            <a:r>
              <a:rPr lang="ru-RU"/>
              <a:t>Образец заголовка</a:t>
            </a:r>
            <a:endParaRPr lang="en-US" dirty="0"/>
          </a:p>
        </p:txBody>
      </p:sp>
      <p:sp>
        <p:nvSpPr>
          <p:cNvPr id="3" name="Text Placeholder 2"/>
          <p:cNvSpPr>
            <a:spLocks noGrp="1"/>
          </p:cNvSpPr>
          <p:nvPr>
            <p:ph type="body" idx="1"/>
          </p:nvPr>
        </p:nvSpPr>
        <p:spPr>
          <a:xfrm>
            <a:off x="684212" y="685800"/>
            <a:ext cx="8534400" cy="3615267"/>
          </a:xfrm>
          <a:prstGeom prst="rect">
            <a:avLst/>
          </a:prstGeom>
        </p:spPr>
        <p:txBody>
          <a:bodyPr vert="horz" lIns="91440" tIns="45720" rIns="91440" bIns="45720" rtlCol="0" anchor="ct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2"/>
          </p:nvPr>
        </p:nvSpPr>
        <p:spPr>
          <a:xfrm>
            <a:off x="9904412" y="6172200"/>
            <a:ext cx="1600200" cy="365125"/>
          </a:xfrm>
          <a:prstGeom prst="rect">
            <a:avLst/>
          </a:prstGeom>
        </p:spPr>
        <p:txBody>
          <a:bodyPr vert="horz" lIns="91440" tIns="45720" rIns="91440" bIns="45720" rtlCol="0" anchor="t"/>
          <a:lstStyle>
            <a:lvl1pPr algn="r">
              <a:defRPr sz="1000" b="0" i="0">
                <a:solidFill>
                  <a:schemeClr val="bg2">
                    <a:lumMod val="50000"/>
                  </a:schemeClr>
                </a:solidFill>
                <a:effectLst/>
                <a:latin typeface="+mn-lt"/>
              </a:defRPr>
            </a:lvl1pPr>
          </a:lstStyle>
          <a:p>
            <a:fld id="{0898D49E-2883-4992-8F99-502A82A16776}" type="datetimeFigureOut">
              <a:rPr lang="uk-UA" smtClean="0"/>
              <a:t>04.10.2023</a:t>
            </a:fld>
            <a:endParaRPr lang="uk-UA"/>
          </a:p>
        </p:txBody>
      </p:sp>
      <p:sp>
        <p:nvSpPr>
          <p:cNvPr id="5" name="Footer Placeholder 4"/>
          <p:cNvSpPr>
            <a:spLocks noGrp="1"/>
          </p:cNvSpPr>
          <p:nvPr>
            <p:ph type="ftr" sz="quarter" idx="3"/>
          </p:nvPr>
        </p:nvSpPr>
        <p:spPr>
          <a:xfrm>
            <a:off x="684212" y="6172200"/>
            <a:ext cx="7543800" cy="365125"/>
          </a:xfrm>
          <a:prstGeom prst="rect">
            <a:avLst/>
          </a:prstGeom>
        </p:spPr>
        <p:txBody>
          <a:bodyPr vert="horz" lIns="91440" tIns="45720" rIns="91440" bIns="45720" rtlCol="0" anchor="t"/>
          <a:lstStyle>
            <a:lvl1pPr algn="l">
              <a:defRPr sz="1000" b="0" i="0">
                <a:solidFill>
                  <a:schemeClr val="bg2">
                    <a:lumMod val="50000"/>
                  </a:schemeClr>
                </a:solidFill>
                <a:effectLst/>
                <a:latin typeface="+mn-lt"/>
              </a:defRPr>
            </a:lvl1pPr>
          </a:lstStyle>
          <a:p>
            <a:endParaRPr lang="uk-UA"/>
          </a:p>
        </p:txBody>
      </p:sp>
      <p:sp>
        <p:nvSpPr>
          <p:cNvPr id="6" name="Slide Number Placeholder 5"/>
          <p:cNvSpPr>
            <a:spLocks noGrp="1"/>
          </p:cNvSpPr>
          <p:nvPr>
            <p:ph type="sldNum" sz="quarter" idx="4"/>
          </p:nvPr>
        </p:nvSpPr>
        <p:spPr>
          <a:xfrm>
            <a:off x="10363200" y="5578475"/>
            <a:ext cx="1142245" cy="669925"/>
          </a:xfrm>
          <a:prstGeom prst="rect">
            <a:avLst/>
          </a:prstGeom>
        </p:spPr>
        <p:txBody>
          <a:bodyPr vert="horz" lIns="91440" tIns="45720" rIns="91440" bIns="45720" rtlCol="0" anchor="b"/>
          <a:lstStyle>
            <a:lvl1pPr algn="r">
              <a:defRPr sz="3200" b="0" i="0">
                <a:solidFill>
                  <a:schemeClr val="bg2">
                    <a:lumMod val="50000"/>
                  </a:schemeClr>
                </a:solidFill>
                <a:effectLst/>
                <a:latin typeface="+mn-lt"/>
              </a:defRPr>
            </a:lvl1pPr>
          </a:lstStyle>
          <a:p>
            <a:fld id="{A923754D-5B13-4F48-A561-43394CC8A1D5}" type="slidenum">
              <a:rPr lang="uk-UA" smtClean="0"/>
              <a:t>‹#›</a:t>
            </a:fld>
            <a:endParaRPr lang="uk-UA"/>
          </a:p>
        </p:txBody>
      </p:sp>
    </p:spTree>
    <p:extLst>
      <p:ext uri="{BB962C8B-B14F-4D97-AF65-F5344CB8AC3E}">
        <p14:creationId xmlns:p14="http://schemas.microsoft.com/office/powerpoint/2010/main" val="3191462729"/>
      </p:ext>
    </p:extLst>
  </p:cSld>
  <p:clrMap bg1="dk1" tx1="lt1" bg2="dk2" tx2="lt2" accent1="accent1" accent2="accent2" accent3="accent3" accent4="accent4" accent5="accent5" accent6="accent6" hlink="hlink" folHlink="folHlink"/>
  <p:sldLayoutIdLst>
    <p:sldLayoutId id="2147483691" r:id="rId1"/>
    <p:sldLayoutId id="2147483692" r:id="rId2"/>
    <p:sldLayoutId id="2147483693" r:id="rId3"/>
    <p:sldLayoutId id="2147483694" r:id="rId4"/>
    <p:sldLayoutId id="2147483695" r:id="rId5"/>
    <p:sldLayoutId id="2147483696" r:id="rId6"/>
    <p:sldLayoutId id="2147483697" r:id="rId7"/>
    <p:sldLayoutId id="2147483698" r:id="rId8"/>
    <p:sldLayoutId id="2147483699" r:id="rId9"/>
    <p:sldLayoutId id="2147483700" r:id="rId10"/>
    <p:sldLayoutId id="2147483701" r:id="rId11"/>
    <p:sldLayoutId id="2147483702" r:id="rId12"/>
    <p:sldLayoutId id="2147483703" r:id="rId13"/>
    <p:sldLayoutId id="2147483704" r:id="rId14"/>
    <p:sldLayoutId id="2147483705" r:id="rId15"/>
    <p:sldLayoutId id="2147483706" r:id="rId16"/>
    <p:sldLayoutId id="2147483707" r:id="rId17"/>
  </p:sldLayoutIdLst>
  <p:txStyles>
    <p:title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5FC72B3-7565-43A2-BCFA-94B53AE1583C}"/>
              </a:ext>
            </a:extLst>
          </p:cNvPr>
          <p:cNvSpPr>
            <a:spLocks noGrp="1"/>
          </p:cNvSpPr>
          <p:nvPr>
            <p:ph type="ctrTitle"/>
          </p:nvPr>
        </p:nvSpPr>
        <p:spPr>
          <a:xfrm>
            <a:off x="360217" y="1122403"/>
            <a:ext cx="11471565" cy="1739347"/>
          </a:xfrm>
        </p:spPr>
        <p:txBody>
          <a:bodyPr>
            <a:noAutofit/>
          </a:bodyPr>
          <a:lstStyle/>
          <a:p>
            <a:pPr algn="ctr"/>
            <a:r>
              <a:rPr lang="ru-RU" sz="4000" b="1" dirty="0" err="1"/>
              <a:t>Лекція</a:t>
            </a:r>
            <a:r>
              <a:rPr lang="ru-RU" sz="4000" b="1" dirty="0"/>
              <a:t> 4</a:t>
            </a:r>
            <a:br>
              <a:rPr lang="ru-RU" sz="4000" b="1" dirty="0"/>
            </a:br>
            <a:r>
              <a:rPr lang="ru-RU" sz="4000" b="1" dirty="0"/>
              <a:t>ПЕРЕГОВОРИ: СТРАТЕГІЇ, ДИНАМІКА, ВЕДЕННЯ, АНАЛІЗ І ВИКОНАННЯ РЕЗУЛЬТАТІВ</a:t>
            </a:r>
            <a:endParaRPr lang="uk-UA" sz="4000" b="1" dirty="0"/>
          </a:p>
        </p:txBody>
      </p:sp>
      <p:sp>
        <p:nvSpPr>
          <p:cNvPr id="3" name="Подзаголовок 2">
            <a:extLst>
              <a:ext uri="{FF2B5EF4-FFF2-40B4-BE49-F238E27FC236}">
                <a16:creationId xmlns:a16="http://schemas.microsoft.com/office/drawing/2014/main" id="{D594662E-CBE7-4D81-9444-ABAD0C446ACB}"/>
              </a:ext>
            </a:extLst>
          </p:cNvPr>
          <p:cNvSpPr>
            <a:spLocks noGrp="1"/>
          </p:cNvSpPr>
          <p:nvPr>
            <p:ph type="subTitle" idx="1"/>
          </p:nvPr>
        </p:nvSpPr>
        <p:spPr>
          <a:xfrm>
            <a:off x="513185" y="3657600"/>
            <a:ext cx="11140750" cy="2967135"/>
          </a:xfrm>
        </p:spPr>
        <p:txBody>
          <a:bodyPr>
            <a:normAutofit/>
          </a:bodyPr>
          <a:lstStyle/>
          <a:p>
            <a:pPr algn="l"/>
            <a:r>
              <a:rPr lang="uk-UA" dirty="0">
                <a:solidFill>
                  <a:schemeClr val="tx1"/>
                </a:solidFill>
              </a:rPr>
              <a:t>4.1. Переговори як різновид комунікації. </a:t>
            </a:r>
          </a:p>
          <a:p>
            <a:pPr algn="l"/>
            <a:r>
              <a:rPr lang="uk-UA" dirty="0">
                <a:solidFill>
                  <a:schemeClr val="tx1"/>
                </a:solidFill>
              </a:rPr>
              <a:t>4.2. Стратегії ведення переговорів. </a:t>
            </a:r>
          </a:p>
          <a:p>
            <a:pPr algn="l"/>
            <a:r>
              <a:rPr lang="uk-UA" dirty="0">
                <a:solidFill>
                  <a:schemeClr val="tx1"/>
                </a:solidFill>
              </a:rPr>
              <a:t>4.3. Динаміка переговорів. </a:t>
            </a:r>
          </a:p>
          <a:p>
            <a:pPr algn="l"/>
            <a:r>
              <a:rPr lang="uk-UA" dirty="0">
                <a:solidFill>
                  <a:schemeClr val="tx1"/>
                </a:solidFill>
              </a:rPr>
              <a:t>4.4. Ведення переговорів. </a:t>
            </a:r>
          </a:p>
          <a:p>
            <a:pPr algn="l"/>
            <a:r>
              <a:rPr lang="uk-UA" dirty="0">
                <a:solidFill>
                  <a:schemeClr val="tx1"/>
                </a:solidFill>
              </a:rPr>
              <a:t>4.5. Аналіз результатів переговорів і виконання досягнутих </a:t>
            </a:r>
            <a:r>
              <a:rPr lang="uk-UA" dirty="0" err="1">
                <a:solidFill>
                  <a:schemeClr val="tx1"/>
                </a:solidFill>
              </a:rPr>
              <a:t>домовленостеи</a:t>
            </a:r>
            <a:r>
              <a:rPr lang="uk-UA" dirty="0">
                <a:solidFill>
                  <a:schemeClr val="tx1"/>
                </a:solidFill>
              </a:rPr>
              <a:t>̆. </a:t>
            </a:r>
          </a:p>
        </p:txBody>
      </p:sp>
    </p:spTree>
    <p:extLst>
      <p:ext uri="{BB962C8B-B14F-4D97-AF65-F5344CB8AC3E}">
        <p14:creationId xmlns:p14="http://schemas.microsoft.com/office/powerpoint/2010/main" val="23047324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1A81A691-0520-40B8-9081-0198DB9C305F}"/>
              </a:ext>
            </a:extLst>
          </p:cNvPr>
          <p:cNvSpPr>
            <a:spLocks noGrp="1"/>
          </p:cNvSpPr>
          <p:nvPr>
            <p:ph idx="1"/>
          </p:nvPr>
        </p:nvSpPr>
        <p:spPr>
          <a:xfrm>
            <a:off x="270588" y="298580"/>
            <a:ext cx="11775232" cy="6410130"/>
          </a:xfrm>
        </p:spPr>
        <p:txBody>
          <a:bodyPr>
            <a:normAutofit/>
          </a:bodyPr>
          <a:lstStyle/>
          <a:p>
            <a:pPr marL="0" indent="0" algn="just">
              <a:buNone/>
            </a:pPr>
            <a:r>
              <a:rPr lang="uk-UA" noProof="1">
                <a:solidFill>
                  <a:schemeClr val="tx1"/>
                </a:solidFill>
              </a:rPr>
              <a:t>Підготовчий період може початися задовго до фактичного старту переговорів і включає два основних аспекти: організаційний і змістовний. </a:t>
            </a:r>
          </a:p>
          <a:p>
            <a:pPr marL="0" indent="0" algn="just">
              <a:buNone/>
            </a:pPr>
            <a:r>
              <a:rPr lang="uk-UA" b="1" noProof="1">
                <a:solidFill>
                  <a:schemeClr val="tx1"/>
                </a:solidFill>
              </a:rPr>
              <a:t>Організаційний аспект. </a:t>
            </a:r>
            <a:r>
              <a:rPr lang="uk-UA" noProof="1">
                <a:solidFill>
                  <a:schemeClr val="tx1"/>
                </a:solidFill>
              </a:rPr>
              <a:t>Незалежно від теми майбутніх переговорів у ході їх підготовки сторони мають узгодити ряд питань процедурного характеру. </a:t>
            </a:r>
          </a:p>
          <a:p>
            <a:pPr marL="0" indent="0" algn="just">
              <a:buNone/>
            </a:pPr>
            <a:r>
              <a:rPr lang="uk-UA" noProof="1">
                <a:solidFill>
                  <a:schemeClr val="tx1"/>
                </a:solidFill>
              </a:rPr>
              <a:t>Передусім необхідно здійснити </a:t>
            </a:r>
            <a:r>
              <a:rPr lang="uk-UA" b="1" i="1" noProof="1">
                <a:solidFill>
                  <a:schemeClr val="tx1"/>
                </a:solidFill>
              </a:rPr>
              <a:t>вибір місця і часу зустрічі. </a:t>
            </a:r>
            <a:r>
              <a:rPr lang="uk-UA" noProof="1">
                <a:solidFill>
                  <a:schemeClr val="tx1"/>
                </a:solidFill>
              </a:rPr>
              <a:t>Тут можуть бути реалізовані різні варіанти. При виборі місця проведення переговорів слід пам'ятати про те, що люди комфортніше почуваються на «своїй території», ніж на «чужій», незалежно від того, чи це кабінет, офіс чи країна. А тому приймаюча сторона має певну перевагу. Можливий і вибір нейтральної території. </a:t>
            </a:r>
          </a:p>
          <a:p>
            <a:pPr marL="0" indent="0" algn="just">
              <a:buNone/>
            </a:pPr>
            <a:r>
              <a:rPr lang="uk-UA" b="1" i="1" noProof="1">
                <a:solidFill>
                  <a:schemeClr val="tx1"/>
                </a:solidFill>
              </a:rPr>
              <a:t>Визначення порядку денного </a:t>
            </a:r>
            <a:r>
              <a:rPr lang="uk-UA" noProof="1">
                <a:solidFill>
                  <a:schemeClr val="tx1"/>
                </a:solidFill>
              </a:rPr>
              <a:t>– не менш важлива складова підготовки до переговорів. Порядок денний виступає впливовим інструментом для регулювання ходу переговорів. У процесі його складання визначається коло питань для обговорення, встановлюється порядок їх обговорення, вирішується питання про тривалість виступів опонентів. Розробка порядку денного може перетворитися у непросту проблему. Однак, якщо порядок денний розроблений якісно, то це вносить ясність у процедуру проведення засідань, що особливо важливо за наявності цілого ряду проблем, а також у ситуаціях багатосторонніх переговорів. </a:t>
            </a:r>
          </a:p>
        </p:txBody>
      </p:sp>
    </p:spTree>
    <p:extLst>
      <p:ext uri="{BB962C8B-B14F-4D97-AF65-F5344CB8AC3E}">
        <p14:creationId xmlns:p14="http://schemas.microsoft.com/office/powerpoint/2010/main" val="427523414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1A81A691-0520-40B8-9081-0198DB9C305F}"/>
              </a:ext>
            </a:extLst>
          </p:cNvPr>
          <p:cNvSpPr>
            <a:spLocks noGrp="1"/>
          </p:cNvSpPr>
          <p:nvPr>
            <p:ph idx="1"/>
          </p:nvPr>
        </p:nvSpPr>
        <p:spPr>
          <a:xfrm>
            <a:off x="270588" y="298580"/>
            <a:ext cx="11775232" cy="6410130"/>
          </a:xfrm>
        </p:spPr>
        <p:txBody>
          <a:bodyPr>
            <a:normAutofit/>
          </a:bodyPr>
          <a:lstStyle/>
          <a:p>
            <a:pPr marL="0" indent="0" algn="just">
              <a:buNone/>
            </a:pPr>
            <a:r>
              <a:rPr lang="uk-UA" dirty="0" err="1">
                <a:solidFill>
                  <a:schemeClr val="tx1"/>
                </a:solidFill>
              </a:rPr>
              <a:t>Організаційна</a:t>
            </a:r>
            <a:r>
              <a:rPr lang="uk-UA" dirty="0">
                <a:solidFill>
                  <a:schemeClr val="tx1"/>
                </a:solidFill>
              </a:rPr>
              <a:t> сторона підготовчого періоду пов'язана і з рішенням важливого завдання – </a:t>
            </a:r>
            <a:r>
              <a:rPr lang="uk-UA" b="1" i="1" dirty="0">
                <a:solidFill>
                  <a:schemeClr val="tx1"/>
                </a:solidFill>
              </a:rPr>
              <a:t>формування складу учасників переговорів. </a:t>
            </a:r>
            <a:r>
              <a:rPr lang="uk-UA" dirty="0">
                <a:solidFill>
                  <a:schemeClr val="tx1"/>
                </a:solidFill>
              </a:rPr>
              <a:t>У цьому випадку необхідно вирішити такі питання: хто очолить делегацію, </a:t>
            </a:r>
            <a:r>
              <a:rPr lang="uk-UA" dirty="0" err="1">
                <a:solidFill>
                  <a:schemeClr val="tx1"/>
                </a:solidFill>
              </a:rPr>
              <a:t>якии</a:t>
            </a:r>
            <a:r>
              <a:rPr lang="uk-UA" dirty="0">
                <a:solidFill>
                  <a:schemeClr val="tx1"/>
                </a:solidFill>
              </a:rPr>
              <a:t>̆ буде її </a:t>
            </a:r>
            <a:r>
              <a:rPr lang="uk-UA" dirty="0" err="1">
                <a:solidFill>
                  <a:schemeClr val="tx1"/>
                </a:solidFill>
              </a:rPr>
              <a:t>кількіснии</a:t>
            </a:r>
            <a:r>
              <a:rPr lang="uk-UA" dirty="0">
                <a:solidFill>
                  <a:schemeClr val="tx1"/>
                </a:solidFill>
              </a:rPr>
              <a:t>̆ і </a:t>
            </a:r>
            <a:r>
              <a:rPr lang="uk-UA" dirty="0" err="1">
                <a:solidFill>
                  <a:schemeClr val="tx1"/>
                </a:solidFill>
              </a:rPr>
              <a:t>персональнии</a:t>
            </a:r>
            <a:r>
              <a:rPr lang="uk-UA" dirty="0">
                <a:solidFill>
                  <a:schemeClr val="tx1"/>
                </a:solidFill>
              </a:rPr>
              <a:t>̆ склад. Вирішуючи питання про главу делегації, важливо враховувати не тільки рівень проведення переговорів, наявність повноважень для </a:t>
            </a:r>
            <a:r>
              <a:rPr lang="uk-UA" dirty="0" err="1">
                <a:solidFill>
                  <a:schemeClr val="tx1"/>
                </a:solidFill>
              </a:rPr>
              <a:t>прийняття</a:t>
            </a:r>
            <a:r>
              <a:rPr lang="uk-UA" dirty="0">
                <a:solidFill>
                  <a:schemeClr val="tx1"/>
                </a:solidFill>
              </a:rPr>
              <a:t> тих чи інших рішень, але і можливі особисті симпатії і антипатії опонентів. </a:t>
            </a:r>
          </a:p>
          <a:p>
            <a:pPr marL="0" indent="0" algn="just">
              <a:buNone/>
            </a:pPr>
            <a:r>
              <a:rPr lang="uk-UA" b="1" dirty="0">
                <a:solidFill>
                  <a:schemeClr val="tx1"/>
                </a:solidFill>
              </a:rPr>
              <a:t>Змістовний аспект. </a:t>
            </a:r>
            <a:r>
              <a:rPr lang="uk-UA" dirty="0">
                <a:solidFill>
                  <a:schemeClr val="tx1"/>
                </a:solidFill>
              </a:rPr>
              <a:t>У ході підготовчого періоду сторони обов'язково вирішують ряд завдань, які і складають власне підготовку до </a:t>
            </a:r>
            <a:r>
              <a:rPr lang="uk-UA" dirty="0" err="1">
                <a:solidFill>
                  <a:schemeClr val="tx1"/>
                </a:solidFill>
              </a:rPr>
              <a:t>майбутніх</a:t>
            </a:r>
            <a:r>
              <a:rPr lang="uk-UA" dirty="0">
                <a:solidFill>
                  <a:schemeClr val="tx1"/>
                </a:solidFill>
              </a:rPr>
              <a:t> переговорів: </a:t>
            </a:r>
            <a:endParaRPr lang="uk-UA" noProof="1">
              <a:solidFill>
                <a:schemeClr val="tx1"/>
              </a:solidFill>
            </a:endParaRPr>
          </a:p>
          <a:p>
            <a:pPr marL="0" indent="0" algn="just">
              <a:buNone/>
            </a:pPr>
            <a:r>
              <a:rPr lang="uk-UA" dirty="0">
                <a:solidFill>
                  <a:schemeClr val="tx1"/>
                </a:solidFill>
              </a:rPr>
              <a:t>• аналіз проблеми та інтересів сторін; </a:t>
            </a:r>
          </a:p>
          <a:p>
            <a:pPr marL="0" indent="0" algn="just">
              <a:buNone/>
            </a:pPr>
            <a:r>
              <a:rPr lang="uk-UA" dirty="0">
                <a:solidFill>
                  <a:schemeClr val="tx1"/>
                </a:solidFill>
              </a:rPr>
              <a:t>• оцінка можливих альтернатив до переговорної угоди; </a:t>
            </a:r>
          </a:p>
          <a:p>
            <a:pPr marL="0" indent="0" algn="just">
              <a:buNone/>
            </a:pPr>
            <a:r>
              <a:rPr lang="uk-UA" dirty="0">
                <a:solidFill>
                  <a:schemeClr val="tx1"/>
                </a:solidFill>
              </a:rPr>
              <a:t>• визначення переговорної позиції; </a:t>
            </a:r>
          </a:p>
          <a:p>
            <a:pPr marL="0" indent="0" algn="just">
              <a:buNone/>
            </a:pPr>
            <a:r>
              <a:rPr lang="uk-UA" dirty="0">
                <a:solidFill>
                  <a:schemeClr val="tx1"/>
                </a:solidFill>
              </a:rPr>
              <a:t>• розробка різних варіантів вирішення проблеми і формулювання відповідних </a:t>
            </a:r>
            <a:r>
              <a:rPr lang="uk-UA" dirty="0" err="1">
                <a:solidFill>
                  <a:schemeClr val="tx1"/>
                </a:solidFill>
              </a:rPr>
              <a:t>пропозиціи</a:t>
            </a:r>
            <a:r>
              <a:rPr lang="uk-UA" dirty="0">
                <a:solidFill>
                  <a:schemeClr val="tx1"/>
                </a:solidFill>
              </a:rPr>
              <a:t>̆; </a:t>
            </a:r>
          </a:p>
          <a:p>
            <a:pPr marL="0" indent="0" algn="just">
              <a:buNone/>
            </a:pPr>
            <a:r>
              <a:rPr lang="uk-UA" dirty="0">
                <a:solidFill>
                  <a:schemeClr val="tx1"/>
                </a:solidFill>
              </a:rPr>
              <a:t>• підготовка необхідних документів і матеріалів. </a:t>
            </a:r>
          </a:p>
          <a:p>
            <a:pPr marL="0" indent="0" algn="just">
              <a:buNone/>
            </a:pPr>
            <a:r>
              <a:rPr lang="uk-UA" dirty="0">
                <a:solidFill>
                  <a:schemeClr val="tx1"/>
                </a:solidFill>
              </a:rPr>
              <a:t>1. </a:t>
            </a:r>
            <a:r>
              <a:rPr lang="uk-UA" dirty="0" err="1">
                <a:solidFill>
                  <a:schemeClr val="tx1"/>
                </a:solidFill>
              </a:rPr>
              <a:t>Найважливіша</a:t>
            </a:r>
            <a:r>
              <a:rPr lang="uk-UA" dirty="0">
                <a:solidFill>
                  <a:schemeClr val="tx1"/>
                </a:solidFill>
              </a:rPr>
              <a:t> складова змістовної сторони підготовчої роботи – це </a:t>
            </a:r>
            <a:r>
              <a:rPr lang="uk-UA" b="1" i="1" dirty="0">
                <a:solidFill>
                  <a:schemeClr val="tx1"/>
                </a:solidFill>
              </a:rPr>
              <a:t>аналіз проблеми та інтересів сторін. </a:t>
            </a:r>
            <a:endParaRPr lang="uk-UA" dirty="0">
              <a:solidFill>
                <a:schemeClr val="tx1"/>
              </a:solidFill>
            </a:endParaRPr>
          </a:p>
        </p:txBody>
      </p:sp>
    </p:spTree>
    <p:extLst>
      <p:ext uri="{BB962C8B-B14F-4D97-AF65-F5344CB8AC3E}">
        <p14:creationId xmlns:p14="http://schemas.microsoft.com/office/powerpoint/2010/main" val="265840150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1A81A691-0520-40B8-9081-0198DB9C305F}"/>
              </a:ext>
            </a:extLst>
          </p:cNvPr>
          <p:cNvSpPr>
            <a:spLocks noGrp="1"/>
          </p:cNvSpPr>
          <p:nvPr>
            <p:ph idx="1"/>
          </p:nvPr>
        </p:nvSpPr>
        <p:spPr>
          <a:xfrm>
            <a:off x="270588" y="298580"/>
            <a:ext cx="11775232" cy="6410130"/>
          </a:xfrm>
        </p:spPr>
        <p:txBody>
          <a:bodyPr>
            <a:normAutofit lnSpcReduction="10000"/>
          </a:bodyPr>
          <a:lstStyle/>
          <a:p>
            <a:pPr marL="0" indent="0" algn="just">
              <a:buNone/>
            </a:pPr>
            <a:r>
              <a:rPr lang="uk-UA" dirty="0">
                <a:solidFill>
                  <a:schemeClr val="tx1"/>
                </a:solidFill>
              </a:rPr>
              <a:t>2. До початку переговорів кожна зі сторін повинна </a:t>
            </a:r>
            <a:r>
              <a:rPr lang="uk-UA" b="1" i="1" dirty="0">
                <a:solidFill>
                  <a:schemeClr val="tx1"/>
                </a:solidFill>
              </a:rPr>
              <a:t>оцінити можливі альтернативи переговорній угоді. </a:t>
            </a:r>
            <a:r>
              <a:rPr lang="uk-UA" dirty="0">
                <a:solidFill>
                  <a:schemeClr val="tx1"/>
                </a:solidFill>
              </a:rPr>
              <a:t>Це необхідно на </a:t>
            </a:r>
            <a:r>
              <a:rPr lang="uk-UA" dirty="0" err="1">
                <a:solidFill>
                  <a:schemeClr val="tx1"/>
                </a:solidFill>
              </a:rPr>
              <a:t>тои</a:t>
            </a:r>
            <a:r>
              <a:rPr lang="uk-UA" dirty="0">
                <a:solidFill>
                  <a:schemeClr val="tx1"/>
                </a:solidFill>
              </a:rPr>
              <a:t>̆ випадок, якщо переговори </a:t>
            </a:r>
            <a:r>
              <a:rPr lang="uk-UA" dirty="0" err="1">
                <a:solidFill>
                  <a:schemeClr val="tx1"/>
                </a:solidFill>
              </a:rPr>
              <a:t>нс</a:t>
            </a:r>
            <a:r>
              <a:rPr lang="uk-UA" dirty="0">
                <a:solidFill>
                  <a:schemeClr val="tx1"/>
                </a:solidFill>
              </a:rPr>
              <a:t> </a:t>
            </a:r>
            <a:r>
              <a:rPr lang="uk-UA" dirty="0" err="1">
                <a:solidFill>
                  <a:schemeClr val="tx1"/>
                </a:solidFill>
              </a:rPr>
              <a:t>завершаться</a:t>
            </a:r>
            <a:r>
              <a:rPr lang="uk-UA" dirty="0">
                <a:solidFill>
                  <a:schemeClr val="tx1"/>
                </a:solidFill>
              </a:rPr>
              <a:t> успіхом. Р. Фішер і У. Юрі запропонували </a:t>
            </a:r>
            <a:r>
              <a:rPr lang="uk-UA" dirty="0" err="1">
                <a:solidFill>
                  <a:schemeClr val="tx1"/>
                </a:solidFill>
              </a:rPr>
              <a:t>спеціальнии</a:t>
            </a:r>
            <a:r>
              <a:rPr lang="uk-UA" dirty="0">
                <a:solidFill>
                  <a:schemeClr val="tx1"/>
                </a:solidFill>
              </a:rPr>
              <a:t>̆ термін BATNA (абревіатура від </a:t>
            </a:r>
            <a:r>
              <a:rPr lang="uk-UA" dirty="0" err="1">
                <a:solidFill>
                  <a:schemeClr val="tx1"/>
                </a:solidFill>
              </a:rPr>
              <a:t>англійського</a:t>
            </a:r>
            <a:r>
              <a:rPr lang="uk-UA" dirty="0">
                <a:solidFill>
                  <a:schemeClr val="tx1"/>
                </a:solidFill>
              </a:rPr>
              <a:t> </a:t>
            </a:r>
            <a:r>
              <a:rPr lang="uk-UA" dirty="0" err="1">
                <a:solidFill>
                  <a:schemeClr val="tx1"/>
                </a:solidFill>
              </a:rPr>
              <a:t>Best</a:t>
            </a:r>
            <a:r>
              <a:rPr lang="uk-UA" dirty="0">
                <a:solidFill>
                  <a:schemeClr val="tx1"/>
                </a:solidFill>
              </a:rPr>
              <a:t> </a:t>
            </a:r>
            <a:r>
              <a:rPr lang="uk-UA" dirty="0" err="1">
                <a:solidFill>
                  <a:schemeClr val="tx1"/>
                </a:solidFill>
              </a:rPr>
              <a:t>Alternative</a:t>
            </a:r>
            <a:r>
              <a:rPr lang="uk-UA" dirty="0">
                <a:solidFill>
                  <a:schemeClr val="tx1"/>
                </a:solidFill>
              </a:rPr>
              <a:t> То a </a:t>
            </a:r>
            <a:r>
              <a:rPr lang="uk-UA" dirty="0" err="1">
                <a:solidFill>
                  <a:schemeClr val="tx1"/>
                </a:solidFill>
              </a:rPr>
              <a:t>Negotiated</a:t>
            </a:r>
            <a:r>
              <a:rPr lang="uk-UA" dirty="0">
                <a:solidFill>
                  <a:schemeClr val="tx1"/>
                </a:solidFill>
              </a:rPr>
              <a:t> </a:t>
            </a:r>
            <a:r>
              <a:rPr lang="uk-UA" dirty="0" err="1">
                <a:solidFill>
                  <a:schemeClr val="tx1"/>
                </a:solidFill>
              </a:rPr>
              <a:t>Agreement</a:t>
            </a:r>
            <a:r>
              <a:rPr lang="uk-UA" dirty="0">
                <a:solidFill>
                  <a:schemeClr val="tx1"/>
                </a:solidFill>
              </a:rPr>
              <a:t>) – </a:t>
            </a:r>
            <a:r>
              <a:rPr lang="uk-UA" b="1" i="1" dirty="0">
                <a:solidFill>
                  <a:schemeClr val="tx1"/>
                </a:solidFill>
              </a:rPr>
              <a:t>найкраща альтернатива переговорній угоді</a:t>
            </a:r>
            <a:r>
              <a:rPr lang="uk-UA" dirty="0">
                <a:solidFill>
                  <a:schemeClr val="tx1"/>
                </a:solidFill>
              </a:rPr>
              <a:t>, яку вони визначають так: міра, яка здатна захистити від </a:t>
            </a:r>
            <a:r>
              <a:rPr lang="uk-UA" dirty="0" err="1">
                <a:solidFill>
                  <a:schemeClr val="tx1"/>
                </a:solidFill>
              </a:rPr>
              <a:t>прийняття</a:t>
            </a:r>
            <a:r>
              <a:rPr lang="uk-UA" dirty="0">
                <a:solidFill>
                  <a:schemeClr val="tx1"/>
                </a:solidFill>
              </a:rPr>
              <a:t> небажаної угоди і одночасно запобігти відмові від можливої доцільної домовленості. </a:t>
            </a:r>
          </a:p>
          <a:p>
            <a:pPr marL="0" indent="0" algn="just">
              <a:buNone/>
            </a:pPr>
            <a:r>
              <a:rPr lang="uk-UA" dirty="0">
                <a:solidFill>
                  <a:schemeClr val="tx1"/>
                </a:solidFill>
              </a:rPr>
              <a:t>Варто визначити не тільки </a:t>
            </a:r>
            <a:r>
              <a:rPr lang="uk-UA" dirty="0" err="1">
                <a:solidFill>
                  <a:schemeClr val="tx1"/>
                </a:solidFill>
              </a:rPr>
              <a:t>найкращу</a:t>
            </a:r>
            <a:r>
              <a:rPr lang="uk-UA" dirty="0">
                <a:solidFill>
                  <a:schemeClr val="tx1"/>
                </a:solidFill>
              </a:rPr>
              <a:t> альтернативу, але і подумати над другим і третім альтернативними варіантами. </a:t>
            </a:r>
          </a:p>
          <a:p>
            <a:pPr marL="0" indent="0" algn="just">
              <a:buNone/>
            </a:pPr>
            <a:r>
              <a:rPr lang="uk-UA" dirty="0">
                <a:solidFill>
                  <a:schemeClr val="tx1"/>
                </a:solidFill>
              </a:rPr>
              <a:t>Розробка можливих альтернатив передбачає проведення таких </a:t>
            </a:r>
            <a:r>
              <a:rPr lang="uk-UA" dirty="0" err="1">
                <a:solidFill>
                  <a:schemeClr val="tx1"/>
                </a:solidFill>
              </a:rPr>
              <a:t>операціи</a:t>
            </a:r>
            <a:r>
              <a:rPr lang="uk-UA" dirty="0">
                <a:solidFill>
                  <a:schemeClr val="tx1"/>
                </a:solidFill>
              </a:rPr>
              <a:t>̆: </a:t>
            </a:r>
            <a:endParaRPr lang="uk-UA" noProof="1">
              <a:solidFill>
                <a:schemeClr val="tx1"/>
              </a:solidFill>
            </a:endParaRPr>
          </a:p>
          <a:p>
            <a:pPr marL="0" indent="0" algn="just">
              <a:buNone/>
            </a:pPr>
            <a:r>
              <a:rPr lang="uk-UA" dirty="0">
                <a:solidFill>
                  <a:schemeClr val="tx1"/>
                </a:solidFill>
              </a:rPr>
              <a:t>• обдумування плану </a:t>
            </a:r>
            <a:r>
              <a:rPr lang="uk-UA" dirty="0" err="1">
                <a:solidFill>
                  <a:schemeClr val="tx1"/>
                </a:solidFill>
              </a:rPr>
              <a:t>діи</a:t>
            </a:r>
            <a:r>
              <a:rPr lang="uk-UA" dirty="0">
                <a:solidFill>
                  <a:schemeClr val="tx1"/>
                </a:solidFill>
              </a:rPr>
              <a:t>̆ на </a:t>
            </a:r>
            <a:r>
              <a:rPr lang="uk-UA" dirty="0" err="1">
                <a:solidFill>
                  <a:schemeClr val="tx1"/>
                </a:solidFill>
              </a:rPr>
              <a:t>тои</a:t>
            </a:r>
            <a:r>
              <a:rPr lang="uk-UA" dirty="0">
                <a:solidFill>
                  <a:schemeClr val="tx1"/>
                </a:solidFill>
              </a:rPr>
              <a:t>̆ випадок, якщо угода не буде досягнута; </a:t>
            </a:r>
          </a:p>
          <a:p>
            <a:pPr marL="0" indent="0" algn="just">
              <a:buNone/>
            </a:pPr>
            <a:r>
              <a:rPr lang="uk-UA" dirty="0">
                <a:solidFill>
                  <a:schemeClr val="tx1"/>
                </a:solidFill>
              </a:rPr>
              <a:t>• удосконалення кількох кращих </a:t>
            </a:r>
            <a:r>
              <a:rPr lang="uk-UA" dirty="0" err="1">
                <a:solidFill>
                  <a:schemeClr val="tx1"/>
                </a:solidFill>
              </a:rPr>
              <a:t>ідеи</a:t>
            </a:r>
            <a:r>
              <a:rPr lang="uk-UA" dirty="0">
                <a:solidFill>
                  <a:schemeClr val="tx1"/>
                </a:solidFill>
              </a:rPr>
              <a:t>̆ і розробка їх практичного втілення; </a:t>
            </a:r>
          </a:p>
          <a:p>
            <a:pPr marL="0" indent="0" algn="just">
              <a:buNone/>
            </a:pPr>
            <a:r>
              <a:rPr lang="uk-UA" dirty="0">
                <a:solidFill>
                  <a:schemeClr val="tx1"/>
                </a:solidFill>
              </a:rPr>
              <a:t>• вибір </a:t>
            </a:r>
            <a:r>
              <a:rPr lang="uk-UA" dirty="0" err="1">
                <a:solidFill>
                  <a:schemeClr val="tx1"/>
                </a:solidFill>
              </a:rPr>
              <a:t>найбільш</a:t>
            </a:r>
            <a:r>
              <a:rPr lang="uk-UA" dirty="0">
                <a:solidFill>
                  <a:schemeClr val="tx1"/>
                </a:solidFill>
              </a:rPr>
              <a:t> </a:t>
            </a:r>
            <a:r>
              <a:rPr lang="uk-UA" dirty="0" err="1">
                <a:solidFill>
                  <a:schemeClr val="tx1"/>
                </a:solidFill>
              </a:rPr>
              <a:t>прийнятного</a:t>
            </a:r>
            <a:r>
              <a:rPr lang="uk-UA" dirty="0">
                <a:solidFill>
                  <a:schemeClr val="tx1"/>
                </a:solidFill>
              </a:rPr>
              <a:t> варіанту для </a:t>
            </a:r>
            <a:r>
              <a:rPr lang="uk-UA" dirty="0" err="1">
                <a:solidFill>
                  <a:schemeClr val="tx1"/>
                </a:solidFill>
              </a:rPr>
              <a:t>його</a:t>
            </a:r>
            <a:r>
              <a:rPr lang="uk-UA" dirty="0">
                <a:solidFill>
                  <a:schemeClr val="tx1"/>
                </a:solidFill>
              </a:rPr>
              <a:t> </a:t>
            </a:r>
            <a:r>
              <a:rPr lang="uk-UA" dirty="0" err="1">
                <a:solidFill>
                  <a:schemeClr val="tx1"/>
                </a:solidFill>
              </a:rPr>
              <a:t>здійснення</a:t>
            </a:r>
            <a:r>
              <a:rPr lang="uk-UA" dirty="0">
                <a:solidFill>
                  <a:schemeClr val="tx1"/>
                </a:solidFill>
              </a:rPr>
              <a:t> у тому випадку, якщо під час переговорів угоду з опонентами не буде досягнуто. </a:t>
            </a:r>
          </a:p>
          <a:p>
            <a:pPr marL="0" indent="0" algn="just">
              <a:buNone/>
            </a:pPr>
            <a:r>
              <a:rPr lang="uk-UA" dirty="0">
                <a:solidFill>
                  <a:schemeClr val="tx1"/>
                </a:solidFill>
              </a:rPr>
              <a:t>3. </a:t>
            </a:r>
            <a:r>
              <a:rPr lang="uk-UA" dirty="0" err="1">
                <a:solidFill>
                  <a:schemeClr val="tx1"/>
                </a:solidFill>
              </a:rPr>
              <a:t>Наступнии</a:t>
            </a:r>
            <a:r>
              <a:rPr lang="uk-UA" dirty="0">
                <a:solidFill>
                  <a:schemeClr val="tx1"/>
                </a:solidFill>
              </a:rPr>
              <a:t>̆ крок у підготовці до переговорів – це </a:t>
            </a:r>
            <a:r>
              <a:rPr lang="uk-UA" b="1" i="1" dirty="0">
                <a:solidFill>
                  <a:schemeClr val="tx1"/>
                </a:solidFill>
              </a:rPr>
              <a:t>визначення переговорної позиції. </a:t>
            </a:r>
            <a:r>
              <a:rPr lang="uk-UA" dirty="0" err="1">
                <a:solidFill>
                  <a:schemeClr val="tx1"/>
                </a:solidFill>
              </a:rPr>
              <a:t>Найчастіше</a:t>
            </a:r>
            <a:r>
              <a:rPr lang="uk-UA" dirty="0">
                <a:solidFill>
                  <a:schemeClr val="tx1"/>
                </a:solidFill>
              </a:rPr>
              <a:t> учасники переговорів мають на увазі під позицією </a:t>
            </a:r>
            <a:r>
              <a:rPr lang="uk-UA" dirty="0" err="1">
                <a:solidFill>
                  <a:schemeClr val="tx1"/>
                </a:solidFill>
              </a:rPr>
              <a:t>офіційно</a:t>
            </a:r>
            <a:r>
              <a:rPr lang="uk-UA" dirty="0">
                <a:solidFill>
                  <a:schemeClr val="tx1"/>
                </a:solidFill>
              </a:rPr>
              <a:t> заявлену точку зору, погляд на проблему. Сторони повинні продумати питання про позиції, які будуть винесені на початок переговорів. Опоненти часто схильні починати обговорення з розгляду тих аспектів проблеми, за якими їх позиції не збігаються. Подібна тактика може призвести до ускладнення переговорного процесу, і перспектива досягнення угоди стає вельми примарною. </a:t>
            </a:r>
          </a:p>
        </p:txBody>
      </p:sp>
    </p:spTree>
    <p:extLst>
      <p:ext uri="{BB962C8B-B14F-4D97-AF65-F5344CB8AC3E}">
        <p14:creationId xmlns:p14="http://schemas.microsoft.com/office/powerpoint/2010/main" val="221055603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1A81A691-0520-40B8-9081-0198DB9C305F}"/>
              </a:ext>
            </a:extLst>
          </p:cNvPr>
          <p:cNvSpPr>
            <a:spLocks noGrp="1"/>
          </p:cNvSpPr>
          <p:nvPr>
            <p:ph idx="1"/>
          </p:nvPr>
        </p:nvSpPr>
        <p:spPr>
          <a:xfrm>
            <a:off x="270588" y="298580"/>
            <a:ext cx="11775232" cy="6410130"/>
          </a:xfrm>
        </p:spPr>
        <p:txBody>
          <a:bodyPr>
            <a:normAutofit fontScale="92500" lnSpcReduction="10000"/>
          </a:bodyPr>
          <a:lstStyle/>
          <a:p>
            <a:pPr marL="0" indent="0" algn="just">
              <a:buNone/>
            </a:pPr>
            <a:r>
              <a:rPr lang="uk-UA" noProof="1">
                <a:solidFill>
                  <a:schemeClr val="tx1"/>
                </a:solidFill>
              </a:rPr>
              <a:t>4. У процесі підготовки до переговорів кожному з учасників необхідно також </a:t>
            </a:r>
            <a:r>
              <a:rPr lang="uk-UA" b="1" i="1" noProof="1">
                <a:solidFill>
                  <a:schemeClr val="tx1"/>
                </a:solidFill>
              </a:rPr>
              <a:t>розробити різні варіанти вирішення проблеми і сформулювати пропозиції, </a:t>
            </a:r>
            <a:r>
              <a:rPr lang="uk-UA" noProof="1">
                <a:solidFill>
                  <a:schemeClr val="tx1"/>
                </a:solidFill>
              </a:rPr>
              <a:t>які відповідають тому чи іншому варіанту рішення. Навіть якщо предметом обговорення є одна проблема, то і в цій ситуації навряд чи можна говорити про наявність лише двох варіантів її вирішення – по одному на кожного опонента. Такий підхід сторін відразу заводить переговори, що ще й не почалися, у глухий кут, тому що, швидше за все, ці варіанти вирішення взаємонеприйнятні. Навпаки, слід збільшити «пиріг», перш ніж розділити його. Тому, готуючись до майбутніх переговорів, необхідно розробити кілька можливих варіантів вирішення, враховуючи як власні інтереси, так і інтереси опонентів. На думку Р. Фішера і У. Юрі: «... майстерність у винаході варіантів – найкорисніша характеристика у переговорах». </a:t>
            </a:r>
          </a:p>
          <a:p>
            <a:pPr marL="0" indent="0" algn="just">
              <a:buNone/>
            </a:pPr>
            <a:r>
              <a:rPr lang="uk-UA" noProof="1">
                <a:solidFill>
                  <a:schemeClr val="tx1"/>
                </a:solidFill>
              </a:rPr>
              <a:t>Настільки ж важливо сформулювати і пропозиції, які відповідають тому чи іншому пропонованому варіанту рішення. Висунуті пропозиції, по суті, є вінцем підготовчої роботи, що відображають бачення учасників проблеми, їх інтересів, можливих прийнятних для них альтернатив, заявлених позицій, варіантів вирішення. Тому пропозиції сторін повинні бути зрозумілі і точні. </a:t>
            </a:r>
          </a:p>
          <a:p>
            <a:pPr marL="0" indent="0" algn="just">
              <a:buNone/>
            </a:pPr>
            <a:r>
              <a:rPr lang="uk-UA" noProof="1">
                <a:solidFill>
                  <a:schemeClr val="tx1"/>
                </a:solidFill>
              </a:rPr>
              <a:t>5. Змістовна сторона попередньої роботи завершується </a:t>
            </a:r>
            <a:r>
              <a:rPr lang="uk-UA" b="1" i="1" noProof="1">
                <a:solidFill>
                  <a:schemeClr val="tx1"/>
                </a:solidFill>
              </a:rPr>
              <a:t>підготовкою необхідних матеріалів </a:t>
            </a:r>
            <a:r>
              <a:rPr lang="uk-UA" noProof="1">
                <a:solidFill>
                  <a:schemeClr val="tx1"/>
                </a:solidFill>
              </a:rPr>
              <a:t>довідкового характеру </a:t>
            </a:r>
            <a:r>
              <a:rPr lang="uk-UA" b="1" i="1" noProof="1">
                <a:solidFill>
                  <a:schemeClr val="tx1"/>
                </a:solidFill>
              </a:rPr>
              <a:t>та документів </a:t>
            </a:r>
            <a:r>
              <a:rPr lang="uk-UA" noProof="1">
                <a:solidFill>
                  <a:schemeClr val="tx1"/>
                </a:solidFill>
              </a:rPr>
              <a:t>(текстів виступів, проектів пропозицій, передбачуваних підсумкових документів). Вирішення цього завдання завершує змістовну частину підготовки до переговорів. Письмова форма викладу хороша тим, що змушує відточувати точність формулювань, логіку пропозицій, обґрунтованість рішень, що позитивно позначиться на ході ведення переговорів. </a:t>
            </a:r>
          </a:p>
        </p:txBody>
      </p:sp>
    </p:spTree>
    <p:extLst>
      <p:ext uri="{BB962C8B-B14F-4D97-AF65-F5344CB8AC3E}">
        <p14:creationId xmlns:p14="http://schemas.microsoft.com/office/powerpoint/2010/main" val="112445088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1A81A691-0520-40B8-9081-0198DB9C305F}"/>
              </a:ext>
            </a:extLst>
          </p:cNvPr>
          <p:cNvSpPr>
            <a:spLocks noGrp="1"/>
          </p:cNvSpPr>
          <p:nvPr>
            <p:ph idx="1"/>
          </p:nvPr>
        </p:nvSpPr>
        <p:spPr>
          <a:xfrm>
            <a:off x="270588" y="298580"/>
            <a:ext cx="11775232" cy="6410130"/>
          </a:xfrm>
        </p:spPr>
        <p:txBody>
          <a:bodyPr>
            <a:normAutofit/>
          </a:bodyPr>
          <a:lstStyle/>
          <a:p>
            <a:pPr marL="0" indent="0" algn="just">
              <a:buNone/>
            </a:pPr>
            <a:r>
              <a:rPr lang="uk-UA" noProof="1">
                <a:solidFill>
                  <a:schemeClr val="tx1"/>
                </a:solidFill>
              </a:rPr>
              <a:t>• порядок денний; </a:t>
            </a:r>
          </a:p>
          <a:p>
            <a:pPr marL="0" indent="0" algn="just">
              <a:buNone/>
            </a:pPr>
            <a:r>
              <a:rPr lang="uk-UA" noProof="1">
                <a:solidFill>
                  <a:schemeClr val="tx1"/>
                </a:solidFill>
              </a:rPr>
              <a:t>• тимчасові рамки як окремих зустрічей, так і самого переговорного процесу; </a:t>
            </a:r>
          </a:p>
          <a:p>
            <a:pPr marL="0" indent="0" algn="just">
              <a:buNone/>
            </a:pPr>
            <a:r>
              <a:rPr lang="uk-UA" noProof="1">
                <a:solidFill>
                  <a:schemeClr val="tx1"/>
                </a:solidFill>
              </a:rPr>
              <a:t>• черговість виступів опонентів; </a:t>
            </a:r>
          </a:p>
          <a:p>
            <a:pPr marL="0" indent="0" algn="just">
              <a:buNone/>
            </a:pPr>
            <a:r>
              <a:rPr lang="uk-UA" noProof="1">
                <a:solidFill>
                  <a:schemeClr val="tx1"/>
                </a:solidFill>
              </a:rPr>
              <a:t>• порядок прийняття рішень. </a:t>
            </a:r>
          </a:p>
          <a:p>
            <a:pPr marL="0" indent="0" algn="just">
              <a:buNone/>
            </a:pPr>
            <a:r>
              <a:rPr lang="uk-UA" noProof="1">
                <a:solidFill>
                  <a:schemeClr val="tx1"/>
                </a:solidFill>
              </a:rPr>
              <a:t>Проведена учасниками цілеспрямована підготовка до переговорів дозволяє мінімізувати ризики їх ускладнень або зриву і розраховувати на результативність майбутнього переговорного процесу. Не варто забувати – «той, хто добре підготувався до бою, наполовину переміг». </a:t>
            </a:r>
          </a:p>
          <a:p>
            <a:pPr marL="0" indent="0" algn="just">
              <a:buNone/>
            </a:pPr>
            <a:endParaRPr lang="uk-UA" b="1" noProof="1">
              <a:solidFill>
                <a:schemeClr val="tx1"/>
              </a:solidFill>
            </a:endParaRPr>
          </a:p>
          <a:p>
            <a:pPr marL="0" indent="0" algn="ctr">
              <a:buNone/>
            </a:pPr>
            <a:r>
              <a:rPr lang="uk-UA" b="1" noProof="1">
                <a:solidFill>
                  <a:schemeClr val="tx1"/>
                </a:solidFill>
              </a:rPr>
              <a:t>4.4. Ведення переговорів </a:t>
            </a:r>
          </a:p>
          <a:p>
            <a:pPr marL="0" indent="0" algn="just">
              <a:buNone/>
            </a:pPr>
            <a:endParaRPr lang="uk-UA" noProof="1">
              <a:solidFill>
                <a:schemeClr val="tx1"/>
              </a:solidFill>
            </a:endParaRPr>
          </a:p>
          <a:p>
            <a:pPr marL="0" indent="0" algn="just">
              <a:buNone/>
            </a:pPr>
            <a:r>
              <a:rPr lang="uk-UA" noProof="1">
                <a:solidFill>
                  <a:schemeClr val="tx1"/>
                </a:solidFill>
              </a:rPr>
              <a:t>Власне переговори починаються з того моменту, коли сторони приступають до обговорення проблеми. На першій же зустрічі необхідно </a:t>
            </a:r>
            <a:r>
              <a:rPr lang="uk-UA" b="1" i="1" noProof="1">
                <a:solidFill>
                  <a:schemeClr val="tx1"/>
                </a:solidFill>
              </a:rPr>
              <a:t>узгодити процедурні питання, </a:t>
            </a:r>
            <a:r>
              <a:rPr lang="uk-UA" noProof="1">
                <a:solidFill>
                  <a:schemeClr val="tx1"/>
                </a:solidFill>
              </a:rPr>
              <a:t>основні параметри яких були визначені в ході підготовки до переговорів. До числа питань, які потребують взаємного схвалення сторін, відносяться такі: </a:t>
            </a:r>
          </a:p>
        </p:txBody>
      </p:sp>
    </p:spTree>
    <p:extLst>
      <p:ext uri="{BB962C8B-B14F-4D97-AF65-F5344CB8AC3E}">
        <p14:creationId xmlns:p14="http://schemas.microsoft.com/office/powerpoint/2010/main" val="124913462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1A81A691-0520-40B8-9081-0198DB9C305F}"/>
              </a:ext>
            </a:extLst>
          </p:cNvPr>
          <p:cNvSpPr>
            <a:spLocks noGrp="1"/>
          </p:cNvSpPr>
          <p:nvPr>
            <p:ph idx="1"/>
          </p:nvPr>
        </p:nvSpPr>
        <p:spPr>
          <a:xfrm>
            <a:off x="270588" y="298580"/>
            <a:ext cx="11775232" cy="6410130"/>
          </a:xfrm>
        </p:spPr>
        <p:txBody>
          <a:bodyPr anchor="t">
            <a:normAutofit/>
          </a:bodyPr>
          <a:lstStyle/>
          <a:p>
            <a:pPr marL="0" indent="0" algn="just">
              <a:buNone/>
            </a:pPr>
            <a:r>
              <a:rPr lang="uk-UA" noProof="1">
                <a:solidFill>
                  <a:schemeClr val="tx1"/>
                </a:solidFill>
              </a:rPr>
              <a:t>Процес ведення переговорів пов'язаний з прямою взаємодією опонентів і є неоднорідним за своїми завданнями. Відповідно можна виділити наступні </a:t>
            </a:r>
            <a:r>
              <a:rPr lang="uk-UA" b="1" i="1" noProof="1">
                <a:solidFill>
                  <a:schemeClr val="tx1"/>
                </a:solidFill>
              </a:rPr>
              <a:t>етапи ведення переговорів</a:t>
            </a:r>
            <a:r>
              <a:rPr lang="uk-UA" noProof="1">
                <a:solidFill>
                  <a:schemeClr val="tx1"/>
                </a:solidFill>
              </a:rPr>
              <a:t>: </a:t>
            </a:r>
          </a:p>
          <a:p>
            <a:pPr marL="0" indent="0" algn="just">
              <a:buNone/>
            </a:pPr>
            <a:r>
              <a:rPr lang="uk-UA" noProof="1">
                <a:solidFill>
                  <a:schemeClr val="tx1"/>
                </a:solidFill>
              </a:rPr>
              <a:t>1) уточнення інтересів і позицій сторін; </a:t>
            </a:r>
          </a:p>
          <a:p>
            <a:pPr marL="0" indent="0" algn="just">
              <a:buNone/>
            </a:pPr>
            <a:r>
              <a:rPr lang="uk-UA" noProof="1">
                <a:solidFill>
                  <a:schemeClr val="tx1"/>
                </a:solidFill>
              </a:rPr>
              <a:t>2) обговорення, що передбачає вироблення можливих варіантів вирішення проблеми; </a:t>
            </a:r>
          </a:p>
          <a:p>
            <a:pPr marL="0" indent="0" algn="just">
              <a:buNone/>
            </a:pPr>
            <a:r>
              <a:rPr lang="uk-UA" noProof="1">
                <a:solidFill>
                  <a:schemeClr val="tx1"/>
                </a:solidFill>
              </a:rPr>
              <a:t>3) досягнення угоди. </a:t>
            </a:r>
          </a:p>
          <a:p>
            <a:pPr marL="0" indent="0" algn="just">
              <a:buNone/>
            </a:pPr>
            <a:r>
              <a:rPr lang="uk-UA" b="1" noProof="1">
                <a:solidFill>
                  <a:schemeClr val="tx1"/>
                </a:solidFill>
              </a:rPr>
              <a:t>4.4.1. Уточнення інтересів і позицій сторін. </a:t>
            </a:r>
            <a:r>
              <a:rPr lang="uk-UA" noProof="1">
                <a:solidFill>
                  <a:schemeClr val="tx1"/>
                </a:solidFill>
              </a:rPr>
              <a:t>Попередньо проведена підготовка до переговорів не означає, що сторони мають повне і адекватне уявлення про інтереси та позиції одна одної. Тому на першому етапі ведення переговорів взаємодія між опонентами полягає передусім у </a:t>
            </a:r>
            <a:r>
              <a:rPr lang="uk-UA" b="1" i="1" noProof="1">
                <a:solidFill>
                  <a:schemeClr val="tx1"/>
                </a:solidFill>
              </a:rPr>
              <a:t>обміні інформацією </a:t>
            </a:r>
            <a:r>
              <a:rPr lang="uk-UA" noProof="1">
                <a:solidFill>
                  <a:schemeClr val="tx1"/>
                </a:solidFill>
              </a:rPr>
              <a:t>щодо найбільш важливих спірних питань, інтересів сторін, точок зору і позицій одна одної щодо наявної проблеми. </a:t>
            </a:r>
          </a:p>
          <a:p>
            <a:pPr marL="0" indent="0" algn="just">
              <a:buNone/>
            </a:pPr>
            <a:r>
              <a:rPr lang="uk-UA" noProof="1">
                <a:solidFill>
                  <a:schemeClr val="tx1"/>
                </a:solidFill>
              </a:rPr>
              <a:t>Важливість цього етапу полягає і в тому, що він має істотне значення для </a:t>
            </a:r>
            <a:r>
              <a:rPr lang="uk-UA" b="1" i="1" noProof="1">
                <a:solidFill>
                  <a:schemeClr val="tx1"/>
                </a:solidFill>
              </a:rPr>
              <a:t>формування атмосфери, </a:t>
            </a:r>
            <a:r>
              <a:rPr lang="uk-UA" noProof="1">
                <a:solidFill>
                  <a:schemeClr val="tx1"/>
                </a:solidFill>
              </a:rPr>
              <a:t>в якій будуть проходити переговори. Якщо сторони не зуміли налагодити нормальні робочі відносини, то у них навряд чи є шанс досягти якихось домовленостей. </a:t>
            </a:r>
          </a:p>
        </p:txBody>
      </p:sp>
    </p:spTree>
    <p:extLst>
      <p:ext uri="{BB962C8B-B14F-4D97-AF65-F5344CB8AC3E}">
        <p14:creationId xmlns:p14="http://schemas.microsoft.com/office/powerpoint/2010/main" val="358251700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1A81A691-0520-40B8-9081-0198DB9C305F}"/>
              </a:ext>
            </a:extLst>
          </p:cNvPr>
          <p:cNvSpPr>
            <a:spLocks noGrp="1"/>
          </p:cNvSpPr>
          <p:nvPr>
            <p:ph idx="1"/>
          </p:nvPr>
        </p:nvSpPr>
        <p:spPr>
          <a:xfrm>
            <a:off x="270588" y="298580"/>
            <a:ext cx="11775232" cy="6410130"/>
          </a:xfrm>
        </p:spPr>
        <p:txBody>
          <a:bodyPr anchor="t">
            <a:normAutofit/>
          </a:bodyPr>
          <a:lstStyle/>
          <a:p>
            <a:pPr marL="0" indent="0" algn="just">
              <a:buNone/>
            </a:pPr>
            <a:r>
              <a:rPr lang="uk-UA" b="1" i="1" noProof="1">
                <a:solidFill>
                  <a:schemeClr val="tx1"/>
                </a:solidFill>
              </a:rPr>
              <a:t>Елементи, що сприяють формуванню доброзичливої атмосфери в процесі ведення переговорів (Р. Фішер, С. Браун): </a:t>
            </a:r>
            <a:endParaRPr lang="uk-UA" noProof="1">
              <a:solidFill>
                <a:schemeClr val="tx1"/>
              </a:solidFill>
            </a:endParaRPr>
          </a:p>
          <a:p>
            <a:pPr marL="0" indent="0" algn="just">
              <a:buNone/>
            </a:pPr>
            <a:r>
              <a:rPr lang="uk-UA" noProof="1">
                <a:solidFill>
                  <a:schemeClr val="tx1"/>
                </a:solidFill>
              </a:rPr>
              <a:t>1. </a:t>
            </a:r>
            <a:r>
              <a:rPr lang="uk-UA" b="1" i="1" noProof="1">
                <a:solidFill>
                  <a:schemeClr val="tx1"/>
                </a:solidFill>
              </a:rPr>
              <a:t>Раціональність. </a:t>
            </a:r>
            <a:r>
              <a:rPr lang="uk-UA" noProof="1">
                <a:solidFill>
                  <a:schemeClr val="tx1"/>
                </a:solidFill>
              </a:rPr>
              <a:t>Необхідно зберігати спокій, навіть якщо інша сторона проявляє емоції. Будь-яка нестриманість руйнівним чином діє на взаємини сторін. </a:t>
            </a:r>
          </a:p>
          <a:p>
            <a:pPr marL="0" indent="0" algn="just">
              <a:buNone/>
            </a:pPr>
            <a:r>
              <a:rPr lang="uk-UA" noProof="1">
                <a:solidFill>
                  <a:schemeClr val="tx1"/>
                </a:solidFill>
              </a:rPr>
              <a:t>2. </a:t>
            </a:r>
            <a:r>
              <a:rPr lang="uk-UA" b="1" i="1" noProof="1">
                <a:solidFill>
                  <a:schemeClr val="tx1"/>
                </a:solidFill>
              </a:rPr>
              <a:t>Розуміння. </a:t>
            </a:r>
            <a:r>
              <a:rPr lang="uk-UA" noProof="1">
                <a:solidFill>
                  <a:schemeClr val="tx1"/>
                </a:solidFill>
              </a:rPr>
              <a:t>Постарайтеся зрозуміти опонента. Зневага до його точки зору обмежує можливість досягнення угоди. </a:t>
            </a:r>
          </a:p>
          <a:p>
            <a:pPr marL="0" indent="0" algn="just">
              <a:buNone/>
            </a:pPr>
            <a:r>
              <a:rPr lang="uk-UA" noProof="1">
                <a:solidFill>
                  <a:schemeClr val="tx1"/>
                </a:solidFill>
              </a:rPr>
              <a:t>3. </a:t>
            </a:r>
            <a:r>
              <a:rPr lang="uk-UA" b="1" i="1" noProof="1">
                <a:solidFill>
                  <a:schemeClr val="tx1"/>
                </a:solidFill>
              </a:rPr>
              <a:t>Спілкування. </a:t>
            </a:r>
            <a:r>
              <a:rPr lang="uk-UA" noProof="1">
                <a:solidFill>
                  <a:schemeClr val="tx1"/>
                </a:solidFill>
              </a:rPr>
              <a:t>Прямі контакти завжди можуть бути використані для поліпшення відносин між опонентами. </a:t>
            </a:r>
          </a:p>
          <a:p>
            <a:pPr marL="0" indent="0" algn="just">
              <a:buNone/>
            </a:pPr>
            <a:r>
              <a:rPr lang="uk-UA" noProof="1">
                <a:solidFill>
                  <a:schemeClr val="tx1"/>
                </a:solidFill>
              </a:rPr>
              <a:t>4. </a:t>
            </a:r>
            <a:r>
              <a:rPr lang="uk-UA" b="1" i="1" noProof="1">
                <a:solidFill>
                  <a:schemeClr val="tx1"/>
                </a:solidFill>
              </a:rPr>
              <a:t>Достовірність. </a:t>
            </a:r>
            <a:r>
              <a:rPr lang="uk-UA" noProof="1">
                <a:solidFill>
                  <a:schemeClr val="tx1"/>
                </a:solidFill>
              </a:rPr>
              <a:t>Уникайте використання неправдивої інформації. </a:t>
            </a:r>
          </a:p>
          <a:p>
            <a:pPr marL="0" indent="0" algn="just">
              <a:buNone/>
            </a:pPr>
            <a:r>
              <a:rPr lang="uk-UA" noProof="1">
                <a:solidFill>
                  <a:schemeClr val="tx1"/>
                </a:solidFill>
              </a:rPr>
              <a:t>5. </a:t>
            </a:r>
            <a:r>
              <a:rPr lang="uk-UA" b="1" i="1" noProof="1">
                <a:solidFill>
                  <a:schemeClr val="tx1"/>
                </a:solidFill>
              </a:rPr>
              <a:t>Уникання повчального тону. </a:t>
            </a:r>
            <a:r>
              <a:rPr lang="uk-UA" noProof="1">
                <a:solidFill>
                  <a:schemeClr val="tx1"/>
                </a:solidFill>
              </a:rPr>
              <a:t>Зневажливі інтонації, менторський тон, безапеляційність висловлювань трактуються як демонстрація переваги, прояв неповаги і викликають роздратування. </a:t>
            </a:r>
          </a:p>
          <a:p>
            <a:pPr marL="0" indent="0" algn="just">
              <a:buNone/>
            </a:pPr>
            <a:r>
              <a:rPr lang="uk-UA" noProof="1">
                <a:solidFill>
                  <a:schemeClr val="tx1"/>
                </a:solidFill>
              </a:rPr>
              <a:t>6. </a:t>
            </a:r>
            <a:r>
              <a:rPr lang="uk-UA" b="1" i="1" noProof="1">
                <a:solidFill>
                  <a:schemeClr val="tx1"/>
                </a:solidFill>
              </a:rPr>
              <a:t>Відкритість до сприйняття іншої точки зору. </a:t>
            </a:r>
            <a:r>
              <a:rPr lang="uk-UA" noProof="1">
                <a:solidFill>
                  <a:schemeClr val="tx1"/>
                </a:solidFill>
              </a:rPr>
              <a:t>Постарайтеся вникнути в суть уявлень опонента. Адже зрозуміти точку зору іншого – ще не означає погодитися з нею. А нетерпимість до поглядів опонента – це якраз вірний шлях до розриву відносин. </a:t>
            </a:r>
          </a:p>
        </p:txBody>
      </p:sp>
    </p:spTree>
    <p:extLst>
      <p:ext uri="{BB962C8B-B14F-4D97-AF65-F5344CB8AC3E}">
        <p14:creationId xmlns:p14="http://schemas.microsoft.com/office/powerpoint/2010/main" val="323167958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1A81A691-0520-40B8-9081-0198DB9C305F}"/>
              </a:ext>
            </a:extLst>
          </p:cNvPr>
          <p:cNvSpPr>
            <a:spLocks noGrp="1"/>
          </p:cNvSpPr>
          <p:nvPr>
            <p:ph idx="1"/>
          </p:nvPr>
        </p:nvSpPr>
        <p:spPr>
          <a:xfrm>
            <a:off x="270588" y="298580"/>
            <a:ext cx="11775232" cy="6410130"/>
          </a:xfrm>
        </p:spPr>
        <p:txBody>
          <a:bodyPr>
            <a:normAutofit/>
          </a:bodyPr>
          <a:lstStyle/>
          <a:p>
            <a:pPr marL="0" indent="0" algn="just">
              <a:buNone/>
            </a:pPr>
            <a:r>
              <a:rPr lang="uk-UA" b="1" noProof="1">
                <a:solidFill>
                  <a:schemeClr val="tx1"/>
                </a:solidFill>
              </a:rPr>
              <a:t>4.4.2. Обговорення </a:t>
            </a:r>
            <a:r>
              <a:rPr lang="uk-UA" noProof="1">
                <a:solidFill>
                  <a:schemeClr val="tx1"/>
                </a:solidFill>
              </a:rPr>
              <a:t>– це другий етап ведення переговорів, найвідповідальніший і, як правило, найважчий. На цьому етапі учасники переговорів повинні </a:t>
            </a:r>
            <a:r>
              <a:rPr lang="uk-UA" b="1" i="1" noProof="1">
                <a:solidFill>
                  <a:schemeClr val="tx1"/>
                </a:solidFill>
              </a:rPr>
              <a:t>виробити основні параметри спільного вирішення проблеми. </a:t>
            </a:r>
            <a:r>
              <a:rPr lang="uk-UA" noProof="1">
                <a:solidFill>
                  <a:schemeClr val="tx1"/>
                </a:solidFill>
              </a:rPr>
              <a:t>Вносячи пропозиції, розкриваючи той чи інший варіант рішення і обговорюючи ці варіанти, опоненти можуть посилити або послабити власні позиції, багато в чому визначаючи цим результат переговорів. Не останню роль відіграють уміння слухати, переконувати, задавати питання, мислити творчо. Варто зупинитися детальніше на цих уміннях. </a:t>
            </a:r>
          </a:p>
          <a:p>
            <a:pPr marL="0" indent="0" algn="just">
              <a:buNone/>
            </a:pPr>
            <a:r>
              <a:rPr lang="uk-UA" b="1" i="1" noProof="1">
                <a:solidFill>
                  <a:schemeClr val="tx1"/>
                </a:solidFill>
              </a:rPr>
              <a:t>1. Уміння слухати </a:t>
            </a:r>
            <a:r>
              <a:rPr lang="uk-UA" noProof="1">
                <a:solidFill>
                  <a:schemeClr val="tx1"/>
                </a:solidFill>
              </a:rPr>
              <a:t>лежить в основі будь-яких переговорів. Часто опоненти впевнені, що вони адекватно зрозуміють один одного, не докладаючи особливих зусиль. Однак слухання – це дуже непросте мистецтво. Для адекватного сприйняття і розуміння інформації учасники переговорів мають опанувати прийоми нерефлексивного і рефлексивного слухання. </a:t>
            </a:r>
          </a:p>
          <a:p>
            <a:pPr marL="0" indent="0" algn="just">
              <a:buNone/>
            </a:pPr>
            <a:r>
              <a:rPr lang="uk-UA" b="1" i="1" noProof="1">
                <a:solidFill>
                  <a:schemeClr val="tx1"/>
                </a:solidFill>
              </a:rPr>
              <a:t>2. Уміння переконувати </a:t>
            </a:r>
            <a:r>
              <a:rPr lang="uk-UA" noProof="1">
                <a:solidFill>
                  <a:schemeClr val="tx1"/>
                </a:solidFill>
              </a:rPr>
              <a:t>необхідне для того, щоб домогтися згоди опонента з висловленою точкою зору. Характерною особливістю переконання є те, що воно звернене передусім до розуму людини і здійснюється за допомогою аргументації, тобто системи тверджень, призначених для обгрунтування або спростування будь-якої думки. </a:t>
            </a:r>
          </a:p>
          <a:p>
            <a:pPr marL="0" indent="0" algn="just">
              <a:buNone/>
            </a:pPr>
            <a:r>
              <a:rPr lang="uk-UA" noProof="1">
                <a:solidFill>
                  <a:schemeClr val="tx1"/>
                </a:solidFill>
              </a:rPr>
              <a:t>Для обґрунтування своєї точки зору або спростування точки зору опонента можна використовувати різні </a:t>
            </a:r>
            <a:r>
              <a:rPr lang="uk-UA" b="1" i="1" noProof="1">
                <a:solidFill>
                  <a:schemeClr val="tx1"/>
                </a:solidFill>
              </a:rPr>
              <a:t>методи аргументації. </a:t>
            </a:r>
            <a:endParaRPr lang="uk-UA" noProof="1">
              <a:solidFill>
                <a:schemeClr val="tx1"/>
              </a:solidFill>
            </a:endParaRPr>
          </a:p>
        </p:txBody>
      </p:sp>
    </p:spTree>
    <p:extLst>
      <p:ext uri="{BB962C8B-B14F-4D97-AF65-F5344CB8AC3E}">
        <p14:creationId xmlns:p14="http://schemas.microsoft.com/office/powerpoint/2010/main" val="232798022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1A81A691-0520-40B8-9081-0198DB9C305F}"/>
              </a:ext>
            </a:extLst>
          </p:cNvPr>
          <p:cNvSpPr>
            <a:spLocks noGrp="1"/>
          </p:cNvSpPr>
          <p:nvPr>
            <p:ph idx="1"/>
          </p:nvPr>
        </p:nvSpPr>
        <p:spPr>
          <a:xfrm>
            <a:off x="270588" y="298580"/>
            <a:ext cx="11775232" cy="6410130"/>
          </a:xfrm>
        </p:spPr>
        <p:txBody>
          <a:bodyPr anchor="t">
            <a:normAutofit/>
          </a:bodyPr>
          <a:lstStyle/>
          <a:p>
            <a:pPr marL="0" indent="0" algn="just">
              <a:buNone/>
            </a:pPr>
            <a:r>
              <a:rPr lang="uk-UA" b="1" i="1" noProof="1">
                <a:solidFill>
                  <a:schemeClr val="tx1"/>
                </a:solidFill>
              </a:rPr>
              <a:t>Методи аргументації</a:t>
            </a:r>
            <a:r>
              <a:rPr lang="uk-UA" noProof="1">
                <a:solidFill>
                  <a:schemeClr val="tx1"/>
                </a:solidFill>
              </a:rPr>
              <a:t>: </a:t>
            </a:r>
          </a:p>
          <a:p>
            <a:pPr marL="0" indent="0" algn="just">
              <a:buNone/>
            </a:pPr>
            <a:r>
              <a:rPr lang="uk-UA" noProof="1">
                <a:solidFill>
                  <a:schemeClr val="tx1"/>
                </a:solidFill>
              </a:rPr>
              <a:t>1) </a:t>
            </a:r>
            <a:r>
              <a:rPr lang="uk-UA" b="1" i="1" noProof="1">
                <a:solidFill>
                  <a:schemeClr val="tx1"/>
                </a:solidFill>
              </a:rPr>
              <a:t>фундаментальний </a:t>
            </a:r>
            <a:r>
              <a:rPr lang="uk-UA" noProof="1">
                <a:solidFill>
                  <a:schemeClr val="tx1"/>
                </a:solidFill>
              </a:rPr>
              <a:t>– виклад фактів і конкретних відомостей; </a:t>
            </a:r>
          </a:p>
          <a:p>
            <a:pPr marL="0" indent="0" algn="just">
              <a:buNone/>
            </a:pPr>
            <a:r>
              <a:rPr lang="uk-UA" noProof="1">
                <a:solidFill>
                  <a:schemeClr val="tx1"/>
                </a:solidFill>
              </a:rPr>
              <a:t>2) </a:t>
            </a:r>
            <a:r>
              <a:rPr lang="uk-UA" b="1" i="1" noProof="1">
                <a:solidFill>
                  <a:schemeClr val="tx1"/>
                </a:solidFill>
              </a:rPr>
              <a:t>метод протиріччя </a:t>
            </a:r>
            <a:r>
              <a:rPr lang="uk-UA" noProof="1">
                <a:solidFill>
                  <a:schemeClr val="tx1"/>
                </a:solidFill>
              </a:rPr>
              <a:t>– заснований на виявленні суперечностей у міркуваннях опонента; </a:t>
            </a:r>
          </a:p>
          <a:p>
            <a:pPr marL="0" indent="0" algn="just">
              <a:buNone/>
            </a:pPr>
            <a:r>
              <a:rPr lang="uk-UA" noProof="1">
                <a:solidFill>
                  <a:schemeClr val="tx1"/>
                </a:solidFill>
              </a:rPr>
              <a:t>3) </a:t>
            </a:r>
            <a:r>
              <a:rPr lang="uk-UA" b="1" i="1" noProof="1">
                <a:solidFill>
                  <a:schemeClr val="tx1"/>
                </a:solidFill>
              </a:rPr>
              <a:t>метод формулювання висновків </a:t>
            </a:r>
            <a:r>
              <a:rPr lang="uk-UA" noProof="1">
                <a:solidFill>
                  <a:schemeClr val="tx1"/>
                </a:solidFill>
              </a:rPr>
              <a:t>– заснований на точній аргументації, яка за допомогою власних висновків веде до бажаного підсумку; </a:t>
            </a:r>
          </a:p>
          <a:p>
            <a:pPr marL="0" indent="0" algn="just">
              <a:buNone/>
            </a:pPr>
            <a:r>
              <a:rPr lang="uk-UA" noProof="1">
                <a:solidFill>
                  <a:schemeClr val="tx1"/>
                </a:solidFill>
              </a:rPr>
              <a:t>4) </a:t>
            </a:r>
            <a:r>
              <a:rPr lang="uk-UA" b="1" i="1" noProof="1">
                <a:solidFill>
                  <a:schemeClr val="tx1"/>
                </a:solidFill>
              </a:rPr>
              <a:t>метод порівняння </a:t>
            </a:r>
            <a:r>
              <a:rPr lang="uk-UA" noProof="1">
                <a:solidFill>
                  <a:schemeClr val="tx1"/>
                </a:solidFill>
              </a:rPr>
              <a:t>– додає міркуванням яскравості, робить їх більш зримими; </a:t>
            </a:r>
          </a:p>
          <a:p>
            <a:pPr marL="0" indent="0" algn="just">
              <a:buNone/>
            </a:pPr>
            <a:r>
              <a:rPr lang="uk-UA" noProof="1">
                <a:solidFill>
                  <a:schemeClr val="tx1"/>
                </a:solidFill>
              </a:rPr>
              <a:t>5) </a:t>
            </a:r>
            <a:r>
              <a:rPr lang="uk-UA" b="1" i="1" noProof="1">
                <a:solidFill>
                  <a:schemeClr val="tx1"/>
                </a:solidFill>
              </a:rPr>
              <a:t>метод «так ..., але» </a:t>
            </a:r>
            <a:r>
              <a:rPr lang="uk-UA" noProof="1">
                <a:solidFill>
                  <a:schemeClr val="tx1"/>
                </a:solidFill>
              </a:rPr>
              <a:t>використовується у тому випадку, якщо опонент акцентує увагу або тільки на перевагах, або тільки на слабких сторонах обговорюваного варіанта вирішення проблеми. Метод дозволяє спочатку погодитися з твердженням, а потім заперечити його, що дає хороший психологічний ефект; </a:t>
            </a:r>
          </a:p>
          <a:p>
            <a:pPr marL="0" indent="0" algn="just">
              <a:buNone/>
            </a:pPr>
            <a:r>
              <a:rPr lang="uk-UA" noProof="1">
                <a:solidFill>
                  <a:schemeClr val="tx1"/>
                </a:solidFill>
              </a:rPr>
              <a:t>6) </a:t>
            </a:r>
            <a:r>
              <a:rPr lang="uk-UA" b="1" i="1" noProof="1">
                <a:solidFill>
                  <a:schemeClr val="tx1"/>
                </a:solidFill>
              </a:rPr>
              <a:t>метод підхоплення репліки </a:t>
            </a:r>
            <a:r>
              <a:rPr lang="uk-UA" noProof="1">
                <a:solidFill>
                  <a:schemeClr val="tx1"/>
                </a:solidFill>
              </a:rPr>
              <a:t>– передбачає вміння застосувати репліку опонента з метою посилення власної аргументації. </a:t>
            </a:r>
          </a:p>
          <a:p>
            <a:pPr marL="0" indent="0" algn="just">
              <a:buNone/>
            </a:pPr>
            <a:r>
              <a:rPr lang="uk-UA" noProof="1">
                <a:solidFill>
                  <a:schemeClr val="tx1"/>
                </a:solidFill>
              </a:rPr>
              <a:t>Переконати опонента в ході дискусії настільки ж важливо, як і непросто. Необґрунтований оптимізм тут не доречний, інакше переговори ризикують перетворитися в зіткнення більярдних куль, які розлітаються в різні боки, не змінюючи ні форми, ні кольору. </a:t>
            </a:r>
          </a:p>
        </p:txBody>
      </p:sp>
    </p:spTree>
    <p:extLst>
      <p:ext uri="{BB962C8B-B14F-4D97-AF65-F5344CB8AC3E}">
        <p14:creationId xmlns:p14="http://schemas.microsoft.com/office/powerpoint/2010/main" val="7294316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1A81A691-0520-40B8-9081-0198DB9C305F}"/>
              </a:ext>
            </a:extLst>
          </p:cNvPr>
          <p:cNvSpPr>
            <a:spLocks noGrp="1"/>
          </p:cNvSpPr>
          <p:nvPr>
            <p:ph idx="1"/>
          </p:nvPr>
        </p:nvSpPr>
        <p:spPr>
          <a:xfrm>
            <a:off x="270588" y="298580"/>
            <a:ext cx="11775232" cy="6410130"/>
          </a:xfrm>
        </p:spPr>
        <p:txBody>
          <a:bodyPr>
            <a:normAutofit/>
          </a:bodyPr>
          <a:lstStyle/>
          <a:p>
            <a:pPr marL="0" indent="0" algn="just">
              <a:buNone/>
            </a:pPr>
            <a:r>
              <a:rPr lang="uk-UA" noProof="1">
                <a:solidFill>
                  <a:schemeClr val="tx1"/>
                </a:solidFill>
              </a:rPr>
              <a:t>• </a:t>
            </a:r>
            <a:r>
              <a:rPr lang="uk-UA" b="1" i="1" noProof="1">
                <a:solidFill>
                  <a:schemeClr val="tx1"/>
                </a:solidFill>
              </a:rPr>
              <a:t>риторичні </a:t>
            </a:r>
            <a:r>
              <a:rPr lang="uk-UA" noProof="1">
                <a:solidFill>
                  <a:schemeClr val="tx1"/>
                </a:solidFill>
              </a:rPr>
              <a:t>– твердження чи заперечення, виражене в питальній формі, яке не потребує відповіді. Подібні питання дозволяють ненав'язливо схилити опонента до думки промовця; </a:t>
            </a:r>
          </a:p>
          <a:p>
            <a:pPr marL="0" indent="0" algn="just">
              <a:buNone/>
            </a:pPr>
            <a:r>
              <a:rPr lang="uk-UA" noProof="1">
                <a:solidFill>
                  <a:schemeClr val="tx1"/>
                </a:solidFill>
              </a:rPr>
              <a:t>• </a:t>
            </a:r>
            <a:r>
              <a:rPr lang="uk-UA" b="1" i="1" noProof="1">
                <a:solidFill>
                  <a:schemeClr val="tx1"/>
                </a:solidFill>
              </a:rPr>
              <a:t>навідні – </a:t>
            </a:r>
            <a:r>
              <a:rPr lang="uk-UA" noProof="1">
                <a:solidFill>
                  <a:schemeClr val="tx1"/>
                </a:solidFill>
              </a:rPr>
              <a:t>містять елементи необхідної відповіді. Їх можна використовувати, коли необхідно отримати підтвердження точки зору промовця чи направити переговори в потрібне русло; </a:t>
            </a:r>
          </a:p>
          <a:p>
            <a:pPr marL="0" indent="0" algn="just">
              <a:buNone/>
            </a:pPr>
            <a:r>
              <a:rPr lang="uk-UA" noProof="1">
                <a:solidFill>
                  <a:schemeClr val="tx1"/>
                </a:solidFill>
              </a:rPr>
              <a:t>• </a:t>
            </a:r>
            <a:r>
              <a:rPr lang="uk-UA" b="1" i="1" noProof="1">
                <a:solidFill>
                  <a:schemeClr val="tx1"/>
                </a:solidFill>
              </a:rPr>
              <a:t>альтернативні </a:t>
            </a:r>
            <a:r>
              <a:rPr lang="uk-UA" noProof="1">
                <a:solidFill>
                  <a:schemeClr val="tx1"/>
                </a:solidFill>
              </a:rPr>
              <a:t>– надають опонентові можливість вибору з двох-трьох варіантів, що дозволяє швидше прийняти рішення. </a:t>
            </a:r>
          </a:p>
          <a:p>
            <a:pPr marL="0" indent="0" algn="just">
              <a:buNone/>
            </a:pPr>
            <a:r>
              <a:rPr lang="uk-UA" b="1" i="1" noProof="1">
                <a:solidFill>
                  <a:schemeClr val="tx1"/>
                </a:solidFill>
              </a:rPr>
              <a:t>3. Уміння задавати питання </a:t>
            </a:r>
            <a:r>
              <a:rPr lang="uk-UA" noProof="1">
                <a:solidFill>
                  <a:schemeClr val="tx1"/>
                </a:solidFill>
              </a:rPr>
              <a:t>– не менш важлива складова ефективного обговорення пропозицій сторін. Правильно поставлене запитання дозволяє уточнити точку зору опонента, отримати від нього додаткову інформацію, активізувати процес обговорення, направити дискусію у потрібне русло. </a:t>
            </a:r>
          </a:p>
          <a:p>
            <a:pPr marL="0" indent="0" algn="just">
              <a:buNone/>
            </a:pPr>
            <a:r>
              <a:rPr lang="uk-UA" noProof="1">
                <a:solidFill>
                  <a:schemeClr val="tx1"/>
                </a:solidFill>
              </a:rPr>
              <a:t>Нагадаємо, що існують закриті і відкриті, інформаційні, дзеркальні і естафетні питання. Найчастіше виділяють такі види питань: </a:t>
            </a:r>
          </a:p>
          <a:p>
            <a:pPr marL="0" indent="0" algn="just">
              <a:buNone/>
            </a:pPr>
            <a:r>
              <a:rPr lang="uk-UA" b="1" i="1" noProof="1">
                <a:solidFill>
                  <a:schemeClr val="tx1"/>
                </a:solidFill>
              </a:rPr>
              <a:t>4. Уміння мислити творчо. </a:t>
            </a:r>
            <a:r>
              <a:rPr lang="uk-UA" noProof="1">
                <a:solidFill>
                  <a:schemeClr val="tx1"/>
                </a:solidFill>
              </a:rPr>
              <a:t>Всі зусилля сторін у процесі обговорення пропозицій щодо розроблення можливих варіантів вирішення проблеми можуть обернутися крахом, якщо опоненти самі створюють перешкоди на цьому шляху. Проблема полягає в тому, що люди нерідко схильні до </a:t>
            </a:r>
            <a:r>
              <a:rPr lang="uk-UA" b="1" i="1" noProof="1">
                <a:solidFill>
                  <a:schemeClr val="tx1"/>
                </a:solidFill>
              </a:rPr>
              <a:t>шаблонного </a:t>
            </a:r>
            <a:r>
              <a:rPr lang="uk-UA" noProof="1">
                <a:solidFill>
                  <a:schemeClr val="tx1"/>
                </a:solidFill>
              </a:rPr>
              <a:t>мислення. </a:t>
            </a:r>
          </a:p>
        </p:txBody>
      </p:sp>
    </p:spTree>
    <p:extLst>
      <p:ext uri="{BB962C8B-B14F-4D97-AF65-F5344CB8AC3E}">
        <p14:creationId xmlns:p14="http://schemas.microsoft.com/office/powerpoint/2010/main" val="242969079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1A81A691-0520-40B8-9081-0198DB9C305F}"/>
              </a:ext>
            </a:extLst>
          </p:cNvPr>
          <p:cNvSpPr>
            <a:spLocks noGrp="1"/>
          </p:cNvSpPr>
          <p:nvPr>
            <p:ph idx="1"/>
          </p:nvPr>
        </p:nvSpPr>
        <p:spPr>
          <a:xfrm>
            <a:off x="270588" y="298580"/>
            <a:ext cx="11775232" cy="6410130"/>
          </a:xfrm>
        </p:spPr>
        <p:txBody>
          <a:bodyPr anchor="t">
            <a:normAutofit/>
          </a:bodyPr>
          <a:lstStyle/>
          <a:p>
            <a:pPr marL="0" indent="0" algn="ctr">
              <a:buNone/>
            </a:pPr>
            <a:r>
              <a:rPr lang="uk-UA" b="1" dirty="0">
                <a:solidFill>
                  <a:schemeClr val="tx1"/>
                </a:solidFill>
              </a:rPr>
              <a:t>4.1. Переговори як різновид бізнес-комунікації </a:t>
            </a:r>
          </a:p>
          <a:p>
            <a:pPr marL="0" indent="0">
              <a:buNone/>
            </a:pPr>
            <a:endParaRPr lang="uk-UA" dirty="0">
              <a:solidFill>
                <a:schemeClr val="tx1"/>
              </a:solidFill>
            </a:endParaRPr>
          </a:p>
          <a:p>
            <a:pPr marL="0" indent="0" algn="just">
              <a:buNone/>
            </a:pPr>
            <a:r>
              <a:rPr lang="uk-UA" dirty="0">
                <a:solidFill>
                  <a:schemeClr val="tx1"/>
                </a:solidFill>
              </a:rPr>
              <a:t>Переговори – це невід'ємна частина бізнес-</a:t>
            </a:r>
            <a:r>
              <a:rPr lang="uk-UA" dirty="0" err="1">
                <a:solidFill>
                  <a:schemeClr val="tx1"/>
                </a:solidFill>
              </a:rPr>
              <a:t>комунікаціи</a:t>
            </a:r>
            <a:r>
              <a:rPr lang="uk-UA" dirty="0">
                <a:solidFill>
                  <a:schemeClr val="tx1"/>
                </a:solidFill>
              </a:rPr>
              <a:t>̆. І їх успіх залежить не тільки від хорошого знання предмета обговорення, а й від володіння технікою ведення переговорів, яка навряд чи може бути представлена у вигляді якогось вичерпного набору готових рецептів. Щоб </a:t>
            </a:r>
            <a:r>
              <a:rPr lang="uk-UA" dirty="0" err="1">
                <a:solidFill>
                  <a:schemeClr val="tx1"/>
                </a:solidFill>
              </a:rPr>
              <a:t>грамотно</a:t>
            </a:r>
            <a:r>
              <a:rPr lang="uk-UA" dirty="0">
                <a:solidFill>
                  <a:schemeClr val="tx1"/>
                </a:solidFill>
              </a:rPr>
              <a:t> і впевнено вести переговори, важливо розуміти, у чому полягає їх специфіка, яку мету ставлять перед собою учасники, якою є загальна модель переговорного процесу. </a:t>
            </a:r>
          </a:p>
          <a:p>
            <a:pPr marL="0" indent="0" algn="just">
              <a:buNone/>
            </a:pPr>
            <a:r>
              <a:rPr lang="uk-UA" dirty="0">
                <a:solidFill>
                  <a:schemeClr val="tx1"/>
                </a:solidFill>
              </a:rPr>
              <a:t>Переговори, які відбуваються як у рамках співпраці, так і в умовах конфлікту, обов'язково передбачають </a:t>
            </a:r>
            <a:r>
              <a:rPr lang="uk-UA" b="1" i="1" dirty="0">
                <a:solidFill>
                  <a:schemeClr val="tx1"/>
                </a:solidFill>
              </a:rPr>
              <a:t>спілкування учасників. </a:t>
            </a:r>
            <a:r>
              <a:rPr lang="uk-UA" dirty="0">
                <a:solidFill>
                  <a:schemeClr val="tx1"/>
                </a:solidFill>
              </a:rPr>
              <a:t>Отже, </a:t>
            </a:r>
            <a:r>
              <a:rPr lang="uk-UA" dirty="0" err="1">
                <a:solidFill>
                  <a:schemeClr val="tx1"/>
                </a:solidFill>
              </a:rPr>
              <a:t>переговорнии</a:t>
            </a:r>
            <a:r>
              <a:rPr lang="uk-UA" dirty="0">
                <a:solidFill>
                  <a:schemeClr val="tx1"/>
                </a:solidFill>
              </a:rPr>
              <a:t>̆ процес включає </a:t>
            </a:r>
            <a:r>
              <a:rPr lang="uk-UA" dirty="0" err="1">
                <a:solidFill>
                  <a:schemeClr val="tx1"/>
                </a:solidFill>
              </a:rPr>
              <a:t>перцептивну</a:t>
            </a:r>
            <a:r>
              <a:rPr lang="uk-UA" dirty="0">
                <a:solidFill>
                  <a:schemeClr val="tx1"/>
                </a:solidFill>
              </a:rPr>
              <a:t>, комунікативну і інтерактивну сторони спілкування. Довідково: </a:t>
            </a:r>
            <a:r>
              <a:rPr lang="uk-UA" dirty="0" err="1">
                <a:solidFill>
                  <a:schemeClr val="tx1"/>
                </a:solidFill>
              </a:rPr>
              <a:t>перцептивнии</a:t>
            </a:r>
            <a:r>
              <a:rPr lang="uk-UA" dirty="0">
                <a:solidFill>
                  <a:schemeClr val="tx1"/>
                </a:solidFill>
              </a:rPr>
              <a:t>̆ – від лат. </a:t>
            </a:r>
            <a:r>
              <a:rPr lang="uk-UA" dirty="0" err="1">
                <a:solidFill>
                  <a:schemeClr val="tx1"/>
                </a:solidFill>
              </a:rPr>
              <a:t>perceptio</a:t>
            </a:r>
            <a:r>
              <a:rPr lang="uk-UA" dirty="0">
                <a:solidFill>
                  <a:schemeClr val="tx1"/>
                </a:solidFill>
              </a:rPr>
              <a:t> – </a:t>
            </a:r>
            <a:r>
              <a:rPr lang="uk-UA" dirty="0" err="1">
                <a:solidFill>
                  <a:schemeClr val="tx1"/>
                </a:solidFill>
              </a:rPr>
              <a:t>сприйняття</a:t>
            </a:r>
            <a:r>
              <a:rPr lang="uk-UA" dirty="0">
                <a:solidFill>
                  <a:schemeClr val="tx1"/>
                </a:solidFill>
              </a:rPr>
              <a:t>, відображення об'єктивної </a:t>
            </a:r>
            <a:r>
              <a:rPr lang="uk-UA" dirty="0" err="1">
                <a:solidFill>
                  <a:schemeClr val="tx1"/>
                </a:solidFill>
              </a:rPr>
              <a:t>дійсності</a:t>
            </a:r>
            <a:r>
              <a:rPr lang="uk-UA" dirty="0">
                <a:solidFill>
                  <a:schemeClr val="tx1"/>
                </a:solidFill>
              </a:rPr>
              <a:t> органами чуттів, тобто </a:t>
            </a:r>
            <a:r>
              <a:rPr lang="uk-UA" dirty="0" err="1">
                <a:solidFill>
                  <a:schemeClr val="tx1"/>
                </a:solidFill>
              </a:rPr>
              <a:t>такии</a:t>
            </a:r>
            <a:r>
              <a:rPr lang="uk-UA" dirty="0">
                <a:solidFill>
                  <a:schemeClr val="tx1"/>
                </a:solidFill>
              </a:rPr>
              <a:t>̆, що стосується </a:t>
            </a:r>
            <a:r>
              <a:rPr lang="uk-UA" dirty="0" err="1">
                <a:solidFill>
                  <a:schemeClr val="tx1"/>
                </a:solidFill>
              </a:rPr>
              <a:t>сприйняття</a:t>
            </a:r>
            <a:r>
              <a:rPr lang="uk-UA" dirty="0">
                <a:solidFill>
                  <a:schemeClr val="tx1"/>
                </a:solidFill>
              </a:rPr>
              <a:t>. </a:t>
            </a:r>
          </a:p>
          <a:p>
            <a:pPr marL="0" indent="0" algn="just">
              <a:buNone/>
            </a:pPr>
            <a:r>
              <a:rPr lang="uk-UA" dirty="0">
                <a:solidFill>
                  <a:schemeClr val="tx1"/>
                </a:solidFill>
              </a:rPr>
              <a:t>Зневажливе ставлення учасників до будь-якої з цих сторін переговорів створює додаткові перешкоди на шляху до досягнення угоди. </a:t>
            </a:r>
          </a:p>
        </p:txBody>
      </p:sp>
    </p:spTree>
    <p:extLst>
      <p:ext uri="{BB962C8B-B14F-4D97-AF65-F5344CB8AC3E}">
        <p14:creationId xmlns:p14="http://schemas.microsoft.com/office/powerpoint/2010/main" val="80993109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1A81A691-0520-40B8-9081-0198DB9C305F}"/>
              </a:ext>
            </a:extLst>
          </p:cNvPr>
          <p:cNvSpPr>
            <a:spLocks noGrp="1"/>
          </p:cNvSpPr>
          <p:nvPr>
            <p:ph idx="1"/>
          </p:nvPr>
        </p:nvSpPr>
        <p:spPr>
          <a:xfrm>
            <a:off x="270588" y="298580"/>
            <a:ext cx="11775232" cy="6410130"/>
          </a:xfrm>
        </p:spPr>
        <p:txBody>
          <a:bodyPr>
            <a:normAutofit fontScale="92500" lnSpcReduction="20000"/>
          </a:bodyPr>
          <a:lstStyle/>
          <a:p>
            <a:pPr marL="0" indent="0" algn="just">
              <a:buNone/>
            </a:pPr>
            <a:r>
              <a:rPr lang="uk-UA" noProof="1">
                <a:solidFill>
                  <a:schemeClr val="tx1"/>
                </a:solidFill>
              </a:rPr>
              <a:t>• відмовитися від того чи іншого стереотипу; </a:t>
            </a:r>
          </a:p>
          <a:p>
            <a:pPr marL="0" indent="0" algn="just">
              <a:buNone/>
            </a:pPr>
            <a:r>
              <a:rPr lang="uk-UA" noProof="1">
                <a:solidFill>
                  <a:schemeClr val="tx1"/>
                </a:solidFill>
              </a:rPr>
              <a:t>• вільно переходити від одного аспекту питання до іншого; </a:t>
            </a:r>
          </a:p>
          <a:p>
            <a:pPr marL="0" indent="0" algn="just">
              <a:buNone/>
            </a:pPr>
            <a:r>
              <a:rPr lang="uk-UA" noProof="1">
                <a:solidFill>
                  <a:schemeClr val="tx1"/>
                </a:solidFill>
              </a:rPr>
              <a:t>• знаходити несподівані, унікальні рішення. </a:t>
            </a:r>
          </a:p>
          <a:p>
            <a:pPr marL="0" indent="0" algn="just">
              <a:buNone/>
            </a:pPr>
            <a:r>
              <a:rPr lang="uk-UA" noProof="1">
                <a:solidFill>
                  <a:schemeClr val="tx1"/>
                </a:solidFill>
              </a:rPr>
              <a:t>Шаблонність мислення учасників переговорів перешкоджає пошуку можливо більшого числа варіантів вирішення проблеми. Щоб цю перешкоду подолати, опонентам слід навчитися мислити </a:t>
            </a:r>
            <a:r>
              <a:rPr lang="uk-UA" b="1" i="1" noProof="1">
                <a:solidFill>
                  <a:schemeClr val="tx1"/>
                </a:solidFill>
              </a:rPr>
              <a:t>творчо</a:t>
            </a:r>
            <a:r>
              <a:rPr lang="uk-UA" noProof="1">
                <a:solidFill>
                  <a:schemeClr val="tx1"/>
                </a:solidFill>
              </a:rPr>
              <a:t>, що передбачає певні вміння, зокрема: </a:t>
            </a:r>
          </a:p>
          <a:p>
            <a:pPr marL="0" indent="0" algn="just">
              <a:buNone/>
            </a:pPr>
            <a:r>
              <a:rPr lang="uk-UA" b="1" i="1" noProof="1">
                <a:solidFill>
                  <a:schemeClr val="tx1"/>
                </a:solidFill>
              </a:rPr>
              <a:t>Типові помилки, що сковують творче мислення опонентів: </a:t>
            </a:r>
            <a:endParaRPr lang="uk-UA" noProof="1">
              <a:solidFill>
                <a:schemeClr val="tx1"/>
              </a:solidFill>
            </a:endParaRPr>
          </a:p>
          <a:p>
            <a:pPr marL="0" indent="0" algn="just">
              <a:buNone/>
            </a:pPr>
            <a:r>
              <a:rPr lang="uk-UA" noProof="1">
                <a:solidFill>
                  <a:schemeClr val="tx1"/>
                </a:solidFill>
              </a:rPr>
              <a:t>1. </a:t>
            </a:r>
            <a:r>
              <a:rPr lang="uk-UA" b="1" i="1" noProof="1">
                <a:solidFill>
                  <a:schemeClr val="tx1"/>
                </a:solidFill>
              </a:rPr>
              <a:t>Передчасне судження. </a:t>
            </a:r>
            <a:r>
              <a:rPr lang="uk-UA" noProof="1">
                <a:solidFill>
                  <a:schemeClr val="tx1"/>
                </a:solidFill>
              </a:rPr>
              <a:t>Критичний настрій і попередні оцінки звужують поле зору, обмежуючи кількість пропонованих варіантів. Безліч переговорів могло б мати кращий результат, якби їх учасники не відкидали відразу чужі ідеї. </a:t>
            </a:r>
          </a:p>
          <a:p>
            <a:pPr marL="0" indent="0" algn="just">
              <a:buNone/>
            </a:pPr>
            <a:r>
              <a:rPr lang="uk-UA" noProof="1">
                <a:solidFill>
                  <a:schemeClr val="tx1"/>
                </a:solidFill>
              </a:rPr>
              <a:t>2. </a:t>
            </a:r>
            <a:r>
              <a:rPr lang="uk-UA" b="1" i="1" noProof="1">
                <a:solidFill>
                  <a:schemeClr val="tx1"/>
                </a:solidFill>
              </a:rPr>
              <a:t>Пошук єдиного варіанту. </a:t>
            </a:r>
            <a:r>
              <a:rPr lang="uk-UA" noProof="1">
                <a:solidFill>
                  <a:schemeClr val="tx1"/>
                </a:solidFill>
              </a:rPr>
              <a:t>Оскільки в основу угоди ляже якесь одне рішення, сторони з самого початку прагнуть знайти цей єдиний варіант. </a:t>
            </a:r>
          </a:p>
          <a:p>
            <a:pPr marL="0" indent="0" algn="just">
              <a:buNone/>
            </a:pPr>
            <a:r>
              <a:rPr lang="uk-UA" noProof="1">
                <a:solidFill>
                  <a:schemeClr val="tx1"/>
                </a:solidFill>
              </a:rPr>
              <a:t>3. </a:t>
            </a:r>
            <a:r>
              <a:rPr lang="uk-UA" b="1" i="1" noProof="1">
                <a:solidFill>
                  <a:schemeClr val="tx1"/>
                </a:solidFill>
              </a:rPr>
              <a:t>Впевненість у неможливості «збільшити пиріг». </a:t>
            </a:r>
            <a:r>
              <a:rPr lang="uk-UA" noProof="1">
                <a:solidFill>
                  <a:schemeClr val="tx1"/>
                </a:solidFill>
              </a:rPr>
              <a:t>Перешкодою для створення різноманітних варіантів вирішення проблеми є впевненість опонентів у тому, що виграш для одного можливий лише за рахунок програшу іншого. </a:t>
            </a:r>
          </a:p>
          <a:p>
            <a:pPr marL="0" indent="0" algn="just">
              <a:buNone/>
            </a:pPr>
            <a:r>
              <a:rPr lang="uk-UA" noProof="1">
                <a:solidFill>
                  <a:schemeClr val="tx1"/>
                </a:solidFill>
              </a:rPr>
              <a:t>4. </a:t>
            </a:r>
            <a:r>
              <a:rPr lang="uk-UA" b="1" i="1" noProof="1">
                <a:solidFill>
                  <a:schemeClr val="tx1"/>
                </a:solidFill>
              </a:rPr>
              <a:t>«Вирішення їхньої проблеми </a:t>
            </a:r>
            <a:r>
              <a:rPr lang="uk-UA" noProof="1">
                <a:solidFill>
                  <a:schemeClr val="tx1"/>
                </a:solidFill>
              </a:rPr>
              <a:t>– </a:t>
            </a:r>
            <a:r>
              <a:rPr lang="uk-UA" b="1" i="1" noProof="1">
                <a:solidFill>
                  <a:schemeClr val="tx1"/>
                </a:solidFill>
              </a:rPr>
              <a:t>це їхня проблема</a:t>
            </a:r>
            <a:r>
              <a:rPr lang="uk-UA" noProof="1">
                <a:solidFill>
                  <a:schemeClr val="tx1"/>
                </a:solidFill>
              </a:rPr>
              <a:t>». Вступаючи на шлях переговорів, учасники орієнтуються на укладання тієї чи іншої угоди. Але при цьому часто концентрують зусилля головним чином на способах реалізації лише власних інтересів, надаючи іншій стороні самостійно піклуватися про вирішення своїх проблем. </a:t>
            </a:r>
          </a:p>
          <a:p>
            <a:pPr marL="0" indent="0" algn="just">
              <a:buNone/>
            </a:pPr>
            <a:r>
              <a:rPr lang="uk-UA" noProof="1">
                <a:solidFill>
                  <a:schemeClr val="tx1"/>
                </a:solidFill>
              </a:rPr>
              <a:t>Подібні прорахунки учасників переговорів створюють складні для подолання бар'єри на шляху до досягнення угоди. Уникнути їх можна, скориставшись рекомендаціями, що викладені нижче. </a:t>
            </a:r>
          </a:p>
        </p:txBody>
      </p:sp>
    </p:spTree>
    <p:extLst>
      <p:ext uri="{BB962C8B-B14F-4D97-AF65-F5344CB8AC3E}">
        <p14:creationId xmlns:p14="http://schemas.microsoft.com/office/powerpoint/2010/main" val="100789413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1A81A691-0520-40B8-9081-0198DB9C305F}"/>
              </a:ext>
            </a:extLst>
          </p:cNvPr>
          <p:cNvSpPr>
            <a:spLocks noGrp="1"/>
          </p:cNvSpPr>
          <p:nvPr>
            <p:ph idx="1"/>
          </p:nvPr>
        </p:nvSpPr>
        <p:spPr>
          <a:xfrm>
            <a:off x="270588" y="298580"/>
            <a:ext cx="11775232" cy="6410130"/>
          </a:xfrm>
        </p:spPr>
        <p:txBody>
          <a:bodyPr>
            <a:normAutofit fontScale="92500" lnSpcReduction="20000"/>
          </a:bodyPr>
          <a:lstStyle/>
          <a:p>
            <a:pPr marL="0" indent="0" algn="just">
              <a:buNone/>
            </a:pPr>
            <a:r>
              <a:rPr lang="uk-UA" b="1" noProof="1">
                <a:solidFill>
                  <a:schemeClr val="tx1"/>
                </a:solidFill>
              </a:rPr>
              <a:t>Рекомендації щодо створення варіантів вирішення проблеми. </a:t>
            </a:r>
            <a:endParaRPr lang="uk-UA" noProof="1">
              <a:solidFill>
                <a:schemeClr val="tx1"/>
              </a:solidFill>
            </a:endParaRPr>
          </a:p>
          <a:p>
            <a:pPr marL="0" indent="0" algn="just">
              <a:buNone/>
            </a:pPr>
            <a:r>
              <a:rPr lang="uk-UA" noProof="1">
                <a:solidFill>
                  <a:schemeClr val="tx1"/>
                </a:solidFill>
              </a:rPr>
              <a:t>1. </a:t>
            </a:r>
            <a:r>
              <a:rPr lang="uk-UA" b="1" i="1" noProof="1">
                <a:solidFill>
                  <a:schemeClr val="tx1"/>
                </a:solidFill>
              </a:rPr>
              <a:t>Відокремлюйте пошук варіантів від їх оцінки. </a:t>
            </a:r>
            <a:r>
              <a:rPr lang="uk-UA" noProof="1">
                <a:solidFill>
                  <a:schemeClr val="tx1"/>
                </a:solidFill>
              </a:rPr>
              <a:t>Учасникам переговорів необхідно спочатку виробити можливі рішення і лише потім вибирати найбільш прийнятні серед них. </a:t>
            </a:r>
          </a:p>
          <a:p>
            <a:pPr marL="0" indent="0" algn="just">
              <a:buNone/>
            </a:pPr>
            <a:r>
              <a:rPr lang="uk-UA" noProof="1">
                <a:solidFill>
                  <a:schemeClr val="tx1"/>
                </a:solidFill>
              </a:rPr>
              <a:t>2. </a:t>
            </a:r>
            <a:r>
              <a:rPr lang="uk-UA" b="1" i="1" noProof="1">
                <a:solidFill>
                  <a:schemeClr val="tx1"/>
                </a:solidFill>
              </a:rPr>
              <a:t>Розширюйте коло варіантів. </a:t>
            </a:r>
            <a:r>
              <a:rPr lang="uk-UA" noProof="1">
                <a:solidFill>
                  <a:schemeClr val="tx1"/>
                </a:solidFill>
              </a:rPr>
              <a:t>Імовірність того, що вирішення проблеми буде знайдене, велика лише в тому випадку, якщо сторонам є з чого вибирати. </a:t>
            </a:r>
          </a:p>
          <a:p>
            <a:pPr marL="0" indent="0" algn="just">
              <a:buNone/>
            </a:pPr>
            <a:r>
              <a:rPr lang="uk-UA" noProof="1">
                <a:solidFill>
                  <a:schemeClr val="tx1"/>
                </a:solidFill>
              </a:rPr>
              <a:t>3. </a:t>
            </a:r>
            <a:r>
              <a:rPr lang="uk-UA" b="1" i="1" noProof="1">
                <a:solidFill>
                  <a:schemeClr val="tx1"/>
                </a:solidFill>
              </a:rPr>
              <a:t>Шукайте взаємну вигоду. </a:t>
            </a:r>
            <a:r>
              <a:rPr lang="uk-UA" noProof="1">
                <a:solidFill>
                  <a:schemeClr val="tx1"/>
                </a:solidFill>
              </a:rPr>
              <a:t>Найчастіше опоненти розглядають переговори як бій, у якому може бути тільки один переможець. При такому підході або переговори заходять у глухий кут, або ціна перемоги виявляється занадто високою. Ефективнішим буде інший шлях: </a:t>
            </a:r>
          </a:p>
          <a:p>
            <a:pPr marL="0" indent="0" algn="just">
              <a:buNone/>
            </a:pPr>
            <a:r>
              <a:rPr lang="uk-UA" noProof="1">
                <a:solidFill>
                  <a:schemeClr val="tx1"/>
                </a:solidFill>
              </a:rPr>
              <a:t>• опонентам необхідно виявити </a:t>
            </a:r>
            <a:r>
              <a:rPr lang="uk-UA" b="1" i="1" noProof="1">
                <a:solidFill>
                  <a:schemeClr val="tx1"/>
                </a:solidFill>
              </a:rPr>
              <a:t>спільні </a:t>
            </a:r>
            <a:r>
              <a:rPr lang="uk-UA" noProof="1">
                <a:solidFill>
                  <a:schemeClr val="tx1"/>
                </a:solidFill>
              </a:rPr>
              <a:t>інтереси, які сприяють досягненню угоди; </a:t>
            </a:r>
          </a:p>
          <a:p>
            <a:pPr marL="0" indent="0" algn="just">
              <a:buNone/>
            </a:pPr>
            <a:r>
              <a:rPr lang="uk-UA" noProof="1">
                <a:solidFill>
                  <a:schemeClr val="tx1"/>
                </a:solidFill>
              </a:rPr>
              <a:t>• учасникам переговорів слід орієнтуватися на оптимальне задоволення </a:t>
            </a:r>
            <a:r>
              <a:rPr lang="uk-UA" b="1" i="1" noProof="1">
                <a:solidFill>
                  <a:schemeClr val="tx1"/>
                </a:solidFill>
              </a:rPr>
              <a:t>протилежних </a:t>
            </a:r>
            <a:r>
              <a:rPr lang="uk-UA" noProof="1">
                <a:solidFill>
                  <a:schemeClr val="tx1"/>
                </a:solidFill>
              </a:rPr>
              <a:t>інтересів; </a:t>
            </a:r>
          </a:p>
          <a:p>
            <a:pPr marL="0" indent="0" algn="just">
              <a:buNone/>
            </a:pPr>
            <a:r>
              <a:rPr lang="uk-UA" noProof="1">
                <a:solidFill>
                  <a:schemeClr val="tx1"/>
                </a:solidFill>
              </a:rPr>
              <a:t>• успіх переговорів може бути забезпечений узгодженням різних інтересів, які </a:t>
            </a:r>
            <a:r>
              <a:rPr lang="uk-UA" b="1" i="1" noProof="1">
                <a:solidFill>
                  <a:schemeClr val="tx1"/>
                </a:solidFill>
              </a:rPr>
              <a:t>не перетинаються</a:t>
            </a:r>
            <a:r>
              <a:rPr lang="uk-UA" noProof="1">
                <a:solidFill>
                  <a:schemeClr val="tx1"/>
                </a:solidFill>
              </a:rPr>
              <a:t>. У цьому випадку задоволення інтересів однієї сторони не зачіпає інтереси іншої. </a:t>
            </a:r>
          </a:p>
          <a:p>
            <a:pPr marL="0" indent="0" algn="just">
              <a:buNone/>
            </a:pPr>
            <a:r>
              <a:rPr lang="uk-UA" dirty="0">
                <a:solidFill>
                  <a:schemeClr val="tx1"/>
                </a:solidFill>
              </a:rPr>
              <a:t>4. </a:t>
            </a:r>
            <a:r>
              <a:rPr lang="uk-UA" b="1" i="1" dirty="0">
                <a:solidFill>
                  <a:schemeClr val="tx1"/>
                </a:solidFill>
              </a:rPr>
              <a:t>Намагайтеся полегшити опоненту прийняття рішення. </a:t>
            </a:r>
            <a:r>
              <a:rPr lang="uk-UA" dirty="0">
                <a:solidFill>
                  <a:schemeClr val="tx1"/>
                </a:solidFill>
              </a:rPr>
              <a:t>Підсумком переговорів має стати рішення, що влаштовує обидві сторони. Тому успіх кожної зі сторін </a:t>
            </a:r>
            <a:r>
              <a:rPr lang="uk-UA" dirty="0" err="1">
                <a:solidFill>
                  <a:schemeClr val="tx1"/>
                </a:solidFill>
              </a:rPr>
              <a:t>невіддільнии</a:t>
            </a:r>
            <a:r>
              <a:rPr lang="uk-UA" dirty="0">
                <a:solidFill>
                  <a:schemeClr val="tx1"/>
                </a:solidFill>
              </a:rPr>
              <a:t>̆ від обопільної згоди з пропонованим рішенням проблеми. Відповідно до цього брак уваги до думки опонента про можливі варіанти вирішення </a:t>
            </a:r>
            <a:r>
              <a:rPr lang="uk-UA" dirty="0" err="1">
                <a:solidFill>
                  <a:schemeClr val="tx1"/>
                </a:solidFill>
              </a:rPr>
              <a:t>згубнии</a:t>
            </a:r>
            <a:r>
              <a:rPr lang="uk-UA" dirty="0">
                <a:solidFill>
                  <a:schemeClr val="tx1"/>
                </a:solidFill>
              </a:rPr>
              <a:t>̆ для результату переговорів. Навпаки, слід орієнтуватися на варіанти, кращі не тільки для вас, але і для іншої сторони. У процесі обговорення важливо враховувати відповідність можливого рішення принципам, словам і діям опонента. </a:t>
            </a:r>
            <a:endParaRPr lang="uk-UA" noProof="1">
              <a:solidFill>
                <a:schemeClr val="tx1"/>
              </a:solidFill>
            </a:endParaRPr>
          </a:p>
        </p:txBody>
      </p:sp>
    </p:spTree>
    <p:extLst>
      <p:ext uri="{BB962C8B-B14F-4D97-AF65-F5344CB8AC3E}">
        <p14:creationId xmlns:p14="http://schemas.microsoft.com/office/powerpoint/2010/main" val="333440080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1A81A691-0520-40B8-9081-0198DB9C305F}"/>
              </a:ext>
            </a:extLst>
          </p:cNvPr>
          <p:cNvSpPr>
            <a:spLocks noGrp="1"/>
          </p:cNvSpPr>
          <p:nvPr>
            <p:ph idx="1"/>
          </p:nvPr>
        </p:nvSpPr>
        <p:spPr>
          <a:xfrm>
            <a:off x="270588" y="298580"/>
            <a:ext cx="11775232" cy="6410130"/>
          </a:xfrm>
        </p:spPr>
        <p:txBody>
          <a:bodyPr>
            <a:normAutofit lnSpcReduction="10000"/>
          </a:bodyPr>
          <a:lstStyle/>
          <a:p>
            <a:pPr marL="0" indent="0" algn="just">
              <a:buNone/>
            </a:pPr>
            <a:r>
              <a:rPr lang="uk-UA" b="1" i="1" noProof="1">
                <a:solidFill>
                  <a:schemeClr val="tx1"/>
                </a:solidFill>
              </a:rPr>
              <a:t>1. Вихід із-за столу переговорів. </a:t>
            </a:r>
            <a:r>
              <a:rPr lang="uk-UA" noProof="1">
                <a:solidFill>
                  <a:schemeClr val="tx1"/>
                </a:solidFill>
              </a:rPr>
              <a:t>У разі реалізації цього варіанту важливо враховувати ряд аспектів: </a:t>
            </a:r>
          </a:p>
          <a:p>
            <a:pPr marL="0" indent="0" algn="just">
              <a:buNone/>
            </a:pPr>
            <a:r>
              <a:rPr lang="uk-UA" noProof="1">
                <a:solidFill>
                  <a:schemeClr val="tx1"/>
                </a:solidFill>
              </a:rPr>
              <a:t>Нерідко учасники переговорів, прагнучи до досягнення односторонніх переваг, демонструють орієнтацію на жорсткий стиль позиційного торгу. У цьому випадку обговорення, що передбачає вироблення можливих варіантів вирішення проблеми, не приносить бажаного результату, і переговори призупиняються. У цій ситуації можливі </a:t>
            </a:r>
            <a:r>
              <a:rPr lang="uk-UA" b="1" i="1" noProof="1">
                <a:solidFill>
                  <a:schemeClr val="tx1"/>
                </a:solidFill>
              </a:rPr>
              <a:t>два </a:t>
            </a:r>
            <a:r>
              <a:rPr lang="uk-UA" noProof="1">
                <a:solidFill>
                  <a:schemeClr val="tx1"/>
                </a:solidFill>
              </a:rPr>
              <a:t>варіанти подальших дій опонентів. </a:t>
            </a:r>
          </a:p>
          <a:p>
            <a:pPr marL="0" indent="0" algn="just">
              <a:buNone/>
            </a:pPr>
            <a:r>
              <a:rPr lang="uk-UA" noProof="1">
                <a:solidFill>
                  <a:schemeClr val="tx1"/>
                </a:solidFill>
              </a:rPr>
              <a:t>• переривати переговори слід лише після ретельного аналізу і оцінки ситуації; </a:t>
            </a:r>
          </a:p>
          <a:p>
            <a:pPr marL="0" indent="0" algn="just">
              <a:buNone/>
            </a:pPr>
            <a:r>
              <a:rPr lang="uk-UA" noProof="1">
                <a:solidFill>
                  <a:schemeClr val="tx1"/>
                </a:solidFill>
              </a:rPr>
              <a:t>• не варто завершувати переговори в той момент, коли ви розсерджені чи під впливом миттєвого імпульсу; </a:t>
            </a:r>
          </a:p>
          <a:p>
            <a:pPr marL="0" indent="0" algn="just">
              <a:buNone/>
            </a:pPr>
            <a:r>
              <a:rPr lang="uk-UA" noProof="1">
                <a:solidFill>
                  <a:schemeClr val="tx1"/>
                </a:solidFill>
              </a:rPr>
              <a:t>• слід чітко викласти опонентові суть розбіжностей, які змусили вас піти на рішучий крок; </a:t>
            </a:r>
          </a:p>
          <a:p>
            <a:pPr marL="0" indent="0" algn="just">
              <a:buNone/>
            </a:pPr>
            <a:r>
              <a:rPr lang="uk-UA" noProof="1">
                <a:solidFill>
                  <a:schemeClr val="tx1"/>
                </a:solidFill>
              </a:rPr>
              <a:t>• ніколи не спалюйте мости. Більшість взаємодій носять не разовий, а повторюваний характер. Такими є відносини держав на міжнародній арені, прихильників протиборчих партій у парламенті, партнерів по бізнесу, керівників і підлеглих, учасників родинних стосунків і т.д.; </a:t>
            </a:r>
          </a:p>
          <a:p>
            <a:pPr marL="0" indent="0" algn="just">
              <a:buNone/>
            </a:pPr>
            <a:r>
              <a:rPr lang="uk-UA" noProof="1">
                <a:solidFill>
                  <a:schemeClr val="tx1"/>
                </a:solidFill>
              </a:rPr>
              <a:t>• якщо ви вважаєте, що відновлення переговорів має сенс, повідомте про це опонентові; </a:t>
            </a:r>
          </a:p>
          <a:p>
            <a:pPr marL="0" indent="0" algn="just">
              <a:buNone/>
            </a:pPr>
            <a:r>
              <a:rPr lang="uk-UA" noProof="1">
                <a:solidFill>
                  <a:schemeClr val="tx1"/>
                </a:solidFill>
              </a:rPr>
              <a:t>• якщо перший крок назустріч зробив ваш опонент, гідно оцініть його вчинок і не відкидайте з порогу його пропозицій. </a:t>
            </a:r>
          </a:p>
        </p:txBody>
      </p:sp>
    </p:spTree>
    <p:extLst>
      <p:ext uri="{BB962C8B-B14F-4D97-AF65-F5344CB8AC3E}">
        <p14:creationId xmlns:p14="http://schemas.microsoft.com/office/powerpoint/2010/main" val="311805540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1A81A691-0520-40B8-9081-0198DB9C305F}"/>
              </a:ext>
            </a:extLst>
          </p:cNvPr>
          <p:cNvSpPr>
            <a:spLocks noGrp="1"/>
          </p:cNvSpPr>
          <p:nvPr>
            <p:ph idx="1"/>
          </p:nvPr>
        </p:nvSpPr>
        <p:spPr>
          <a:xfrm>
            <a:off x="270588" y="298580"/>
            <a:ext cx="11775232" cy="6410130"/>
          </a:xfrm>
        </p:spPr>
        <p:txBody>
          <a:bodyPr>
            <a:normAutofit/>
          </a:bodyPr>
          <a:lstStyle/>
          <a:p>
            <a:pPr marL="0" indent="0" algn="just">
              <a:buNone/>
            </a:pPr>
            <a:r>
              <a:rPr lang="uk-UA" b="1" i="1" noProof="1">
                <a:solidFill>
                  <a:schemeClr val="tx1"/>
                </a:solidFill>
              </a:rPr>
              <a:t>2. Пошук позитивного виходу </a:t>
            </a:r>
            <a:r>
              <a:rPr lang="uk-UA" noProof="1">
                <a:solidFill>
                  <a:schemeClr val="tx1"/>
                </a:solidFill>
              </a:rPr>
              <a:t>з ситуації, що склалася, передбачає продовження переговорів. У цьому випадку досить ефективним може бути використання чисто технічного засобу – оголошення перерви на переговорах. Це дає можливість учасникам проаналізувати хід переговорів, оцінити стан справ, провести консультації всередині своєї делегації або з ким-небудь зі сторони, знизити емоційне напруження на переговорах, продумати можливі варіанти виходу їх тупикової ситуації. </a:t>
            </a:r>
          </a:p>
          <a:p>
            <a:pPr marL="0" indent="0" algn="just">
              <a:buNone/>
            </a:pPr>
            <a:r>
              <a:rPr lang="uk-UA" b="1" noProof="1">
                <a:solidFill>
                  <a:schemeClr val="tx1"/>
                </a:solidFill>
              </a:rPr>
              <a:t>4.4.3. Досягнення угоди. Переговорний простір </a:t>
            </a:r>
            <a:endParaRPr lang="uk-UA" noProof="1">
              <a:solidFill>
                <a:schemeClr val="tx1"/>
              </a:solidFill>
            </a:endParaRPr>
          </a:p>
          <a:p>
            <a:pPr marL="0" indent="0" algn="just">
              <a:buNone/>
            </a:pPr>
            <a:r>
              <a:rPr lang="uk-UA" noProof="1">
                <a:solidFill>
                  <a:schemeClr val="tx1"/>
                </a:solidFill>
              </a:rPr>
              <a:t>Третій етап ведення переговорів завершує тривалий і важкий пошук рішення проблеми: сторони приступають до </a:t>
            </a:r>
            <a:r>
              <a:rPr lang="uk-UA" b="1" i="1" noProof="1">
                <a:solidFill>
                  <a:schemeClr val="tx1"/>
                </a:solidFill>
              </a:rPr>
              <a:t>розроблення підсумкових домовленостей. </a:t>
            </a:r>
          </a:p>
          <a:p>
            <a:pPr marL="0" indent="0" algn="just">
              <a:buNone/>
            </a:pPr>
            <a:r>
              <a:rPr lang="uk-UA" b="1" noProof="1">
                <a:solidFill>
                  <a:schemeClr val="tx1"/>
                </a:solidFill>
              </a:rPr>
              <a:t>Типи рішень у ході досягнення угоди </a:t>
            </a:r>
            <a:endParaRPr lang="uk-UA" noProof="1">
              <a:solidFill>
                <a:schemeClr val="tx1"/>
              </a:solidFill>
            </a:endParaRPr>
          </a:p>
          <a:p>
            <a:pPr marL="0" indent="0" algn="just">
              <a:buNone/>
            </a:pPr>
            <a:r>
              <a:rPr lang="uk-UA" noProof="1">
                <a:solidFill>
                  <a:schemeClr val="tx1"/>
                </a:solidFill>
              </a:rPr>
              <a:t>Відмінності у підсумкових домовленостях залежать від того, який </a:t>
            </a:r>
            <a:r>
              <a:rPr lang="uk-UA" b="1" i="1" noProof="1">
                <a:solidFill>
                  <a:schemeClr val="tx1"/>
                </a:solidFill>
              </a:rPr>
              <a:t>тип рішення </a:t>
            </a:r>
            <a:r>
              <a:rPr lang="uk-UA" noProof="1">
                <a:solidFill>
                  <a:schemeClr val="tx1"/>
                </a:solidFill>
              </a:rPr>
              <a:t>ліг в їх основу. </a:t>
            </a:r>
          </a:p>
          <a:p>
            <a:pPr marL="0" indent="0" algn="just">
              <a:buNone/>
            </a:pPr>
            <a:r>
              <a:rPr lang="uk-UA" noProof="1">
                <a:solidFill>
                  <a:schemeClr val="tx1"/>
                </a:solidFill>
              </a:rPr>
              <a:t>1. </a:t>
            </a:r>
            <a:r>
              <a:rPr lang="uk-UA" b="1" i="1" noProof="1">
                <a:solidFill>
                  <a:schemeClr val="tx1"/>
                </a:solidFill>
              </a:rPr>
              <a:t>Серединне </a:t>
            </a:r>
            <a:r>
              <a:rPr lang="uk-UA" noProof="1">
                <a:solidFill>
                  <a:schemeClr val="tx1"/>
                </a:solidFill>
              </a:rPr>
              <a:t>або </a:t>
            </a:r>
            <a:r>
              <a:rPr lang="uk-UA" b="1" i="1" noProof="1">
                <a:solidFill>
                  <a:schemeClr val="tx1"/>
                </a:solidFill>
              </a:rPr>
              <a:t>компромісне рішення </a:t>
            </a:r>
            <a:r>
              <a:rPr lang="uk-UA" noProof="1">
                <a:solidFill>
                  <a:schemeClr val="tx1"/>
                </a:solidFill>
              </a:rPr>
              <a:t>– типове рішення на переговорах, досягається у випадку, коли сторони йдуть на взаємні поступки. При цьому поступки повинні бути приблизно рівноцінні. Найлегше це визначити в ситуації «купівлі – продажу». Продавець запитує максимальну ціну за свій товар, а покупець пропонує мінімальну. Якщо сторони зацікавлені в укладанні угоди, то починається «переговорний танець»: продавець і покупець, не випускаючи з уваги власної вигоди, роблять послідовні поступки. </a:t>
            </a:r>
          </a:p>
        </p:txBody>
      </p:sp>
    </p:spTree>
    <p:extLst>
      <p:ext uri="{BB962C8B-B14F-4D97-AF65-F5344CB8AC3E}">
        <p14:creationId xmlns:p14="http://schemas.microsoft.com/office/powerpoint/2010/main" val="236046018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1A81A691-0520-40B8-9081-0198DB9C305F}"/>
              </a:ext>
            </a:extLst>
          </p:cNvPr>
          <p:cNvSpPr>
            <a:spLocks noGrp="1"/>
          </p:cNvSpPr>
          <p:nvPr>
            <p:ph idx="1"/>
          </p:nvPr>
        </p:nvSpPr>
        <p:spPr>
          <a:xfrm>
            <a:off x="270588" y="298580"/>
            <a:ext cx="11775232" cy="6410130"/>
          </a:xfrm>
        </p:spPr>
        <p:txBody>
          <a:bodyPr anchor="t">
            <a:normAutofit/>
          </a:bodyPr>
          <a:lstStyle/>
          <a:p>
            <a:pPr marL="0" indent="0" algn="just">
              <a:buNone/>
            </a:pPr>
            <a:r>
              <a:rPr lang="uk-UA" noProof="1">
                <a:solidFill>
                  <a:schemeClr val="tx1"/>
                </a:solidFill>
              </a:rPr>
              <a:t>2. </a:t>
            </a:r>
            <a:r>
              <a:rPr lang="uk-UA" b="1" i="1" noProof="1">
                <a:solidFill>
                  <a:schemeClr val="tx1"/>
                </a:solidFill>
              </a:rPr>
              <a:t>Асиметричне рішення </a:t>
            </a:r>
            <a:r>
              <a:rPr lang="uk-UA" noProof="1">
                <a:solidFill>
                  <a:schemeClr val="tx1"/>
                </a:solidFill>
              </a:rPr>
              <a:t>відрізняється тим, що поступки однієї зі сторін значно перевищують поступки іншої. Угода на основі такого рішення найчастіше приймається в наступних ситуаціях: </a:t>
            </a:r>
          </a:p>
          <a:p>
            <a:pPr marL="0" indent="0" algn="just">
              <a:buNone/>
            </a:pPr>
            <a:r>
              <a:rPr lang="uk-UA" noProof="1">
                <a:solidFill>
                  <a:schemeClr val="tx1"/>
                </a:solidFill>
              </a:rPr>
              <a:t>• має місце значна різниця у співвідношенні сил опонентів; </a:t>
            </a:r>
          </a:p>
          <a:p>
            <a:pPr marL="0" indent="0" algn="just">
              <a:buNone/>
            </a:pPr>
            <a:r>
              <a:rPr lang="uk-UA" noProof="1">
                <a:solidFill>
                  <a:schemeClr val="tx1"/>
                </a:solidFill>
              </a:rPr>
              <a:t>• одна зі сторін готова значною мірою поступитися своїми інтересами заради майбутньої очікуваної вигоди; </a:t>
            </a:r>
          </a:p>
          <a:p>
            <a:pPr marL="0" indent="0" algn="just">
              <a:buNone/>
            </a:pPr>
            <a:r>
              <a:rPr lang="uk-UA" noProof="1">
                <a:solidFill>
                  <a:schemeClr val="tx1"/>
                </a:solidFill>
              </a:rPr>
              <a:t>• проблема, яка потребує вирішення, для одного з учасників менш важлива в порівнянні з перспективами подальших взаємин; </a:t>
            </a:r>
          </a:p>
          <a:p>
            <a:pPr marL="0" indent="0" algn="just">
              <a:buNone/>
            </a:pPr>
            <a:r>
              <a:rPr lang="uk-UA" noProof="1">
                <a:solidFill>
                  <a:schemeClr val="tx1"/>
                </a:solidFill>
              </a:rPr>
              <a:t>• переговори ведуться на тлі конфліктних відносин; </a:t>
            </a:r>
          </a:p>
          <a:p>
            <a:pPr marL="0" indent="0" algn="just">
              <a:buNone/>
            </a:pPr>
            <a:r>
              <a:rPr lang="uk-UA" noProof="1">
                <a:solidFill>
                  <a:schemeClr val="tx1"/>
                </a:solidFill>
              </a:rPr>
              <a:t>• один з учасників переговорів вважає подальшу конфронтацію ризикованою і такою, що загрожує великими втратами.</a:t>
            </a:r>
          </a:p>
          <a:p>
            <a:pPr marL="0" indent="0" algn="just">
              <a:buNone/>
            </a:pPr>
            <a:r>
              <a:rPr lang="uk-UA" noProof="1">
                <a:solidFill>
                  <a:schemeClr val="tx1"/>
                </a:solidFill>
              </a:rPr>
              <a:t>3. </a:t>
            </a:r>
            <a:r>
              <a:rPr lang="uk-UA" b="1" i="1" noProof="1">
                <a:solidFill>
                  <a:schemeClr val="tx1"/>
                </a:solidFill>
              </a:rPr>
              <a:t>Принципово нове рішення </a:t>
            </a:r>
            <a:r>
              <a:rPr lang="uk-UA" noProof="1">
                <a:solidFill>
                  <a:schemeClr val="tx1"/>
                </a:solidFill>
              </a:rPr>
              <a:t>– це те, яке максимально задовольняє інтереси кожної зі сторін. Пошук такого рішення найбільш складний і вимагає кропіткої роботи учасників переговорів. Таке рішення може бути знайдене на основі ретельного аналізу співвідношення інтересів сторін. Це дозволяє виявити </a:t>
            </a:r>
            <a:r>
              <a:rPr lang="uk-UA" b="1" i="1" noProof="1">
                <a:solidFill>
                  <a:schemeClr val="tx1"/>
                </a:solidFill>
              </a:rPr>
              <a:t>інтереси, які не перетинаються, </a:t>
            </a:r>
            <a:r>
              <a:rPr lang="uk-UA" noProof="1">
                <a:solidFill>
                  <a:schemeClr val="tx1"/>
                </a:solidFill>
              </a:rPr>
              <a:t>і тим самим завершити переговори на умовах взаємного задоволення сторін.  </a:t>
            </a:r>
          </a:p>
        </p:txBody>
      </p:sp>
    </p:spTree>
    <p:extLst>
      <p:ext uri="{BB962C8B-B14F-4D97-AF65-F5344CB8AC3E}">
        <p14:creationId xmlns:p14="http://schemas.microsoft.com/office/powerpoint/2010/main" val="382487246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1A81A691-0520-40B8-9081-0198DB9C305F}"/>
              </a:ext>
            </a:extLst>
          </p:cNvPr>
          <p:cNvSpPr>
            <a:spLocks noGrp="1"/>
          </p:cNvSpPr>
          <p:nvPr>
            <p:ph idx="1"/>
          </p:nvPr>
        </p:nvSpPr>
        <p:spPr>
          <a:xfrm>
            <a:off x="270588" y="298580"/>
            <a:ext cx="11775232" cy="6410130"/>
          </a:xfrm>
        </p:spPr>
        <p:txBody>
          <a:bodyPr>
            <a:normAutofit fontScale="92500" lnSpcReduction="10000"/>
          </a:bodyPr>
          <a:lstStyle/>
          <a:p>
            <a:pPr marL="0" indent="0" algn="just">
              <a:buNone/>
            </a:pPr>
            <a:r>
              <a:rPr lang="uk-UA" noProof="1">
                <a:solidFill>
                  <a:schemeClr val="tx1"/>
                </a:solidFill>
              </a:rPr>
              <a:t>Інший шлях до принципово нового рішення можливий через </a:t>
            </a:r>
            <a:r>
              <a:rPr lang="uk-UA" b="1" i="1" noProof="1">
                <a:solidFill>
                  <a:schemeClr val="tx1"/>
                </a:solidFill>
              </a:rPr>
              <a:t>зміну інтересів або їх переоцінку. </a:t>
            </a:r>
            <a:r>
              <a:rPr lang="uk-UA" noProof="1">
                <a:solidFill>
                  <a:schemeClr val="tx1"/>
                </a:solidFill>
              </a:rPr>
              <a:t>У цьому випадку має місце включення обговорюваної проблеми в більш широкий контекст. Наприклад, коли опоненти об'єднуються перед можливістю спільної, більш серйозної небезпеки, тоді їх особисті протиріччя сприймаються інакше. </a:t>
            </a:r>
          </a:p>
          <a:p>
            <a:pPr marL="0" indent="0" algn="just">
              <a:buNone/>
            </a:pPr>
            <a:r>
              <a:rPr lang="uk-UA" b="1" noProof="1">
                <a:solidFill>
                  <a:schemeClr val="tx1"/>
                </a:solidFill>
              </a:rPr>
              <a:t>Остаточний вибір рішення у ході досягнення угоди </a:t>
            </a:r>
            <a:endParaRPr lang="uk-UA" noProof="1">
              <a:solidFill>
                <a:schemeClr val="tx1"/>
              </a:solidFill>
            </a:endParaRPr>
          </a:p>
          <a:p>
            <a:pPr marL="0" indent="0" algn="just">
              <a:buNone/>
            </a:pPr>
            <a:r>
              <a:rPr lang="uk-UA" noProof="1">
                <a:solidFill>
                  <a:schemeClr val="tx1"/>
                </a:solidFill>
              </a:rPr>
              <a:t>Робота над угодою може здійснюватися у </a:t>
            </a:r>
            <a:r>
              <a:rPr lang="uk-UA" b="1" i="1" noProof="1">
                <a:solidFill>
                  <a:schemeClr val="tx1"/>
                </a:solidFill>
              </a:rPr>
              <a:t>двох </a:t>
            </a:r>
            <a:r>
              <a:rPr lang="uk-UA" noProof="1">
                <a:solidFill>
                  <a:schemeClr val="tx1"/>
                </a:solidFill>
              </a:rPr>
              <a:t>варіантах. Один передбачає спочатку укладання угоди в загальних рисах, а потім – узгодження деталей з кожного спірного питання. Інший шлях – учасники переговорів послідовно узгоджують кожне спірне питання, що створює серію деталізованих домовленостей. Комбінація цих часткових рішень і становить підсумкову угоду. Який би варіант не був обраний, робота над угодою включає в себе ряд послідовних дій. </a:t>
            </a:r>
          </a:p>
          <a:p>
            <a:pPr marL="0" indent="0" algn="just">
              <a:buNone/>
            </a:pPr>
            <a:r>
              <a:rPr lang="uk-UA" noProof="1">
                <a:solidFill>
                  <a:schemeClr val="tx1"/>
                </a:solidFill>
              </a:rPr>
              <a:t>Передусім учасники переговорів повинні </a:t>
            </a:r>
            <a:r>
              <a:rPr lang="uk-UA" b="1" i="1" noProof="1">
                <a:solidFill>
                  <a:schemeClr val="tx1"/>
                </a:solidFill>
              </a:rPr>
              <a:t>розробити об'єктивні критерії</a:t>
            </a:r>
            <a:r>
              <a:rPr lang="uk-UA" noProof="1">
                <a:solidFill>
                  <a:schemeClr val="tx1"/>
                </a:solidFill>
              </a:rPr>
              <a:t>, що дозволяють оцінити вироблені варіанти вирішення проблеми. Можуть бути використані такі </a:t>
            </a:r>
            <a:r>
              <a:rPr lang="uk-UA" b="1" i="1" noProof="1">
                <a:solidFill>
                  <a:schemeClr val="tx1"/>
                </a:solidFill>
              </a:rPr>
              <a:t>критерії: </a:t>
            </a:r>
            <a:endParaRPr lang="uk-UA" noProof="1">
              <a:solidFill>
                <a:schemeClr val="tx1"/>
              </a:solidFill>
            </a:endParaRPr>
          </a:p>
          <a:p>
            <a:pPr marL="0" indent="0" algn="just">
              <a:buNone/>
            </a:pPr>
            <a:r>
              <a:rPr lang="uk-UA" noProof="1">
                <a:solidFill>
                  <a:schemeClr val="tx1"/>
                </a:solidFill>
              </a:rPr>
              <a:t>• загальні цінності, моральні принципи; </a:t>
            </a:r>
          </a:p>
          <a:p>
            <a:pPr marL="0" indent="0" algn="just">
              <a:buNone/>
            </a:pPr>
            <a:r>
              <a:rPr lang="uk-UA" noProof="1">
                <a:solidFill>
                  <a:schemeClr val="tx1"/>
                </a:solidFill>
              </a:rPr>
              <a:t>• звичаї і традиції, шановані обома сторонами; </a:t>
            </a:r>
          </a:p>
          <a:p>
            <a:pPr marL="0" indent="0" algn="just">
              <a:buNone/>
            </a:pPr>
            <a:r>
              <a:rPr lang="uk-UA" noProof="1">
                <a:solidFill>
                  <a:schemeClr val="tx1"/>
                </a:solidFill>
              </a:rPr>
              <a:t>• закони, інструкції, професійні норми; </a:t>
            </a:r>
          </a:p>
          <a:p>
            <a:pPr marL="0" indent="0" algn="just">
              <a:buNone/>
            </a:pPr>
            <a:r>
              <a:rPr lang="uk-UA" noProof="1">
                <a:solidFill>
                  <a:schemeClr val="tx1"/>
                </a:solidFill>
              </a:rPr>
              <a:t>• експертні оцінки; </a:t>
            </a:r>
          </a:p>
          <a:p>
            <a:pPr marL="0" indent="0" algn="just">
              <a:buNone/>
            </a:pPr>
            <a:r>
              <a:rPr lang="uk-UA" noProof="1">
                <a:solidFill>
                  <a:schemeClr val="tx1"/>
                </a:solidFill>
              </a:rPr>
              <a:t>• прецеденти; </a:t>
            </a:r>
          </a:p>
          <a:p>
            <a:pPr marL="0" indent="0" algn="just">
              <a:buNone/>
            </a:pPr>
            <a:r>
              <a:rPr lang="uk-UA" noProof="1">
                <a:solidFill>
                  <a:schemeClr val="tx1"/>
                </a:solidFill>
              </a:rPr>
              <a:t>• ціни. </a:t>
            </a:r>
          </a:p>
        </p:txBody>
      </p:sp>
    </p:spTree>
    <p:extLst>
      <p:ext uri="{BB962C8B-B14F-4D97-AF65-F5344CB8AC3E}">
        <p14:creationId xmlns:p14="http://schemas.microsoft.com/office/powerpoint/2010/main" val="345011997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1A81A691-0520-40B8-9081-0198DB9C305F}"/>
              </a:ext>
            </a:extLst>
          </p:cNvPr>
          <p:cNvSpPr>
            <a:spLocks noGrp="1"/>
          </p:cNvSpPr>
          <p:nvPr>
            <p:ph idx="1"/>
          </p:nvPr>
        </p:nvSpPr>
        <p:spPr>
          <a:xfrm>
            <a:off x="270588" y="298580"/>
            <a:ext cx="11775232" cy="6410130"/>
          </a:xfrm>
        </p:spPr>
        <p:txBody>
          <a:bodyPr anchor="t">
            <a:normAutofit fontScale="85000" lnSpcReduction="10000"/>
          </a:bodyPr>
          <a:lstStyle/>
          <a:p>
            <a:pPr marL="0" indent="0" algn="just">
              <a:buNone/>
            </a:pPr>
            <a:r>
              <a:rPr lang="uk-UA" noProof="1">
                <a:solidFill>
                  <a:schemeClr val="tx1"/>
                </a:solidFill>
              </a:rPr>
              <a:t>Наступний крок учасників переговорів під час роботи над угодою – за допомогою об'єктивних критеріїв вибрати найбільш </a:t>
            </a:r>
            <a:r>
              <a:rPr lang="uk-UA" b="1" i="1" noProof="1">
                <a:solidFill>
                  <a:schemeClr val="tx1"/>
                </a:solidFill>
              </a:rPr>
              <a:t>прийнятне рішення. </a:t>
            </a:r>
            <a:r>
              <a:rPr lang="uk-UA" noProof="1">
                <a:solidFill>
                  <a:schemeClr val="tx1"/>
                </a:solidFill>
              </a:rPr>
              <a:t>Незалежно від того, чи застосовується позиційний торг, чи конструктивні переговори, розраховувати на міцність домовленостей можна тоді, коли в їх основі – рішення, яке влаштовує обидві сторони. </a:t>
            </a:r>
          </a:p>
          <a:p>
            <a:pPr marL="0" indent="0" algn="just">
              <a:buNone/>
            </a:pPr>
            <a:r>
              <a:rPr lang="uk-UA" noProof="1">
                <a:solidFill>
                  <a:schemeClr val="tx1"/>
                </a:solidFill>
              </a:rPr>
              <a:t>І нарешті, останнє – </a:t>
            </a:r>
            <a:r>
              <a:rPr lang="uk-UA" b="1" i="1" noProof="1">
                <a:solidFill>
                  <a:schemeClr val="tx1"/>
                </a:solidFill>
              </a:rPr>
              <a:t>затвердження рішення </a:t>
            </a:r>
            <a:r>
              <a:rPr lang="uk-UA" noProof="1">
                <a:solidFill>
                  <a:schemeClr val="tx1"/>
                </a:solidFill>
              </a:rPr>
              <a:t>на основі обраного методу. На двосторонніх переговорах процедура ухвалення рішення достатньо проста. Якщо опоненти орієнтуються на стратегію торгу, то рішення приймається, якщо обидві сторони згодні з ним або одна сторона просто капітулювала. У ситуації конструктивних переговорів має місце не тільки обопільна згода сторін, але і відсутність вимушеного характеру такої згоди. На багатосторонніх переговорах застосовуються два </a:t>
            </a:r>
            <a:r>
              <a:rPr lang="uk-UA" b="1" i="1" noProof="1">
                <a:solidFill>
                  <a:schemeClr val="tx1"/>
                </a:solidFill>
              </a:rPr>
              <a:t>методи прийняття рішення: </a:t>
            </a:r>
            <a:r>
              <a:rPr lang="uk-UA" noProof="1">
                <a:solidFill>
                  <a:schemeClr val="tx1"/>
                </a:solidFill>
              </a:rPr>
              <a:t>консенсус і більшість голосів</a:t>
            </a:r>
          </a:p>
          <a:p>
            <a:pPr marL="0" indent="0" algn="just">
              <a:buNone/>
            </a:pPr>
            <a:r>
              <a:rPr lang="uk-UA" b="1" i="1" noProof="1">
                <a:solidFill>
                  <a:schemeClr val="tx1"/>
                </a:solidFill>
              </a:rPr>
              <a:t>Метод консенсусу </a:t>
            </a:r>
            <a:r>
              <a:rPr lang="uk-UA" noProof="1">
                <a:solidFill>
                  <a:schemeClr val="tx1"/>
                </a:solidFill>
              </a:rPr>
              <a:t>(від лат. </a:t>
            </a:r>
            <a:r>
              <a:rPr lang="uk-UA" b="1" i="1" noProof="1">
                <a:solidFill>
                  <a:schemeClr val="tx1"/>
                </a:solidFill>
              </a:rPr>
              <a:t>Consensus </a:t>
            </a:r>
            <a:r>
              <a:rPr lang="uk-UA" noProof="1">
                <a:solidFill>
                  <a:schemeClr val="tx1"/>
                </a:solidFill>
              </a:rPr>
              <a:t>– згода, одностайність) передбачає згоду всіх учасників переговорів з виробленим рішенням. Метод базується на «визнанні чужих інтересів як умови здійснення інтересів власних». Угоди, вироблені на основі консенсусу, найбільш міцні, оскільки цей метод несумісний з негативною позицією хоча б одного з опонентів. Однак, консенсус має і недоліки: </a:t>
            </a:r>
          </a:p>
          <a:p>
            <a:pPr marL="0" indent="0" algn="just">
              <a:buNone/>
            </a:pPr>
            <a:r>
              <a:rPr lang="uk-UA" noProof="1">
                <a:solidFill>
                  <a:schemeClr val="tx1"/>
                </a:solidFill>
              </a:rPr>
              <a:t>• якщо хоча б один з опонентів заперечує, то рішення не буде затверджене, і переговори зайдуть у безвихідь; </a:t>
            </a:r>
          </a:p>
          <a:p>
            <a:pPr marL="0" indent="0" algn="just">
              <a:buNone/>
            </a:pPr>
            <a:r>
              <a:rPr lang="uk-UA" noProof="1">
                <a:solidFill>
                  <a:schemeClr val="tx1"/>
                </a:solidFill>
              </a:rPr>
              <a:t>• необхідність багаторазових погоджень може бути використана для затягування переговорного процесу; </a:t>
            </a:r>
          </a:p>
          <a:p>
            <a:pPr marL="0" indent="0" algn="just">
              <a:buNone/>
            </a:pPr>
            <a:r>
              <a:rPr lang="uk-UA" noProof="1">
                <a:solidFill>
                  <a:schemeClr val="tx1"/>
                </a:solidFill>
              </a:rPr>
              <a:t>• небезпека зриву переговорів практично на фініші може змусити сторони до прийняття рішень з розпливчастими формулюваннями. </a:t>
            </a:r>
          </a:p>
          <a:p>
            <a:pPr marL="0" indent="0" algn="just">
              <a:buNone/>
            </a:pPr>
            <a:r>
              <a:rPr lang="uk-UA" noProof="1">
                <a:solidFill>
                  <a:schemeClr val="tx1"/>
                </a:solidFill>
              </a:rPr>
              <a:t>Якщо ж учасники переговорів використовують </a:t>
            </a:r>
            <a:r>
              <a:rPr lang="uk-UA" b="1" i="1" noProof="1">
                <a:solidFill>
                  <a:schemeClr val="tx1"/>
                </a:solidFill>
              </a:rPr>
              <a:t>метод більшості </a:t>
            </a:r>
            <a:r>
              <a:rPr lang="uk-UA" noProof="1">
                <a:solidFill>
                  <a:schemeClr val="tx1"/>
                </a:solidFill>
              </a:rPr>
              <a:t>для затвердження рішення</a:t>
            </a:r>
            <a:r>
              <a:rPr lang="uk-UA" b="1" i="1" noProof="1">
                <a:solidFill>
                  <a:schemeClr val="tx1"/>
                </a:solidFill>
              </a:rPr>
              <a:t>, </a:t>
            </a:r>
            <a:r>
              <a:rPr lang="uk-UA" noProof="1">
                <a:solidFill>
                  <a:schemeClr val="tx1"/>
                </a:solidFill>
              </a:rPr>
              <a:t>то у них більше шансів досягти згоди. . </a:t>
            </a:r>
          </a:p>
        </p:txBody>
      </p:sp>
    </p:spTree>
    <p:extLst>
      <p:ext uri="{BB962C8B-B14F-4D97-AF65-F5344CB8AC3E}">
        <p14:creationId xmlns:p14="http://schemas.microsoft.com/office/powerpoint/2010/main" val="103266177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1A81A691-0520-40B8-9081-0198DB9C305F}"/>
              </a:ext>
            </a:extLst>
          </p:cNvPr>
          <p:cNvSpPr>
            <a:spLocks noGrp="1"/>
          </p:cNvSpPr>
          <p:nvPr>
            <p:ph idx="1"/>
          </p:nvPr>
        </p:nvSpPr>
        <p:spPr>
          <a:xfrm>
            <a:off x="270588" y="298580"/>
            <a:ext cx="11775232" cy="6410130"/>
          </a:xfrm>
        </p:spPr>
        <p:txBody>
          <a:bodyPr>
            <a:normAutofit fontScale="92500" lnSpcReduction="20000"/>
          </a:bodyPr>
          <a:lstStyle/>
          <a:p>
            <a:pPr marL="0" indent="0" algn="just">
              <a:buNone/>
            </a:pPr>
            <a:r>
              <a:rPr lang="uk-UA" b="1" noProof="1">
                <a:solidFill>
                  <a:schemeClr val="tx1"/>
                </a:solidFill>
              </a:rPr>
              <a:t>Закріплення рішення у ході досягнення угоди </a:t>
            </a:r>
            <a:endParaRPr lang="uk-UA" noProof="1">
              <a:solidFill>
                <a:schemeClr val="tx1"/>
              </a:solidFill>
            </a:endParaRPr>
          </a:p>
          <a:p>
            <a:pPr marL="0" indent="0" algn="just">
              <a:buNone/>
            </a:pPr>
            <a:r>
              <a:rPr lang="uk-UA" noProof="1">
                <a:solidFill>
                  <a:schemeClr val="tx1"/>
                </a:solidFill>
              </a:rPr>
              <a:t>У разі успіху переговори завершуються </a:t>
            </a:r>
            <a:r>
              <a:rPr lang="uk-UA" b="1" i="1" noProof="1">
                <a:solidFill>
                  <a:schemeClr val="tx1"/>
                </a:solidFill>
              </a:rPr>
              <a:t>закріпленням рішення у підсумкових документах </a:t>
            </a:r>
            <a:r>
              <a:rPr lang="uk-UA" noProof="1">
                <a:solidFill>
                  <a:schemeClr val="tx1"/>
                </a:solidFill>
              </a:rPr>
              <a:t>або </a:t>
            </a:r>
            <a:r>
              <a:rPr lang="uk-UA" b="1" i="1" noProof="1">
                <a:solidFill>
                  <a:schemeClr val="tx1"/>
                </a:solidFill>
              </a:rPr>
              <a:t>обмежуються усними домовленостями </a:t>
            </a:r>
            <a:r>
              <a:rPr lang="uk-UA" noProof="1">
                <a:solidFill>
                  <a:schemeClr val="tx1"/>
                </a:solidFill>
              </a:rPr>
              <a:t>– залежно від ступеня офіційності ситуації. </a:t>
            </a:r>
          </a:p>
          <a:p>
            <a:pPr marL="0" indent="0" algn="just">
              <a:buNone/>
            </a:pPr>
            <a:endParaRPr lang="uk-UA" noProof="1">
              <a:solidFill>
                <a:schemeClr val="tx1"/>
              </a:solidFill>
            </a:endParaRPr>
          </a:p>
          <a:p>
            <a:pPr marL="0" indent="0" algn="ctr">
              <a:buNone/>
            </a:pPr>
            <a:r>
              <a:rPr lang="uk-UA" b="1" noProof="1">
                <a:solidFill>
                  <a:schemeClr val="tx1"/>
                </a:solidFill>
              </a:rPr>
              <a:t>4.5. Аналіз результатів переговорів і виконання досягнутих домовленостей </a:t>
            </a:r>
          </a:p>
          <a:p>
            <a:pPr marL="0" indent="0" algn="just">
              <a:buNone/>
            </a:pPr>
            <a:endParaRPr lang="uk-UA" noProof="1">
              <a:solidFill>
                <a:schemeClr val="tx1"/>
              </a:solidFill>
            </a:endParaRPr>
          </a:p>
          <a:p>
            <a:pPr marL="0" indent="0" algn="just">
              <a:buNone/>
            </a:pPr>
            <a:r>
              <a:rPr lang="uk-UA" b="1" noProof="1">
                <a:solidFill>
                  <a:schemeClr val="tx1"/>
                </a:solidFill>
              </a:rPr>
              <a:t>Підсумковий аналіз переговорів </a:t>
            </a:r>
            <a:endParaRPr lang="uk-UA" noProof="1">
              <a:solidFill>
                <a:schemeClr val="tx1"/>
              </a:solidFill>
            </a:endParaRPr>
          </a:p>
          <a:p>
            <a:pPr marL="0" indent="0" algn="just">
              <a:buNone/>
            </a:pPr>
            <a:r>
              <a:rPr lang="uk-UA" noProof="1">
                <a:solidFill>
                  <a:schemeClr val="tx1"/>
                </a:solidFill>
              </a:rPr>
              <a:t>Передусім кожній зі сторін необхідно </a:t>
            </a:r>
            <a:r>
              <a:rPr lang="uk-UA" b="1" i="1" noProof="1">
                <a:solidFill>
                  <a:schemeClr val="tx1"/>
                </a:solidFill>
              </a:rPr>
              <a:t>проаналізувати проведені переговори </a:t>
            </a:r>
            <a:r>
              <a:rPr lang="uk-UA" noProof="1">
                <a:solidFill>
                  <a:schemeClr val="tx1"/>
                </a:solidFill>
              </a:rPr>
              <a:t>незалежно від того, були вони вдалими чи ні, і вирішити: </a:t>
            </a:r>
          </a:p>
          <a:p>
            <a:pPr marL="0" indent="0" algn="just">
              <a:buNone/>
            </a:pPr>
            <a:r>
              <a:rPr lang="uk-UA" noProof="1">
                <a:solidFill>
                  <a:schemeClr val="tx1"/>
                </a:solidFill>
              </a:rPr>
              <a:t>• наскільки добре була проведена підготовка до переговорів; </a:t>
            </a:r>
          </a:p>
          <a:p>
            <a:pPr marL="0" indent="0" algn="just">
              <a:buNone/>
            </a:pPr>
            <a:r>
              <a:rPr lang="uk-UA" noProof="1">
                <a:solidFill>
                  <a:schemeClr val="tx1"/>
                </a:solidFill>
              </a:rPr>
              <a:t>• чи була дотримана запланована програма переговорів; </a:t>
            </a:r>
          </a:p>
          <a:p>
            <a:pPr marL="0" indent="0" algn="just">
              <a:buNone/>
            </a:pPr>
            <a:r>
              <a:rPr lang="uk-UA" noProof="1">
                <a:solidFill>
                  <a:schemeClr val="tx1"/>
                </a:solidFill>
              </a:rPr>
              <a:t>• який був характер взаємин з опонентами; </a:t>
            </a:r>
          </a:p>
          <a:p>
            <a:pPr marL="0" indent="0" algn="just">
              <a:buNone/>
            </a:pPr>
            <a:r>
              <a:rPr lang="uk-UA" noProof="1">
                <a:solidFill>
                  <a:schemeClr val="tx1"/>
                </a:solidFill>
              </a:rPr>
              <a:t>• які аргументи були переконливими для опонентів, а які вони відхилили і чому; </a:t>
            </a:r>
          </a:p>
          <a:p>
            <a:pPr marL="0" indent="0" algn="just">
              <a:buNone/>
            </a:pPr>
            <a:r>
              <a:rPr lang="uk-UA" noProof="1">
                <a:solidFill>
                  <a:schemeClr val="tx1"/>
                </a:solidFill>
              </a:rPr>
              <a:t>• довелося йти на поступки і якими будуть їхні наслідки; </a:t>
            </a:r>
          </a:p>
          <a:p>
            <a:pPr marL="0" indent="0" algn="just">
              <a:buNone/>
            </a:pPr>
            <a:r>
              <a:rPr lang="uk-UA" noProof="1">
                <a:solidFill>
                  <a:schemeClr val="tx1"/>
                </a:solidFill>
              </a:rPr>
              <a:t>• які виникали труднощі в процесі переговорів; </a:t>
            </a:r>
          </a:p>
          <a:p>
            <a:pPr marL="0" indent="0" algn="just">
              <a:buNone/>
            </a:pPr>
            <a:r>
              <a:rPr lang="uk-UA" noProof="1">
                <a:solidFill>
                  <a:schemeClr val="tx1"/>
                </a:solidFill>
              </a:rPr>
              <a:t>• які перспективи подальших взаємин; </a:t>
            </a:r>
          </a:p>
          <a:p>
            <a:pPr marL="0" indent="0" algn="just">
              <a:buNone/>
            </a:pPr>
            <a:r>
              <a:rPr lang="uk-UA" noProof="1">
                <a:solidFill>
                  <a:schemeClr val="tx1"/>
                </a:solidFill>
              </a:rPr>
              <a:t>• який досвід переговорів можна використовувати в майбутньому; </a:t>
            </a:r>
          </a:p>
          <a:p>
            <a:pPr marL="0" indent="0" algn="just">
              <a:buNone/>
            </a:pPr>
            <a:r>
              <a:rPr lang="uk-UA" noProof="1">
                <a:solidFill>
                  <a:schemeClr val="tx1"/>
                </a:solidFill>
              </a:rPr>
              <a:t>• які основні причини досягнутих результатів. </a:t>
            </a:r>
          </a:p>
        </p:txBody>
      </p:sp>
    </p:spTree>
    <p:extLst>
      <p:ext uri="{BB962C8B-B14F-4D97-AF65-F5344CB8AC3E}">
        <p14:creationId xmlns:p14="http://schemas.microsoft.com/office/powerpoint/2010/main" val="389105748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1A81A691-0520-40B8-9081-0198DB9C305F}"/>
              </a:ext>
            </a:extLst>
          </p:cNvPr>
          <p:cNvSpPr>
            <a:spLocks noGrp="1"/>
          </p:cNvSpPr>
          <p:nvPr>
            <p:ph idx="1"/>
          </p:nvPr>
        </p:nvSpPr>
        <p:spPr>
          <a:xfrm>
            <a:off x="270588" y="298580"/>
            <a:ext cx="11775232" cy="6410130"/>
          </a:xfrm>
        </p:spPr>
        <p:txBody>
          <a:bodyPr>
            <a:normAutofit fontScale="92500" lnSpcReduction="10000"/>
          </a:bodyPr>
          <a:lstStyle/>
          <a:p>
            <a:pPr marL="0" indent="0" algn="just">
              <a:buNone/>
            </a:pPr>
            <a:r>
              <a:rPr lang="uk-UA" noProof="1">
                <a:solidFill>
                  <a:schemeClr val="tx1"/>
                </a:solidFill>
              </a:rPr>
              <a:t>Зримим критерієм результативності переговорів є досягнута угода, але її наявність не слід трактувати як безумовний успіх. Для оцінки успішності переговорів можна використовувати ряд </a:t>
            </a:r>
            <a:r>
              <a:rPr lang="uk-UA" b="1" i="1" noProof="1">
                <a:solidFill>
                  <a:schemeClr val="tx1"/>
                </a:solidFill>
              </a:rPr>
              <a:t>критеріїв. </a:t>
            </a:r>
            <a:endParaRPr lang="uk-UA" noProof="1">
              <a:solidFill>
                <a:schemeClr val="tx1"/>
              </a:solidFill>
            </a:endParaRPr>
          </a:p>
          <a:p>
            <a:pPr marL="0" indent="0" algn="just">
              <a:buNone/>
            </a:pPr>
            <a:r>
              <a:rPr lang="uk-UA" noProof="1">
                <a:solidFill>
                  <a:schemeClr val="tx1"/>
                </a:solidFill>
              </a:rPr>
              <a:t>1. </a:t>
            </a:r>
            <a:r>
              <a:rPr lang="uk-UA" b="1" i="1" noProof="1">
                <a:solidFill>
                  <a:schemeClr val="tx1"/>
                </a:solidFill>
              </a:rPr>
              <a:t>Ступінь вирішення проблеми. </a:t>
            </a:r>
            <a:r>
              <a:rPr lang="uk-UA" noProof="1">
                <a:solidFill>
                  <a:schemeClr val="tx1"/>
                </a:solidFill>
              </a:rPr>
              <a:t>Досягнута в ході переговорного процесу угода є свідченням того чи іншого вирішення проблеми. Однак, залежно від характеру домовленостей підсумок взаємодії сторін різний: </a:t>
            </a:r>
          </a:p>
          <a:p>
            <a:pPr marL="0" indent="0" algn="just">
              <a:buNone/>
            </a:pPr>
            <a:r>
              <a:rPr lang="uk-UA" noProof="1">
                <a:solidFill>
                  <a:schemeClr val="tx1"/>
                </a:solidFill>
              </a:rPr>
              <a:t>• досягнення взаємовигідного результату знімає проблему з порядку денного і створює міцний фундамент для подальших взаємин сторін; </a:t>
            </a:r>
          </a:p>
          <a:p>
            <a:pPr marL="0" indent="0" algn="just">
              <a:buNone/>
            </a:pPr>
            <a:r>
              <a:rPr lang="uk-UA" noProof="1">
                <a:solidFill>
                  <a:schemeClr val="tx1"/>
                </a:solidFill>
              </a:rPr>
              <a:t>• поразка у тій чи іншій мірі однієї зі сторін ставить під загрозу дотримання угоди. </a:t>
            </a:r>
          </a:p>
          <a:p>
            <a:pPr marL="0" indent="0" algn="just">
              <a:buNone/>
            </a:pPr>
            <a:r>
              <a:rPr lang="uk-UA" noProof="1">
                <a:solidFill>
                  <a:schemeClr val="tx1"/>
                </a:solidFill>
              </a:rPr>
              <a:t>2. </a:t>
            </a:r>
            <a:r>
              <a:rPr lang="uk-UA" b="1" i="1" noProof="1">
                <a:solidFill>
                  <a:schemeClr val="tx1"/>
                </a:solidFill>
              </a:rPr>
              <a:t>Суб'єктивні оцінки переговорів і їх результатів. </a:t>
            </a:r>
            <a:r>
              <a:rPr lang="uk-UA" noProof="1">
                <a:solidFill>
                  <a:schemeClr val="tx1"/>
                </a:solidFill>
              </a:rPr>
              <a:t>Переговори увінчалися успіхом, якщо обидві сторони задоволені їх результатами і розцінюють досягнуту угоду як справедливе вирішення проблеми. Втім, не виключено, що згодом ці оцінки зміняться. </a:t>
            </a:r>
          </a:p>
          <a:p>
            <a:pPr marL="0" indent="0" algn="just">
              <a:buNone/>
            </a:pPr>
            <a:r>
              <a:rPr lang="uk-UA" noProof="1">
                <a:solidFill>
                  <a:schemeClr val="tx1"/>
                </a:solidFill>
              </a:rPr>
              <a:t>3. </a:t>
            </a:r>
            <a:r>
              <a:rPr lang="uk-UA" b="1" i="1" noProof="1">
                <a:solidFill>
                  <a:schemeClr val="tx1"/>
                </a:solidFill>
              </a:rPr>
              <a:t>Виконання умов угоди. </a:t>
            </a:r>
            <a:r>
              <a:rPr lang="uk-UA" noProof="1">
                <a:solidFill>
                  <a:schemeClr val="tx1"/>
                </a:solidFill>
              </a:rPr>
              <a:t>Необхідно пам'ятати, що навіть блискучий результат переговорів помітно потьмяніє, якщо виникнуть проблеми з виконанням зобов'язань, взятих на себе сторонами. </a:t>
            </a:r>
          </a:p>
          <a:p>
            <a:pPr marL="0" indent="0" algn="just">
              <a:buNone/>
            </a:pPr>
            <a:r>
              <a:rPr lang="uk-UA" b="1" noProof="1">
                <a:solidFill>
                  <a:schemeClr val="tx1"/>
                </a:solidFill>
              </a:rPr>
              <a:t>Виконання досягнутих умов </a:t>
            </a:r>
            <a:endParaRPr lang="uk-UA" noProof="1">
              <a:solidFill>
                <a:schemeClr val="tx1"/>
              </a:solidFill>
            </a:endParaRPr>
          </a:p>
          <a:p>
            <a:pPr marL="0" indent="0" algn="just">
              <a:buNone/>
            </a:pPr>
            <a:r>
              <a:rPr lang="uk-UA" noProof="1">
                <a:solidFill>
                  <a:schemeClr val="tx1"/>
                </a:solidFill>
              </a:rPr>
              <a:t>Готовність сторін до виконання умов угоди дозволяє не тільки оцінити ступінь успішності переговорів. Цей аспект є також важливою змістовною характеристикою останньої стадії переговорного процесу. Результат переговорів стає сумнівним, якщо його учасники не поспішають з виконанням умов договору. </a:t>
            </a:r>
          </a:p>
        </p:txBody>
      </p:sp>
    </p:spTree>
    <p:extLst>
      <p:ext uri="{BB962C8B-B14F-4D97-AF65-F5344CB8AC3E}">
        <p14:creationId xmlns:p14="http://schemas.microsoft.com/office/powerpoint/2010/main" val="46676773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1A81A691-0520-40B8-9081-0198DB9C305F}"/>
              </a:ext>
            </a:extLst>
          </p:cNvPr>
          <p:cNvSpPr>
            <a:spLocks noGrp="1"/>
          </p:cNvSpPr>
          <p:nvPr>
            <p:ph idx="1"/>
          </p:nvPr>
        </p:nvSpPr>
        <p:spPr>
          <a:xfrm>
            <a:off x="270588" y="298580"/>
            <a:ext cx="11775232" cy="6410130"/>
          </a:xfrm>
        </p:spPr>
        <p:txBody>
          <a:bodyPr anchor="t">
            <a:normAutofit/>
          </a:bodyPr>
          <a:lstStyle/>
          <a:p>
            <a:pPr marL="0" indent="0" algn="just">
              <a:buNone/>
            </a:pPr>
            <a:r>
              <a:rPr lang="uk-UA" dirty="0" err="1">
                <a:solidFill>
                  <a:schemeClr val="tx1"/>
                </a:solidFill>
              </a:rPr>
              <a:t>Найкращии</a:t>
            </a:r>
            <a:r>
              <a:rPr lang="uk-UA" dirty="0">
                <a:solidFill>
                  <a:schemeClr val="tx1"/>
                </a:solidFill>
              </a:rPr>
              <a:t>̆ спосіб забезпечити </a:t>
            </a:r>
            <a:r>
              <a:rPr lang="uk-UA" dirty="0" err="1">
                <a:solidFill>
                  <a:schemeClr val="tx1"/>
                </a:solidFill>
              </a:rPr>
              <a:t>довготривалии</a:t>
            </a:r>
            <a:r>
              <a:rPr lang="uk-UA" dirty="0">
                <a:solidFill>
                  <a:schemeClr val="tx1"/>
                </a:solidFill>
              </a:rPr>
              <a:t>̆ ефект переговорів – це включення до угоди </a:t>
            </a:r>
            <a:r>
              <a:rPr lang="uk-UA" b="1" i="1" dirty="0">
                <a:solidFill>
                  <a:schemeClr val="tx1"/>
                </a:solidFill>
              </a:rPr>
              <a:t>плану щодо її реалізації</a:t>
            </a:r>
            <a:r>
              <a:rPr lang="uk-UA" dirty="0">
                <a:solidFill>
                  <a:schemeClr val="tx1"/>
                </a:solidFill>
              </a:rPr>
              <a:t>. Важливо, щоб у плані чітко було обумовлено, що необхідно зробити, до якого терміну, чиїми силами. </a:t>
            </a:r>
          </a:p>
          <a:p>
            <a:pPr marL="0" indent="0" algn="just">
              <a:buNone/>
            </a:pPr>
            <a:r>
              <a:rPr lang="uk-UA" dirty="0">
                <a:solidFill>
                  <a:schemeClr val="tx1"/>
                </a:solidFill>
              </a:rPr>
              <a:t>Повинна бути передбачена також і система контролю за виконанням угоди. Саме ця функція була покладена на письменника і дипломата О.С. Грибоєдова, якому належало стягувати контрибуцію і повертати на батьківщину </a:t>
            </a:r>
            <a:r>
              <a:rPr lang="uk-UA" dirty="0" err="1">
                <a:solidFill>
                  <a:schemeClr val="tx1"/>
                </a:solidFill>
              </a:rPr>
              <a:t>російських</a:t>
            </a:r>
            <a:r>
              <a:rPr lang="uk-UA" dirty="0">
                <a:solidFill>
                  <a:schemeClr val="tx1"/>
                </a:solidFill>
              </a:rPr>
              <a:t> підданих. Нагадаємо, що, виконуючи цю місію, він загинув у Тегерані від рук фанатиків. </a:t>
            </a:r>
            <a:endParaRPr lang="uk-UA" noProof="1">
              <a:solidFill>
                <a:schemeClr val="tx1"/>
              </a:solidFill>
            </a:endParaRPr>
          </a:p>
        </p:txBody>
      </p:sp>
    </p:spTree>
    <p:extLst>
      <p:ext uri="{BB962C8B-B14F-4D97-AF65-F5344CB8AC3E}">
        <p14:creationId xmlns:p14="http://schemas.microsoft.com/office/powerpoint/2010/main" val="177891561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1A81A691-0520-40B8-9081-0198DB9C305F}"/>
              </a:ext>
            </a:extLst>
          </p:cNvPr>
          <p:cNvSpPr>
            <a:spLocks noGrp="1"/>
          </p:cNvSpPr>
          <p:nvPr>
            <p:ph idx="1"/>
          </p:nvPr>
        </p:nvSpPr>
        <p:spPr>
          <a:xfrm>
            <a:off x="270588" y="298580"/>
            <a:ext cx="11775232" cy="6410130"/>
          </a:xfrm>
        </p:spPr>
        <p:txBody>
          <a:bodyPr>
            <a:normAutofit/>
          </a:bodyPr>
          <a:lstStyle/>
          <a:p>
            <a:pPr marL="0" indent="0" algn="just">
              <a:buNone/>
            </a:pPr>
            <a:r>
              <a:rPr lang="uk-UA" b="1" i="1" dirty="0">
                <a:solidFill>
                  <a:schemeClr val="tx1"/>
                </a:solidFill>
              </a:rPr>
              <a:t>Особливості переговорів. </a:t>
            </a:r>
            <a:r>
              <a:rPr lang="uk-UA" dirty="0">
                <a:solidFill>
                  <a:schemeClr val="tx1"/>
                </a:solidFill>
              </a:rPr>
              <a:t>Переговори, як один з різновидів комунікації, мають ряд відмінних</a:t>
            </a:r>
            <a:r>
              <a:rPr lang="en-US" dirty="0">
                <a:solidFill>
                  <a:schemeClr val="tx1"/>
                </a:solidFill>
              </a:rPr>
              <a:t>.</a:t>
            </a:r>
            <a:r>
              <a:rPr lang="uk-UA" dirty="0">
                <a:solidFill>
                  <a:schemeClr val="tx1"/>
                </a:solidFill>
              </a:rPr>
              <a:t> </a:t>
            </a:r>
          </a:p>
          <a:p>
            <a:pPr marL="0" indent="0" algn="just">
              <a:buNone/>
            </a:pPr>
            <a:r>
              <a:rPr lang="uk-UA" dirty="0">
                <a:solidFill>
                  <a:schemeClr val="tx1"/>
                </a:solidFill>
              </a:rPr>
              <a:t>1. Важлива особливість переговорів полягає в тому, що вони ведуться в умовах ситуації з </a:t>
            </a:r>
            <a:r>
              <a:rPr lang="uk-UA" b="1" i="1" dirty="0">
                <a:solidFill>
                  <a:schemeClr val="tx1"/>
                </a:solidFill>
              </a:rPr>
              <a:t>різнорідними інтересами сторін, </a:t>
            </a:r>
            <a:r>
              <a:rPr lang="uk-UA" dirty="0">
                <a:solidFill>
                  <a:schemeClr val="tx1"/>
                </a:solidFill>
              </a:rPr>
              <a:t>тобто їх інтереси не є абсолютно ідентичними або абсолютно протилежними. </a:t>
            </a:r>
          </a:p>
          <a:p>
            <a:pPr marL="0" indent="0" algn="just">
              <a:buNone/>
            </a:pPr>
            <a:r>
              <a:rPr lang="uk-UA" dirty="0">
                <a:solidFill>
                  <a:schemeClr val="tx1"/>
                </a:solidFill>
              </a:rPr>
              <a:t>2. Складне поєднання різноманітних інтересів робить учасників переговорів </a:t>
            </a:r>
            <a:r>
              <a:rPr lang="uk-UA" b="1" i="1" dirty="0">
                <a:solidFill>
                  <a:schemeClr val="tx1"/>
                </a:solidFill>
              </a:rPr>
              <a:t>взаємозалежними. </a:t>
            </a:r>
            <a:r>
              <a:rPr lang="uk-UA" dirty="0">
                <a:solidFill>
                  <a:schemeClr val="tx1"/>
                </a:solidFill>
              </a:rPr>
              <a:t>У цьому полягає ще одна особливість переговорного процесу. Його учасники обмежені в своїх можливостях одностороннім шляхом реалізувати власні інтереси. Якщо, наприклад, хтось із опонентів вирішить, домагаючись мети, скористатися наявними каналами впливу на керівництво компанії, то це </a:t>
            </a:r>
            <a:r>
              <a:rPr lang="uk-UA" dirty="0" err="1">
                <a:solidFill>
                  <a:schemeClr val="tx1"/>
                </a:solidFill>
              </a:rPr>
              <a:t>викличе</a:t>
            </a:r>
            <a:r>
              <a:rPr lang="uk-UA" dirty="0">
                <a:solidFill>
                  <a:schemeClr val="tx1"/>
                </a:solidFill>
              </a:rPr>
              <a:t> загострення відносин з колегою, погіршення морально-психологічного клімату в групі і може привести до конфлікту. І чим більше сторони залежать один від одного, тим важливіше для них домовлятися шляхом переговорів. </a:t>
            </a:r>
          </a:p>
          <a:p>
            <a:pPr marL="0" indent="0" algn="just">
              <a:buNone/>
            </a:pPr>
            <a:r>
              <a:rPr lang="uk-UA" dirty="0">
                <a:solidFill>
                  <a:schemeClr val="tx1"/>
                </a:solidFill>
              </a:rPr>
              <a:t>3. Взаємозалежність учасників переговорів дозволяє говорити про те, що їх зусилля спрямовані на </a:t>
            </a:r>
            <a:r>
              <a:rPr lang="uk-UA" b="1" i="1" dirty="0">
                <a:solidFill>
                  <a:schemeClr val="tx1"/>
                </a:solidFill>
              </a:rPr>
              <a:t>спільний пошук вирішення проблеми. </a:t>
            </a:r>
            <a:endParaRPr lang="uk-UA" dirty="0">
              <a:solidFill>
                <a:schemeClr val="tx1"/>
              </a:solidFill>
            </a:endParaRPr>
          </a:p>
          <a:p>
            <a:pPr marL="0" indent="0" algn="just">
              <a:buNone/>
            </a:pPr>
            <a:r>
              <a:rPr lang="uk-UA" dirty="0">
                <a:solidFill>
                  <a:schemeClr val="tx1"/>
                </a:solidFill>
              </a:rPr>
              <a:t>Отже, </a:t>
            </a:r>
            <a:r>
              <a:rPr lang="uk-UA" b="1" i="1" dirty="0">
                <a:solidFill>
                  <a:schemeClr val="tx1"/>
                </a:solidFill>
              </a:rPr>
              <a:t>переговори в бізнес-комунікаціях </a:t>
            </a:r>
            <a:r>
              <a:rPr lang="uk-UA" dirty="0">
                <a:solidFill>
                  <a:schemeClr val="tx1"/>
                </a:solidFill>
              </a:rPr>
              <a:t>– це процес взаємодії сторін з метою досягнення узгодженого рішення щодо вирішення проблеми, яке влаштовує усі сторони переговорів. </a:t>
            </a:r>
          </a:p>
        </p:txBody>
      </p:sp>
    </p:spTree>
    <p:extLst>
      <p:ext uri="{BB962C8B-B14F-4D97-AF65-F5344CB8AC3E}">
        <p14:creationId xmlns:p14="http://schemas.microsoft.com/office/powerpoint/2010/main" val="143943567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BA8B5577-491C-4118-916E-F4329C650BDA}"/>
              </a:ext>
            </a:extLst>
          </p:cNvPr>
          <p:cNvSpPr>
            <a:spLocks noGrp="1"/>
          </p:cNvSpPr>
          <p:nvPr>
            <p:ph type="title"/>
          </p:nvPr>
        </p:nvSpPr>
        <p:spPr>
          <a:xfrm>
            <a:off x="1828800" y="2471920"/>
            <a:ext cx="8534400" cy="1507067"/>
          </a:xfrm>
        </p:spPr>
        <p:txBody>
          <a:bodyPr/>
          <a:lstStyle/>
          <a:p>
            <a:pPr algn="ctr"/>
            <a:r>
              <a:rPr lang="uk-UA" dirty="0"/>
              <a:t>Дякую за увагу!</a:t>
            </a:r>
          </a:p>
        </p:txBody>
      </p:sp>
    </p:spTree>
    <p:extLst>
      <p:ext uri="{BB962C8B-B14F-4D97-AF65-F5344CB8AC3E}">
        <p14:creationId xmlns:p14="http://schemas.microsoft.com/office/powerpoint/2010/main" val="149388865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1A81A691-0520-40B8-9081-0198DB9C305F}"/>
              </a:ext>
            </a:extLst>
          </p:cNvPr>
          <p:cNvSpPr>
            <a:spLocks noGrp="1"/>
          </p:cNvSpPr>
          <p:nvPr>
            <p:ph idx="1"/>
          </p:nvPr>
        </p:nvSpPr>
        <p:spPr>
          <a:xfrm>
            <a:off x="208384" y="223935"/>
            <a:ext cx="11775232" cy="6410130"/>
          </a:xfrm>
        </p:spPr>
        <p:txBody>
          <a:bodyPr>
            <a:normAutofit/>
          </a:bodyPr>
          <a:lstStyle/>
          <a:p>
            <a:pPr marL="0" indent="0" algn="ctr">
              <a:buNone/>
            </a:pPr>
            <a:r>
              <a:rPr lang="uk-UA" b="1" dirty="0">
                <a:solidFill>
                  <a:schemeClr val="tx1"/>
                </a:solidFill>
              </a:rPr>
              <a:t>4.2. Стратегії ведення переговорів</a:t>
            </a:r>
          </a:p>
          <a:p>
            <a:pPr marL="0" indent="0" algn="ctr">
              <a:buNone/>
            </a:pPr>
            <a:r>
              <a:rPr lang="uk-UA" b="1" dirty="0">
                <a:solidFill>
                  <a:schemeClr val="tx1"/>
                </a:solidFill>
              </a:rPr>
              <a:t> </a:t>
            </a:r>
            <a:endParaRPr lang="uk-UA" dirty="0">
              <a:solidFill>
                <a:schemeClr val="tx1"/>
              </a:solidFill>
            </a:endParaRPr>
          </a:p>
          <a:p>
            <a:pPr marL="0" indent="0" algn="just">
              <a:buNone/>
            </a:pPr>
            <a:r>
              <a:rPr lang="uk-UA" dirty="0">
                <a:solidFill>
                  <a:schemeClr val="tx1"/>
                </a:solidFill>
              </a:rPr>
              <a:t>Вступаючи в переговори, учасники можуть використовувати різні стратегії їх ведення. Вибір тієї чи іншої стратегії залежить від ситуації, у </a:t>
            </a:r>
            <a:r>
              <a:rPr lang="uk-UA" dirty="0" err="1">
                <a:solidFill>
                  <a:schemeClr val="tx1"/>
                </a:solidFill>
              </a:rPr>
              <a:t>якіи</a:t>
            </a:r>
            <a:r>
              <a:rPr lang="uk-UA" dirty="0">
                <a:solidFill>
                  <a:schemeClr val="tx1"/>
                </a:solidFill>
              </a:rPr>
              <a:t>̆ ведуться переговори; готовності сторін реалізувати інтереси один одного, розуміння успіху переговорів їх учасниками. </a:t>
            </a:r>
          </a:p>
          <a:p>
            <a:pPr marL="0" indent="0" algn="just">
              <a:buNone/>
            </a:pPr>
            <a:r>
              <a:rPr lang="uk-UA" dirty="0">
                <a:solidFill>
                  <a:schemeClr val="tx1"/>
                </a:solidFill>
              </a:rPr>
              <a:t>Виділяють дві основні </a:t>
            </a:r>
            <a:r>
              <a:rPr lang="uk-UA" b="1" i="1" dirty="0">
                <a:solidFill>
                  <a:schemeClr val="tx1"/>
                </a:solidFill>
              </a:rPr>
              <a:t>стратегії ведення переговорів</a:t>
            </a:r>
            <a:r>
              <a:rPr lang="uk-UA" dirty="0">
                <a:solidFill>
                  <a:schemeClr val="tx1"/>
                </a:solidFill>
              </a:rPr>
              <a:t>: </a:t>
            </a:r>
          </a:p>
          <a:p>
            <a:pPr marL="0" indent="0" algn="just">
              <a:buNone/>
            </a:pPr>
            <a:r>
              <a:rPr lang="uk-UA" dirty="0">
                <a:solidFill>
                  <a:schemeClr val="tx1"/>
                </a:solidFill>
              </a:rPr>
              <a:t>1) </a:t>
            </a:r>
            <a:r>
              <a:rPr lang="uk-UA" dirty="0" err="1">
                <a:solidFill>
                  <a:schemeClr val="tx1"/>
                </a:solidFill>
              </a:rPr>
              <a:t>позиційнии</a:t>
            </a:r>
            <a:r>
              <a:rPr lang="uk-UA" dirty="0">
                <a:solidFill>
                  <a:schemeClr val="tx1"/>
                </a:solidFill>
              </a:rPr>
              <a:t>̆ торг, </a:t>
            </a:r>
            <a:r>
              <a:rPr lang="uk-UA" dirty="0" err="1">
                <a:solidFill>
                  <a:schemeClr val="tx1"/>
                </a:solidFill>
              </a:rPr>
              <a:t>орієнтовании</a:t>
            </a:r>
            <a:r>
              <a:rPr lang="uk-UA" dirty="0">
                <a:solidFill>
                  <a:schemeClr val="tx1"/>
                </a:solidFill>
              </a:rPr>
              <a:t>̆ на </a:t>
            </a:r>
            <a:r>
              <a:rPr lang="uk-UA" dirty="0" err="1">
                <a:solidFill>
                  <a:schemeClr val="tx1"/>
                </a:solidFill>
              </a:rPr>
              <a:t>конфронтаційнии</a:t>
            </a:r>
            <a:r>
              <a:rPr lang="uk-UA" dirty="0">
                <a:solidFill>
                  <a:schemeClr val="tx1"/>
                </a:solidFill>
              </a:rPr>
              <a:t>̆ тип поведінки; </a:t>
            </a:r>
          </a:p>
          <a:p>
            <a:pPr marL="0" indent="0" algn="just">
              <a:buNone/>
            </a:pPr>
            <a:r>
              <a:rPr lang="uk-UA" dirty="0">
                <a:solidFill>
                  <a:schemeClr val="tx1"/>
                </a:solidFill>
              </a:rPr>
              <a:t>2) конструктивні переговори, що передбачають </a:t>
            </a:r>
            <a:r>
              <a:rPr lang="uk-UA" dirty="0" err="1">
                <a:solidFill>
                  <a:schemeClr val="tx1"/>
                </a:solidFill>
              </a:rPr>
              <a:t>партнерськии</a:t>
            </a:r>
            <a:r>
              <a:rPr lang="uk-UA" dirty="0">
                <a:solidFill>
                  <a:schemeClr val="tx1"/>
                </a:solidFill>
              </a:rPr>
              <a:t>̆ тип поведінки сторін. </a:t>
            </a:r>
          </a:p>
          <a:p>
            <a:pPr marL="0" indent="0" algn="just">
              <a:buNone/>
            </a:pPr>
            <a:r>
              <a:rPr lang="uk-UA" dirty="0">
                <a:solidFill>
                  <a:schemeClr val="tx1"/>
                </a:solidFill>
              </a:rPr>
              <a:t>Кожна з названих </a:t>
            </a:r>
            <a:r>
              <a:rPr lang="uk-UA" dirty="0" err="1">
                <a:solidFill>
                  <a:schemeClr val="tx1"/>
                </a:solidFill>
              </a:rPr>
              <a:t>стратегіи</a:t>
            </a:r>
            <a:r>
              <a:rPr lang="uk-UA" dirty="0">
                <a:solidFill>
                  <a:schemeClr val="tx1"/>
                </a:solidFill>
              </a:rPr>
              <a:t>̆ має свою специфіку. </a:t>
            </a:r>
          </a:p>
          <a:p>
            <a:pPr marL="0" indent="0" algn="just">
              <a:buNone/>
            </a:pPr>
            <a:r>
              <a:rPr lang="uk-UA" b="1" dirty="0">
                <a:solidFill>
                  <a:schemeClr val="tx1"/>
                </a:solidFill>
              </a:rPr>
              <a:t>4.2.1. Позиційний торг </a:t>
            </a:r>
            <a:r>
              <a:rPr lang="uk-UA" dirty="0">
                <a:solidFill>
                  <a:schemeClr val="tx1"/>
                </a:solidFill>
              </a:rPr>
              <a:t>є такою стратегію ведення переговорів, при </a:t>
            </a:r>
            <a:r>
              <a:rPr lang="uk-UA" dirty="0" err="1">
                <a:solidFill>
                  <a:schemeClr val="tx1"/>
                </a:solidFill>
              </a:rPr>
              <a:t>якіи</a:t>
            </a:r>
            <a:r>
              <a:rPr lang="uk-UA" dirty="0">
                <a:solidFill>
                  <a:schemeClr val="tx1"/>
                </a:solidFill>
              </a:rPr>
              <a:t>̆ сторони орієнтовані на </a:t>
            </a:r>
            <a:r>
              <a:rPr lang="uk-UA" b="1" i="1" dirty="0">
                <a:solidFill>
                  <a:schemeClr val="tx1"/>
                </a:solidFill>
              </a:rPr>
              <a:t>конфронтацію </a:t>
            </a:r>
            <a:r>
              <a:rPr lang="uk-UA" dirty="0">
                <a:solidFill>
                  <a:schemeClr val="tx1"/>
                </a:solidFill>
              </a:rPr>
              <a:t>і ведуть суперечку про конкретні позиції. </a:t>
            </a:r>
          </a:p>
          <a:p>
            <a:pPr marL="0" indent="0" algn="just">
              <a:buNone/>
            </a:pPr>
            <a:r>
              <a:rPr lang="uk-UA" dirty="0">
                <a:solidFill>
                  <a:schemeClr val="tx1"/>
                </a:solidFill>
              </a:rPr>
              <a:t>Важливо розрізняти позиції і інтереси. </a:t>
            </a:r>
          </a:p>
          <a:p>
            <a:pPr marL="0" indent="0" algn="just">
              <a:buNone/>
            </a:pPr>
            <a:r>
              <a:rPr lang="uk-UA" b="1" i="1" dirty="0">
                <a:solidFill>
                  <a:schemeClr val="tx1"/>
                </a:solidFill>
              </a:rPr>
              <a:t>Позиції </a:t>
            </a:r>
            <a:r>
              <a:rPr lang="uk-UA" dirty="0">
                <a:solidFill>
                  <a:schemeClr val="tx1"/>
                </a:solidFill>
              </a:rPr>
              <a:t>– це те, </a:t>
            </a:r>
            <a:r>
              <a:rPr lang="uk-UA" b="1" i="1" dirty="0">
                <a:solidFill>
                  <a:schemeClr val="tx1"/>
                </a:solidFill>
              </a:rPr>
              <a:t>що </a:t>
            </a:r>
            <a:r>
              <a:rPr lang="uk-UA" dirty="0">
                <a:solidFill>
                  <a:schemeClr val="tx1"/>
                </a:solidFill>
              </a:rPr>
              <a:t>сторони хочуть домогтися у ході переговорів. </a:t>
            </a:r>
            <a:r>
              <a:rPr lang="uk-UA" b="1" i="1" dirty="0">
                <a:solidFill>
                  <a:schemeClr val="tx1"/>
                </a:solidFill>
              </a:rPr>
              <a:t>Інтереси, </a:t>
            </a:r>
            <a:r>
              <a:rPr lang="uk-UA" dirty="0">
                <a:solidFill>
                  <a:schemeClr val="tx1"/>
                </a:solidFill>
              </a:rPr>
              <a:t>що лежать в основі </a:t>
            </a:r>
            <a:r>
              <a:rPr lang="uk-UA" dirty="0" err="1">
                <a:solidFill>
                  <a:schemeClr val="tx1"/>
                </a:solidFill>
              </a:rPr>
              <a:t>позиціи</a:t>
            </a:r>
            <a:r>
              <a:rPr lang="uk-UA" dirty="0">
                <a:solidFill>
                  <a:schemeClr val="tx1"/>
                </a:solidFill>
              </a:rPr>
              <a:t>̆, вказують на те, </a:t>
            </a:r>
            <a:r>
              <a:rPr lang="uk-UA" b="1" i="1" dirty="0">
                <a:solidFill>
                  <a:schemeClr val="tx1"/>
                </a:solidFill>
              </a:rPr>
              <a:t>чому </a:t>
            </a:r>
            <a:r>
              <a:rPr lang="uk-UA" dirty="0">
                <a:solidFill>
                  <a:schemeClr val="tx1"/>
                </a:solidFill>
              </a:rPr>
              <a:t>сторони хочуть домогтися того, про що заявляють. Якщо позиції не досить ясно </a:t>
            </a:r>
            <a:r>
              <a:rPr lang="uk-UA" dirty="0" err="1">
                <a:solidFill>
                  <a:schemeClr val="tx1"/>
                </a:solidFill>
              </a:rPr>
              <a:t>формулюються</a:t>
            </a:r>
            <a:r>
              <a:rPr lang="uk-UA" dirty="0">
                <a:solidFill>
                  <a:schemeClr val="tx1"/>
                </a:solidFill>
              </a:rPr>
              <a:t> учасниками, то виявити інтереси, які стоять за тією чи іншою позицією, набагато складніше. </a:t>
            </a:r>
          </a:p>
        </p:txBody>
      </p:sp>
    </p:spTree>
    <p:extLst>
      <p:ext uri="{BB962C8B-B14F-4D97-AF65-F5344CB8AC3E}">
        <p14:creationId xmlns:p14="http://schemas.microsoft.com/office/powerpoint/2010/main" val="283651555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1A81A691-0520-40B8-9081-0198DB9C305F}"/>
              </a:ext>
            </a:extLst>
          </p:cNvPr>
          <p:cNvSpPr>
            <a:spLocks noGrp="1"/>
          </p:cNvSpPr>
          <p:nvPr>
            <p:ph idx="1"/>
          </p:nvPr>
        </p:nvSpPr>
        <p:spPr>
          <a:xfrm>
            <a:off x="270588" y="298580"/>
            <a:ext cx="11775232" cy="6410130"/>
          </a:xfrm>
        </p:spPr>
        <p:txBody>
          <a:bodyPr>
            <a:normAutofit/>
          </a:bodyPr>
          <a:lstStyle/>
          <a:p>
            <a:pPr marL="0" indent="0" algn="just">
              <a:buNone/>
            </a:pPr>
            <a:r>
              <a:rPr lang="uk-UA" dirty="0">
                <a:solidFill>
                  <a:schemeClr val="tx1"/>
                </a:solidFill>
              </a:rPr>
              <a:t>У цілому </a:t>
            </a:r>
            <a:r>
              <a:rPr lang="uk-UA" dirty="0" err="1">
                <a:solidFill>
                  <a:schemeClr val="tx1"/>
                </a:solidFill>
              </a:rPr>
              <a:t>позиційнии</a:t>
            </a:r>
            <a:r>
              <a:rPr lang="uk-UA" dirty="0">
                <a:solidFill>
                  <a:schemeClr val="tx1"/>
                </a:solidFill>
              </a:rPr>
              <a:t>̆ торг має такі </a:t>
            </a:r>
            <a:r>
              <a:rPr lang="uk-UA" b="1" i="1" dirty="0">
                <a:solidFill>
                  <a:schemeClr val="tx1"/>
                </a:solidFill>
              </a:rPr>
              <a:t>особливості</a:t>
            </a:r>
            <a:r>
              <a:rPr lang="uk-UA" dirty="0">
                <a:solidFill>
                  <a:schemeClr val="tx1"/>
                </a:solidFill>
              </a:rPr>
              <a:t>: </a:t>
            </a:r>
          </a:p>
          <a:p>
            <a:pPr marL="0" indent="0" algn="just">
              <a:buNone/>
            </a:pPr>
            <a:r>
              <a:rPr lang="uk-UA" dirty="0">
                <a:solidFill>
                  <a:schemeClr val="tx1"/>
                </a:solidFill>
              </a:rPr>
              <a:t>• учасники переговорів прагнуть до реалізації власних </a:t>
            </a:r>
            <a:r>
              <a:rPr lang="uk-UA" dirty="0" err="1">
                <a:solidFill>
                  <a:schemeClr val="tx1"/>
                </a:solidFill>
              </a:rPr>
              <a:t>цілеи</a:t>
            </a:r>
            <a:r>
              <a:rPr lang="uk-UA" dirty="0">
                <a:solidFill>
                  <a:schemeClr val="tx1"/>
                </a:solidFill>
              </a:rPr>
              <a:t>̆ у максимально повному обсязі, мало піклуючись про те, наскільки опоненти будуть задоволені підсумками переговорів; </a:t>
            </a:r>
          </a:p>
          <a:p>
            <a:pPr marL="0" indent="0" algn="just">
              <a:buNone/>
            </a:pPr>
            <a:r>
              <a:rPr lang="uk-UA" dirty="0">
                <a:solidFill>
                  <a:schemeClr val="tx1"/>
                </a:solidFill>
              </a:rPr>
              <a:t>• переговори ведуться на основі початкових (тобто висунутих на самому початку переговорів) </a:t>
            </a:r>
            <a:r>
              <a:rPr lang="uk-UA" dirty="0" err="1">
                <a:solidFill>
                  <a:schemeClr val="tx1"/>
                </a:solidFill>
              </a:rPr>
              <a:t>крайніх</a:t>
            </a:r>
            <a:r>
              <a:rPr lang="uk-UA" dirty="0">
                <a:solidFill>
                  <a:schemeClr val="tx1"/>
                </a:solidFill>
              </a:rPr>
              <a:t> </a:t>
            </a:r>
            <a:r>
              <a:rPr lang="uk-UA" dirty="0" err="1">
                <a:solidFill>
                  <a:schemeClr val="tx1"/>
                </a:solidFill>
              </a:rPr>
              <a:t>позиціи</a:t>
            </a:r>
            <a:r>
              <a:rPr lang="uk-UA" dirty="0">
                <a:solidFill>
                  <a:schemeClr val="tx1"/>
                </a:solidFill>
              </a:rPr>
              <a:t>̆, які сторони прагнуть відстоювати; </a:t>
            </a:r>
          </a:p>
          <a:p>
            <a:pPr marL="0" indent="0" algn="just">
              <a:buNone/>
            </a:pPr>
            <a:r>
              <a:rPr lang="uk-UA" dirty="0">
                <a:solidFill>
                  <a:schemeClr val="tx1"/>
                </a:solidFill>
              </a:rPr>
              <a:t>• підкреслюється відмінність між сторонами, а подібність, навіть якщо воно є, часто відкидається; </a:t>
            </a:r>
          </a:p>
          <a:p>
            <a:pPr marL="0" indent="0" algn="just">
              <a:buNone/>
            </a:pPr>
            <a:r>
              <a:rPr lang="uk-UA" dirty="0">
                <a:solidFill>
                  <a:schemeClr val="tx1"/>
                </a:solidFill>
              </a:rPr>
              <a:t>• дії учасників спрямовані передусім один на одного, а не на вирішення проблеми; </a:t>
            </a:r>
          </a:p>
          <a:p>
            <a:pPr marL="0" indent="0" algn="just">
              <a:buNone/>
            </a:pPr>
            <a:r>
              <a:rPr lang="uk-UA" dirty="0">
                <a:solidFill>
                  <a:schemeClr val="tx1"/>
                </a:solidFill>
              </a:rPr>
              <a:t>• сторони прагнуть приховати або спотворити інформацію про свої справжні наміри і цілі; </a:t>
            </a:r>
          </a:p>
          <a:p>
            <a:pPr marL="0" indent="0" algn="just">
              <a:buNone/>
            </a:pPr>
            <a:r>
              <a:rPr lang="uk-UA" dirty="0">
                <a:solidFill>
                  <a:schemeClr val="tx1"/>
                </a:solidFill>
              </a:rPr>
              <a:t>• перспектива провалу переговорів може підштовхнути сторони до певного зближення і спроб виробити компромісну угоду, але спільні дії при цьому мають </a:t>
            </a:r>
            <a:r>
              <a:rPr lang="uk-UA" dirty="0" err="1">
                <a:solidFill>
                  <a:schemeClr val="tx1"/>
                </a:solidFill>
              </a:rPr>
              <a:t>вимушении</a:t>
            </a:r>
            <a:r>
              <a:rPr lang="uk-UA" dirty="0">
                <a:solidFill>
                  <a:schemeClr val="tx1"/>
                </a:solidFill>
              </a:rPr>
              <a:t>̆ характер; </a:t>
            </a:r>
          </a:p>
          <a:p>
            <a:pPr marL="0" indent="0" algn="just">
              <a:buNone/>
            </a:pPr>
            <a:r>
              <a:rPr lang="uk-UA" dirty="0">
                <a:solidFill>
                  <a:schemeClr val="tx1"/>
                </a:solidFill>
              </a:rPr>
              <a:t>• у результаті </a:t>
            </a:r>
            <a:r>
              <a:rPr lang="uk-UA" dirty="0" err="1">
                <a:solidFill>
                  <a:schemeClr val="tx1"/>
                </a:solidFill>
              </a:rPr>
              <a:t>найчастіше</a:t>
            </a:r>
            <a:r>
              <a:rPr lang="uk-UA" dirty="0">
                <a:solidFill>
                  <a:schemeClr val="tx1"/>
                </a:solidFill>
              </a:rPr>
              <a:t> досягається угода, що задовольнить кожну зі сторін в </a:t>
            </a:r>
            <a:r>
              <a:rPr lang="uk-UA" dirty="0" err="1">
                <a:solidFill>
                  <a:schemeClr val="tx1"/>
                </a:solidFill>
              </a:rPr>
              <a:t>меншіи</a:t>
            </a:r>
            <a:r>
              <a:rPr lang="uk-UA" dirty="0">
                <a:solidFill>
                  <a:schemeClr val="tx1"/>
                </a:solidFill>
              </a:rPr>
              <a:t>̆ мірі, ніж це могло б бути. </a:t>
            </a:r>
          </a:p>
        </p:txBody>
      </p:sp>
    </p:spTree>
    <p:extLst>
      <p:ext uri="{BB962C8B-B14F-4D97-AF65-F5344CB8AC3E}">
        <p14:creationId xmlns:p14="http://schemas.microsoft.com/office/powerpoint/2010/main" val="105631757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1A81A691-0520-40B8-9081-0198DB9C305F}"/>
              </a:ext>
            </a:extLst>
          </p:cNvPr>
          <p:cNvSpPr>
            <a:spLocks noGrp="1"/>
          </p:cNvSpPr>
          <p:nvPr>
            <p:ph idx="1"/>
          </p:nvPr>
        </p:nvSpPr>
        <p:spPr>
          <a:xfrm>
            <a:off x="270588" y="298580"/>
            <a:ext cx="11775232" cy="6410130"/>
          </a:xfrm>
        </p:spPr>
        <p:txBody>
          <a:bodyPr>
            <a:normAutofit lnSpcReduction="10000"/>
          </a:bodyPr>
          <a:lstStyle/>
          <a:p>
            <a:pPr marL="0" indent="0" algn="just">
              <a:buNone/>
            </a:pPr>
            <a:r>
              <a:rPr lang="uk-UA" noProof="1">
                <a:solidFill>
                  <a:schemeClr val="tx1"/>
                </a:solidFill>
              </a:rPr>
              <a:t>Виділяють два стилі позиційного торгу: м'який і жорсткий. </a:t>
            </a:r>
            <a:r>
              <a:rPr lang="uk-UA" b="1" i="1" noProof="1">
                <a:solidFill>
                  <a:schemeClr val="tx1"/>
                </a:solidFill>
              </a:rPr>
              <a:t>Жорсткий </a:t>
            </a:r>
            <a:r>
              <a:rPr lang="uk-UA" noProof="1">
                <a:solidFill>
                  <a:schemeClr val="tx1"/>
                </a:solidFill>
              </a:rPr>
              <a:t>стиль передбачає прагнення твердо дотримуватися обраної позиції з можливими мінімальними поступками; </a:t>
            </a:r>
            <a:r>
              <a:rPr lang="uk-UA" b="1" i="1" noProof="1">
                <a:solidFill>
                  <a:schemeClr val="tx1"/>
                </a:solidFill>
              </a:rPr>
              <a:t>м'який </a:t>
            </a:r>
            <a:r>
              <a:rPr lang="uk-UA" noProof="1">
                <a:solidFill>
                  <a:schemeClr val="tx1"/>
                </a:solidFill>
              </a:rPr>
              <a:t>– орієнтований на ведення переговорів через взаємні поступки заради досягнення угоди. В ході торгу вибір однієї зі сторін м'якого стилю робить її позицію вразливою для прихильника жорсткого стилю, а підсумок переговорів – менш вигідним. У той же час реалізація кожної зі сторін жорсткого стилю може привести до зриву переговорів (і тоді інтереси учасників взагалі не будуть задоволені). </a:t>
            </a:r>
          </a:p>
          <a:p>
            <a:pPr marL="0" indent="0" algn="just">
              <a:buNone/>
            </a:pPr>
            <a:r>
              <a:rPr lang="uk-UA" noProof="1">
                <a:solidFill>
                  <a:schemeClr val="tx1"/>
                </a:solidFill>
              </a:rPr>
              <a:t>Американські дослідники Р. Фішер і У. Юрі визначили головні </a:t>
            </a:r>
            <a:r>
              <a:rPr lang="uk-UA" b="1" i="1" noProof="1">
                <a:solidFill>
                  <a:schemeClr val="tx1"/>
                </a:solidFill>
              </a:rPr>
              <a:t>недоліки </a:t>
            </a:r>
            <a:r>
              <a:rPr lang="uk-UA" noProof="1">
                <a:solidFill>
                  <a:schemeClr val="tx1"/>
                </a:solidFill>
              </a:rPr>
              <a:t>позиційного торгу, якщо торг: </a:t>
            </a:r>
          </a:p>
          <a:p>
            <a:pPr marL="0" indent="0" algn="just">
              <a:buNone/>
            </a:pPr>
            <a:r>
              <a:rPr lang="uk-UA" noProof="1">
                <a:solidFill>
                  <a:schemeClr val="tx1"/>
                </a:solidFill>
              </a:rPr>
              <a:t>1) призводить до нерозумних угод, тобто таких, які тією чи іншою мірою не відповідають інтересам сторін; </a:t>
            </a:r>
          </a:p>
          <a:p>
            <a:pPr marL="0" indent="0" algn="just">
              <a:buNone/>
            </a:pPr>
            <a:r>
              <a:rPr lang="uk-UA" noProof="1">
                <a:solidFill>
                  <a:schemeClr val="tx1"/>
                </a:solidFill>
              </a:rPr>
              <a:t>2) не є ефективним, оскільки в ході переговорів зростає ціна досягнення домовленостей і витрачається на них час, а також зростає ризик того, що угода взагалі не буде досягнута; </a:t>
            </a:r>
          </a:p>
          <a:p>
            <a:pPr marL="0" indent="0" algn="just">
              <a:buNone/>
            </a:pPr>
            <a:r>
              <a:rPr lang="uk-UA" noProof="1">
                <a:solidFill>
                  <a:schemeClr val="tx1"/>
                </a:solidFill>
              </a:rPr>
              <a:t>3) загрожує розвитком небажаних відносин між учасниками переговорів, коли вони починають вороже сприймати один одного, а боротьба між ними веде, як мінімум, до наростання напруженості або навіть до розриву відносин; </a:t>
            </a:r>
          </a:p>
          <a:p>
            <a:pPr marL="0" indent="0" algn="just">
              <a:buNone/>
            </a:pPr>
            <a:r>
              <a:rPr lang="uk-UA" noProof="1">
                <a:solidFill>
                  <a:schemeClr val="tx1"/>
                </a:solidFill>
              </a:rPr>
              <a:t>4) може погіршити ситуацію, якщо в переговорах бере участь більше двох сторін, а чим більша кількість сторін, залучених у переговори, тим більше появляються недоліки, властиві цій стратегії. </a:t>
            </a:r>
          </a:p>
        </p:txBody>
      </p:sp>
    </p:spTree>
    <p:extLst>
      <p:ext uri="{BB962C8B-B14F-4D97-AF65-F5344CB8AC3E}">
        <p14:creationId xmlns:p14="http://schemas.microsoft.com/office/powerpoint/2010/main" val="86478016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1A81A691-0520-40B8-9081-0198DB9C305F}"/>
              </a:ext>
            </a:extLst>
          </p:cNvPr>
          <p:cNvSpPr>
            <a:spLocks noGrp="1"/>
          </p:cNvSpPr>
          <p:nvPr>
            <p:ph idx="1"/>
          </p:nvPr>
        </p:nvSpPr>
        <p:spPr>
          <a:xfrm>
            <a:off x="270588" y="298580"/>
            <a:ext cx="11775232" cy="6410130"/>
          </a:xfrm>
        </p:spPr>
        <p:txBody>
          <a:bodyPr>
            <a:normAutofit lnSpcReduction="10000"/>
          </a:bodyPr>
          <a:lstStyle/>
          <a:p>
            <a:pPr marL="0" indent="0" algn="just">
              <a:buNone/>
            </a:pPr>
            <a:r>
              <a:rPr lang="uk-UA" noProof="1">
                <a:solidFill>
                  <a:schemeClr val="tx1"/>
                </a:solidFill>
              </a:rPr>
              <a:t>• учасники спільно аналізують проблему і спільно шукають варіанти її вирішення, демонструючи іншій стороні, що вони є партнерами, а не супротивниками; </a:t>
            </a:r>
          </a:p>
          <a:p>
            <a:pPr marL="0" indent="0" algn="just">
              <a:buNone/>
            </a:pPr>
            <a:r>
              <a:rPr lang="uk-UA" noProof="1">
                <a:solidFill>
                  <a:schemeClr val="tx1"/>
                </a:solidFill>
              </a:rPr>
              <a:t>• увага концентрується не на позиціях, а на інтересах сторін, що передбачає їх виявлення, пошук спільних інтересів, пояснення власних інтересів і їх значимості опонентові, визнання важливості і значення інтересів іншої сторони; </a:t>
            </a:r>
          </a:p>
          <a:p>
            <a:pPr marL="0" indent="0" algn="just">
              <a:buNone/>
            </a:pPr>
            <a:r>
              <a:rPr lang="uk-UA" noProof="1">
                <a:solidFill>
                  <a:schemeClr val="tx1"/>
                </a:solidFill>
              </a:rPr>
              <a:t>• учасники переговорів орієнтовані на пошук взаємовигідних варіантів вирішення проблеми, що вимагає не звужувати розрив між позиціями в пошуках єдиного правильного рішення, а збільшувати число можливих варіантів, відокремлювати пошук варіантів від їх оцінки, з'ясовувати, який варіант є кращим для іншої сторони; </a:t>
            </a:r>
          </a:p>
          <a:p>
            <a:pPr marL="0" indent="0" algn="just">
              <a:buNone/>
            </a:pPr>
            <a:r>
              <a:rPr lang="uk-UA" noProof="1">
                <a:solidFill>
                  <a:schemeClr val="tx1"/>
                </a:solidFill>
              </a:rPr>
              <a:t>• сторони прагнуть використовувати об'єктивні критерії, що дозволяє виробити розумну угоду, а тому повинні відкрито обговорювати проблему і взаємні доводи, не повинні піддаватися можливому тиску; </a:t>
            </a:r>
          </a:p>
          <a:p>
            <a:pPr marL="0" indent="0" algn="just">
              <a:buNone/>
            </a:pPr>
            <a:r>
              <a:rPr lang="uk-UA" b="1" noProof="1">
                <a:solidFill>
                  <a:schemeClr val="tx1"/>
                </a:solidFill>
              </a:rPr>
              <a:t>4.2.2. Конструктивні переговори. </a:t>
            </a:r>
            <a:r>
              <a:rPr lang="uk-UA" noProof="1">
                <a:solidFill>
                  <a:schemeClr val="tx1"/>
                </a:solidFill>
              </a:rPr>
              <a:t>На відміну від позиційного торгу, який орієнтований на конфронтаційний тип поведінки учасників, конструктивні переговори – це реалізація </a:t>
            </a:r>
            <a:r>
              <a:rPr lang="uk-UA" b="1" i="1" noProof="1">
                <a:solidFill>
                  <a:schemeClr val="tx1"/>
                </a:solidFill>
              </a:rPr>
              <a:t>партнерського </a:t>
            </a:r>
            <a:r>
              <a:rPr lang="uk-UA" noProof="1">
                <a:solidFill>
                  <a:schemeClr val="tx1"/>
                </a:solidFill>
              </a:rPr>
              <a:t>підходу. Ця стратегія передбачає взаємне прагнення сторін до вироблення рішення, яке максимально задовольняє інтереси кожної з них. </a:t>
            </a:r>
          </a:p>
          <a:p>
            <a:pPr marL="0" indent="0" algn="just">
              <a:buNone/>
            </a:pPr>
            <a:r>
              <a:rPr lang="uk-UA" noProof="1">
                <a:solidFill>
                  <a:schemeClr val="tx1"/>
                </a:solidFill>
              </a:rPr>
              <a:t>Основні </a:t>
            </a:r>
            <a:r>
              <a:rPr lang="uk-UA" b="1" i="1" noProof="1">
                <a:solidFill>
                  <a:schemeClr val="tx1"/>
                </a:solidFill>
              </a:rPr>
              <a:t>особливості </a:t>
            </a:r>
            <a:r>
              <a:rPr lang="uk-UA" noProof="1">
                <a:solidFill>
                  <a:schemeClr val="tx1"/>
                </a:solidFill>
              </a:rPr>
              <a:t>конструктивних переговорів детально розкриті їх переконаними прихильниками Р. Фішером і У. Юрі (у термінології названих дослідників ця стратегія називається «принципові переговори»): </a:t>
            </a:r>
          </a:p>
        </p:txBody>
      </p:sp>
    </p:spTree>
    <p:extLst>
      <p:ext uri="{BB962C8B-B14F-4D97-AF65-F5344CB8AC3E}">
        <p14:creationId xmlns:p14="http://schemas.microsoft.com/office/powerpoint/2010/main" val="196517345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1A81A691-0520-40B8-9081-0198DB9C305F}"/>
              </a:ext>
            </a:extLst>
          </p:cNvPr>
          <p:cNvSpPr>
            <a:spLocks noGrp="1"/>
          </p:cNvSpPr>
          <p:nvPr>
            <p:ph idx="1"/>
          </p:nvPr>
        </p:nvSpPr>
        <p:spPr>
          <a:xfrm>
            <a:off x="270588" y="298580"/>
            <a:ext cx="11775232" cy="6410130"/>
          </a:xfrm>
        </p:spPr>
        <p:txBody>
          <a:bodyPr>
            <a:normAutofit lnSpcReduction="10000"/>
          </a:bodyPr>
          <a:lstStyle/>
          <a:p>
            <a:pPr marL="0" indent="0" algn="just">
              <a:buNone/>
            </a:pPr>
            <a:r>
              <a:rPr lang="uk-UA" noProof="1">
                <a:solidFill>
                  <a:schemeClr val="tx1"/>
                </a:solidFill>
              </a:rPr>
              <a:t>Стратегію конструктивних переговорів, при всіх наявних її перевагах, не слід абсолютизувати, оскільки у ході її реалізації виникають певні </a:t>
            </a:r>
            <a:r>
              <a:rPr lang="uk-UA" b="1" i="1" noProof="1">
                <a:solidFill>
                  <a:schemeClr val="tx1"/>
                </a:solidFill>
              </a:rPr>
              <a:t>труднощі</a:t>
            </a:r>
            <a:r>
              <a:rPr lang="uk-UA" noProof="1">
                <a:solidFill>
                  <a:schemeClr val="tx1"/>
                </a:solidFill>
              </a:rPr>
              <a:t>, а саме: </a:t>
            </a:r>
          </a:p>
          <a:p>
            <a:pPr marL="0" indent="0" algn="just">
              <a:buNone/>
            </a:pPr>
            <a:r>
              <a:rPr lang="uk-UA" noProof="1">
                <a:solidFill>
                  <a:schemeClr val="tx1"/>
                </a:solidFill>
              </a:rPr>
              <a:t>• у процесі переговорів люди і спірні проблеми розділяються, що передбачає чітке розмежування взаємин опонентів і самої проблеми; вміння поставити себе на місце опонента і спробувати зрозуміти його точку зору; узгодження домовленостей з принципами сторін; наполегливість у бажанні розібратися з проблемою і шанобливе ставлення до людей; </a:t>
            </a:r>
          </a:p>
          <a:p>
            <a:pPr marL="0" indent="0" algn="just">
              <a:buNone/>
            </a:pPr>
            <a:r>
              <a:rPr lang="uk-UA" noProof="1">
                <a:solidFill>
                  <a:schemeClr val="tx1"/>
                </a:solidFill>
              </a:rPr>
              <a:t>• досягнута угода має максимально враховувати інтереси всіх учасників переговорів. </a:t>
            </a:r>
          </a:p>
          <a:p>
            <a:pPr marL="0" indent="0" algn="just">
              <a:buNone/>
            </a:pPr>
            <a:r>
              <a:rPr lang="uk-UA" noProof="1">
                <a:solidFill>
                  <a:schemeClr val="tx1"/>
                </a:solidFill>
              </a:rPr>
              <a:t>• вибір цієї стратегії не може бути зроблений в односторонньому порядку, адже основний її зміст полягає в орієнтації на співпрацю, яка може бути тільки обопільною; </a:t>
            </a:r>
          </a:p>
          <a:p>
            <a:pPr marL="0" indent="0" algn="just">
              <a:buNone/>
            </a:pPr>
            <a:r>
              <a:rPr lang="uk-UA" noProof="1">
                <a:solidFill>
                  <a:schemeClr val="tx1"/>
                </a:solidFill>
              </a:rPr>
              <a:t>• використання цієї стратегії переговорів в умовах конфлікту стає проблематичним тому, що конфліктуючим сторонам дуже непросто, опинившись за столом переговорів, відразу ж перейти від конфронтації і протиборства до партнерства, – їм потрібен певний час для зміни сприйняття ситуації і покращення ставлення один до одного; </a:t>
            </a:r>
          </a:p>
          <a:p>
            <a:pPr marL="0" indent="0" algn="just">
              <a:buNone/>
            </a:pPr>
            <a:r>
              <a:rPr lang="uk-UA" noProof="1">
                <a:solidFill>
                  <a:schemeClr val="tx1"/>
                </a:solidFill>
              </a:rPr>
              <a:t>• ця стратегія не може вважатися оптимальною у тих випадках, коли переговори ведуться з приводу обмеженого ресурсу, на володіння яким претендують учасники. У цьому випадку взаємовиключні інтереси швидше потребують вирішення проблеми на основі компромісу, коли розділ предмета розбіжностей порівну сприймається сторонами як найбільш справедливе рішення. </a:t>
            </a:r>
          </a:p>
          <a:p>
            <a:pPr marL="0" indent="0" algn="just">
              <a:buNone/>
            </a:pPr>
            <a:endParaRPr lang="uk-UA" noProof="1">
              <a:solidFill>
                <a:schemeClr val="tx1"/>
              </a:solidFill>
            </a:endParaRPr>
          </a:p>
        </p:txBody>
      </p:sp>
    </p:spTree>
    <p:extLst>
      <p:ext uri="{BB962C8B-B14F-4D97-AF65-F5344CB8AC3E}">
        <p14:creationId xmlns:p14="http://schemas.microsoft.com/office/powerpoint/2010/main" val="34324991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1A81A691-0520-40B8-9081-0198DB9C305F}"/>
              </a:ext>
            </a:extLst>
          </p:cNvPr>
          <p:cNvSpPr>
            <a:spLocks noGrp="1"/>
          </p:cNvSpPr>
          <p:nvPr>
            <p:ph idx="1"/>
          </p:nvPr>
        </p:nvSpPr>
        <p:spPr>
          <a:xfrm>
            <a:off x="270588" y="298580"/>
            <a:ext cx="11775232" cy="6410130"/>
          </a:xfrm>
        </p:spPr>
        <p:txBody>
          <a:bodyPr>
            <a:normAutofit fontScale="92500" lnSpcReduction="10000"/>
          </a:bodyPr>
          <a:lstStyle/>
          <a:p>
            <a:pPr marL="0" indent="0" algn="ctr">
              <a:buNone/>
            </a:pPr>
            <a:r>
              <a:rPr lang="uk-UA" b="1" noProof="1">
                <a:solidFill>
                  <a:schemeClr val="tx1"/>
                </a:solidFill>
              </a:rPr>
              <a:t>4.3. Динаміка переговорів </a:t>
            </a:r>
          </a:p>
          <a:p>
            <a:pPr marL="0" indent="0" algn="ctr">
              <a:buNone/>
            </a:pPr>
            <a:endParaRPr lang="uk-UA" noProof="1">
              <a:solidFill>
                <a:schemeClr val="tx1"/>
              </a:solidFill>
            </a:endParaRPr>
          </a:p>
          <a:p>
            <a:pPr marL="0" indent="0" algn="just">
              <a:buNone/>
            </a:pPr>
            <a:r>
              <a:rPr lang="uk-UA" noProof="1">
                <a:solidFill>
                  <a:schemeClr val="tx1"/>
                </a:solidFill>
              </a:rPr>
              <a:t>Переговори представляють собою неоднорідний процес, що включає кілька стадій, кожна з яких відрізняється своїми завданнями. Найпростіша і водночас найбільш змістовна модель переговорного процесу запропонована Μ. Лебедєвою у роботі «Вас чекають переговори». Відповідно до запропонованого ними підходу можна виділити </a:t>
            </a:r>
            <a:r>
              <a:rPr lang="uk-UA" b="1" i="1" noProof="1">
                <a:solidFill>
                  <a:schemeClr val="tx1"/>
                </a:solidFill>
              </a:rPr>
              <a:t>три стадії переговорів: </a:t>
            </a:r>
            <a:endParaRPr lang="uk-UA" noProof="1">
              <a:solidFill>
                <a:schemeClr val="tx1"/>
              </a:solidFill>
            </a:endParaRPr>
          </a:p>
          <a:p>
            <a:pPr marL="0" indent="0" algn="just">
              <a:buNone/>
            </a:pPr>
            <a:r>
              <a:rPr lang="uk-UA" noProof="1">
                <a:solidFill>
                  <a:schemeClr val="tx1"/>
                </a:solidFill>
              </a:rPr>
              <a:t>1) підготовка до переговорів; </a:t>
            </a:r>
          </a:p>
          <a:p>
            <a:pPr marL="0" indent="0" algn="just">
              <a:buNone/>
            </a:pPr>
            <a:r>
              <a:rPr lang="uk-UA" noProof="1">
                <a:solidFill>
                  <a:schemeClr val="tx1"/>
                </a:solidFill>
              </a:rPr>
              <a:t>2) процес ведення переговорів; </a:t>
            </a:r>
          </a:p>
          <a:p>
            <a:pPr marL="0" indent="0" algn="just">
              <a:buNone/>
            </a:pPr>
            <a:r>
              <a:rPr lang="uk-UA" noProof="1">
                <a:solidFill>
                  <a:schemeClr val="tx1"/>
                </a:solidFill>
              </a:rPr>
              <a:t>3) аналіз результатів переговорів і виконання досягнутих домовленостей. </a:t>
            </a:r>
          </a:p>
          <a:p>
            <a:pPr marL="0" indent="0" algn="just">
              <a:buNone/>
            </a:pPr>
            <a:r>
              <a:rPr lang="uk-UA" noProof="1">
                <a:solidFill>
                  <a:schemeClr val="tx1"/>
                </a:solidFill>
              </a:rPr>
              <a:t>Зупинимося докладніше на характеристиці названих стадій. </a:t>
            </a:r>
          </a:p>
          <a:p>
            <a:pPr marL="0" indent="0" algn="just">
              <a:buNone/>
            </a:pPr>
            <a:r>
              <a:rPr lang="uk-UA" b="1" noProof="1">
                <a:solidFill>
                  <a:schemeClr val="tx1"/>
                </a:solidFill>
              </a:rPr>
              <a:t>Підготовка до переговорів. </a:t>
            </a:r>
            <a:r>
              <a:rPr lang="uk-UA" noProof="1">
                <a:solidFill>
                  <a:schemeClr val="tx1"/>
                </a:solidFill>
              </a:rPr>
              <a:t>Ретельна підготовка до переговорів – це запорука їх успішного проведення. Найчастіше люди відчувають спокусу йти по шляху найменшого опору, тому економлять час і сили на підготовці до переговорів. Уявіть собі просту життєву ситуацію: опинившись у незнайомому місті, ви вирішили дістатися з точки А у точу Б на таксі. Велика ймовірність того, що доставлять вас на місце, вибравши найдовший і найдорожчий маршрут. Якщо таке з Вами дійсно траплялося, значить, ви платили за те, що не були підготовлені достатньою мірою до цілком очікуваної ситуації. Навіть цей простий приклад демонструє важливість підготовчої роботи, а в умовах реальних ділових переговорів вона є абсолютно необхідною. </a:t>
            </a:r>
          </a:p>
        </p:txBody>
      </p:sp>
    </p:spTree>
    <p:extLst>
      <p:ext uri="{BB962C8B-B14F-4D97-AF65-F5344CB8AC3E}">
        <p14:creationId xmlns:p14="http://schemas.microsoft.com/office/powerpoint/2010/main" val="1989569692"/>
      </p:ext>
    </p:extLst>
  </p:cSld>
  <p:clrMapOvr>
    <a:masterClrMapping/>
  </p:clrMapOvr>
</p:sld>
</file>

<file path=ppt/theme/theme1.xml><?xml version="1.0" encoding="utf-8"?>
<a:theme xmlns:a="http://schemas.openxmlformats.org/drawingml/2006/main" name="Сектор">
  <a:themeElements>
    <a:clrScheme name="Сектор">
      <a:dk1>
        <a:sysClr val="windowText" lastClr="000000"/>
      </a:dk1>
      <a:lt1>
        <a:sysClr val="window" lastClr="FFFFFF"/>
      </a:lt1>
      <a:dk2>
        <a:srgbClr val="146194"/>
      </a:dk2>
      <a:lt2>
        <a:srgbClr val="76DBF4"/>
      </a:lt2>
      <a:accent1>
        <a:srgbClr val="052F61"/>
      </a:accent1>
      <a:accent2>
        <a:srgbClr val="A50E82"/>
      </a:accent2>
      <a:accent3>
        <a:srgbClr val="14967C"/>
      </a:accent3>
      <a:accent4>
        <a:srgbClr val="6A9E1F"/>
      </a:accent4>
      <a:accent5>
        <a:srgbClr val="E87D37"/>
      </a:accent5>
      <a:accent6>
        <a:srgbClr val="C62324"/>
      </a:accent6>
      <a:hlink>
        <a:srgbClr val="0D2E46"/>
      </a:hlink>
      <a:folHlink>
        <a:srgbClr val="356A95"/>
      </a:folHlink>
    </a:clrScheme>
    <a:fontScheme name="Сектор">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Сектор">
      <a:fillStyleLst>
        <a:solidFill>
          <a:schemeClr val="phClr"/>
        </a:solidFill>
        <a:gradFill rotWithShape="1">
          <a:gsLst>
            <a:gs pos="0">
              <a:schemeClr val="phClr">
                <a:tint val="62000"/>
                <a:hueMod val="94000"/>
                <a:satMod val="140000"/>
                <a:lumMod val="110000"/>
              </a:schemeClr>
            </a:gs>
            <a:gs pos="100000">
              <a:schemeClr val="phClr">
                <a:tint val="84000"/>
                <a:satMod val="160000"/>
              </a:schemeClr>
            </a:gs>
          </a:gsLst>
          <a:lin ang="5400000" scaled="0"/>
        </a:gradFill>
        <a:gradFill rotWithShape="1">
          <a:gsLst>
            <a:gs pos="0">
              <a:schemeClr val="phClr">
                <a:tint val="98000"/>
                <a:hueMod val="94000"/>
                <a:satMod val="130000"/>
                <a:lumMod val="128000"/>
              </a:schemeClr>
            </a:gs>
            <a:gs pos="100000">
              <a:schemeClr val="phClr">
                <a:shade val="94000"/>
                <a:lumMod val="88000"/>
              </a:schemeClr>
            </a:gs>
          </a:gsLst>
          <a:lin ang="5400000" scaled="0"/>
        </a:gradFill>
      </a:fillStyleLst>
      <a:lnStyleLst>
        <a:ln w="9525" cap="rnd" cmpd="sng" algn="ctr">
          <a:solidFill>
            <a:schemeClr val="phClr">
              <a:tint val="76000"/>
              <a:alpha val="60000"/>
              <a:hueMod val="94000"/>
            </a:schemeClr>
          </a:solidFill>
          <a:prstDash val="solid"/>
        </a:ln>
        <a:ln w="15875" cap="rnd" cmpd="sng" algn="ctr">
          <a:solidFill>
            <a:schemeClr val="phClr">
              <a:hueMod val="94000"/>
            </a:schemeClr>
          </a:solidFill>
          <a:prstDash val="solid"/>
        </a:ln>
        <a:ln w="28575" cap="rnd"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a:effectStyle>
      </a:effectStyleLst>
      <a:bgFillStyleLst>
        <a:solidFill>
          <a:schemeClr val="phClr"/>
        </a:solidFill>
        <a:gradFill rotWithShape="1">
          <a:gsLst>
            <a:gs pos="10000">
              <a:schemeClr val="phClr">
                <a:tint val="97000"/>
                <a:hueMod val="92000"/>
                <a:satMod val="169000"/>
                <a:lumMod val="164000"/>
              </a:schemeClr>
            </a:gs>
            <a:gs pos="100000">
              <a:schemeClr val="phClr">
                <a:shade val="96000"/>
                <a:satMod val="120000"/>
                <a:lumMod val="90000"/>
              </a:schemeClr>
            </a:gs>
          </a:gsLst>
          <a:lin ang="6120000" scaled="1"/>
        </a:gradFill>
        <a:gradFill rotWithShape="1">
          <a:gsLst>
            <a:gs pos="0">
              <a:schemeClr val="phClr">
                <a:tint val="97000"/>
                <a:hueMod val="92000"/>
                <a:satMod val="169000"/>
                <a:lumMod val="164000"/>
              </a:schemeClr>
            </a:gs>
            <a:gs pos="100000">
              <a:schemeClr val="phClr">
                <a:shade val="96000"/>
                <a:satMod val="120000"/>
                <a:lumMod val="90000"/>
              </a:schemeClr>
            </a:gs>
          </a:gsLst>
          <a:path path="circle">
            <a:fillToRect b="100000"/>
          </a:path>
        </a:gradFill>
      </a:bgFillStyleLst>
    </a:fmtScheme>
  </a:themeElements>
  <a:objectDefaults/>
  <a:extraClrSchemeLst/>
  <a:extLst>
    <a:ext uri="{05A4C25C-085E-4340-85A3-A5531E510DB2}">
      <thm15:themeFamily xmlns:thm15="http://schemas.microsoft.com/office/thememl/2012/main" name="Slice" id="{0507925B-6AC9-4358-8E18-C330545D08F8}" vid="{13FEC7C6-62A9-40C4-99D2-581AACACAA2F}"/>
    </a:ext>
  </a:extLst>
</a:theme>
</file>

<file path=docProps/app.xml><?xml version="1.0" encoding="utf-8"?>
<Properties xmlns="http://schemas.openxmlformats.org/officeDocument/2006/extended-properties" xmlns:vt="http://schemas.openxmlformats.org/officeDocument/2006/docPropsVTypes">
  <Template>Slice</Template>
  <TotalTime>206</TotalTime>
  <Words>5617</Words>
  <Application>Microsoft Office PowerPoint</Application>
  <PresentationFormat>Широкоэкранный</PresentationFormat>
  <Paragraphs>205</Paragraphs>
  <Slides>30</Slides>
  <Notes>0</Notes>
  <HiddenSlides>0</HiddenSlides>
  <MMClips>0</MMClips>
  <ScaleCrop>false</ScaleCrop>
  <HeadingPairs>
    <vt:vector size="6" baseType="variant">
      <vt:variant>
        <vt:lpstr>Использованные шрифты</vt:lpstr>
      </vt:variant>
      <vt:variant>
        <vt:i4>2</vt:i4>
      </vt:variant>
      <vt:variant>
        <vt:lpstr>Тема</vt:lpstr>
      </vt:variant>
      <vt:variant>
        <vt:i4>1</vt:i4>
      </vt:variant>
      <vt:variant>
        <vt:lpstr>Заголовки слайдов</vt:lpstr>
      </vt:variant>
      <vt:variant>
        <vt:i4>30</vt:i4>
      </vt:variant>
    </vt:vector>
  </HeadingPairs>
  <TitlesOfParts>
    <vt:vector size="33" baseType="lpstr">
      <vt:lpstr>Century Gothic</vt:lpstr>
      <vt:lpstr>Wingdings 3</vt:lpstr>
      <vt:lpstr>Сектор</vt:lpstr>
      <vt:lpstr>Лекція 4 ПЕРЕГОВОРИ: СТРАТЕГІЇ, ДИНАМІКА, ВЕДЕННЯ, АНАЛІЗ І ВИКОНАННЯ РЕЗУЛЬТАТІВ</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Дякую за увагу!</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Лекція 4 ПЕРЕГОВОРИ: СТРАТЕГІЇ, ДИНАМІКА, ВЕДЕННЯ, АНАЛІЗ І ВИКОНАННЯ РЕЗУЛЬТАТІВ</dc:title>
  <dc:creator>Admin</dc:creator>
  <cp:lastModifiedBy>Admin</cp:lastModifiedBy>
  <cp:revision>13</cp:revision>
  <dcterms:created xsi:type="dcterms:W3CDTF">2023-09-26T08:02:17Z</dcterms:created>
  <dcterms:modified xsi:type="dcterms:W3CDTF">2023-10-04T07:56:28Z</dcterms:modified>
</cp:coreProperties>
</file>