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70" r:id="rId9"/>
    <p:sldId id="267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4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5616624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програма: Дошкільна освіта</a:t>
            </a:r>
          </a:p>
          <a:p>
            <a:pPr algn="l"/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вищої </a:t>
            </a:r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освіти: </a:t>
            </a:r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23762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 ПОРУШЕНЬ МОВЛЕННЯ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3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88640"/>
            <a:ext cx="4104456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lvl="0" indent="-274320" algn="ctr">
              <a:lnSpc>
                <a:spcPct val="95000"/>
              </a:lnSpc>
              <a:spcBef>
                <a:spcPct val="2000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ОСНОВНІ </a:t>
            </a:r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ДЖЕРЕЛА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836712"/>
            <a:ext cx="8503920" cy="56886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Аніщук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Ніжин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2012. 175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Колишкін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2006. 288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Л.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Запоріжжя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ЛІПС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-ЛТД, 2005. 208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ред. М. К.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Шеремет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«Слово», 2018. 856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Мартинчук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2010. 288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Малярчук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Я.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у 2-х ч.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ЛТД, 2005. І ч. 272 с.;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 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Манько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  256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Ревуцька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Бердянськ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2014. 200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Савченко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фонем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Тернопіль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2007. 160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Синьов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Коберник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школа, 1994. 143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/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7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5025752" cy="56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662736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zakon4.rada.gov.ua/laws/show/651-14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zakon2.rada.gov.ua/laws/show/1060-12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nbuv.gov.ua/UJRN/nvnltu_2013_23.3_68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zakon4.rada.gov.ua/laws/show/875-12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zakon.rada.gov.ua/cgi-bin/laws/main.cgi?nreg=2402-14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zakon4.rada.gov.ua/laws/show/103/98%D0%B2%D1%80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zakon.rada.gov.ua/cgibin/laws/main.cgi?nreg=995_021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zakon1.rada.gov.ua/cgi-bin/laws/main.cgi?nreg=z0059-93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zakon2.rada.gov.ua/laws/show/z1219-08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zakon.rada.gov.ua/laws/show/z0518-96#Text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5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96944" cy="63367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сьогодні передбачено різні форми організації освіти і соціалізації  дітей із вадами психічного, фізичного та (або) розумового розвитку в умовах загальноосвітніх установ для дітей із нормальним розвитком (так зване інтегроване та інклюзивне навчання і виховання). Тому, сучасний педагог дошкільної освіти повинен мати знання про специфіку дітей з особливостями психофізичного розвитку, уміти  організовувати освітній процес з опорою на принципи корекції і компенсації порушення, уникнути помилок у визначенні шляхів і методів навчання і виховання дитини. </a:t>
            </a:r>
          </a:p>
        </p:txBody>
      </p:sp>
    </p:spTree>
    <p:extLst>
      <p:ext uri="{BB962C8B-B14F-4D97-AF65-F5344CB8AC3E}">
        <p14:creationId xmlns:p14="http://schemas.microsoft.com/office/powerpoint/2010/main" val="385648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10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rgbClr val="C25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32403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забезпечення засвоєння здобувачами вищої освіти знань теоретичних основ діагностування мовленнєвих вад у дітей дошкільного віку, та впровадження в практику найбільш продуктивних методик діагностування дітей з тяжкими порушення мови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1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76672"/>
            <a:ext cx="3096344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tx1"/>
                </a:solidFill>
              </a:rPr>
              <a:t>Завдання</a:t>
            </a:r>
            <a:r>
              <a:rPr lang="ru-RU" sz="2800" b="1" dirty="0">
                <a:solidFill>
                  <a:schemeClr val="tx1"/>
                </a:solidFill>
              </a:rPr>
              <a:t> курсу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90728" cy="53285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1. </a:t>
            </a:r>
            <a:r>
              <a:rPr lang="uk-UA" dirty="0"/>
              <a:t>	Засвоїти здобувачами вищої освіти теоретичних основ та принципів диференційованої діагностики для виявлення та проведення обстеження дітей з тяжкими порушеннями мовлення дошкільників.</a:t>
            </a:r>
          </a:p>
          <a:p>
            <a:pPr marL="0" indent="0">
              <a:buNone/>
            </a:pPr>
            <a:r>
              <a:rPr lang="uk-UA" dirty="0"/>
              <a:t>2.	Оволодіти знаннями та уміннями практичного застосування методики диференційованої діагностики мовленнєвих вад разом із підготовкою практичного матеріалу для обстеження.</a:t>
            </a:r>
          </a:p>
          <a:p>
            <a:pPr marL="0" indent="0">
              <a:buNone/>
            </a:pPr>
            <a:r>
              <a:rPr lang="uk-UA" dirty="0"/>
              <a:t>3.	Оволодіти уміннями розробляти схеми обстеження, добирати завдання, виділяти якісні та кількісні параметри оцінок  виконаних завдань для різних форм мовленнєвих порушень</a:t>
            </a:r>
          </a:p>
          <a:p>
            <a:pPr marL="0" indent="0">
              <a:buNone/>
            </a:pP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06829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1040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У результаті вивчення навчальної дисципліни студент повинен </a:t>
            </a:r>
            <a:r>
              <a:rPr lang="uk-UA" sz="36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знати: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91264" cy="4752528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зміст </a:t>
            </a:r>
            <a:r>
              <a:rPr lang="uk-UA" sz="2800" dirty="0"/>
              <a:t>загально-дидактичних, спеціальних та логопедичних понять курсу та їх основні характеристики; 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принципи </a:t>
            </a:r>
            <a:r>
              <a:rPr lang="uk-UA" sz="2800" dirty="0"/>
              <a:t>диференційованої діагностики для виявлення та проведення обстеження дітей з тяжкими порушеннями мовлення дошкільників;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новітні </a:t>
            </a:r>
            <a:r>
              <a:rPr lang="uk-UA" sz="2800" dirty="0"/>
              <a:t>технології діагностики, корекції та профілактики вад мовлення у дітей дошкільного віку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сучасні </a:t>
            </a:r>
            <a:r>
              <a:rPr lang="uk-UA" sz="2800" dirty="0"/>
              <a:t>класифікації мовленнєвих порушень;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актуальні </a:t>
            </a:r>
            <a:r>
              <a:rPr lang="uk-UA" sz="2800" dirty="0"/>
              <a:t>проблеми психолого-педагогічної та спеціальної (логопедичної) діяльності та шляхи їх </a:t>
            </a:r>
            <a:r>
              <a:rPr lang="uk-UA" sz="2800" dirty="0" smtClean="0"/>
              <a:t>вирішення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9123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9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dirty="0">
                <a:solidFill>
                  <a:srgbClr val="506E94">
                    <a:lumMod val="50000"/>
                  </a:srgbClr>
                </a:solidFill>
                <a:latin typeface="Times New Roman"/>
                <a:ea typeface="Times New Roman"/>
              </a:rPr>
              <a:t>У результаті вивчення навчальної дисципліни студент повинен </a:t>
            </a:r>
            <a:r>
              <a:rPr lang="uk-UA" sz="3200" b="1" dirty="0" smtClean="0">
                <a:solidFill>
                  <a:srgbClr val="506E94">
                    <a:lumMod val="50000"/>
                  </a:srgbClr>
                </a:solidFill>
                <a:latin typeface="Times New Roman"/>
                <a:ea typeface="Times New Roman"/>
              </a:rPr>
              <a:t>вміти: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10000"/>
          </a:bodyPr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аналізувати </a:t>
            </a:r>
            <a:r>
              <a:rPr lang="uk-UA" dirty="0"/>
              <a:t>стан сучасної логопедичної та психолого-педагогічної допомоги дітям з мовленнєвими порушеннями на основі теоретичного опрацювання спеціальної літератури;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робити </a:t>
            </a:r>
            <a:r>
              <a:rPr lang="uk-UA" dirty="0"/>
              <a:t>порівняльний аналіз поглядів різних вчених на етіологію та механізми мовленнєвих розладів;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володіти </a:t>
            </a:r>
            <a:r>
              <a:rPr lang="uk-UA" dirty="0"/>
              <a:t>спеціальною науковою термінологією;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проводити </a:t>
            </a:r>
            <a:r>
              <a:rPr lang="uk-UA" dirty="0"/>
              <a:t>логопедичне обстеження дітей дошкільного віку, використовуючи спеціальні методи та прийоми диференційної діагностики;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організовувати </a:t>
            </a:r>
            <a:r>
              <a:rPr lang="uk-UA" dirty="0"/>
              <a:t>ефективну </a:t>
            </a:r>
            <a:r>
              <a:rPr lang="uk-UA" dirty="0" err="1"/>
              <a:t>корекційно-розвивальну</a:t>
            </a:r>
            <a:r>
              <a:rPr lang="uk-UA" dirty="0"/>
              <a:t> роботу з логопатами різного віку та консультативну роботу з батьками дітей-логопатів;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застосовувати </a:t>
            </a:r>
            <a:r>
              <a:rPr lang="uk-UA" dirty="0"/>
              <a:t>ефективні засоби профілактики мовленнєвих порушень у </a:t>
            </a:r>
            <a:r>
              <a:rPr lang="uk-UA" dirty="0" smtClean="0"/>
              <a:t>дітей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32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5040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Програма навчальної дисципліни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764704"/>
            <a:ext cx="8503920" cy="5904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диференційної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звуковимови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фонаційного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голосу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недорозвинення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4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88640"/>
            <a:ext cx="8503920" cy="64807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дислексій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Навчально-реабілітаційні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багатопрофільні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3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err="1">
                <a:solidFill>
                  <a:schemeClr val="tx1"/>
                </a:solidFill>
              </a:rPr>
              <a:t>Види</a:t>
            </a:r>
            <a:r>
              <a:rPr lang="ru-RU" sz="2400" b="1" dirty="0">
                <a:solidFill>
                  <a:schemeClr val="tx1"/>
                </a:solidFill>
              </a:rPr>
              <a:t> контролю і система </a:t>
            </a:r>
            <a:r>
              <a:rPr lang="ru-RU" sz="2400" b="1" dirty="0" err="1">
                <a:solidFill>
                  <a:schemeClr val="tx1"/>
                </a:solidFill>
              </a:rPr>
              <a:t>накопичення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балів</a:t>
            </a:r>
            <a:endParaRPr lang="uk-UA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5869454"/>
              </p:ext>
            </p:extLst>
          </p:nvPr>
        </p:nvGraphicFramePr>
        <p:xfrm>
          <a:off x="179512" y="980728"/>
          <a:ext cx="8749480" cy="56793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49480"/>
              </a:tblGrid>
              <a:tr h="56793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Для перевірки і оцінки знань студентів, аудиторної та </a:t>
                      </a:r>
                      <a:r>
                        <a:rPr lang="uk-UA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позааудиторної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самостійної й індивідуальної роботи з кожного модуля дисципліни можуть бути використані такі види контролю: поточний, модульний та підсумковий.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Поточний контроль містить: поточні короткі контрольні роботи та тестування з ключових питань курсу під час лекцій чи практичних занять; усне опитування з питань винесених на обговорення або самостійне вивчення, перевірка завдань під час практичних робіт; перевірка самостійних робіт студентів.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Модульний контроль полягає у проведенні модульних письмових контрольних робіт з елементами тестування для ґрунтовного оцінювання рівня знань та вмінь студентів.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Максимальна кількість балів за результатами поточного контролю складає 60 балів, з яких: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 бали –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практичних заняттях;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балів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– на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лекційних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заняттях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16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балів – за проходження поточного тестування.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Допуск до підсумкового контролю складає 35 балів.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Підсумковий контроль здійснюється у вигляді заліку.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Максимальна кількість балів за результатами підсумкового контролю складає 40 балів, з яких: 10 балів – підсумкове самостійне 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тестування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20 балів – виконання творчої роботи та 10 балів – усна відповідь на поставлені питання.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010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5">
      <a:dk1>
        <a:srgbClr val="000000"/>
      </a:dk1>
      <a:lt1>
        <a:srgbClr val="F2EEE8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940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ДІАГНОСТИКА ПОРУШЕНЬ МОВЛЕННЯ</vt:lpstr>
      <vt:lpstr>Презентация PowerPoint</vt:lpstr>
      <vt:lpstr>Мета викладання навчальної дисципліни  «ДІАГНОСТИКА ПОРУШЕНЬ МОВЛЕННЯ»</vt:lpstr>
      <vt:lpstr>Завдання курсу: </vt:lpstr>
      <vt:lpstr>У результаті вивчення навчальної дисципліни студент повинен знати:</vt:lpstr>
      <vt:lpstr>У результаті вивчення навчальної дисципліни студент повинен вміти:</vt:lpstr>
      <vt:lpstr>Програма навчальної дисципліни</vt:lpstr>
      <vt:lpstr>Презентация PowerPoint</vt:lpstr>
      <vt:lpstr>Види контролю і система накопичення балів</vt:lpstr>
      <vt:lpstr>ОСНОВНІ ДЖЕРЕЛА</vt:lpstr>
      <vt:lpstr>Інформаційні 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ПЕДАГОГІЧНИЙ МЕНЕДЖМЕНТ</dc:title>
  <dc:creator>userznu</dc:creator>
  <cp:lastModifiedBy>userznu</cp:lastModifiedBy>
  <cp:revision>17</cp:revision>
  <dcterms:created xsi:type="dcterms:W3CDTF">2020-09-01T08:09:13Z</dcterms:created>
  <dcterms:modified xsi:type="dcterms:W3CDTF">2020-09-09T12:20:12Z</dcterms:modified>
</cp:coreProperties>
</file>