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Poppins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3176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83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41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95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84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838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62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08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4A86E8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778745" y="2453580"/>
            <a:ext cx="86343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Конкурентна розвідка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543175"/>
            <a:ext cx="5286375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543175"/>
            <a:ext cx="528637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962025" y="2933700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4FFDA"/>
                </a:solidFill>
                <a:latin typeface="Poppins"/>
                <a:ea typeface="Poppins"/>
                <a:cs typeface="Poppins"/>
                <a:sym typeface="Poppins"/>
              </a:rPr>
              <a:t>Визначення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62025" y="3581400"/>
            <a:ext cx="45053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КР - це систематичний та етичний процес збору, аналізу та розповсюдження інформації про конкурентне середовище (конкурентів, ринки, тенденції) з відкритих джерел.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6724650" y="2933700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4FFDA"/>
                </a:solidFill>
                <a:latin typeface="Poppins"/>
                <a:ea typeface="Poppins"/>
                <a:cs typeface="Poppins"/>
                <a:sym typeface="Poppins"/>
              </a:rPr>
              <a:t>Ключова мета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6724650" y="3581400"/>
            <a:ext cx="45053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Підтримка прийняття ефективних управлінських рішень, виявлення ринкових загроз та нових можливостей для формування стійких конкурентних переваг.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Що таке конкурентна розвідка (КР)?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2190750" y="2312175"/>
            <a:ext cx="7810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Стратегічне планування:</a:t>
            </a: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 Розуміння та прогнозування дій конкурентів, партнерів та регуляторів.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2190750" y="3114675"/>
            <a:ext cx="8191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Управління ризиками:</a:t>
            </a: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 Створення "системи раннього оповіщення" про ринкові загрози та зміни.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2190750" y="3962400"/>
            <a:ext cx="8191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Прийняття рішень:</a:t>
            </a: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 Перехід від інтуїтивних припущень до рішень, що базуються на даних та фактах.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2190750" y="4810125"/>
            <a:ext cx="8191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Інноваційний розвиток:</a:t>
            </a: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 Пошук нових ринкових ніш, аналіз трендів та можливостей для бенчмаркінгу.</a:t>
            </a:r>
            <a:endParaRPr/>
          </a:p>
        </p:txBody>
      </p:sp>
      <p:pic>
        <p:nvPicPr>
          <p:cNvPr id="105" name="Google Shape;105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314575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31623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750" y="4010025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9750" y="485775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Навіщо КР менеджеру?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71500" y="3943350"/>
            <a:ext cx="11049000" cy="38100"/>
          </a:xfrm>
          <a:prstGeom prst="roundRect">
            <a:avLst>
              <a:gd name="adj" fmla="val 16667"/>
            </a:avLst>
          </a:prstGeom>
          <a:solidFill>
            <a:srgbClr val="1E2A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07968" y="4200525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4FFDA"/>
                </a:solidFill>
                <a:latin typeface="Poppins"/>
                <a:ea typeface="Poppins"/>
                <a:cs typeface="Poppins"/>
                <a:sym typeface="Poppins"/>
              </a:rPr>
              <a:t>1. Планування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571500" y="4686300"/>
            <a:ext cx="254124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Визначення ключових потреб в інформації (Key Intelligence Topics).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2421813" y="2598539"/>
            <a:ext cx="2668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4FFDA"/>
                </a:solidFill>
                <a:latin typeface="Poppins"/>
                <a:ea typeface="Poppins"/>
                <a:cs typeface="Poppins"/>
                <a:sym typeface="Poppins"/>
              </a:rPr>
              <a:t>2. Збір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2485319" y="3087939"/>
            <a:ext cx="2541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Пошук та збір даних з відкритих джерел (OSINT, HUMINT та ін.).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5565108" y="4167188"/>
            <a:ext cx="2668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4FFDA"/>
                </a:solidFill>
                <a:latin typeface="Poppins"/>
                <a:ea typeface="Poppins"/>
                <a:cs typeface="Poppins"/>
                <a:sym typeface="Poppins"/>
              </a:rPr>
              <a:t>3. Аналіз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5494127" y="4630150"/>
            <a:ext cx="2541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Перетворення "сирих" даних на стратегічні "інсайти" (SWOT, 5 Сил).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7261778" y="2754564"/>
            <a:ext cx="2668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4FFDA"/>
                </a:solidFill>
                <a:latin typeface="Poppins"/>
                <a:ea typeface="Poppins"/>
                <a:cs typeface="Poppins"/>
                <a:sym typeface="Poppins"/>
              </a:rPr>
              <a:t>4. Розповсюдження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7388784" y="3117652"/>
            <a:ext cx="2541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Доставка аналітичного звіту особам, що приймають рішення.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1746870" y="386715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A192F"/>
          </a:solidFill>
          <a:ln w="38100" cap="flat" cmpd="sng">
            <a:solidFill>
              <a:srgbClr val="64FF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4006490" y="386715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A192F"/>
          </a:solidFill>
          <a:ln w="38100" cap="flat" cmpd="sng">
            <a:solidFill>
              <a:srgbClr val="64FF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6669509" y="394335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A192F"/>
          </a:solidFill>
          <a:ln w="38100" cap="flat" cmpd="sng">
            <a:solidFill>
              <a:srgbClr val="64FF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8564154" y="379095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A192F"/>
          </a:solidFill>
          <a:ln w="38100" cap="flat" cmpd="sng">
            <a:solidFill>
              <a:srgbClr val="64FF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Класичний цикл розвідки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981200"/>
            <a:ext cx="34290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1981200"/>
            <a:ext cx="34290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0" y="1981200"/>
            <a:ext cx="3429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795813" y="2990850"/>
            <a:ext cx="29803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Методи збору (OSINT)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866775" y="4238625"/>
            <a:ext cx="28384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Техніки глибокого пошуку у відкритих джерелах, робота з базами даних, аналіз соціальних мереж.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4605813" y="2990850"/>
            <a:ext cx="29803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Аналіз конкурентів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4676775" y="4238625"/>
            <a:ext cx="28384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Профілювання компаній, створення "бойових карт" (battle cards), аналіз їх стратегій та ресурсів.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8882278" y="2990850"/>
            <a:ext cx="204744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Аналіз ринку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8486775" y="3781425"/>
            <a:ext cx="28384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Сегментація ринку, виявлення нових трендів, аналіз "білих плям" та незадоволеного попиту.</a:t>
            </a:r>
            <a:endParaRPr/>
          </a:p>
        </p:txBody>
      </p:sp>
      <p:pic>
        <p:nvPicPr>
          <p:cNvPr id="141" name="Google Shape;141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22955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0" y="2295525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Що ми будемо вивчати?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05740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695325" y="205740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809625" y="2057400"/>
            <a:ext cx="5048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Аналітичні моделі:</a:t>
            </a: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 Практичне застосування SWOT, PESTLE та П'яти сил Портера для КР.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695325" y="2809875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809625" y="2809875"/>
            <a:ext cx="5048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Бенчмаркінг:</a:t>
            </a: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 Методики порівняльного аналізу ключових показників ефективності (KPI).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695325" y="356235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809625" y="3562350"/>
            <a:ext cx="5048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Етичні та юридичні аспекти:</a:t>
            </a: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 Правові межі збору інформації та корпоративна етика.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95325" y="4314825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809625" y="4314825"/>
            <a:ext cx="5048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Програмні інструменти:</a:t>
            </a: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 Огляд систем моніторингу, аналізу Big Data та візуалізації.</a:t>
            </a:r>
            <a:endParaRPr/>
          </a:p>
        </p:txBody>
      </p:sp>
      <p:pic>
        <p:nvPicPr>
          <p:cNvPr id="157" name="Google Shape;15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5740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Що ми будемо вивчати?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/>
        </p:nvSpPr>
        <p:spPr>
          <a:xfrm>
            <a:off x="571500" y="571500"/>
            <a:ext cx="555069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Ви навчитеся:</a:t>
            </a:r>
            <a:endParaRPr/>
          </a:p>
        </p:txBody>
      </p:sp>
      <p:pic>
        <p:nvPicPr>
          <p:cNvPr id="164" name="Google Shape;16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571500" y="1828800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Проводити аудит інформаційної відкритості компаній.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571500" y="2506860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Створювати детальні профілі конкурентів та їх стратегій.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571500" y="3184921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Використовувати специфічні інструменти OSINT для глибокого пошуку.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571500" y="4167782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6F1FF"/>
                </a:solidFill>
                <a:latin typeface="Lato"/>
                <a:ea typeface="Lato"/>
                <a:cs typeface="Lato"/>
                <a:sym typeface="Lato"/>
              </a:rPr>
              <a:t>Готувати стислі та дієві аналітичні звіти для керівництва.</a:t>
            </a:r>
            <a:endParaRPr/>
          </a:p>
        </p:txBody>
      </p:sp>
      <p:pic>
        <p:nvPicPr>
          <p:cNvPr id="169" name="Google Shape;169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95475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573535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251596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234457"/>
            <a:ext cx="17145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Широкоэкранный</PresentationFormat>
  <Paragraphs>41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Poppins</vt:lpstr>
      <vt:lpstr>Lato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1</cp:revision>
  <dcterms:modified xsi:type="dcterms:W3CDTF">2025-11-10T16:03:12Z</dcterms:modified>
</cp:coreProperties>
</file>