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6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7" autoAdjust="0"/>
    <p:restoredTop sz="94660"/>
  </p:normalViewPr>
  <p:slideViewPr>
    <p:cSldViewPr>
      <p:cViewPr varScale="1">
        <p:scale>
          <a:sx n="68" d="100"/>
          <a:sy n="68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9FE8-67A0-4E40-A278-5F3BBE4C9551}" type="datetimeFigureOut">
              <a:rPr lang="uk-UA" smtClean="0"/>
              <a:pPr/>
              <a:t>10.11.2016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7108-0B0E-47BD-95EE-6926EBA8E11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9FE8-67A0-4E40-A278-5F3BBE4C9551}" type="datetimeFigureOut">
              <a:rPr lang="uk-UA" smtClean="0"/>
              <a:pPr/>
              <a:t>10.11.2016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7108-0B0E-47BD-95EE-6926EBA8E1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9FE8-67A0-4E40-A278-5F3BBE4C9551}" type="datetimeFigureOut">
              <a:rPr lang="uk-UA" smtClean="0"/>
              <a:pPr/>
              <a:t>10.11.2016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7108-0B0E-47BD-95EE-6926EBA8E1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9FE8-67A0-4E40-A278-5F3BBE4C9551}" type="datetimeFigureOut">
              <a:rPr lang="uk-UA" smtClean="0"/>
              <a:pPr/>
              <a:t>10.11.2016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7108-0B0E-47BD-95EE-6926EBA8E1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9FE8-67A0-4E40-A278-5F3BBE4C9551}" type="datetimeFigureOut">
              <a:rPr lang="uk-UA" smtClean="0"/>
              <a:pPr/>
              <a:t>10.11.2016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1B7108-0B0E-47BD-95EE-6926EBA8E1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9FE8-67A0-4E40-A278-5F3BBE4C9551}" type="datetimeFigureOut">
              <a:rPr lang="uk-UA" smtClean="0"/>
              <a:pPr/>
              <a:t>10.11.2016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7108-0B0E-47BD-95EE-6926EBA8E1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9FE8-67A0-4E40-A278-5F3BBE4C9551}" type="datetimeFigureOut">
              <a:rPr lang="uk-UA" smtClean="0"/>
              <a:pPr/>
              <a:t>10.11.2016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7108-0B0E-47BD-95EE-6926EBA8E1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9FE8-67A0-4E40-A278-5F3BBE4C9551}" type="datetimeFigureOut">
              <a:rPr lang="uk-UA" smtClean="0"/>
              <a:pPr/>
              <a:t>10.11.2016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7108-0B0E-47BD-95EE-6926EBA8E1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9FE8-67A0-4E40-A278-5F3BBE4C9551}" type="datetimeFigureOut">
              <a:rPr lang="uk-UA" smtClean="0"/>
              <a:pPr/>
              <a:t>10.11.2016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7108-0B0E-47BD-95EE-6926EBA8E1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9FE8-67A0-4E40-A278-5F3BBE4C9551}" type="datetimeFigureOut">
              <a:rPr lang="uk-UA" smtClean="0"/>
              <a:pPr/>
              <a:t>10.11.2016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7108-0B0E-47BD-95EE-6926EBA8E1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9FE8-67A0-4E40-A278-5F3BBE4C9551}" type="datetimeFigureOut">
              <a:rPr lang="uk-UA" smtClean="0"/>
              <a:pPr/>
              <a:t>10.11.2016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7108-0B0E-47BD-95EE-6926EBA8E11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C49FE8-67A0-4E40-A278-5F3BBE4C9551}" type="datetimeFigureOut">
              <a:rPr lang="uk-UA" smtClean="0"/>
              <a:pPr/>
              <a:t>10.11.2016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1B7108-0B0E-47BD-95EE-6926EBA8E11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b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державна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uk-UA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2548969_5ea577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8572120" cy="504351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14290"/>
            <a:ext cx="4929190" cy="6643710"/>
          </a:xfrm>
        </p:spPr>
        <p:txBody>
          <a:bodyPr>
            <a:normAutofit fontScale="92500" lnSpcReduction="10000"/>
          </a:bodyPr>
          <a:lstStyle/>
          <a:p>
            <a:pPr fontAlgn="t">
              <a:buNone/>
            </a:pPr>
            <a:r>
              <a:rPr lang="uk-UA" b="1" i="1" dirty="0" smtClean="0"/>
              <a:t>ЛЮБІТЬ РІДНУ МОВУ</a:t>
            </a:r>
          </a:p>
          <a:p>
            <a:pPr fontAlgn="t">
              <a:buNone/>
            </a:pPr>
            <a:r>
              <a:rPr lang="uk-UA" i="1" dirty="0" smtClean="0"/>
              <a:t>Мова — краса спілкування, </a:t>
            </a:r>
          </a:p>
          <a:p>
            <a:pPr fontAlgn="t">
              <a:buNone/>
            </a:pPr>
            <a:r>
              <a:rPr lang="uk-UA" i="1" dirty="0" smtClean="0"/>
              <a:t>Мова — як сонце ясне, </a:t>
            </a:r>
          </a:p>
          <a:p>
            <a:pPr fontAlgn="t">
              <a:buNone/>
            </a:pPr>
            <a:r>
              <a:rPr lang="uk-UA" i="1" dirty="0" smtClean="0"/>
              <a:t>Мова — то предків надбання, </a:t>
            </a:r>
          </a:p>
          <a:p>
            <a:pPr fontAlgn="t">
              <a:buNone/>
            </a:pPr>
            <a:r>
              <a:rPr lang="uk-UA" i="1" dirty="0" smtClean="0"/>
              <a:t>Мова — багатство моє.</a:t>
            </a:r>
            <a:br>
              <a:rPr lang="uk-UA" i="1" dirty="0" smtClean="0"/>
            </a:br>
            <a:endParaRPr lang="uk-UA" i="1" dirty="0" smtClean="0"/>
          </a:p>
          <a:p>
            <a:pPr fontAlgn="t">
              <a:buNone/>
            </a:pPr>
            <a:r>
              <a:rPr lang="uk-UA" i="1" dirty="0" smtClean="0"/>
              <a:t>Мова — то чиста криниця, </a:t>
            </a:r>
          </a:p>
          <a:p>
            <a:pPr fontAlgn="t">
              <a:buNone/>
            </a:pPr>
            <a:r>
              <a:rPr lang="uk-UA" i="1" dirty="0" smtClean="0"/>
              <a:t>Де б'є, мов сльоза, джерело, </a:t>
            </a:r>
          </a:p>
          <a:p>
            <a:pPr fontAlgn="t">
              <a:buNone/>
            </a:pPr>
            <a:r>
              <a:rPr lang="uk-UA" i="1" dirty="0" smtClean="0"/>
              <a:t>Мова — це наша світлиця, </a:t>
            </a:r>
          </a:p>
          <a:p>
            <a:pPr fontAlgn="t">
              <a:buNone/>
            </a:pPr>
            <a:r>
              <a:rPr lang="uk-UA" i="1" dirty="0" smtClean="0"/>
              <a:t>Вона як добірне зерно.</a:t>
            </a:r>
            <a:br>
              <a:rPr lang="uk-UA" i="1" dirty="0" smtClean="0"/>
            </a:br>
            <a:endParaRPr lang="uk-UA" i="1" dirty="0" smtClean="0"/>
          </a:p>
          <a:p>
            <a:pPr fontAlgn="t">
              <a:buNone/>
            </a:pPr>
            <a:r>
              <a:rPr lang="uk-UA" i="1" dirty="0" smtClean="0"/>
              <a:t>Мова — державна перлина, </a:t>
            </a:r>
          </a:p>
          <a:p>
            <a:pPr fontAlgn="t">
              <a:buNone/>
            </a:pPr>
            <a:r>
              <a:rPr lang="uk-UA" i="1" dirty="0" smtClean="0"/>
              <a:t>Нею завжди дорожіть: </a:t>
            </a:r>
          </a:p>
          <a:p>
            <a:pPr fontAlgn="t">
              <a:buNone/>
            </a:pPr>
            <a:r>
              <a:rPr lang="uk-UA" i="1" dirty="0" smtClean="0"/>
              <a:t>Без мови немає країни — </a:t>
            </a:r>
          </a:p>
          <a:p>
            <a:pPr fontAlgn="t">
              <a:buNone/>
            </a:pPr>
            <a:r>
              <a:rPr lang="uk-UA" i="1" dirty="0" smtClean="0"/>
              <a:t>Мову, як матір, любіть!</a:t>
            </a:r>
            <a:endParaRPr lang="uk-UA" b="1" i="1" dirty="0"/>
          </a:p>
        </p:txBody>
      </p:sp>
      <p:pic>
        <p:nvPicPr>
          <p:cNvPr id="6" name="Рисунок 5" descr="kartinkijane.ru-233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42918"/>
            <a:ext cx="4286280" cy="571504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mova.jpg"/>
          <p:cNvPicPr>
            <a:picLocks noGrp="1" noChangeAspect="1"/>
          </p:cNvPicPr>
          <p:nvPr>
            <p:ph idx="1"/>
          </p:nvPr>
        </p:nvPicPr>
        <p:blipFill>
          <a:blip r:embed="rId2"/>
          <a:srcRect l="2109" r="2349"/>
          <a:stretch>
            <a:fillRect/>
          </a:stretch>
        </p:blipFill>
        <p:spPr>
          <a:xfrm>
            <a:off x="0" y="285728"/>
            <a:ext cx="9144000" cy="622089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229600" cy="1543048"/>
          </a:xfrm>
        </p:spPr>
        <p:txBody>
          <a:bodyPr>
            <a:normAutofit/>
          </a:bodyPr>
          <a:lstStyle/>
          <a:p>
            <a:pPr algn="just"/>
            <a:r>
              <a:rPr lang="uk-UA" i="1" dirty="0" smtClean="0">
                <a:solidFill>
                  <a:schemeClr val="accent1"/>
                </a:solidFill>
              </a:rPr>
              <a:t>Скільки є у світі квітів — стільки є у світі мов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8215370" cy="3786214"/>
          </a:xfrm>
        </p:spPr>
        <p:txBody>
          <a:bodyPr>
            <a:normAutofit/>
          </a:bodyPr>
          <a:lstStyle/>
          <a:p>
            <a:pPr algn="just"/>
            <a:r>
              <a:rPr lang="uk-UA" i="1" dirty="0" smtClean="0"/>
              <a:t>Мова барвиста, мова багата, рідна і тепла, як батьківська хата. Для кожного народу, кожної нації найближчою і найдорожчою є його рідна мова. Рідною мовою української нації є українська мова. </a:t>
            </a:r>
            <a:endParaRPr lang="uk-UA" i="1" dirty="0"/>
          </a:p>
        </p:txBody>
      </p:sp>
      <p:pic>
        <p:nvPicPr>
          <p:cNvPr id="4" name="Рисунок 3" descr="1836770_734403809923229_40771733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071942"/>
            <a:ext cx="3459799" cy="244449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70916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Як море </a:t>
            </a:r>
            <a:r>
              <a:rPr lang="ru-RU" sz="3200" i="1" dirty="0" err="1" smtClean="0"/>
              <a:t>починається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річки</a:t>
            </a:r>
            <a:r>
              <a:rPr lang="ru-RU" sz="3200" i="1" dirty="0" smtClean="0"/>
              <a:t>, так </a:t>
            </a:r>
            <a:r>
              <a:rPr lang="ru-RU" sz="3200" i="1" dirty="0" err="1" smtClean="0"/>
              <a:t>українське</a:t>
            </a:r>
            <a:r>
              <a:rPr lang="ru-RU" sz="3200" i="1" dirty="0" smtClean="0"/>
              <a:t> слово – </a:t>
            </a:r>
            <a:r>
              <a:rPr lang="ru-RU" sz="3200" i="1" dirty="0" err="1" smtClean="0"/>
              <a:t>з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писемності</a:t>
            </a:r>
            <a:r>
              <a:rPr lang="ru-RU" sz="3200" i="1" dirty="0" smtClean="0"/>
              <a:t>. Наше слово набирало </a:t>
            </a:r>
            <a:r>
              <a:rPr lang="ru-RU" sz="3200" i="1" dirty="0" err="1" smtClean="0"/>
              <a:t>сили</a:t>
            </a:r>
            <a:r>
              <a:rPr lang="ru-RU" sz="3200" i="1" dirty="0" smtClean="0"/>
              <a:t> на пергаментах </a:t>
            </a:r>
            <a:r>
              <a:rPr lang="ru-RU" sz="3200" i="1" dirty="0" err="1" smtClean="0"/>
              <a:t>Нестора-Літописця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шліфувалося</a:t>
            </a:r>
            <a:r>
              <a:rPr lang="ru-RU" sz="3200" i="1" dirty="0" smtClean="0"/>
              <a:t> у </a:t>
            </a:r>
            <a:r>
              <a:rPr lang="ru-RU" sz="3200" i="1" dirty="0" err="1" smtClean="0"/>
              <a:t>творах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Григорія</a:t>
            </a:r>
            <a:r>
              <a:rPr lang="ru-RU" sz="3200" i="1" dirty="0" smtClean="0"/>
              <a:t> Сковороди, </a:t>
            </a:r>
            <a:r>
              <a:rPr lang="ru-RU" sz="3200" i="1" dirty="0" err="1" smtClean="0"/>
              <a:t>Івана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Мазепи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поглиблювалось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під</a:t>
            </a:r>
            <a:r>
              <a:rPr lang="ru-RU" sz="3200" i="1" dirty="0" smtClean="0"/>
              <a:t> пером </a:t>
            </a:r>
            <a:r>
              <a:rPr lang="ru-RU" sz="3200" i="1" dirty="0" err="1" smtClean="0"/>
              <a:t>Івана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Котляревського</a:t>
            </a:r>
            <a:r>
              <a:rPr lang="ru-RU" sz="3200" i="1" dirty="0" smtClean="0"/>
              <a:t>, особливо Тараса </a:t>
            </a:r>
            <a:r>
              <a:rPr lang="ru-RU" sz="3200" i="1" dirty="0" err="1" smtClean="0"/>
              <a:t>Шевченка</a:t>
            </a:r>
            <a:endParaRPr lang="uk-UA" sz="3200" i="1" dirty="0"/>
          </a:p>
        </p:txBody>
      </p:sp>
      <p:pic>
        <p:nvPicPr>
          <p:cNvPr id="4" name="Рисунок 3" descr="56e3e87184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714752"/>
            <a:ext cx="4072357" cy="278608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1971676"/>
          </a:xfrm>
        </p:spPr>
        <p:txBody>
          <a:bodyPr/>
          <a:lstStyle/>
          <a:p>
            <a:r>
              <a:rPr lang="ru-RU" i="1" dirty="0" err="1" smtClean="0"/>
              <a:t>Сьогодні</a:t>
            </a:r>
            <a:r>
              <a:rPr lang="ru-RU" i="1" dirty="0" smtClean="0"/>
              <a:t> </a:t>
            </a:r>
            <a:r>
              <a:rPr lang="ru-RU" i="1" dirty="0" err="1" smtClean="0"/>
              <a:t>українською</a:t>
            </a:r>
            <a:r>
              <a:rPr lang="ru-RU" i="1" dirty="0" smtClean="0"/>
              <a:t> </a:t>
            </a:r>
            <a:r>
              <a:rPr lang="ru-RU" i="1" dirty="0" err="1" smtClean="0"/>
              <a:t>мовою</a:t>
            </a:r>
            <a:r>
              <a:rPr lang="ru-RU" i="1" dirty="0" smtClean="0"/>
              <a:t> </a:t>
            </a:r>
            <a:r>
              <a:rPr lang="ru-RU" i="1" dirty="0" err="1" smtClean="0"/>
              <a:t>розмовляють</a:t>
            </a:r>
            <a:r>
              <a:rPr lang="ru-RU" i="1" dirty="0" smtClean="0"/>
              <a:t> близько 45 </a:t>
            </a:r>
            <a:r>
              <a:rPr lang="ru-RU" i="1" dirty="0" err="1" smtClean="0"/>
              <a:t>мільйонів</a:t>
            </a:r>
            <a:r>
              <a:rPr lang="ru-RU" i="1" dirty="0" smtClean="0"/>
              <a:t> людей, </a:t>
            </a:r>
            <a:r>
              <a:rPr lang="ru-RU" i="1" dirty="0" err="1" smtClean="0"/>
              <a:t>і</a:t>
            </a:r>
            <a:r>
              <a:rPr lang="ru-RU" i="1" dirty="0" smtClean="0"/>
              <a:t> вона входить до другого десятка </a:t>
            </a:r>
            <a:r>
              <a:rPr lang="ru-RU" i="1" dirty="0" err="1" smtClean="0"/>
              <a:t>найпоширеніших</a:t>
            </a:r>
            <a:r>
              <a:rPr lang="ru-RU" i="1" dirty="0" smtClean="0"/>
              <a:t> </a:t>
            </a:r>
            <a:r>
              <a:rPr lang="ru-RU" i="1" dirty="0" err="1" smtClean="0"/>
              <a:t>мов</a:t>
            </a:r>
            <a:r>
              <a:rPr lang="ru-RU" i="1" dirty="0" smtClean="0"/>
              <a:t> </a:t>
            </a:r>
            <a:r>
              <a:rPr lang="ru-RU" i="1" dirty="0" err="1" smtClean="0"/>
              <a:t>світу</a:t>
            </a:r>
            <a:r>
              <a:rPr lang="ru-RU" i="1" dirty="0" smtClean="0"/>
              <a:t>.</a:t>
            </a:r>
            <a:endParaRPr lang="uk-UA" i="1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071678"/>
            <a:ext cx="7072362" cy="4420227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786842" cy="6143668"/>
          </a:xfrm>
        </p:spPr>
        <p:txBody>
          <a:bodyPr>
            <a:noAutofit/>
          </a:bodyPr>
          <a:lstStyle/>
          <a:p>
            <a:pPr algn="just"/>
            <a:r>
              <a:rPr lang="ru-RU" sz="3000" i="1" dirty="0" err="1" smtClean="0"/>
              <a:t>Мова</a:t>
            </a:r>
            <a:r>
              <a:rPr lang="ru-RU" sz="3000" i="1" dirty="0" smtClean="0"/>
              <a:t> – </a:t>
            </a:r>
            <a:r>
              <a:rPr lang="ru-RU" sz="3000" i="1" dirty="0" err="1" smtClean="0"/>
              <a:t>це</a:t>
            </a:r>
            <a:r>
              <a:rPr lang="ru-RU" sz="3000" i="1" dirty="0" smtClean="0"/>
              <a:t> великий дар </a:t>
            </a:r>
            <a:r>
              <a:rPr lang="ru-RU" sz="3000" i="1" dirty="0" err="1" smtClean="0"/>
              <a:t>природи</a:t>
            </a:r>
            <a:r>
              <a:rPr lang="ru-RU" sz="3000" i="1" dirty="0" smtClean="0"/>
              <a:t>. У </a:t>
            </a:r>
            <a:r>
              <a:rPr lang="ru-RU" sz="3000" i="1" dirty="0" err="1" smtClean="0"/>
              <a:t>світі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налічується</a:t>
            </a:r>
            <a:r>
              <a:rPr lang="ru-RU" sz="3000" i="1" dirty="0" smtClean="0"/>
              <a:t> близько </a:t>
            </a:r>
            <a:r>
              <a:rPr lang="ru-RU" sz="3000" i="1" dirty="0" err="1" smtClean="0"/>
              <a:t>трьох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тисяч</a:t>
            </a:r>
            <a:r>
              <a:rPr lang="ru-RU" sz="3000" i="1" dirty="0" smtClean="0"/>
              <a:t> </a:t>
            </a:r>
            <a:r>
              <a:rPr lang="ru-RU" sz="3000" i="1" dirty="0" err="1" smtClean="0"/>
              <a:t>мов</a:t>
            </a:r>
            <a:r>
              <a:rPr lang="ru-RU" sz="3000" i="1" dirty="0" smtClean="0"/>
              <a:t>. </a:t>
            </a:r>
            <a:r>
              <a:rPr lang="uk-UA" sz="3000" i="1" dirty="0" smtClean="0"/>
              <a:t>Наш народ створював свою мову віками. Її багатство і красу, витонченість і мелодійність визнано в усьому світі. 1928 року  у Парижі на Міжнародному конкурсі мов українська мова посіла ІІІ місце.</a:t>
            </a:r>
          </a:p>
        </p:txBody>
      </p:sp>
      <p:pic>
        <p:nvPicPr>
          <p:cNvPr id="4" name="Рисунок 3" descr="364126_20130221201449.gif"/>
          <p:cNvPicPr>
            <a:picLocks noChangeAspect="1"/>
          </p:cNvPicPr>
          <p:nvPr/>
        </p:nvPicPr>
        <p:blipFill>
          <a:blip r:embed="rId2"/>
          <a:srcRect t="46620"/>
          <a:stretch>
            <a:fillRect/>
          </a:stretch>
        </p:blipFill>
        <p:spPr>
          <a:xfrm>
            <a:off x="2571736" y="4286256"/>
            <a:ext cx="5929354" cy="237383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786842" cy="2714644"/>
          </a:xfrm>
        </p:spPr>
        <p:txBody>
          <a:bodyPr/>
          <a:lstStyle/>
          <a:p>
            <a:pPr algn="just"/>
            <a:r>
              <a:rPr lang="uk-UA" i="1" dirty="0" smtClean="0"/>
              <a:t>Українська мова вважається </a:t>
            </a:r>
            <a:r>
              <a:rPr lang="uk-UA" i="1" dirty="0" err="1" smtClean="0"/>
              <a:t>наймилозвучнішою</a:t>
            </a:r>
            <a:r>
              <a:rPr lang="uk-UA" i="1" dirty="0" smtClean="0"/>
              <a:t> у світі. Вона дивує й захоплює багатством словника, безмежністю форм, плинністю. Цією мовою були написані неперевершені твори Шевченка, Франка, Лесі Українки, Коцюбинського.</a:t>
            </a:r>
            <a:endParaRPr lang="uk-UA" i="1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143248"/>
            <a:ext cx="8673414" cy="307183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714464"/>
          </a:xfrm>
        </p:spPr>
        <p:txBody>
          <a:bodyPr>
            <a:normAutofit fontScale="90000"/>
          </a:bodyPr>
          <a:lstStyle/>
          <a:p>
            <a:r>
              <a:rPr lang="ru-RU" sz="4400" i="1" u="sng" dirty="0" err="1" smtClean="0">
                <a:solidFill>
                  <a:schemeClr val="accent1"/>
                </a:solidFill>
              </a:rPr>
              <a:t>Вислови</a:t>
            </a:r>
            <a:r>
              <a:rPr lang="ru-RU" sz="4400" i="1" u="sng" dirty="0" smtClean="0">
                <a:solidFill>
                  <a:schemeClr val="accent1"/>
                </a:solidFill>
              </a:rPr>
              <a:t>  про  </a:t>
            </a:r>
            <a:r>
              <a:rPr lang="ru-RU" sz="4400" i="1" u="sng" dirty="0" err="1" smtClean="0">
                <a:solidFill>
                  <a:schemeClr val="accent1"/>
                </a:solidFill>
              </a:rPr>
              <a:t>мову</a:t>
            </a:r>
            <a:r>
              <a:rPr lang="ru-RU" sz="4400" i="1" u="sng" dirty="0" smtClean="0">
                <a:solidFill>
                  <a:schemeClr val="accent1"/>
                </a:solidFill>
              </a:rPr>
              <a:t> </a:t>
            </a:r>
            <a:r>
              <a:rPr lang="ru-RU" sz="4400" i="1" u="sng" dirty="0" err="1" smtClean="0">
                <a:solidFill>
                  <a:schemeClr val="accent1"/>
                </a:solidFill>
              </a:rPr>
              <a:t>українських</a:t>
            </a:r>
            <a:r>
              <a:rPr lang="ru-RU" sz="4400" i="1" u="sng" dirty="0" smtClean="0">
                <a:solidFill>
                  <a:schemeClr val="accent1"/>
                </a:solidFill>
              </a:rPr>
              <a:t>  </a:t>
            </a:r>
            <a:r>
              <a:rPr lang="ru-RU" sz="4400" i="1" u="sng" dirty="0" err="1" smtClean="0">
                <a:solidFill>
                  <a:schemeClr val="accent1"/>
                </a:solidFill>
              </a:rPr>
              <a:t>письменників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709160"/>
          </a:xfrm>
        </p:spPr>
        <p:txBody>
          <a:bodyPr>
            <a:normAutofit fontScale="92500"/>
          </a:bodyPr>
          <a:lstStyle/>
          <a:p>
            <a:pPr algn="just" fontAlgn="base"/>
            <a:r>
              <a:rPr lang="ru-RU" i="1" dirty="0" smtClean="0"/>
              <a:t>Людина, яка </a:t>
            </a:r>
            <a:r>
              <a:rPr lang="ru-RU" i="1" dirty="0" err="1" smtClean="0"/>
              <a:t>втратила</a:t>
            </a:r>
            <a:r>
              <a:rPr lang="ru-RU" i="1" dirty="0" smtClean="0"/>
              <a:t> свою </a:t>
            </a:r>
            <a:r>
              <a:rPr lang="ru-RU" i="1" dirty="0" err="1" smtClean="0"/>
              <a:t>мову</a:t>
            </a:r>
            <a:r>
              <a:rPr lang="ru-RU" i="1" dirty="0" smtClean="0"/>
              <a:t>, – </a:t>
            </a:r>
            <a:r>
              <a:rPr lang="ru-RU" i="1" dirty="0" err="1" smtClean="0"/>
              <a:t>неповноцiнна</a:t>
            </a:r>
            <a:r>
              <a:rPr lang="ru-RU" i="1" dirty="0" smtClean="0"/>
              <a:t>, вона </a:t>
            </a:r>
            <a:r>
              <a:rPr lang="ru-RU" i="1" dirty="0" err="1" smtClean="0"/>
              <a:t>другорядна</a:t>
            </a:r>
            <a:r>
              <a:rPr lang="ru-RU" i="1" dirty="0" smtClean="0"/>
              <a:t> в </a:t>
            </a:r>
            <a:r>
              <a:rPr lang="ru-RU" i="1" dirty="0" err="1" smtClean="0"/>
              <a:t>порiвняннi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носiєм</a:t>
            </a:r>
            <a:r>
              <a:rPr lang="ru-RU" i="1" dirty="0" smtClean="0"/>
              <a:t> </a:t>
            </a:r>
            <a:r>
              <a:rPr lang="ru-RU" i="1" dirty="0" err="1" smtClean="0"/>
              <a:t>рiдноï</a:t>
            </a:r>
            <a:r>
              <a:rPr lang="ru-RU" i="1" dirty="0" smtClean="0"/>
              <a:t> </a:t>
            </a:r>
            <a:r>
              <a:rPr lang="ru-RU" i="1" dirty="0" err="1" smtClean="0"/>
              <a:t>мови</a:t>
            </a:r>
            <a:r>
              <a:rPr lang="ru-RU" i="1" dirty="0" smtClean="0"/>
              <a:t>.</a:t>
            </a:r>
          </a:p>
          <a:p>
            <a:pPr algn="just" fontAlgn="base">
              <a:buNone/>
            </a:pPr>
            <a:r>
              <a:rPr lang="ru-RU" i="1" dirty="0" smtClean="0"/>
              <a:t>     </a:t>
            </a:r>
            <a:r>
              <a:rPr lang="ru-RU" i="1" dirty="0" err="1" smtClean="0"/>
              <a:t>Павло</a:t>
            </a:r>
            <a:r>
              <a:rPr lang="ru-RU" i="1" dirty="0" smtClean="0"/>
              <a:t> Мовчан</a:t>
            </a:r>
          </a:p>
          <a:p>
            <a:pPr algn="just" fontAlgn="base"/>
            <a:r>
              <a:rPr lang="uk-UA" i="1" dirty="0" smtClean="0"/>
              <a:t>Мова – це не просто </a:t>
            </a:r>
            <a:r>
              <a:rPr lang="uk-UA" i="1" dirty="0" err="1" smtClean="0"/>
              <a:t>спос</a:t>
            </a:r>
            <a:r>
              <a:rPr lang="arn-CL" i="1" dirty="0" smtClean="0"/>
              <a:t>i</a:t>
            </a:r>
            <a:r>
              <a:rPr lang="uk-UA" i="1" dirty="0" smtClean="0"/>
              <a:t>б </a:t>
            </a:r>
            <a:r>
              <a:rPr lang="uk-UA" i="1" dirty="0" err="1" smtClean="0"/>
              <a:t>сп</a:t>
            </a:r>
            <a:r>
              <a:rPr lang="arn-CL" i="1" dirty="0" smtClean="0"/>
              <a:t>i</a:t>
            </a:r>
            <a:r>
              <a:rPr lang="uk-UA" i="1" dirty="0" err="1" smtClean="0"/>
              <a:t>лкування</a:t>
            </a:r>
            <a:r>
              <a:rPr lang="uk-UA" i="1" dirty="0" smtClean="0"/>
              <a:t>, а щось б</a:t>
            </a:r>
            <a:r>
              <a:rPr lang="arn-CL" i="1" dirty="0" smtClean="0"/>
              <a:t>i</a:t>
            </a:r>
            <a:r>
              <a:rPr lang="uk-UA" i="1" dirty="0" err="1" smtClean="0"/>
              <a:t>льш</a:t>
            </a:r>
            <a:r>
              <a:rPr lang="uk-UA" i="1" dirty="0" smtClean="0"/>
              <a:t> значуще. Мова – це </a:t>
            </a:r>
            <a:r>
              <a:rPr lang="uk-UA" i="1" dirty="0" err="1" smtClean="0"/>
              <a:t>вс</a:t>
            </a:r>
            <a:r>
              <a:rPr lang="arn-CL" i="1" dirty="0" smtClean="0"/>
              <a:t>i </a:t>
            </a:r>
            <a:r>
              <a:rPr lang="uk-UA" i="1" dirty="0" err="1" smtClean="0"/>
              <a:t>глибинн</a:t>
            </a:r>
            <a:r>
              <a:rPr lang="arn-CL" i="1" dirty="0" smtClean="0"/>
              <a:t>i </a:t>
            </a:r>
            <a:r>
              <a:rPr lang="uk-UA" i="1" dirty="0" smtClean="0"/>
              <a:t>пласти духовного життя народу, його </a:t>
            </a:r>
            <a:r>
              <a:rPr lang="arn-CL" i="1" dirty="0" smtClean="0"/>
              <a:t>i</a:t>
            </a:r>
            <a:r>
              <a:rPr lang="uk-UA" i="1" dirty="0" smtClean="0"/>
              <a:t>сторична пам’ять, </a:t>
            </a:r>
            <a:r>
              <a:rPr lang="uk-UA" i="1" dirty="0" err="1" smtClean="0"/>
              <a:t>найц</a:t>
            </a:r>
            <a:r>
              <a:rPr lang="arn-CL" i="1" dirty="0" smtClean="0"/>
              <a:t>i</a:t>
            </a:r>
            <a:r>
              <a:rPr lang="uk-UA" i="1" dirty="0" err="1" smtClean="0"/>
              <a:t>нн</a:t>
            </a:r>
            <a:r>
              <a:rPr lang="arn-CL" i="1" dirty="0" smtClean="0"/>
              <a:t>i</a:t>
            </a:r>
            <a:r>
              <a:rPr lang="uk-UA" i="1" dirty="0" err="1" smtClean="0"/>
              <a:t>ше</a:t>
            </a:r>
            <a:r>
              <a:rPr lang="uk-UA" i="1" dirty="0" smtClean="0"/>
              <a:t> надбання в</a:t>
            </a:r>
            <a:r>
              <a:rPr lang="arn-CL" i="1" dirty="0" smtClean="0"/>
              <a:t>i</a:t>
            </a:r>
            <a:r>
              <a:rPr lang="uk-UA" i="1" dirty="0" smtClean="0"/>
              <a:t>к</a:t>
            </a:r>
            <a:r>
              <a:rPr lang="arn-CL" i="1" dirty="0" smtClean="0"/>
              <a:t>i</a:t>
            </a:r>
            <a:r>
              <a:rPr lang="uk-UA" i="1" dirty="0" smtClean="0"/>
              <a:t>в, мова – це ще й музика, мелодика, фарби, буття, сучасна, художня, </a:t>
            </a:r>
            <a:r>
              <a:rPr lang="arn-CL" i="1" dirty="0" smtClean="0"/>
              <a:t>i</a:t>
            </a:r>
            <a:r>
              <a:rPr lang="uk-UA" i="1" dirty="0" err="1" smtClean="0"/>
              <a:t>нтелектуальна</a:t>
            </a:r>
            <a:r>
              <a:rPr lang="uk-UA" i="1" dirty="0" smtClean="0"/>
              <a:t> </a:t>
            </a:r>
            <a:r>
              <a:rPr lang="arn-CL" i="1" dirty="0" smtClean="0"/>
              <a:t>i </a:t>
            </a:r>
            <a:r>
              <a:rPr lang="uk-UA" i="1" dirty="0" err="1" smtClean="0"/>
              <a:t>мисленнєва</a:t>
            </a:r>
            <a:r>
              <a:rPr lang="uk-UA" i="1" dirty="0" smtClean="0"/>
              <a:t> д</a:t>
            </a:r>
            <a:r>
              <a:rPr lang="arn-CL" i="1" dirty="0" smtClean="0"/>
              <a:t>i</a:t>
            </a:r>
            <a:r>
              <a:rPr lang="uk-UA" i="1" dirty="0" err="1" smtClean="0"/>
              <a:t>яльн</a:t>
            </a:r>
            <a:r>
              <a:rPr lang="arn-CL" i="1" dirty="0" smtClean="0"/>
              <a:t>i</a:t>
            </a:r>
            <a:r>
              <a:rPr lang="uk-UA" i="1" dirty="0" err="1" smtClean="0"/>
              <a:t>сть</a:t>
            </a:r>
            <a:r>
              <a:rPr lang="uk-UA" i="1" dirty="0" smtClean="0"/>
              <a:t> народу.</a:t>
            </a:r>
          </a:p>
          <a:p>
            <a:pPr algn="just" fontAlgn="base">
              <a:buNone/>
            </a:pPr>
            <a:r>
              <a:rPr lang="uk-UA" i="1" dirty="0" smtClean="0"/>
              <a:t>     Олесь Гончар</a:t>
            </a:r>
          </a:p>
          <a:p>
            <a:endParaRPr lang="uk-UA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2857520"/>
          </a:xfrm>
        </p:spPr>
        <p:txBody>
          <a:bodyPr>
            <a:normAutofit fontScale="85000" lnSpcReduction="20000"/>
          </a:bodyPr>
          <a:lstStyle/>
          <a:p>
            <a:r>
              <a:rPr lang="uk-UA" sz="4200" b="1" i="1" dirty="0" smtClean="0"/>
              <a:t>«Кожне слово рідної мови, - писав Василь Сухомлинський, - має своє обличчя, як у квітки, у нього свій неповторний аромат і відтінок барви, - а цих відтінків кожна барва має тисячі». </a:t>
            </a:r>
          </a:p>
          <a:p>
            <a:endParaRPr lang="uk-UA" dirty="0"/>
          </a:p>
        </p:txBody>
      </p:sp>
      <p:pic>
        <p:nvPicPr>
          <p:cNvPr id="4" name="Рисунок 3" descr="шевченко.png"/>
          <p:cNvPicPr>
            <a:picLocks noChangeAspect="1"/>
          </p:cNvPicPr>
          <p:nvPr/>
        </p:nvPicPr>
        <p:blipFill>
          <a:blip r:embed="rId2"/>
          <a:srcRect l="14062" r="10156"/>
          <a:stretch>
            <a:fillRect/>
          </a:stretch>
        </p:blipFill>
        <p:spPr>
          <a:xfrm>
            <a:off x="642910" y="3357562"/>
            <a:ext cx="7884089" cy="305868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0" lvl="0" indent="-411480">
              <a:spcBef>
                <a:spcPct val="20000"/>
              </a:spcBef>
            </a:pPr>
            <a:r>
              <a:rPr lang="ru-RU" i="1" u="sng" dirty="0" err="1" smtClean="0">
                <a:solidFill>
                  <a:schemeClr val="accent1"/>
                </a:solidFill>
                <a:effectLst/>
              </a:rPr>
              <a:t>Прислів'я</a:t>
            </a:r>
            <a:r>
              <a:rPr lang="ru-RU" i="1" u="sng" dirty="0" smtClean="0">
                <a:solidFill>
                  <a:schemeClr val="accent1"/>
                </a:solidFill>
                <a:effectLst/>
              </a:rPr>
              <a:t> </a:t>
            </a:r>
            <a:r>
              <a:rPr lang="ru-RU" i="1" u="sng" dirty="0" err="1" smtClean="0">
                <a:solidFill>
                  <a:schemeClr val="accent1"/>
                </a:solidFill>
                <a:effectLst/>
              </a:rPr>
              <a:t>і</a:t>
            </a:r>
            <a:r>
              <a:rPr lang="ru-RU" i="1" u="sng" dirty="0" smtClean="0">
                <a:solidFill>
                  <a:schemeClr val="accent1"/>
                </a:solidFill>
                <a:effectLst/>
              </a:rPr>
              <a:t> </a:t>
            </a:r>
            <a:r>
              <a:rPr lang="ru-RU" i="1" u="sng" dirty="0" err="1" smtClean="0">
                <a:solidFill>
                  <a:schemeClr val="accent1"/>
                </a:solidFill>
                <a:effectLst/>
              </a:rPr>
              <a:t>приказки</a:t>
            </a:r>
            <a:r>
              <a:rPr lang="ru-RU" i="1" u="sng" dirty="0" smtClean="0">
                <a:solidFill>
                  <a:schemeClr val="accent1"/>
                </a:solidFill>
                <a:effectLst/>
              </a:rPr>
              <a:t> про </a:t>
            </a:r>
            <a:r>
              <a:rPr lang="ru-RU" i="1" u="sng" dirty="0" err="1" smtClean="0">
                <a:solidFill>
                  <a:schemeClr val="accent1"/>
                </a:solidFill>
                <a:effectLst/>
              </a:rPr>
              <a:t>рідну</a:t>
            </a:r>
            <a:r>
              <a:rPr lang="ru-RU" i="1" u="sng" dirty="0" smtClean="0">
                <a:solidFill>
                  <a:schemeClr val="accent1"/>
                </a:solidFill>
                <a:effectLst/>
              </a:rPr>
              <a:t> </a:t>
            </a:r>
            <a:r>
              <a:rPr lang="ru-RU" i="1" u="sng" dirty="0" err="1" smtClean="0">
                <a:solidFill>
                  <a:schemeClr val="accent1"/>
                </a:solidFill>
                <a:effectLst/>
              </a:rPr>
              <a:t>мову</a:t>
            </a:r>
            <a:r>
              <a:rPr lang="ru-RU" i="1" u="sng" dirty="0" smtClean="0">
                <a:solidFill>
                  <a:schemeClr val="accent1"/>
                </a:solidFill>
                <a:effectLst/>
              </a:rPr>
              <a:t> </a:t>
            </a:r>
            <a:r>
              <a:rPr lang="ru-RU" i="1" u="sng" dirty="0" err="1" smtClean="0">
                <a:solidFill>
                  <a:schemeClr val="accent1"/>
                </a:solidFill>
                <a:effectLst/>
              </a:rPr>
              <a:t>й</a:t>
            </a:r>
            <a:r>
              <a:rPr lang="ru-RU" i="1" u="sng" dirty="0" smtClean="0">
                <a:solidFill>
                  <a:schemeClr val="accent1"/>
                </a:solidFill>
                <a:effectLst/>
              </a:rPr>
              <a:t> слово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Для кожного </a:t>
            </a:r>
            <a:r>
              <a:rPr lang="ru-RU" b="1" i="1" dirty="0" err="1" smtClean="0"/>
              <a:t>його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мова</a:t>
            </a:r>
            <a:r>
              <a:rPr lang="ru-RU" b="1" i="1" dirty="0" smtClean="0"/>
              <a:t> — </a:t>
            </a:r>
            <a:r>
              <a:rPr lang="ru-RU" b="1" i="1" dirty="0" err="1" smtClean="0"/>
              <a:t>найкраща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найсолодша</a:t>
            </a:r>
            <a:r>
              <a:rPr lang="ru-RU" b="1" i="1" dirty="0" smtClean="0"/>
              <a:t>.</a:t>
            </a:r>
          </a:p>
          <a:p>
            <a:r>
              <a:rPr lang="ru-RU" b="1" i="1" dirty="0" err="1" smtClean="0"/>
              <a:t>Хто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своєї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цурається</a:t>
            </a:r>
            <a:r>
              <a:rPr lang="ru-RU" b="1" i="1" dirty="0" smtClean="0"/>
              <a:t>, хай сам себе </a:t>
            </a:r>
            <a:r>
              <a:rPr lang="ru-RU" b="1" i="1" dirty="0" err="1" smtClean="0"/>
              <a:t>стидається</a:t>
            </a:r>
            <a:r>
              <a:rPr lang="ru-RU" b="1" i="1" dirty="0" smtClean="0"/>
              <a:t>.</a:t>
            </a:r>
          </a:p>
          <a:p>
            <a:r>
              <a:rPr lang="ru-RU" b="1" i="1" dirty="0" err="1" smtClean="0"/>
              <a:t>Птицю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пізнати</a:t>
            </a:r>
            <a:r>
              <a:rPr lang="ru-RU" b="1" i="1" dirty="0" smtClean="0"/>
              <a:t> по </a:t>
            </a:r>
            <a:r>
              <a:rPr lang="ru-RU" b="1" i="1" dirty="0" err="1" smtClean="0"/>
              <a:t>пір'ю</a:t>
            </a:r>
            <a:r>
              <a:rPr lang="ru-RU" b="1" i="1" dirty="0" smtClean="0"/>
              <a:t>, а </a:t>
            </a:r>
            <a:r>
              <a:rPr lang="ru-RU" b="1" i="1" dirty="0" err="1" smtClean="0"/>
              <a:t>людину</a:t>
            </a:r>
            <a:r>
              <a:rPr lang="ru-RU" b="1" i="1" dirty="0" smtClean="0"/>
              <a:t> по </a:t>
            </a:r>
            <a:r>
              <a:rPr lang="ru-RU" b="1" i="1" dirty="0" err="1" smtClean="0"/>
              <a:t>мові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Будь господарем </a:t>
            </a:r>
            <a:r>
              <a:rPr lang="ru-RU" b="1" i="1" dirty="0" err="1" smtClean="0"/>
              <a:t>своєму</a:t>
            </a:r>
            <a:r>
              <a:rPr lang="ru-RU" b="1" i="1" dirty="0" smtClean="0"/>
              <a:t> слову. </a:t>
            </a:r>
          </a:p>
          <a:p>
            <a:r>
              <a:rPr lang="ru-RU" b="1" i="1" dirty="0" err="1" smtClean="0"/>
              <a:t>Мовивши</a:t>
            </a:r>
            <a:r>
              <a:rPr lang="ru-RU" b="1" i="1" dirty="0" smtClean="0"/>
              <a:t> слово, треба бути </a:t>
            </a:r>
            <a:r>
              <a:rPr lang="ru-RU" b="1" i="1" dirty="0" err="1" smtClean="0"/>
              <a:t>йому</a:t>
            </a:r>
            <a:r>
              <a:rPr lang="ru-RU" b="1" i="1" dirty="0" smtClean="0"/>
              <a:t> паном.</a:t>
            </a:r>
          </a:p>
          <a:p>
            <a:r>
              <a:rPr lang="uk-UA" b="1" i="1" dirty="0" smtClean="0"/>
              <a:t>Слово старше, ніж гроші</a:t>
            </a:r>
          </a:p>
          <a:p>
            <a:r>
              <a:rPr lang="ru-RU" b="1" i="1" dirty="0" smtClean="0"/>
              <a:t>Душа </a:t>
            </a:r>
            <a:r>
              <a:rPr lang="ru-RU" b="1" i="1" dirty="0" err="1" smtClean="0"/>
              <a:t>мудреця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його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мові</a:t>
            </a:r>
            <a:r>
              <a:rPr lang="ru-RU" b="1" i="1" dirty="0" smtClean="0"/>
              <a:t>. 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6">
      <a:dk1>
        <a:srgbClr val="92D6F2"/>
      </a:dk1>
      <a:lt1>
        <a:srgbClr val="FFFFFF"/>
      </a:lt1>
      <a:dk2>
        <a:srgbClr val="168BBA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178</TotalTime>
  <Words>392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Українська мова –  державна мова України </vt:lpstr>
      <vt:lpstr>Скільки є у світі квітів — стільки є у світі мов</vt:lpstr>
      <vt:lpstr>Слайд 3</vt:lpstr>
      <vt:lpstr>Слайд 4</vt:lpstr>
      <vt:lpstr>Слайд 5</vt:lpstr>
      <vt:lpstr>Слайд 6</vt:lpstr>
      <vt:lpstr>Вислови  про  мову українських  письменників </vt:lpstr>
      <vt:lpstr>Слайд 8</vt:lpstr>
      <vt:lpstr>Прислів'я і приказки про рідну мову й слово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Скільки є у світі квітів — стільки є у світі мов</dc:title>
  <dc:creator>Елена</dc:creator>
  <cp:lastModifiedBy>Елена</cp:lastModifiedBy>
  <cp:revision>18</cp:revision>
  <dcterms:created xsi:type="dcterms:W3CDTF">2016-11-04T20:33:31Z</dcterms:created>
  <dcterms:modified xsi:type="dcterms:W3CDTF">2016-11-10T05:41:07Z</dcterms:modified>
</cp:coreProperties>
</file>