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3" r:id="rId4"/>
    <p:sldId id="262" r:id="rId5"/>
    <p:sldId id="258" r:id="rId6"/>
    <p:sldId id="259" r:id="rId7"/>
    <p:sldId id="260" r:id="rId8"/>
    <p:sldId id="261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5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600" dirty="0" smtClean="0"/>
              <a:t>Теорія пізнання як складова наукового дослідження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Масюк Олег Петрович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198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uk-UA" b="1" i="1" dirty="0" smtClean="0"/>
              <a:t>Що штовхає людей на небезпечну наукову роботу?</a:t>
            </a:r>
          </a:p>
          <a:p>
            <a:pPr marL="0" indent="0" algn="ctr">
              <a:buNone/>
            </a:pPr>
            <a:r>
              <a:rPr lang="en-US" b="1" i="1" dirty="0" smtClean="0"/>
              <a:t>Menti.com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995668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 Пошук істини у науковому дослідженні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b="1" dirty="0" smtClean="0"/>
              <a:t>Аристотель </a:t>
            </a:r>
            <a:r>
              <a:rPr lang="uk-UA" dirty="0" smtClean="0"/>
              <a:t>– філософія як знання про істину.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b="1" dirty="0" smtClean="0"/>
              <a:t>Два види знання: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b="1" dirty="0" smtClean="0"/>
              <a:t>умоглядне знання </a:t>
            </a:r>
            <a:r>
              <a:rPr lang="uk-UA" dirty="0" smtClean="0"/>
              <a:t>– вид знання про істину;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b="1" dirty="0" smtClean="0"/>
              <a:t>Практичне знання </a:t>
            </a:r>
            <a:r>
              <a:rPr lang="uk-UA" dirty="0" smtClean="0"/>
              <a:t>– вид знання, який стосується справи.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839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Платон </a:t>
            </a:r>
            <a:r>
              <a:rPr lang="en-US" dirty="0" smtClean="0"/>
              <a:t>VS </a:t>
            </a:r>
            <a:r>
              <a:rPr lang="ru-RU" dirty="0" smtClean="0"/>
              <a:t>Аристотель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36873"/>
            <a:ext cx="5547484" cy="3599316"/>
          </a:xfrm>
        </p:spPr>
        <p:txBody>
          <a:bodyPr/>
          <a:lstStyle/>
          <a:p>
            <a:pPr algn="just"/>
            <a:r>
              <a:rPr lang="ru-RU" dirty="0" smtClean="0"/>
              <a:t>Платон мен</a:t>
            </a:r>
            <a:r>
              <a:rPr lang="uk-UA" dirty="0" smtClean="0"/>
              <a:t>і товариш, але істина дорожче.</a:t>
            </a:r>
          </a:p>
          <a:p>
            <a:pPr algn="just"/>
            <a:r>
              <a:rPr lang="uk-UA" dirty="0" smtClean="0"/>
              <a:t>Аристотель: «З універсальних </a:t>
            </a:r>
            <a:r>
              <a:rPr lang="uk-UA" dirty="0" err="1" smtClean="0"/>
              <a:t>ейдосів</a:t>
            </a:r>
            <a:r>
              <a:rPr lang="uk-UA" dirty="0" smtClean="0"/>
              <a:t> не може народитись розмаїття світу».</a:t>
            </a:r>
          </a:p>
          <a:p>
            <a:pPr algn="just"/>
            <a:r>
              <a:rPr lang="uk-UA" dirty="0" smtClean="0"/>
              <a:t>Аристотель: «Першопричини існування: сутність, матерія, початок руху, благо». 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38" y="2336873"/>
            <a:ext cx="4071250" cy="328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59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Поняття, компоненти та різновиди істини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b="1" dirty="0" smtClean="0"/>
              <a:t>Істина</a:t>
            </a:r>
            <a:r>
              <a:rPr lang="uk-UA" dirty="0" smtClean="0"/>
              <a:t> – адекватне відображення </a:t>
            </a:r>
            <a:r>
              <a:rPr lang="uk-UA" dirty="0" err="1" smtClean="0"/>
              <a:t>абєкта</a:t>
            </a:r>
            <a:r>
              <a:rPr lang="uk-UA" dirty="0" smtClean="0"/>
              <a:t> суб'єктом пізнання, сприйняття його таким, яким він існує сам по собі, поза та незалежно від людини та її свідомості.</a:t>
            </a:r>
          </a:p>
          <a:p>
            <a:pPr marL="0" indent="0" algn="just">
              <a:buNone/>
            </a:pPr>
            <a:r>
              <a:rPr lang="uk-UA" b="1" dirty="0" smtClean="0"/>
              <a:t>Класифікація за видами пізнавальної активності: </a:t>
            </a:r>
            <a:r>
              <a:rPr lang="uk-UA" dirty="0" smtClean="0"/>
              <a:t>наукова, побутова, моральна істина.</a:t>
            </a:r>
          </a:p>
          <a:p>
            <a:pPr marL="0" indent="0" algn="just">
              <a:buNone/>
            </a:pPr>
            <a:r>
              <a:rPr lang="uk-UA" b="1" dirty="0" smtClean="0"/>
              <a:t>Класифікація за повнотою дослідження: </a:t>
            </a:r>
            <a:r>
              <a:rPr lang="uk-UA" dirty="0" smtClean="0"/>
              <a:t>абсолютна та відносна істина.</a:t>
            </a:r>
          </a:p>
          <a:p>
            <a:pPr marL="0" indent="0" algn="just">
              <a:buNone/>
            </a:pPr>
            <a:r>
              <a:rPr lang="uk-UA" b="1" dirty="0" smtClean="0"/>
              <a:t>Істина у наукових дослідженнях соціального працівника – це постійна практична робота.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048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Цінність істини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36873"/>
            <a:ext cx="4937883" cy="359931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/>
              <a:t>Цінність істини </a:t>
            </a:r>
            <a:r>
              <a:rPr lang="uk-UA" dirty="0"/>
              <a:t>пропорційна суб’єктності її знавця та змінюється </a:t>
            </a:r>
            <a:r>
              <a:rPr lang="uk-UA" dirty="0" smtClean="0"/>
              <a:t>відносно до </a:t>
            </a:r>
            <a:r>
              <a:rPr lang="uk-UA" dirty="0"/>
              <a:t>можливості її використання для організації життя. </a:t>
            </a:r>
            <a:endParaRPr lang="uk-UA" dirty="0" smtClean="0"/>
          </a:p>
          <a:p>
            <a:pPr algn="just"/>
            <a:r>
              <a:rPr lang="uk-UA" b="1" dirty="0"/>
              <a:t>75 відсотків </a:t>
            </a:r>
            <a:r>
              <a:rPr lang="uk-UA" dirty="0" smtClean="0"/>
              <a:t>учасників експерименту по </a:t>
            </a:r>
            <a:r>
              <a:rPr lang="uk-UA" dirty="0" err="1" smtClean="0"/>
              <a:t>комформності</a:t>
            </a:r>
            <a:r>
              <a:rPr lang="uk-UA" dirty="0" smtClean="0"/>
              <a:t> </a:t>
            </a:r>
            <a:r>
              <a:rPr lang="uk-UA" dirty="0"/>
              <a:t>хоча б один раз повторювали очевидно неправильну відповідь, </a:t>
            </a:r>
            <a:r>
              <a:rPr lang="uk-UA" dirty="0" smtClean="0"/>
              <a:t>яку </a:t>
            </a:r>
            <a:r>
              <a:rPr lang="uk-UA" dirty="0"/>
              <a:t>давала </a:t>
            </a:r>
            <a:r>
              <a:rPr lang="uk-UA" dirty="0" smtClean="0"/>
              <a:t>більшість.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29" y="2273643"/>
            <a:ext cx="5033319" cy="3858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8551" y="2100649"/>
            <a:ext cx="443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Експеримент Соломона </a:t>
            </a:r>
            <a:r>
              <a:rPr lang="uk-UA" dirty="0" err="1" smtClean="0"/>
              <a:t>Аша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761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Взаємодію «істина – цінність» можна розкрити в наступних положеннях: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uk-UA" dirty="0"/>
              <a:t>п</a:t>
            </a:r>
            <a:r>
              <a:rPr lang="uk-UA" dirty="0" smtClean="0"/>
              <a:t>рактична </a:t>
            </a:r>
            <a:r>
              <a:rPr lang="uk-UA" dirty="0"/>
              <a:t>цінність знання як є проявом його корисності постає етапом на шляху до пошуку та досягнення </a:t>
            </a:r>
            <a:r>
              <a:rPr lang="uk-UA" dirty="0" smtClean="0"/>
              <a:t>істини;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/>
              <a:t>і</a:t>
            </a:r>
            <a:r>
              <a:rPr lang="uk-UA" dirty="0" smtClean="0"/>
              <a:t>стина </a:t>
            </a:r>
            <a:r>
              <a:rPr lang="uk-UA" dirty="0"/>
              <a:t>і цінність фіксуються двома різними типами відносин, але є складовими єдиного процесу пізнання оточуючого </a:t>
            </a:r>
            <a:r>
              <a:rPr lang="uk-UA" dirty="0" smtClean="0"/>
              <a:t>світу;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/>
              <a:t>і</a:t>
            </a:r>
            <a:r>
              <a:rPr lang="uk-UA" dirty="0" smtClean="0"/>
              <a:t>стина </a:t>
            </a:r>
            <a:r>
              <a:rPr lang="uk-UA" dirty="0"/>
              <a:t>має цінність, якщо соціальний суб’єкт має потребу в істинному знанні.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/>
              <a:t>і</a:t>
            </a:r>
            <a:r>
              <a:rPr lang="uk-UA" dirty="0" smtClean="0"/>
              <a:t>стина </a:t>
            </a:r>
            <a:r>
              <a:rPr lang="uk-UA" dirty="0"/>
              <a:t>має нейтральний ціннісний характер. Вона </a:t>
            </a:r>
            <a:r>
              <a:rPr lang="uk-UA" dirty="0" err="1" smtClean="0"/>
              <a:t>надціннісна</a:t>
            </a:r>
            <a:r>
              <a:rPr lang="uk-UA" dirty="0" smtClean="0"/>
              <a:t>;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 smtClean="0"/>
              <a:t>в </a:t>
            </a:r>
            <a:r>
              <a:rPr lang="uk-UA" dirty="0"/>
              <a:t>реальному житті істина завжди приноситься в жертву політичним, релігійним та моральним </a:t>
            </a:r>
            <a:r>
              <a:rPr lang="uk-UA" dirty="0" smtClean="0"/>
              <a:t>цінностям;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 err="1"/>
              <a:t>с</a:t>
            </a:r>
            <a:r>
              <a:rPr lang="uk-UA" dirty="0" err="1" smtClean="0"/>
              <a:t>цеїнтизм</a:t>
            </a:r>
            <a:r>
              <a:rPr lang="uk-UA" dirty="0" smtClean="0"/>
              <a:t> </a:t>
            </a:r>
            <a:r>
              <a:rPr lang="uk-UA" dirty="0"/>
              <a:t>та </a:t>
            </a:r>
            <a:r>
              <a:rPr lang="uk-UA" dirty="0" err="1"/>
              <a:t>антисцеїнтизм</a:t>
            </a:r>
            <a:r>
              <a:rPr lang="uk-UA" dirty="0"/>
              <a:t> як різні точки зору на цінність наукового пізнання розкривають ставлення до розвитку другої </a:t>
            </a:r>
            <a:r>
              <a:rPr lang="uk-UA" dirty="0" smtClean="0"/>
              <a:t>природи;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/>
              <a:t> </a:t>
            </a:r>
            <a:r>
              <a:rPr lang="uk-UA" dirty="0" smtClean="0"/>
              <a:t>об’єктивне </a:t>
            </a:r>
            <a:r>
              <a:rPr lang="uk-UA" dirty="0"/>
              <a:t>знання «обертається» ціннісними характеристиками для прийняття та реалізації в суспільному просторі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370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Сучасні проблеми істинного знання: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041" y="2272127"/>
            <a:ext cx="4698355" cy="290617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b="1" dirty="0" smtClean="0"/>
              <a:t>Цифрова деменція </a:t>
            </a:r>
            <a:r>
              <a:rPr lang="uk-UA" dirty="0" smtClean="0"/>
              <a:t>(слабоумство) — розлад пам'яті , який розвивається через надмірне використання </a:t>
            </a:r>
            <a:r>
              <a:rPr lang="uk-UA" dirty="0" err="1" smtClean="0"/>
              <a:t>гаджетів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23808" y="2272127"/>
            <a:ext cx="4474028" cy="398089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Манфред </a:t>
            </a:r>
            <a:r>
              <a:rPr lang="uk-UA" dirty="0" err="1" smtClean="0"/>
              <a:t>Шпитцер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73" y="2759676"/>
            <a:ext cx="2677296" cy="3624648"/>
          </a:xfrm>
        </p:spPr>
      </p:pic>
    </p:spTree>
    <p:extLst>
      <p:ext uri="{BB962C8B-B14F-4D97-AF65-F5344CB8AC3E}">
        <p14:creationId xmlns:p14="http://schemas.microsoft.com/office/powerpoint/2010/main" val="1087026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Накладення старих проблем (втрата </a:t>
            </a:r>
            <a:r>
              <a:rPr lang="uk-UA" dirty="0" err="1" smtClean="0"/>
              <a:t>експертності</a:t>
            </a:r>
            <a:r>
              <a:rPr lang="uk-UA" dirty="0" smtClean="0"/>
              <a:t> та ефект </a:t>
            </a:r>
            <a:r>
              <a:rPr lang="uk-UA" dirty="0" err="1" smtClean="0"/>
              <a:t>Данніга-Крюгера</a:t>
            </a:r>
            <a:r>
              <a:rPr lang="uk-UA" dirty="0" smtClean="0"/>
              <a:t>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uk-UA" b="1" dirty="0" smtClean="0"/>
              <a:t>Ефект </a:t>
            </a:r>
            <a:r>
              <a:rPr lang="uk-UA" b="1" dirty="0" err="1" smtClean="0"/>
              <a:t>Даннінга</a:t>
            </a:r>
            <a:r>
              <a:rPr lang="uk-UA" b="1" dirty="0" smtClean="0"/>
              <a:t> — </a:t>
            </a:r>
            <a:r>
              <a:rPr lang="uk-UA" b="1" dirty="0" err="1" smtClean="0"/>
              <a:t>Крюґера</a:t>
            </a:r>
            <a:r>
              <a:rPr lang="uk-UA" dirty="0" smtClean="0"/>
              <a:t> — когнітивне викривлення, яке полягає в тому, що люди з низькою кваліфікацією роблять помилкові висновки, але їхня некомпетентність не дозволяє усвідомити це. 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34" y="2478581"/>
            <a:ext cx="4700588" cy="3167021"/>
          </a:xfrm>
        </p:spPr>
      </p:pic>
    </p:spTree>
    <p:extLst>
      <p:ext uri="{BB962C8B-B14F-4D97-AF65-F5344CB8AC3E}">
        <p14:creationId xmlns:p14="http://schemas.microsoft.com/office/powerpoint/2010/main" val="2493343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</a:t>
            </a:r>
            <a:r>
              <a:rPr lang="uk-UA" dirty="0" smtClean="0"/>
              <a:t>Робота з дослідницькою інформацією: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b="1" u="sng" dirty="0" smtClean="0"/>
              <a:t>Складові пізнання за Людмилою </a:t>
            </a:r>
            <a:r>
              <a:rPr lang="uk-UA" b="1" u="sng" dirty="0" err="1" smtClean="0"/>
              <a:t>Мікешиною</a:t>
            </a:r>
            <a:r>
              <a:rPr lang="uk-UA" b="1" u="sng" dirty="0" smtClean="0"/>
              <a:t>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uk-UA" b="1" dirty="0" smtClean="0"/>
              <a:t>Репрезентація</a:t>
            </a:r>
            <a:r>
              <a:rPr lang="uk-UA" dirty="0" smtClean="0"/>
              <a:t> – уявлення явища, що пізнається за допомогою посередників – моделей, символів, взагалі знакових, в тому числі словесних і математичних систем.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uk-UA" b="1" dirty="0" smtClean="0"/>
              <a:t>Інтерпретація</a:t>
            </a:r>
            <a:r>
              <a:rPr lang="uk-UA" dirty="0" smtClean="0"/>
              <a:t> – фундаментальна операція пізнавальної діяльності суб'єкта, загальнонауковий метод з правилами переводу формальних символів та понять на мову змістовного знання.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uk-UA" b="1" dirty="0" smtClean="0"/>
              <a:t>Конвенція</a:t>
            </a:r>
            <a:r>
              <a:rPr lang="uk-UA" dirty="0" smtClean="0"/>
              <a:t> – пізнавальна операція, яка передбачає введення норм, правил, знаків, лінгвістичних символів на основі домовленості та угоди суб'єктів пізнання.</a:t>
            </a:r>
          </a:p>
          <a:p>
            <a:pPr marL="457200" indent="-457200" algn="just">
              <a:buFont typeface="+mj-lt"/>
              <a:buAutoNum type="alphaLcParenR"/>
            </a:pPr>
            <a:endParaRPr lang="uk-UA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конвенція – це: «…пізнавальна операція, яка передбачає введення норм, правил, знаків, лінгвістичних символів на основі домовленості та угоди суб’єктів пізнання» [37, с. 111-112]. </a:t>
            </a:r>
            <a:endParaRPr kumimoji="0" lang="uk-UA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14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Леонардо Да Вінчі як геній репрезентації: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0" y="2054088"/>
            <a:ext cx="9356035" cy="434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3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Складність наукової роботи.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Пошук істини у науковому дослідженні.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Робота </a:t>
            </a:r>
            <a:r>
              <a:rPr lang="uk-UA" dirty="0" smtClean="0"/>
              <a:t>з </a:t>
            </a:r>
            <a:r>
              <a:rPr lang="uk-UA" dirty="0" smtClean="0"/>
              <a:t>дослідницькою інформацією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1320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Первинні спроби інтерпретації картини світу: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8203" y="2336873"/>
            <a:ext cx="3743398" cy="359931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uk-UA" dirty="0" smtClean="0"/>
              <a:t>Хакаси на Південному Уралі вважають, що теплий вітер - це подих деміурга підземного царства </a:t>
            </a:r>
            <a:r>
              <a:rPr lang="uk-UA" dirty="0" err="1" smtClean="0"/>
              <a:t>Ерлік</a:t>
            </a:r>
            <a:r>
              <a:rPr lang="uk-UA" dirty="0" smtClean="0"/>
              <a:t>-хана.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29" y="2231531"/>
            <a:ext cx="28384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43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Л. </a:t>
            </a:r>
            <a:r>
              <a:rPr lang="uk-UA" dirty="0" err="1" smtClean="0"/>
              <a:t>Вітгенштейн</a:t>
            </a:r>
            <a:r>
              <a:rPr lang="uk-UA" dirty="0" smtClean="0"/>
              <a:t> та його кочерга: складності конвенції у </a:t>
            </a:r>
            <a:r>
              <a:rPr lang="uk-UA" dirty="0" err="1" smtClean="0"/>
              <a:t>Кембріджі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18" y="2186609"/>
            <a:ext cx="7351575" cy="4187687"/>
          </a:xfrm>
        </p:spPr>
      </p:pic>
    </p:spTree>
    <p:extLst>
      <p:ext uri="{BB962C8B-B14F-4D97-AF65-F5344CB8AC3E}">
        <p14:creationId xmlns:p14="http://schemas.microsoft.com/office/powerpoint/2010/main" val="1016846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839711"/>
          </a:xfrm>
        </p:spPr>
        <p:txBody>
          <a:bodyPr>
            <a:normAutofit/>
          </a:bodyPr>
          <a:lstStyle/>
          <a:p>
            <a:pPr algn="just"/>
            <a:r>
              <a:rPr lang="uk-UA" sz="4400" dirty="0" smtClean="0"/>
              <a:t>Наука як системний погляд на пізнавальну активність.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76422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uk-UA" dirty="0" smtClean="0"/>
              <a:t>Аристотель</a:t>
            </a:r>
            <a:r>
              <a:rPr lang="ru-RU" dirty="0" smtClean="0"/>
              <a:t> Метафизика: пер. с др.-греч. А. </a:t>
            </a:r>
            <a:r>
              <a:rPr lang="ru-RU" dirty="0" err="1" smtClean="0"/>
              <a:t>Кубицкого</a:t>
            </a:r>
            <a:r>
              <a:rPr lang="ru-RU" dirty="0" smtClean="0"/>
              <a:t>. Санкт-Петербург: Азбука, 2020. 416 с.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Микешина</a:t>
            </a:r>
            <a:r>
              <a:rPr lang="ru-RU" dirty="0"/>
              <a:t> </a:t>
            </a:r>
            <a:r>
              <a:rPr lang="ru-RU" dirty="0" smtClean="0"/>
              <a:t>Л.А</a:t>
            </a:r>
            <a:r>
              <a:rPr lang="ru-RU" dirty="0"/>
              <a:t>. Философия науки: современная эпистемология. Научное знание в динамике культуры. Методология научного исследования : учебное пособие. Москва : Прогресс-Традиция ; МПСИ ; Флинта, 2005. 464 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40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 Складності наукової роботи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uk-UA" dirty="0" err="1"/>
              <a:t>Докса</a:t>
            </a:r>
            <a:r>
              <a:rPr lang="uk-UA" dirty="0"/>
              <a:t> - </a:t>
            </a:r>
            <a:r>
              <a:rPr lang="uk-UA" dirty="0" err="1"/>
              <a:t>Екистема</a:t>
            </a:r>
            <a:r>
              <a:rPr lang="uk-UA" dirty="0"/>
              <a:t> (Думка- Знання):</a:t>
            </a:r>
            <a:endParaRPr lang="en-US" dirty="0" smtClean="0"/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uk-UA" dirty="0" smtClean="0"/>
              <a:t>Думка – знання як стан свідомості, або ментальний стан (суб’єктивний погляд);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uk-UA" dirty="0" smtClean="0"/>
              <a:t>Знання як об’єктивний зміст мислення: одиниці знання, а також дискусії, критичні спори і т. п. (об’єктивний погляд).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uk-UA" dirty="0" smtClean="0"/>
              <a:t>К. Поппер наполягав, що суб’єктивна думка не має нічого спільного з наукою.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554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Специфіка пізнання соціальної сфери: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dirty="0" smtClean="0"/>
              <a:t>суб‘єкт—об’єктний акт пізнання конкретизується як «дослідник—об’єкт дослідження»;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dirty="0"/>
              <a:t>д</a:t>
            </a:r>
            <a:r>
              <a:rPr lang="uk-UA" dirty="0" smtClean="0"/>
              <a:t>ослідник соціальної сфери пов'язаний суб’єкт-суб’єктними відносинами (спростування </a:t>
            </a:r>
            <a:r>
              <a:rPr lang="uk-UA" dirty="0" err="1" smtClean="0"/>
              <a:t>Стендфорского</a:t>
            </a:r>
            <a:r>
              <a:rPr lang="uk-UA" dirty="0" smtClean="0"/>
              <a:t> експерименту);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dirty="0" smtClean="0"/>
              <a:t> суб’єкт наукової діяльності функціонує у сучасному суспільстві на трьох взаємодіючих рівнях — індивідуальному, колективному та суспільному.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705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Складність реалізації соціально-політичних теорій: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uk-UA" dirty="0"/>
              <a:t>Платон був ув’язнений диктатором Сиракуз Діонісієм за втручання в державні справи та знаходився деякий час у рабстві.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51" y="2248931"/>
            <a:ext cx="4621427" cy="3805880"/>
          </a:xfrm>
        </p:spPr>
      </p:pic>
    </p:spTree>
    <p:extLst>
      <p:ext uri="{BB962C8B-B14F-4D97-AF65-F5344CB8AC3E}">
        <p14:creationId xmlns:p14="http://schemas.microsoft.com/office/powerpoint/2010/main" val="275829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Небезпечність фізичних експериментів: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uk-UA" dirty="0"/>
              <a:t>М. Складовська-Курі носила талісман з радієм на собі та достатньо трагічно вивчила вплив радіації на людину.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30" y="2336800"/>
            <a:ext cx="3608028" cy="3598863"/>
          </a:xfrm>
        </p:spPr>
      </p:pic>
    </p:spTree>
    <p:extLst>
      <p:ext uri="{BB962C8B-B14F-4D97-AF65-F5344CB8AC3E}">
        <p14:creationId xmlns:p14="http://schemas.microsoft.com/office/powerpoint/2010/main" val="179973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Складність дослідження вірусологів: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uk-UA" dirty="0"/>
              <a:t>Вірусолог </a:t>
            </a:r>
            <a:r>
              <a:rPr lang="uk-UA" dirty="0" smtClean="0"/>
              <a:t>Анатолій</a:t>
            </a:r>
            <a:r>
              <a:rPr lang="uk-UA" dirty="0"/>
              <a:t> </a:t>
            </a:r>
            <a:r>
              <a:rPr lang="uk-UA" dirty="0" err="1"/>
              <a:t>Смородінцев</a:t>
            </a:r>
            <a:r>
              <a:rPr lang="uk-UA" dirty="0"/>
              <a:t> випробував вакцину з поліомієліту на власній внучці (вдало).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22" y="2150076"/>
            <a:ext cx="2833815" cy="4003589"/>
          </a:xfrm>
        </p:spPr>
      </p:pic>
    </p:spTree>
    <p:extLst>
      <p:ext uri="{BB962C8B-B14F-4D97-AF65-F5344CB8AC3E}">
        <p14:creationId xmlns:p14="http://schemas.microsoft.com/office/powerpoint/2010/main" val="106285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Небезпечність експериментів у фізиці: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uk-UA" dirty="0"/>
              <a:t>Від експериментального вибуху в роботі </a:t>
            </a:r>
            <a:r>
              <a:rPr lang="uk-UA" dirty="0" smtClean="0"/>
              <a:t>Альфреда</a:t>
            </a:r>
            <a:r>
              <a:rPr lang="uk-UA" dirty="0"/>
              <a:t> Нобеля загинув його рідний брат.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568250"/>
            <a:ext cx="4700588" cy="3135963"/>
          </a:xfrm>
        </p:spPr>
      </p:pic>
    </p:spTree>
    <p:extLst>
      <p:ext uri="{BB962C8B-B14F-4D97-AF65-F5344CB8AC3E}">
        <p14:creationId xmlns:p14="http://schemas.microsoft.com/office/powerpoint/2010/main" val="23753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Наука та віра: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dirty="0" err="1" smtClean="0"/>
              <a:t>Масао</a:t>
            </a:r>
            <a:r>
              <a:rPr lang="uk-UA" dirty="0"/>
              <a:t> </a:t>
            </a:r>
            <a:r>
              <a:rPr lang="uk-UA" dirty="0" err="1"/>
              <a:t>Ниномія</a:t>
            </a:r>
            <a:r>
              <a:rPr lang="uk-UA" dirty="0"/>
              <a:t> та </a:t>
            </a:r>
            <a:r>
              <a:rPr lang="uk-UA" dirty="0" err="1" smtClean="0"/>
              <a:t>Хольдер</a:t>
            </a:r>
            <a:r>
              <a:rPr lang="uk-UA" dirty="0" smtClean="0"/>
              <a:t> </a:t>
            </a:r>
            <a:r>
              <a:rPr lang="uk-UA" dirty="0" err="1" smtClean="0"/>
              <a:t>Бех</a:t>
            </a:r>
            <a:r>
              <a:rPr lang="uk-UA" dirty="0"/>
              <a:t> </a:t>
            </a:r>
            <a:r>
              <a:rPr lang="uk-UA" dirty="0" err="1" smtClean="0"/>
              <a:t>Нільсен</a:t>
            </a:r>
            <a:r>
              <a:rPr lang="uk-UA" dirty="0" smtClean="0"/>
              <a:t> стверджували, що: </a:t>
            </a:r>
            <a:r>
              <a:rPr lang="uk-UA" dirty="0"/>
              <a:t>«За думкою авторів, </a:t>
            </a:r>
            <a:r>
              <a:rPr lang="uk-UA" dirty="0" smtClean="0"/>
              <a:t>не природні </a:t>
            </a:r>
            <a:r>
              <a:rPr lang="uk-UA" dirty="0"/>
              <a:t>причини, а зовнішній </a:t>
            </a:r>
            <a:r>
              <a:rPr lang="uk-UA" dirty="0" err="1"/>
              <a:t>позаприродний</a:t>
            </a:r>
            <a:r>
              <a:rPr lang="uk-UA" dirty="0"/>
              <a:t> каузальний чинник (за версією авторів – Бог), впливаючи на долю випадковості в природних ланцюжках подій, перманентно перешкоджає запуску прискорювачів елементарних </a:t>
            </a:r>
            <a:r>
              <a:rPr lang="uk-UA" dirty="0" smtClean="0"/>
              <a:t>часток»</a:t>
            </a:r>
            <a:r>
              <a:rPr lang="uk-UA" baseline="30000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53" y="2854046"/>
            <a:ext cx="2189060" cy="308214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45" y="2202038"/>
            <a:ext cx="1829055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65554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201</TotalTime>
  <Words>725</Words>
  <Application>Microsoft Office PowerPoint</Application>
  <PresentationFormat>Широкоэкранный</PresentationFormat>
  <Paragraphs>72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Trebuchet MS</vt:lpstr>
      <vt:lpstr>Wingdings</vt:lpstr>
      <vt:lpstr>Берлин</vt:lpstr>
      <vt:lpstr>Теорія пізнання як складова наукового дослідження</vt:lpstr>
      <vt:lpstr>План</vt:lpstr>
      <vt:lpstr>1. Складності наукової роботи</vt:lpstr>
      <vt:lpstr>Специфіка пізнання соціальної сфери:</vt:lpstr>
      <vt:lpstr>Складність реалізації соціально-політичних теорій: </vt:lpstr>
      <vt:lpstr>Небезпечність фізичних експериментів:</vt:lpstr>
      <vt:lpstr>Складність дослідження вірусологів:</vt:lpstr>
      <vt:lpstr>Небезпечність експериментів у фізиці:</vt:lpstr>
      <vt:lpstr>Наука та віра:</vt:lpstr>
      <vt:lpstr>Презентация PowerPoint</vt:lpstr>
      <vt:lpstr>2. Пошук істини у науковому дослідженні</vt:lpstr>
      <vt:lpstr>Платон VS Аристотель</vt:lpstr>
      <vt:lpstr>Поняття, компоненти та різновиди істини</vt:lpstr>
      <vt:lpstr>Цінність істини</vt:lpstr>
      <vt:lpstr>Взаємодію «істина – цінність» можна розкрити в наступних положеннях: </vt:lpstr>
      <vt:lpstr>Сучасні проблеми істинного знання:</vt:lpstr>
      <vt:lpstr>Накладення старих проблем (втрата експертності та ефект Данніга-Крюгера):</vt:lpstr>
      <vt:lpstr>3. Робота з дослідницькою інформацією: </vt:lpstr>
      <vt:lpstr>Леонардо Да Вінчі як геній репрезентації:</vt:lpstr>
      <vt:lpstr>Первинні спроби інтерпретації картини світу:</vt:lpstr>
      <vt:lpstr>Л. Вітгенштейн та його кочерга: складності конвенції у Кембріджі.</vt:lpstr>
      <vt:lpstr>Презентация PowerPoint</vt:lpstr>
      <vt:lpstr>Література: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пізнання як складова наукового дослідження</dc:title>
  <dc:creator>Oleg</dc:creator>
  <cp:lastModifiedBy>Oleg</cp:lastModifiedBy>
  <cp:revision>20</cp:revision>
  <dcterms:created xsi:type="dcterms:W3CDTF">2021-01-09T18:13:53Z</dcterms:created>
  <dcterms:modified xsi:type="dcterms:W3CDTF">2021-01-10T19:29:07Z</dcterms:modified>
</cp:coreProperties>
</file>