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30" r:id="rId2"/>
    <p:sldId id="365" r:id="rId3"/>
    <p:sldId id="366" r:id="rId4"/>
    <p:sldId id="373" r:id="rId5"/>
    <p:sldId id="368" r:id="rId6"/>
    <p:sldId id="369" r:id="rId7"/>
    <p:sldId id="462" r:id="rId8"/>
    <p:sldId id="427" r:id="rId9"/>
    <p:sldId id="470" r:id="rId10"/>
    <p:sldId id="428" r:id="rId11"/>
    <p:sldId id="429" r:id="rId12"/>
    <p:sldId id="480" r:id="rId13"/>
    <p:sldId id="275" r:id="rId14"/>
    <p:sldId id="430" r:id="rId15"/>
    <p:sldId id="431" r:id="rId16"/>
    <p:sldId id="370" r:id="rId17"/>
    <p:sldId id="438" r:id="rId18"/>
    <p:sldId id="439" r:id="rId19"/>
    <p:sldId id="473" r:id="rId20"/>
    <p:sldId id="440" r:id="rId21"/>
    <p:sldId id="477" r:id="rId22"/>
    <p:sldId id="479" r:id="rId23"/>
    <p:sldId id="456" r:id="rId24"/>
    <p:sldId id="457" r:id="rId25"/>
    <p:sldId id="458" r:id="rId26"/>
    <p:sldId id="468" r:id="rId27"/>
    <p:sldId id="432" r:id="rId28"/>
    <p:sldId id="433" r:id="rId29"/>
    <p:sldId id="478" r:id="rId30"/>
    <p:sldId id="434" r:id="rId31"/>
    <p:sldId id="371" r:id="rId32"/>
    <p:sldId id="435" r:id="rId33"/>
    <p:sldId id="437" r:id="rId34"/>
    <p:sldId id="442" r:id="rId35"/>
    <p:sldId id="454" r:id="rId36"/>
    <p:sldId id="375" r:id="rId37"/>
    <p:sldId id="444" r:id="rId38"/>
    <p:sldId id="445" r:id="rId39"/>
    <p:sldId id="446" r:id="rId40"/>
    <p:sldId id="447" r:id="rId41"/>
    <p:sldId id="448" r:id="rId42"/>
    <p:sldId id="452" r:id="rId43"/>
    <p:sldId id="449" r:id="rId44"/>
    <p:sldId id="450" r:id="rId45"/>
    <p:sldId id="451" r:id="rId46"/>
    <p:sldId id="476" r:id="rId47"/>
    <p:sldId id="463" r:id="rId48"/>
    <p:sldId id="465" r:id="rId49"/>
    <p:sldId id="466" r:id="rId50"/>
    <p:sldId id="467" r:id="rId51"/>
    <p:sldId id="377" r:id="rId52"/>
    <p:sldId id="344" r:id="rId53"/>
    <p:sldId id="343" r:id="rId54"/>
    <p:sldId id="378" r:id="rId55"/>
    <p:sldId id="379" r:id="rId56"/>
    <p:sldId id="341" r:id="rId57"/>
    <p:sldId id="391" r:id="rId58"/>
    <p:sldId id="392" r:id="rId59"/>
    <p:sldId id="334" r:id="rId60"/>
    <p:sldId id="455" r:id="rId61"/>
    <p:sldId id="393" r:id="rId62"/>
    <p:sldId id="398" r:id="rId63"/>
    <p:sldId id="394" r:id="rId64"/>
    <p:sldId id="399" r:id="rId65"/>
    <p:sldId id="331" r:id="rId66"/>
    <p:sldId id="385" r:id="rId67"/>
    <p:sldId id="386" r:id="rId68"/>
    <p:sldId id="396" r:id="rId69"/>
    <p:sldId id="395" r:id="rId7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8046" autoAdjust="0"/>
  </p:normalViewPr>
  <p:slideViewPr>
    <p:cSldViewPr>
      <p:cViewPr>
        <p:scale>
          <a:sx n="80" d="100"/>
          <a:sy n="80" d="100"/>
        </p:scale>
        <p:origin x="1074" y="-15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76DAC-8E40-458C-B7E5-3959691D6AE7}" type="datetimeFigureOut">
              <a:rPr lang="ru-RU" smtClean="0"/>
              <a:t>30.03.2023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6128C-ABF2-48BD-8F57-0EFA83E3F3B8}" type="slidenum">
              <a:rPr lang="ru-RU" smtClean="0"/>
              <a:t>‹#›</a:t>
            </a:fld>
            <a:endParaRPr lang="ru-RU"/>
          </a:p>
        </p:txBody>
      </p:sp>
    </p:spTree>
    <p:extLst>
      <p:ext uri="{BB962C8B-B14F-4D97-AF65-F5344CB8AC3E}">
        <p14:creationId xmlns:p14="http://schemas.microsoft.com/office/powerpoint/2010/main" val="209286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586128C-ABF2-48BD-8F57-0EFA83E3F3B8}" type="slidenum">
              <a:rPr lang="ru-RU" smtClean="0"/>
              <a:t>14</a:t>
            </a:fld>
            <a:endParaRPr lang="ru-RU"/>
          </a:p>
        </p:txBody>
      </p:sp>
    </p:spTree>
    <p:extLst>
      <p:ext uri="{BB962C8B-B14F-4D97-AF65-F5344CB8AC3E}">
        <p14:creationId xmlns:p14="http://schemas.microsoft.com/office/powerpoint/2010/main" val="295851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48D4BEE-004F-4FFC-B7DF-DF89B81A921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8F18950-C036-4C66-B2C8-B31435C442B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22E86FF-E7E0-4251-A05A-1E8FB307885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854B0D7-3EBA-48CC-9C16-77796A5E066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E6E20D6-B849-458A-99BD-950F83AB44D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BCF431-B1B9-4B38-B829-172D52B14C8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ED74708-A0C6-4697-ADFB-9FE1A2CA3C6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868D50D-7E9A-4F39-ABD3-8CA3F440B2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208EC8F-A571-4D8E-B9FD-6EC792AE0D3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7DE23EA-E700-48A3-B022-354DC39DC03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53548B7-7E31-4EFE-8D95-1335632141D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BB48A3E-1BE6-4CA3-BCF0-90307797AA2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0E67D14-D009-4B98-8BDD-37C9E29B2D5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ADF4429-8065-49C3-9FA0-8609B2CED9B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2" tIns="45706" rIns="91412" bIns="45706"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defRPr sz="1400"/>
            </a:lvl1pPr>
          </a:lstStyle>
          <a:p>
            <a:pPr>
              <a:defRPr/>
            </a:pPr>
            <a:fld id="{AD78E535-D598-470B-846C-E750AB8B23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uk-UA" b="1" dirty="0"/>
              <a:t>Посилення залізобетонних конструкцій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801628"/>
          </a:xfrm>
        </p:spPr>
        <p:txBody>
          <a:bodyPr/>
          <a:lstStyle/>
          <a:p>
            <a:pPr lvl="0"/>
            <a:r>
              <a:rPr lang="uk-UA" sz="2800" b="1">
                <a:solidFill>
                  <a:schemeClr val="tx1"/>
                </a:solidFill>
                <a:latin typeface="Arial" pitchFamily="34" charset="0"/>
                <a:ea typeface="Times New Roman" pitchFamily="18" charset="0"/>
                <a:cs typeface="Arial" pitchFamily="34" charset="0"/>
              </a:rPr>
              <a:t>Посилення розтягнутої зони конструкції приклеюванням додаткової арматури</a:t>
            </a:r>
            <a:endParaRPr lang="uk-UA"/>
          </a:p>
        </p:txBody>
      </p:sp>
      <p:pic>
        <p:nvPicPr>
          <p:cNvPr id="68610" name="Picture 2" descr="4-3"/>
          <p:cNvPicPr>
            <a:picLocks noChangeAspect="1" noChangeArrowheads="1"/>
          </p:cNvPicPr>
          <p:nvPr/>
        </p:nvPicPr>
        <p:blipFill>
          <a:blip r:embed="rId2" cstate="print"/>
          <a:srcRect l="23921" t="1935" r="23921"/>
          <a:stretch>
            <a:fillRect/>
          </a:stretch>
        </p:blipFill>
        <p:spPr bwMode="auto">
          <a:xfrm>
            <a:off x="251520" y="832430"/>
            <a:ext cx="5328592" cy="6025569"/>
          </a:xfrm>
          <a:prstGeom prst="rect">
            <a:avLst/>
          </a:prstGeom>
          <a:noFill/>
          <a:ln w="9525">
            <a:noFill/>
            <a:miter lim="800000"/>
            <a:headEnd/>
            <a:tailEnd/>
          </a:ln>
        </p:spPr>
      </p:pic>
      <p:sp>
        <p:nvSpPr>
          <p:cNvPr id="68611" name="Rectangle 3"/>
          <p:cNvSpPr>
            <a:spLocks noChangeArrowheads="1"/>
          </p:cNvSpPr>
          <p:nvPr/>
        </p:nvSpPr>
        <p:spPr bwMode="auto">
          <a:xfrm>
            <a:off x="5796136" y="832431"/>
            <a:ext cx="367240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uk-UA" sz="2000">
                <a:latin typeface="Times New Roman" pitchFamily="18" charset="0"/>
                <a:ea typeface="Times New Roman" pitchFamily="18" charset="0"/>
                <a:cs typeface="Times New Roman" pitchFamily="18" charset="0"/>
              </a:rPr>
              <a:t>1 - конструкція, що посилюється,</a:t>
            </a:r>
          </a:p>
          <a:p>
            <a:pPr lvl="0"/>
            <a:r>
              <a:rPr lang="uk-UA" sz="2000">
                <a:latin typeface="Times New Roman" pitchFamily="18" charset="0"/>
                <a:ea typeface="Times New Roman" pitchFamily="18" charset="0"/>
                <a:cs typeface="Times New Roman" pitchFamily="18" charset="0"/>
              </a:rPr>
              <a:t>2 – шурф,</a:t>
            </a:r>
          </a:p>
          <a:p>
            <a:pPr lvl="0"/>
            <a:r>
              <a:rPr lang="uk-UA" sz="2000">
                <a:latin typeface="Times New Roman" pitchFamily="18" charset="0"/>
                <a:ea typeface="Times New Roman" pitchFamily="18" charset="0"/>
                <a:cs typeface="Times New Roman" pitchFamily="18" charset="0"/>
              </a:rPr>
              <a:t>3 – анкер,</a:t>
            </a:r>
          </a:p>
          <a:p>
            <a:pPr lvl="0"/>
            <a:r>
              <a:rPr lang="uk-UA" sz="2000">
                <a:latin typeface="Times New Roman" pitchFamily="18" charset="0"/>
                <a:ea typeface="Times New Roman" pitchFamily="18" charset="0"/>
                <a:cs typeface="Times New Roman" pitchFamily="18" charset="0"/>
              </a:rPr>
              <a:t>4 – листова арматура,</a:t>
            </a:r>
          </a:p>
          <a:p>
            <a:pPr lvl="0"/>
            <a:r>
              <a:rPr lang="uk-UA" sz="2000">
                <a:latin typeface="Times New Roman" pitchFamily="18" charset="0"/>
                <a:ea typeface="Times New Roman" pitchFamily="18" charset="0"/>
                <a:cs typeface="Times New Roman" pitchFamily="18" charset="0"/>
              </a:rPr>
              <a:t>5 – полімеррозчин,</a:t>
            </a:r>
          </a:p>
          <a:p>
            <a:pPr lvl="0"/>
            <a:r>
              <a:rPr lang="uk-UA" sz="2000">
                <a:latin typeface="Times New Roman" pitchFamily="18" charset="0"/>
                <a:ea typeface="Times New Roman" pitchFamily="18" charset="0"/>
                <a:cs typeface="Times New Roman" pitchFamily="18" charset="0"/>
              </a:rPr>
              <a:t>6 – куточок,</a:t>
            </a:r>
          </a:p>
          <a:p>
            <a:pPr lvl="0"/>
            <a:r>
              <a:rPr lang="uk-UA" sz="2000">
                <a:latin typeface="Times New Roman" pitchFamily="18" charset="0"/>
                <a:ea typeface="Times New Roman" pitchFamily="18" charset="0"/>
                <a:cs typeface="Times New Roman" pitchFamily="18" charset="0"/>
              </a:rPr>
              <a:t>7 – швелер,</a:t>
            </a:r>
          </a:p>
          <a:p>
            <a:pPr lvl="0"/>
            <a:r>
              <a:rPr lang="uk-UA" sz="2000">
                <a:latin typeface="Times New Roman" pitchFamily="18" charset="0"/>
                <a:ea typeface="Times New Roman" pitchFamily="18" charset="0"/>
                <a:cs typeface="Times New Roman" pitchFamily="18" charset="0"/>
              </a:rPr>
              <a:t>8 - паз,</a:t>
            </a:r>
          </a:p>
          <a:p>
            <a:pPr lvl="0"/>
            <a:r>
              <a:rPr lang="uk-UA" sz="2000">
                <a:latin typeface="Times New Roman" pitchFamily="18" charset="0"/>
                <a:ea typeface="Times New Roman" pitchFamily="18" charset="0"/>
                <a:cs typeface="Times New Roman" pitchFamily="18" charset="0"/>
              </a:rPr>
              <a:t>9 – стрижнева арматура,</a:t>
            </a:r>
          </a:p>
          <a:p>
            <a:pPr lvl="0"/>
            <a:r>
              <a:rPr lang="uk-UA" sz="2000">
                <a:latin typeface="Times New Roman" pitchFamily="18" charset="0"/>
                <a:ea typeface="Times New Roman" pitchFamily="18" charset="0"/>
                <a:cs typeface="Times New Roman" pitchFamily="18" charset="0"/>
              </a:rPr>
              <a:t>10 - обмазка з полімеррозчину,</a:t>
            </a:r>
          </a:p>
          <a:p>
            <a:pPr lvl="0"/>
            <a:r>
              <a:rPr lang="uk-UA" sz="2000">
                <a:latin typeface="Times New Roman" pitchFamily="18" charset="0"/>
                <a:ea typeface="Times New Roman" pitchFamily="18" charset="0"/>
                <a:cs typeface="Times New Roman" pitchFamily="18" charset="0"/>
              </a:rPr>
              <a:t>11 - збірний залізобетонний елемент,</a:t>
            </a:r>
          </a:p>
          <a:p>
            <a:pPr lvl="0"/>
            <a:r>
              <a:rPr lang="uk-UA" sz="2000">
                <a:latin typeface="Times New Roman" pitchFamily="18" charset="0"/>
                <a:ea typeface="Times New Roman" pitchFamily="18" charset="0"/>
                <a:cs typeface="Times New Roman" pitchFamily="18" charset="0"/>
              </a:rPr>
              <a:t>12 - склотканина,</a:t>
            </a:r>
          </a:p>
          <a:p>
            <a:pPr lvl="0"/>
            <a:r>
              <a:rPr lang="uk-UA" sz="2000">
                <a:latin typeface="Times New Roman" pitchFamily="18" charset="0"/>
                <a:ea typeface="Times New Roman" pitchFamily="18" charset="0"/>
                <a:cs typeface="Times New Roman" pitchFamily="18" charset="0"/>
              </a:rPr>
              <a:t>13 – тонкий лист з выштамповками,</a:t>
            </a:r>
          </a:p>
          <a:p>
            <a:pPr lvl="0"/>
            <a:r>
              <a:rPr lang="uk-UA" sz="2000">
                <a:latin typeface="Times New Roman" pitchFamily="18" charset="0"/>
                <a:ea typeface="Times New Roman" pitchFamily="18" charset="0"/>
                <a:cs typeface="Times New Roman" pitchFamily="18" charset="0"/>
              </a:rPr>
              <a:t>14 – анкерна пластина</a:t>
            </a:r>
            <a:endParaRPr kumimoji="0" lang="uk-UA" sz="20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3905"/>
            <a:ext cx="8229600" cy="687932"/>
          </a:xfrm>
        </p:spPr>
        <p:txBody>
          <a:bodyPr/>
          <a:lstStyle/>
          <a:p>
            <a:pPr lvl="0">
              <a:lnSpc>
                <a:spcPct val="80000"/>
              </a:lnSpc>
            </a:pPr>
            <a:r>
              <a:rPr lang="uk-UA" sz="2800" b="1">
                <a:solidFill>
                  <a:schemeClr val="tx1"/>
                </a:solidFill>
                <a:latin typeface="Arial" pitchFamily="34" charset="0"/>
                <a:ea typeface="Times New Roman" pitchFamily="18" charset="0"/>
                <a:cs typeface="Arial" pitchFamily="34" charset="0"/>
              </a:rPr>
              <a:t>Посилення багатопустотних плит перекриття установкою додаткової арматури</a:t>
            </a:r>
            <a:endParaRPr lang="uk-UA"/>
          </a:p>
        </p:txBody>
      </p:sp>
      <p:pic>
        <p:nvPicPr>
          <p:cNvPr id="69634" name="Picture 2" descr="4-4"/>
          <p:cNvPicPr>
            <a:picLocks noChangeAspect="1" noChangeArrowheads="1"/>
          </p:cNvPicPr>
          <p:nvPr/>
        </p:nvPicPr>
        <p:blipFill>
          <a:blip r:embed="rId2" cstate="print"/>
          <a:srcRect l="37077" t="6189" r="31815" b="33269"/>
          <a:stretch>
            <a:fillRect/>
          </a:stretch>
        </p:blipFill>
        <p:spPr bwMode="auto">
          <a:xfrm>
            <a:off x="0" y="711718"/>
            <a:ext cx="6227972" cy="6232528"/>
          </a:xfrm>
          <a:prstGeom prst="rect">
            <a:avLst/>
          </a:prstGeom>
          <a:noFill/>
          <a:ln w="9525">
            <a:noFill/>
            <a:miter lim="800000"/>
            <a:headEnd/>
            <a:tailEnd/>
          </a:ln>
        </p:spPr>
      </p:pic>
      <p:sp>
        <p:nvSpPr>
          <p:cNvPr id="69635" name="Rectangle 3"/>
          <p:cNvSpPr>
            <a:spLocks noChangeArrowheads="1"/>
          </p:cNvSpPr>
          <p:nvPr/>
        </p:nvSpPr>
        <p:spPr bwMode="auto">
          <a:xfrm>
            <a:off x="6516215" y="644292"/>
            <a:ext cx="2659999"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1169988" algn="l"/>
              </a:tabLst>
            </a:pPr>
            <a:r>
              <a:rPr lang="uk-UA" sz="2000">
                <a:latin typeface="Arial" pitchFamily="34" charset="0"/>
                <a:ea typeface="Times New Roman" pitchFamily="18" charset="0"/>
                <a:cs typeface="Arial" pitchFamily="34" charset="0"/>
              </a:rPr>
              <a:t>а – плита після посилення;</a:t>
            </a:r>
          </a:p>
          <a:p>
            <a:pPr lvl="0" algn="just" eaLnBrk="0" hangingPunct="0">
              <a:tabLst>
                <a:tab pos="1169988" algn="l"/>
              </a:tabLst>
            </a:pPr>
            <a:r>
              <a:rPr lang="uk-UA" sz="2000">
                <a:latin typeface="Arial" pitchFamily="34" charset="0"/>
                <a:ea typeface="Times New Roman" pitchFamily="18" charset="0"/>
                <a:cs typeface="Arial" pitchFamily="34" charset="0"/>
              </a:rPr>
              <a:t>б - установка зварних каркасів без розтину порожнин по всій довжині;</a:t>
            </a:r>
          </a:p>
          <a:p>
            <a:pPr lvl="0" algn="just" eaLnBrk="0" hangingPunct="0">
              <a:tabLst>
                <a:tab pos="1169988" algn="l"/>
              </a:tabLst>
            </a:pPr>
            <a:r>
              <a:rPr lang="uk-UA" sz="2000">
                <a:latin typeface="Arial" pitchFamily="34" charset="0"/>
                <a:ea typeface="Times New Roman" pitchFamily="18" charset="0"/>
                <a:cs typeface="Arial" pitchFamily="34" charset="0"/>
              </a:rPr>
              <a:t>в – встановлення в'язаних каркасів</a:t>
            </a:r>
            <a:endParaRPr kumimoji="0" lang="uk-UA" sz="2000" u="none" strike="noStrike" cap="none" normalizeH="0" baseline="0">
              <a:ln>
                <a:noFill/>
              </a:ln>
              <a:solidFill>
                <a:schemeClr val="tx1"/>
              </a:solidFill>
              <a:effectLst/>
              <a:latin typeface="Arial" pitchFamily="34" charset="0"/>
              <a:cs typeface="Arial" pitchFamily="34" charset="0"/>
            </a:endParaRPr>
          </a:p>
        </p:txBody>
      </p:sp>
      <p:sp>
        <p:nvSpPr>
          <p:cNvPr id="69636" name="Rectangle 4"/>
          <p:cNvSpPr>
            <a:spLocks noChangeArrowheads="1"/>
          </p:cNvSpPr>
          <p:nvPr/>
        </p:nvSpPr>
        <p:spPr bwMode="auto">
          <a:xfrm>
            <a:off x="6190030" y="3396636"/>
            <a:ext cx="331236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2000" dirty="0">
                <a:latin typeface="Times New Roman" pitchFamily="18" charset="0"/>
                <a:ea typeface="Times New Roman" pitchFamily="18" charset="0"/>
                <a:cs typeface="Times New Roman" pitchFamily="18" charset="0"/>
              </a:rPr>
              <a:t>1 – плита </a:t>
            </a:r>
            <a:r>
              <a:rPr lang="ru-RU" sz="2000" dirty="0" err="1">
                <a:latin typeface="Times New Roman" pitchFamily="18" charset="0"/>
                <a:ea typeface="Times New Roman" pitchFamily="18" charset="0"/>
                <a:cs typeface="Times New Roman" pitchFamily="18" charset="0"/>
              </a:rPr>
              <a:t>після</a:t>
            </a:r>
            <a:r>
              <a:rPr lang="ru-RU" sz="2000" dirty="0">
                <a:latin typeface="Times New Roman" pitchFamily="18" charset="0"/>
                <a:ea typeface="Times New Roman" pitchFamily="18" charset="0"/>
                <a:cs typeface="Times New Roman" pitchFamily="18" charset="0"/>
              </a:rPr>
              <a:t> </a:t>
            </a:r>
            <a:r>
              <a:rPr lang="ru-RU" sz="2000" dirty="0" err="1">
                <a:latin typeface="Times New Roman" pitchFamily="18" charset="0"/>
                <a:ea typeface="Times New Roman" pitchFamily="18" charset="0"/>
                <a:cs typeface="Times New Roman" pitchFamily="18" charset="0"/>
              </a:rPr>
              <a:t>посилення</a:t>
            </a:r>
            <a:r>
              <a:rPr lang="ru-RU" sz="2000" dirty="0">
                <a:latin typeface="Times New Roman" pitchFamily="18" charset="0"/>
                <a:ea typeface="Times New Roman" pitchFamily="18" charset="0"/>
                <a:cs typeface="Times New Roman" pitchFamily="18" charset="0"/>
              </a:rPr>
              <a:t>,</a:t>
            </a:r>
          </a:p>
          <a:p>
            <a:pPr lvl="0"/>
            <a:r>
              <a:rPr lang="ru-RU" sz="2000" dirty="0">
                <a:latin typeface="Times New Roman" pitchFamily="18" charset="0"/>
                <a:ea typeface="Times New Roman" pitchFamily="18" charset="0"/>
                <a:cs typeface="Times New Roman" pitchFamily="18" charset="0"/>
              </a:rPr>
              <a:t>2 – </a:t>
            </a:r>
            <a:r>
              <a:rPr lang="ru-RU" sz="2000" dirty="0" err="1">
                <a:latin typeface="Times New Roman" pitchFamily="18" charset="0"/>
                <a:ea typeface="Times New Roman" pitchFamily="18" charset="0"/>
                <a:cs typeface="Times New Roman" pitchFamily="18" charset="0"/>
              </a:rPr>
              <a:t>зварний</a:t>
            </a:r>
            <a:r>
              <a:rPr lang="ru-RU" sz="2000" dirty="0">
                <a:latin typeface="Times New Roman" pitchFamily="18" charset="0"/>
                <a:ea typeface="Times New Roman" pitchFamily="18" charset="0"/>
                <a:cs typeface="Times New Roman" pitchFamily="18" charset="0"/>
              </a:rPr>
              <a:t> каркас,</a:t>
            </a:r>
          </a:p>
          <a:p>
            <a:pPr lvl="0"/>
            <a:r>
              <a:rPr lang="ru-RU" sz="2000" dirty="0">
                <a:latin typeface="Times New Roman" pitchFamily="18" charset="0"/>
                <a:ea typeface="Times New Roman" pitchFamily="18" charset="0"/>
                <a:cs typeface="Times New Roman" pitchFamily="18" charset="0"/>
              </a:rPr>
              <a:t>3 – бетон,</a:t>
            </a:r>
          </a:p>
          <a:p>
            <a:pPr lvl="0"/>
            <a:r>
              <a:rPr lang="ru-RU" sz="2000" dirty="0">
                <a:latin typeface="Times New Roman" pitchFamily="18" charset="0"/>
                <a:ea typeface="Times New Roman" pitchFamily="18" charset="0"/>
                <a:cs typeface="Times New Roman" pitchFamily="18" charset="0"/>
              </a:rPr>
              <a:t>4 – отвори,</a:t>
            </a:r>
          </a:p>
          <a:p>
            <a:pPr lvl="0"/>
            <a:r>
              <a:rPr lang="ru-RU" sz="2000" dirty="0">
                <a:latin typeface="Times New Roman" pitchFamily="18" charset="0"/>
                <a:ea typeface="Times New Roman" pitchFamily="18" charset="0"/>
                <a:cs typeface="Times New Roman" pitchFamily="18" charset="0"/>
              </a:rPr>
              <a:t>5 – </a:t>
            </a:r>
            <a:r>
              <a:rPr lang="ru-RU" sz="2000" dirty="0" err="1">
                <a:latin typeface="Times New Roman" pitchFamily="18" charset="0"/>
                <a:ea typeface="Times New Roman" pitchFamily="18" charset="0"/>
                <a:cs typeface="Times New Roman" pitchFamily="18" charset="0"/>
              </a:rPr>
              <a:t>в'язаний</a:t>
            </a:r>
            <a:r>
              <a:rPr lang="ru-RU" sz="2000" dirty="0">
                <a:latin typeface="Times New Roman" pitchFamily="18" charset="0"/>
                <a:ea typeface="Times New Roman" pitchFamily="18" charset="0"/>
                <a:cs typeface="Times New Roman" pitchFamily="18" charset="0"/>
              </a:rPr>
              <a:t> каркас </a:t>
            </a:r>
            <a:r>
              <a:rPr lang="ru-RU" sz="2000" dirty="0" err="1">
                <a:latin typeface="Times New Roman" pitchFamily="18" charset="0"/>
                <a:ea typeface="Times New Roman" pitchFamily="18" charset="0"/>
                <a:cs typeface="Times New Roman" pitchFamily="18" charset="0"/>
              </a:rPr>
              <a:t>або</a:t>
            </a:r>
            <a:r>
              <a:rPr lang="ru-RU" sz="2000" dirty="0">
                <a:latin typeface="Times New Roman" pitchFamily="18" charset="0"/>
                <a:ea typeface="Times New Roman" pitchFamily="18" charset="0"/>
                <a:cs typeface="Times New Roman" pitchFamily="18" charset="0"/>
              </a:rPr>
              <a:t> </a:t>
            </a:r>
            <a:r>
              <a:rPr lang="ru-RU" sz="2000" dirty="0" err="1">
                <a:latin typeface="Times New Roman" pitchFamily="18" charset="0"/>
                <a:ea typeface="Times New Roman" pitchFamily="18" charset="0"/>
                <a:cs typeface="Times New Roman" pitchFamily="18" charset="0"/>
              </a:rPr>
              <a:t>окремі</a:t>
            </a:r>
            <a:r>
              <a:rPr lang="ru-RU" sz="2000" dirty="0">
                <a:latin typeface="Times New Roman" pitchFamily="18" charset="0"/>
                <a:ea typeface="Times New Roman" pitchFamily="18" charset="0"/>
                <a:cs typeface="Times New Roman" pitchFamily="18" charset="0"/>
              </a:rPr>
              <a:t> </a:t>
            </a:r>
            <a:r>
              <a:rPr lang="ru-RU" sz="2000" dirty="0" err="1">
                <a:latin typeface="Times New Roman" pitchFamily="18" charset="0"/>
                <a:ea typeface="Times New Roman" pitchFamily="18" charset="0"/>
                <a:cs typeface="Times New Roman" pitchFamily="18" charset="0"/>
              </a:rPr>
              <a:t>стрижні</a:t>
            </a:r>
            <a:r>
              <a:rPr lang="ru-RU" sz="2000" dirty="0">
                <a:latin typeface="Times New Roman" pitchFamily="18" charset="0"/>
                <a:ea typeface="Times New Roman" pitchFamily="18" charset="0"/>
                <a:cs typeface="Times New Roman" pitchFamily="18" charset="0"/>
              </a:rPr>
              <a:t>,</a:t>
            </a:r>
          </a:p>
          <a:p>
            <a:pPr lvl="0"/>
            <a:r>
              <a:rPr lang="ru-RU" sz="2000" dirty="0">
                <a:latin typeface="Times New Roman" pitchFamily="18" charset="0"/>
                <a:ea typeface="Times New Roman" pitchFamily="18" charset="0"/>
                <a:cs typeface="Times New Roman" pitchFamily="18" charset="0"/>
              </a:rPr>
              <a:t>6 – опалубка</a:t>
            </a: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
            <a:extLst>
              <a:ext uri="{FF2B5EF4-FFF2-40B4-BE49-F238E27FC236}">
                <a16:creationId xmlns:a16="http://schemas.microsoft.com/office/drawing/2014/main" id="{186A675F-B00E-48A7-A219-47F4E69A95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0862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2">
            <a:extLst>
              <a:ext uri="{FF2B5EF4-FFF2-40B4-BE49-F238E27FC236}">
                <a16:creationId xmlns:a16="http://schemas.microsoft.com/office/drawing/2014/main" id="{75209D1B-ED5D-40BA-A407-658056DE7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5736" y="222070"/>
            <a:ext cx="8128323" cy="44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18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Рисунок 1">
            <a:extLst>
              <a:ext uri="{FF2B5EF4-FFF2-40B4-BE49-F238E27FC236}">
                <a16:creationId xmlns:a16="http://schemas.microsoft.com/office/drawing/2014/main" id="{EF4ADD6D-BB1D-4051-934E-C8F0288AC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5" y="0"/>
            <a:ext cx="4673651"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4">
            <a:extLst>
              <a:ext uri="{FF2B5EF4-FFF2-40B4-BE49-F238E27FC236}">
                <a16:creationId xmlns:a16="http://schemas.microsoft.com/office/drawing/2014/main" id="{0288C0BE-9728-4F11-800E-2DB0985F68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992" y="29368"/>
            <a:ext cx="510448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Рисунок 9">
            <a:extLst>
              <a:ext uri="{FF2B5EF4-FFF2-40B4-BE49-F238E27FC236}">
                <a16:creationId xmlns:a16="http://schemas.microsoft.com/office/drawing/2014/main" id="{87149075-3C50-4ADF-8AB4-0E6BB96B2F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44" y="3068960"/>
            <a:ext cx="9451980" cy="298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655" y="119896"/>
            <a:ext cx="8229600" cy="850106"/>
          </a:xfrm>
        </p:spPr>
        <p:txBody>
          <a:bodyPr/>
          <a:lstStyle/>
          <a:p>
            <a:r>
              <a:rPr lang="uk-UA" sz="2400" b="1">
                <a:solidFill>
                  <a:schemeClr val="tx1"/>
                </a:solidFill>
                <a:latin typeface="Arial" pitchFamily="34" charset="0"/>
                <a:ea typeface="Times New Roman" pitchFamily="18" charset="0"/>
                <a:cs typeface="Arial" pitchFamily="34" charset="0"/>
              </a:rPr>
              <a:t>Посилення розтягнутої зони багатопустотних плит встановленням додаткової арматури</a:t>
            </a:r>
            <a:endParaRPr lang="uk-UA" sz="2400" b="1"/>
          </a:p>
        </p:txBody>
      </p:sp>
      <p:pic>
        <p:nvPicPr>
          <p:cNvPr id="70658" name="Picture 2" descr="4-5"/>
          <p:cNvPicPr>
            <a:picLocks noChangeAspect="1" noChangeArrowheads="1"/>
          </p:cNvPicPr>
          <p:nvPr/>
        </p:nvPicPr>
        <p:blipFill rotWithShape="1">
          <a:blip r:embed="rId3" cstate="print"/>
          <a:srcRect l="35864" t="7738" r="38092" b="38686"/>
          <a:stretch/>
        </p:blipFill>
        <p:spPr bwMode="auto">
          <a:xfrm>
            <a:off x="179512" y="914187"/>
            <a:ext cx="5760640" cy="6141567"/>
          </a:xfrm>
          <a:prstGeom prst="rect">
            <a:avLst/>
          </a:prstGeom>
          <a:noFill/>
          <a:ln w="9525">
            <a:noFill/>
            <a:miter lim="800000"/>
            <a:headEnd/>
            <a:tailEnd/>
          </a:ln>
        </p:spPr>
      </p:pic>
      <p:sp>
        <p:nvSpPr>
          <p:cNvPr id="70659" name="Rectangle 3"/>
          <p:cNvSpPr>
            <a:spLocks noChangeArrowheads="1"/>
          </p:cNvSpPr>
          <p:nvPr/>
        </p:nvSpPr>
        <p:spPr bwMode="auto">
          <a:xfrm>
            <a:off x="5940152" y="1006966"/>
            <a:ext cx="338437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uk-UA" sz="2000" dirty="0">
                <a:latin typeface="Arial" pitchFamily="34" charset="0"/>
                <a:ea typeface="Times New Roman" pitchFamily="18" charset="0"/>
                <a:cs typeface="Arial" pitchFamily="34" charset="0"/>
              </a:rPr>
              <a:t>а – при влаштуванні щілин зверху плити;</a:t>
            </a:r>
          </a:p>
          <a:p>
            <a:pPr lvl="0" eaLnBrk="0" hangingPunct="0"/>
            <a:r>
              <a:rPr lang="uk-UA" sz="2000" dirty="0">
                <a:latin typeface="Arial" pitchFamily="34" charset="0"/>
                <a:ea typeface="Times New Roman" pitchFamily="18" charset="0"/>
                <a:cs typeface="Arial" pitchFamily="34" charset="0"/>
              </a:rPr>
              <a:t>б – при влаштуванні щілин знизу плити</a:t>
            </a:r>
          </a:p>
          <a:p>
            <a:pPr lvl="0" eaLnBrk="0" hangingPunct="0"/>
            <a:r>
              <a:rPr lang="uk-UA" sz="2000" dirty="0">
                <a:latin typeface="Arial" pitchFamily="34" charset="0"/>
                <a:ea typeface="Times New Roman" pitchFamily="18" charset="0"/>
                <a:cs typeface="Arial" pitchFamily="34" charset="0"/>
              </a:rPr>
              <a:t>1 - плита, що посилюється,</a:t>
            </a:r>
          </a:p>
          <a:p>
            <a:pPr lvl="0" eaLnBrk="0" hangingPunct="0"/>
            <a:r>
              <a:rPr lang="uk-UA" sz="2000" dirty="0">
                <a:latin typeface="Arial" pitchFamily="34" charset="0"/>
                <a:ea typeface="Times New Roman" pitchFamily="18" charset="0"/>
                <a:cs typeface="Arial" pitchFamily="34" charset="0"/>
              </a:rPr>
              <a:t>2 – щілина,</a:t>
            </a:r>
          </a:p>
          <a:p>
            <a:pPr lvl="0" eaLnBrk="0" hangingPunct="0"/>
            <a:r>
              <a:rPr lang="uk-UA" sz="2000" dirty="0">
                <a:latin typeface="Arial" pitchFamily="34" charset="0"/>
                <a:ea typeface="Times New Roman" pitchFamily="18" charset="0"/>
                <a:cs typeface="Arial" pitchFamily="34" charset="0"/>
              </a:rPr>
              <a:t>3 – додаткова арматура,</a:t>
            </a:r>
          </a:p>
          <a:p>
            <a:pPr lvl="0" eaLnBrk="0" hangingPunct="0"/>
            <a:r>
              <a:rPr lang="uk-UA" sz="2000" dirty="0">
                <a:latin typeface="Arial" pitchFamily="34" charset="0"/>
                <a:ea typeface="Times New Roman" pitchFamily="18" charset="0"/>
                <a:cs typeface="Arial" pitchFamily="34" charset="0"/>
              </a:rPr>
              <a:t>4 – фіксатор,</a:t>
            </a:r>
          </a:p>
          <a:p>
            <a:pPr lvl="0" eaLnBrk="0" hangingPunct="0"/>
            <a:r>
              <a:rPr lang="uk-UA" sz="2000" dirty="0">
                <a:latin typeface="Arial" pitchFamily="34" charset="0"/>
                <a:ea typeface="Times New Roman" pitchFamily="18" charset="0"/>
                <a:cs typeface="Arial" pitchFamily="34" charset="0"/>
              </a:rPr>
              <a:t>5 - обмежувальна пластина,</a:t>
            </a:r>
          </a:p>
          <a:p>
            <a:pPr lvl="0" eaLnBrk="0" hangingPunct="0"/>
            <a:r>
              <a:rPr lang="uk-UA" sz="2000" dirty="0">
                <a:latin typeface="Arial" pitchFamily="34" charset="0"/>
                <a:ea typeface="Times New Roman" pitchFamily="18" charset="0"/>
                <a:cs typeface="Arial" pitchFamily="34" charset="0"/>
              </a:rPr>
              <a:t>6 – патрубок,</a:t>
            </a:r>
          </a:p>
          <a:p>
            <a:pPr lvl="0" eaLnBrk="0" hangingPunct="0"/>
            <a:r>
              <a:rPr lang="uk-UA" sz="2000" dirty="0">
                <a:latin typeface="Arial" pitchFamily="34" charset="0"/>
                <a:ea typeface="Times New Roman" pitchFamily="18" charset="0"/>
                <a:cs typeface="Arial" pitchFamily="34" charset="0"/>
              </a:rPr>
              <a:t>7 – </a:t>
            </a:r>
            <a:r>
              <a:rPr lang="uk-UA" sz="2000" dirty="0" err="1">
                <a:latin typeface="Arial" pitchFamily="34" charset="0"/>
                <a:ea typeface="Times New Roman" pitchFamily="18" charset="0"/>
                <a:cs typeface="Arial" pitchFamily="34" charset="0"/>
              </a:rPr>
              <a:t>полімеррозчин</a:t>
            </a:r>
            <a:endParaRPr kumimoji="0" lang="uk-UA" sz="2000" u="none" strike="noStrike" cap="none" normalizeH="0" baseline="0" dirty="0">
              <a:ln>
                <a:noFill/>
              </a:ln>
              <a:solidFill>
                <a:schemeClr val="tx1"/>
              </a:solidFill>
              <a:effectLst/>
              <a:latin typeface="Arial" pitchFamily="34" charset="0"/>
              <a:cs typeface="Arial" pitchFamily="34" charset="0"/>
            </a:endParaRPr>
          </a:p>
        </p:txBody>
      </p:sp>
      <p:sp>
        <p:nvSpPr>
          <p:cNvPr id="70660" name="Rectangle 4"/>
          <p:cNvSpPr>
            <a:spLocks noChangeArrowheads="1"/>
          </p:cNvSpPr>
          <p:nvPr/>
        </p:nvSpPr>
        <p:spPr bwMode="auto">
          <a:xfrm>
            <a:off x="6004958" y="5346615"/>
            <a:ext cx="313904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1600">
                <a:latin typeface="Arial" pitchFamily="34" charset="0"/>
                <a:ea typeface="Times New Roman" pitchFamily="18" charset="0"/>
                <a:cs typeface="Arial" pitchFamily="34" charset="0"/>
              </a:rPr>
              <a:t>Товщина шару полімеррозчину визначається з умови міцності контактного шва і повинна бути не менше 3d де d -діаметр додаткової арматури.</a:t>
            </a:r>
            <a:endParaRPr kumimoji="0" lang="uk-UA" sz="16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uk-UA" sz="2800" b="1">
                <a:solidFill>
                  <a:schemeClr val="tx1"/>
                </a:solidFill>
                <a:latin typeface="Arial" pitchFamily="34" charset="0"/>
                <a:ea typeface="Times New Roman" pitchFamily="18" charset="0"/>
                <a:cs typeface="Arial" pitchFamily="34" charset="0"/>
              </a:rPr>
              <a:t>Посилення збірних багатопустотних плит попередньо напруженою арматурою</a:t>
            </a:r>
            <a:endParaRPr lang="uk-UA" sz="2800" b="1"/>
          </a:p>
        </p:txBody>
      </p:sp>
      <p:pic>
        <p:nvPicPr>
          <p:cNvPr id="71682" name="Picture 2" descr="4-6"/>
          <p:cNvPicPr>
            <a:picLocks noChangeAspect="1" noChangeArrowheads="1"/>
          </p:cNvPicPr>
          <p:nvPr/>
        </p:nvPicPr>
        <p:blipFill>
          <a:blip r:embed="rId2" cstate="print"/>
          <a:srcRect l="2393" t="15474" r="1196" b="15474"/>
          <a:stretch>
            <a:fillRect/>
          </a:stretch>
        </p:blipFill>
        <p:spPr bwMode="auto">
          <a:xfrm>
            <a:off x="107504" y="1071247"/>
            <a:ext cx="9036496" cy="2786199"/>
          </a:xfrm>
          <a:prstGeom prst="rect">
            <a:avLst/>
          </a:prstGeom>
          <a:noFill/>
          <a:ln w="9525">
            <a:noFill/>
            <a:miter lim="800000"/>
            <a:headEnd/>
            <a:tailEnd/>
          </a:ln>
        </p:spPr>
      </p:pic>
      <p:sp>
        <p:nvSpPr>
          <p:cNvPr id="71683" name="Rectangle 3"/>
          <p:cNvSpPr>
            <a:spLocks noChangeArrowheads="1"/>
          </p:cNvSpPr>
          <p:nvPr/>
        </p:nvSpPr>
        <p:spPr bwMode="auto">
          <a:xfrm>
            <a:off x="395536" y="4588445"/>
            <a:ext cx="8748464" cy="18651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lnSpc>
                <a:spcPct val="80000"/>
              </a:lnSpc>
            </a:pPr>
            <a:r>
              <a:rPr lang="ru-RU" sz="2400" dirty="0">
                <a:latin typeface="Arial" pitchFamily="34" charset="0"/>
                <a:ea typeface="Times New Roman" pitchFamily="18" charset="0"/>
                <a:cs typeface="Arial" pitchFamily="34" charset="0"/>
              </a:rPr>
              <a:t>а - </a:t>
            </a:r>
            <a:r>
              <a:rPr lang="ru-RU" sz="2400" dirty="0" err="1">
                <a:latin typeface="Arial" pitchFamily="34" charset="0"/>
                <a:ea typeface="Times New Roman" pitchFamily="18" charset="0"/>
                <a:cs typeface="Arial" pitchFamily="34" charset="0"/>
              </a:rPr>
              <a:t>плити</a:t>
            </a:r>
            <a:r>
              <a:rPr lang="ru-RU" sz="2400" dirty="0">
                <a:latin typeface="Arial" pitchFamily="34" charset="0"/>
                <a:ea typeface="Times New Roman" pitchFamily="18" charset="0"/>
                <a:cs typeface="Arial" pitchFamily="34" charset="0"/>
              </a:rPr>
              <a:t> в момент </a:t>
            </a:r>
            <a:r>
              <a:rPr lang="ru-RU" sz="2400" dirty="0" err="1">
                <a:latin typeface="Arial" pitchFamily="34" charset="0"/>
                <a:ea typeface="Times New Roman" pitchFamily="18" charset="0"/>
                <a:cs typeface="Arial" pitchFamily="34" charset="0"/>
              </a:rPr>
              <a:t>попередньої</a:t>
            </a:r>
            <a:r>
              <a:rPr lang="ru-RU" sz="2400" dirty="0">
                <a:latin typeface="Arial" pitchFamily="34" charset="0"/>
                <a:ea typeface="Times New Roman" pitchFamily="18" charset="0"/>
                <a:cs typeface="Arial" pitchFamily="34" charset="0"/>
              </a:rPr>
              <a:t> </a:t>
            </a:r>
            <a:r>
              <a:rPr lang="ru-RU" sz="2400" dirty="0" err="1">
                <a:latin typeface="Arial" pitchFamily="34" charset="0"/>
                <a:ea typeface="Times New Roman" pitchFamily="18" charset="0"/>
                <a:cs typeface="Arial" pitchFamily="34" charset="0"/>
              </a:rPr>
              <a:t>напруги</a:t>
            </a:r>
            <a:r>
              <a:rPr lang="ru-RU" sz="2400" dirty="0">
                <a:latin typeface="Arial" pitchFamily="34" charset="0"/>
                <a:ea typeface="Times New Roman" pitchFamily="18" charset="0"/>
                <a:cs typeface="Arial" pitchFamily="34" charset="0"/>
              </a:rPr>
              <a:t> </a:t>
            </a:r>
            <a:r>
              <a:rPr lang="ru-RU" sz="2400" dirty="0" err="1">
                <a:latin typeface="Arial" pitchFamily="34" charset="0"/>
                <a:ea typeface="Times New Roman" pitchFamily="18" charset="0"/>
                <a:cs typeface="Arial" pitchFamily="34" charset="0"/>
              </a:rPr>
              <a:t>арматури</a:t>
            </a:r>
            <a:r>
              <a:rPr lang="ru-RU" sz="2400" dirty="0">
                <a:latin typeface="Arial" pitchFamily="34" charset="0"/>
                <a:ea typeface="Times New Roman" pitchFamily="18" charset="0"/>
                <a:cs typeface="Arial" pitchFamily="34" charset="0"/>
              </a:rPr>
              <a:t>;</a:t>
            </a:r>
          </a:p>
          <a:p>
            <a:pPr lvl="0" eaLnBrk="0" hangingPunct="0">
              <a:lnSpc>
                <a:spcPct val="80000"/>
              </a:lnSpc>
            </a:pPr>
            <a:r>
              <a:rPr lang="ru-RU" sz="2400" dirty="0">
                <a:latin typeface="Arial" pitchFamily="34" charset="0"/>
                <a:ea typeface="Times New Roman" pitchFamily="18" charset="0"/>
                <a:cs typeface="Arial" pitchFamily="34" charset="0"/>
              </a:rPr>
              <a:t>б – </a:t>
            </a:r>
            <a:r>
              <a:rPr lang="ru-RU" sz="2400" dirty="0" err="1">
                <a:latin typeface="Arial" pitchFamily="34" charset="0"/>
                <a:ea typeface="Times New Roman" pitchFamily="18" charset="0"/>
                <a:cs typeface="Arial" pitchFamily="34" charset="0"/>
              </a:rPr>
              <a:t>посилена</a:t>
            </a:r>
            <a:r>
              <a:rPr lang="ru-RU" sz="2400" dirty="0">
                <a:latin typeface="Arial" pitchFamily="34" charset="0"/>
                <a:ea typeface="Times New Roman" pitchFamily="18" charset="0"/>
                <a:cs typeface="Arial" pitchFamily="34" charset="0"/>
              </a:rPr>
              <a:t> плита</a:t>
            </a:r>
          </a:p>
          <a:p>
            <a:pPr lvl="0" eaLnBrk="0" hangingPunct="0">
              <a:lnSpc>
                <a:spcPct val="80000"/>
              </a:lnSpc>
            </a:pPr>
            <a:endParaRPr lang="ru-RU" sz="2400" dirty="0">
              <a:latin typeface="Arial" pitchFamily="34" charset="0"/>
              <a:ea typeface="Times New Roman" pitchFamily="18" charset="0"/>
              <a:cs typeface="Arial" pitchFamily="34" charset="0"/>
            </a:endParaRPr>
          </a:p>
          <a:p>
            <a:pPr lvl="0" eaLnBrk="0" hangingPunct="0">
              <a:lnSpc>
                <a:spcPct val="80000"/>
              </a:lnSpc>
            </a:pPr>
            <a:r>
              <a:rPr lang="ru-RU" sz="2400" dirty="0">
                <a:latin typeface="Arial" pitchFamily="34" charset="0"/>
                <a:ea typeface="Times New Roman" pitchFamily="18" charset="0"/>
                <a:cs typeface="Arial" pitchFamily="34" charset="0"/>
              </a:rPr>
              <a:t>1 – плита, </a:t>
            </a:r>
            <a:r>
              <a:rPr lang="ru-RU" sz="2400" dirty="0" err="1">
                <a:latin typeface="Arial" pitchFamily="34" charset="0"/>
                <a:ea typeface="Times New Roman" pitchFamily="18" charset="0"/>
                <a:cs typeface="Arial" pitchFamily="34" charset="0"/>
              </a:rPr>
              <a:t>що</a:t>
            </a:r>
            <a:r>
              <a:rPr lang="ru-RU" sz="2400" dirty="0">
                <a:latin typeface="Arial" pitchFamily="34" charset="0"/>
                <a:ea typeface="Times New Roman" pitchFamily="18" charset="0"/>
                <a:cs typeface="Arial" pitchFamily="34" charset="0"/>
              </a:rPr>
              <a:t> </a:t>
            </a:r>
            <a:r>
              <a:rPr lang="ru-RU" sz="2400" dirty="0" err="1">
                <a:latin typeface="Arial" pitchFamily="34" charset="0"/>
                <a:ea typeface="Times New Roman" pitchFamily="18" charset="0"/>
                <a:cs typeface="Arial" pitchFamily="34" charset="0"/>
              </a:rPr>
              <a:t>посилюється</a:t>
            </a:r>
            <a:r>
              <a:rPr lang="ru-RU" sz="2400" dirty="0">
                <a:latin typeface="Arial" pitchFamily="34" charset="0"/>
                <a:ea typeface="Times New Roman" pitchFamily="18" charset="0"/>
                <a:cs typeface="Arial" pitchFamily="34" charset="0"/>
              </a:rPr>
              <a:t>, 2 – </a:t>
            </a:r>
            <a:r>
              <a:rPr lang="ru-RU" sz="2400" dirty="0" err="1">
                <a:latin typeface="Arial" pitchFamily="34" charset="0"/>
                <a:ea typeface="Times New Roman" pitchFamily="18" charset="0"/>
                <a:cs typeface="Arial" pitchFamily="34" charset="0"/>
              </a:rPr>
              <a:t>додаткова</a:t>
            </a:r>
            <a:r>
              <a:rPr lang="ru-RU" sz="2400" dirty="0">
                <a:latin typeface="Arial" pitchFamily="34" charset="0"/>
                <a:ea typeface="Times New Roman" pitchFamily="18" charset="0"/>
                <a:cs typeface="Arial" pitchFamily="34" charset="0"/>
              </a:rPr>
              <a:t> арматура,</a:t>
            </a:r>
          </a:p>
          <a:p>
            <a:pPr lvl="0" eaLnBrk="0" hangingPunct="0">
              <a:lnSpc>
                <a:spcPct val="80000"/>
              </a:lnSpc>
            </a:pPr>
            <a:r>
              <a:rPr lang="ru-RU" sz="2400" dirty="0">
                <a:latin typeface="Arial" pitchFamily="34" charset="0"/>
                <a:ea typeface="Times New Roman" pitchFamily="18" charset="0"/>
                <a:cs typeface="Arial" pitchFamily="34" charset="0"/>
              </a:rPr>
              <a:t>3 – </a:t>
            </a:r>
            <a:r>
              <a:rPr lang="ru-RU" sz="2400" dirty="0" err="1">
                <a:latin typeface="Arial" pitchFamily="34" charset="0"/>
                <a:ea typeface="Times New Roman" pitchFamily="18" charset="0"/>
                <a:cs typeface="Arial" pitchFamily="34" charset="0"/>
              </a:rPr>
              <a:t>тимчасова</a:t>
            </a:r>
            <a:r>
              <a:rPr lang="ru-RU" sz="2400" dirty="0">
                <a:latin typeface="Arial" pitchFamily="34" charset="0"/>
                <a:ea typeface="Times New Roman" pitchFamily="18" charset="0"/>
                <a:cs typeface="Arial" pitchFamily="34" charset="0"/>
              </a:rPr>
              <a:t> </a:t>
            </a:r>
            <a:r>
              <a:rPr lang="ru-RU" sz="2400" dirty="0" err="1">
                <a:latin typeface="Arial" pitchFamily="34" charset="0"/>
                <a:ea typeface="Times New Roman" pitchFamily="18" charset="0"/>
                <a:cs typeface="Arial" pitchFamily="34" charset="0"/>
              </a:rPr>
              <a:t>обмежувальна</a:t>
            </a:r>
            <a:r>
              <a:rPr lang="ru-RU" sz="2400" dirty="0">
                <a:latin typeface="Arial" pitchFamily="34" charset="0"/>
                <a:ea typeface="Times New Roman" pitchFamily="18" charset="0"/>
                <a:cs typeface="Arial" pitchFamily="34" charset="0"/>
              </a:rPr>
              <a:t> пластина; 4 – бетон,</a:t>
            </a:r>
          </a:p>
          <a:p>
            <a:pPr lvl="0" eaLnBrk="0" hangingPunct="0">
              <a:lnSpc>
                <a:spcPct val="80000"/>
              </a:lnSpc>
            </a:pPr>
            <a:r>
              <a:rPr lang="ru-RU" sz="2400" dirty="0">
                <a:latin typeface="Arial" pitchFamily="34" charset="0"/>
                <a:ea typeface="Times New Roman" pitchFamily="18" charset="0"/>
                <a:cs typeface="Arial" pitchFamily="34" charset="0"/>
              </a:rPr>
              <a:t>5 – </a:t>
            </a:r>
            <a:r>
              <a:rPr lang="ru-RU" sz="2400" dirty="0" err="1">
                <a:latin typeface="Arial" pitchFamily="34" charset="0"/>
                <a:ea typeface="Times New Roman" pitchFamily="18" charset="0"/>
                <a:cs typeface="Arial" pitchFamily="34" charset="0"/>
              </a:rPr>
              <a:t>натяжний</a:t>
            </a:r>
            <a:r>
              <a:rPr lang="ru-RU" sz="2400" dirty="0">
                <a:latin typeface="Arial" pitchFamily="34" charset="0"/>
                <a:ea typeface="Times New Roman" pitchFamily="18" charset="0"/>
                <a:cs typeface="Arial" pitchFamily="34" charset="0"/>
              </a:rPr>
              <a:t> болт; 6 – опалубка</a:t>
            </a:r>
            <a:endParaRPr kumimoji="0" lang="ru-RU"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Содержимое 2"/>
          <p:cNvSpPr>
            <a:spLocks noGrp="1"/>
          </p:cNvSpPr>
          <p:nvPr>
            <p:ph idx="1"/>
          </p:nvPr>
        </p:nvSpPr>
        <p:spPr>
          <a:xfrm>
            <a:off x="457200" y="260648"/>
            <a:ext cx="8229600" cy="5026025"/>
          </a:xfrm>
        </p:spPr>
        <p:txBody>
          <a:bodyPr/>
          <a:lstStyle/>
          <a:p>
            <a:pPr>
              <a:buFontTx/>
              <a:buNone/>
            </a:pPr>
            <a:r>
              <a:rPr lang="uk-UA" sz="2800" dirty="0"/>
              <a:t>Способи посилення стисненої зони або стиснених елементів:</a:t>
            </a:r>
          </a:p>
          <a:p>
            <a:pPr>
              <a:buFontTx/>
              <a:buNone/>
            </a:pPr>
            <a:r>
              <a:rPr lang="uk-UA" sz="2800" dirty="0"/>
              <a:t>- збільшення площі перерізу стиснутої зони бетону;</a:t>
            </a:r>
          </a:p>
          <a:p>
            <a:pPr>
              <a:buFontTx/>
              <a:buNone/>
            </a:pPr>
            <a:r>
              <a:rPr lang="uk-UA" sz="2800" dirty="0"/>
              <a:t>- встановлення додаткової стиснутої арматури;</a:t>
            </a:r>
          </a:p>
          <a:p>
            <a:pPr>
              <a:buFontTx/>
              <a:buNone/>
            </a:pPr>
            <a:r>
              <a:rPr lang="uk-UA" sz="2800" dirty="0"/>
              <a:t>- обмеження поперечних деформацій пристроєм нарощування, обойм, сорочок або, застосовуючи розпірки з жорсткої арматури (для згинальних і </a:t>
            </a:r>
            <a:r>
              <a:rPr lang="uk-UA" sz="2800" dirty="0" err="1"/>
              <a:t>позацентровостислих</a:t>
            </a:r>
            <a:r>
              <a:rPr lang="uk-UA" sz="2800" dirty="0"/>
              <a:t> - одностороннім розпором, для центрально-навантажених - двостороннім), і </a:t>
            </a:r>
            <a:r>
              <a:rPr lang="uk-UA" sz="2800" dirty="0" err="1"/>
              <a:t>т.д</a:t>
            </a:r>
            <a:r>
              <a:rPr lang="uk-UA" sz="2800" dirty="0"/>
              <a:t>.</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Содержимое 2"/>
          <p:cNvSpPr>
            <a:spLocks noGrp="1"/>
          </p:cNvSpPr>
          <p:nvPr>
            <p:ph idx="1"/>
          </p:nvPr>
        </p:nvSpPr>
        <p:spPr>
          <a:xfrm>
            <a:off x="457200" y="188640"/>
            <a:ext cx="8229600" cy="5840413"/>
          </a:xfrm>
        </p:spPr>
        <p:txBody>
          <a:bodyPr/>
          <a:lstStyle/>
          <a:p>
            <a:pPr marL="0" indent="0">
              <a:lnSpc>
                <a:spcPts val="2200"/>
              </a:lnSpc>
              <a:buNone/>
            </a:pPr>
            <a:r>
              <a:rPr lang="uk-UA" sz="2000" dirty="0">
                <a:latin typeface="Times New Roman" pitchFamily="18" charset="0"/>
                <a:cs typeface="Times New Roman" pitchFamily="18" charset="0"/>
              </a:rPr>
              <a:t>Найбільш поширеними видами посилення залізобетонних конструкцій збільшенням перерізу є влаштування нарощувань, сорочок та обойм.</a:t>
            </a:r>
          </a:p>
          <a:p>
            <a:pPr marL="0" indent="0">
              <a:lnSpc>
                <a:spcPts val="2200"/>
              </a:lnSpc>
              <a:buNone/>
            </a:pPr>
            <a:r>
              <a:rPr lang="uk-UA" sz="2000" u="sng" dirty="0">
                <a:latin typeface="Times New Roman" pitchFamily="18" charset="0"/>
                <a:cs typeface="Times New Roman" pitchFamily="18" charset="0"/>
              </a:rPr>
              <a:t>Нарощування</a:t>
            </a:r>
            <a:r>
              <a:rPr lang="uk-UA" sz="2000" dirty="0">
                <a:latin typeface="Times New Roman" pitchFamily="18" charset="0"/>
                <a:cs typeface="Times New Roman" pitchFamily="18" charset="0"/>
              </a:rPr>
              <a:t> - спосіб посилення, при якому переріз підсилюється конструкції збільшується по висоті або ширині перерізу з однієї або двох сторін.</a:t>
            </a:r>
          </a:p>
          <a:p>
            <a:pPr marL="0" indent="0">
              <a:lnSpc>
                <a:spcPts val="2200"/>
              </a:lnSpc>
              <a:buNone/>
            </a:pPr>
            <a:r>
              <a:rPr lang="uk-UA" sz="2000" u="sng" dirty="0">
                <a:latin typeface="Times New Roman" pitchFamily="18" charset="0"/>
                <a:cs typeface="Times New Roman" pitchFamily="18" charset="0"/>
              </a:rPr>
              <a:t>Сорочка</a:t>
            </a:r>
            <a:r>
              <a:rPr lang="uk-UA" sz="2000" dirty="0">
                <a:latin typeface="Times New Roman" pitchFamily="18" charset="0"/>
                <a:cs typeface="Times New Roman" pitchFamily="18" charset="0"/>
              </a:rPr>
              <a:t> - спосіб посилення, в якому підсилюючий елемент охоплює конструкцію, що посилюється, з трьох сторін.</a:t>
            </a:r>
          </a:p>
          <a:p>
            <a:pPr marL="0" indent="0">
              <a:lnSpc>
                <a:spcPts val="2200"/>
              </a:lnSpc>
              <a:buNone/>
            </a:pPr>
            <a:r>
              <a:rPr lang="uk-UA" sz="2000" u="sng" dirty="0">
                <a:latin typeface="Times New Roman" pitchFamily="18" charset="0"/>
                <a:cs typeface="Times New Roman" pitchFamily="18" charset="0"/>
              </a:rPr>
              <a:t>Обойма</a:t>
            </a:r>
            <a:r>
              <a:rPr lang="uk-UA" sz="2000" dirty="0">
                <a:latin typeface="Times New Roman" pitchFamily="18" charset="0"/>
                <a:cs typeface="Times New Roman" pitchFamily="18" charset="0"/>
              </a:rPr>
              <a:t> - спосіб посилення, в якому підсилюючий елемент влаштовується по периметру елемента, що посилюється.</a:t>
            </a:r>
          </a:p>
          <a:p>
            <a:pPr marL="0" indent="0">
              <a:lnSpc>
                <a:spcPts val="2200"/>
              </a:lnSpc>
              <a:buNone/>
            </a:pPr>
            <a:endParaRPr lang="uk-UA" sz="2000" dirty="0">
              <a:latin typeface="Times New Roman" pitchFamily="18" charset="0"/>
              <a:cs typeface="Times New Roman" pitchFamily="18" charset="0"/>
            </a:endParaRPr>
          </a:p>
          <a:p>
            <a:pPr marL="0" indent="0">
              <a:lnSpc>
                <a:spcPts val="2200"/>
              </a:lnSpc>
              <a:buNone/>
            </a:pPr>
            <a:r>
              <a:rPr lang="uk-UA" sz="2000" dirty="0">
                <a:latin typeface="Times New Roman" pitchFamily="18" charset="0"/>
                <a:cs typeface="Times New Roman" pitchFamily="18" charset="0"/>
              </a:rPr>
              <a:t>Нарощуванням можуть бути посилені будь-які залізобетонні конструкції: балки, плити, стійки, стіни та ін.</a:t>
            </a:r>
          </a:p>
          <a:p>
            <a:pPr marL="0" indent="0">
              <a:lnSpc>
                <a:spcPts val="2200"/>
              </a:lnSpc>
              <a:buNone/>
            </a:pPr>
            <a:r>
              <a:rPr lang="uk-UA" sz="2000" dirty="0">
                <a:latin typeface="Times New Roman" pitchFamily="18" charset="0"/>
                <a:cs typeface="Times New Roman" pitchFamily="18" charset="0"/>
              </a:rPr>
              <a:t>Сорочки виконуються в балках або </a:t>
            </a:r>
            <a:r>
              <a:rPr lang="uk-UA" sz="2000" dirty="0" err="1">
                <a:latin typeface="Times New Roman" pitchFamily="18" charset="0"/>
                <a:cs typeface="Times New Roman" pitchFamily="18" charset="0"/>
              </a:rPr>
              <a:t>стійках</a:t>
            </a:r>
            <a:r>
              <a:rPr lang="uk-UA" sz="2000" dirty="0">
                <a:latin typeface="Times New Roman" pitchFamily="18" charset="0"/>
                <a:cs typeface="Times New Roman" pitchFamily="18" charset="0"/>
              </a:rPr>
              <a:t> за відсутності доступу з одного боку, наприклад, у пілястрах або колонах біля стінового огородження, а також у балках при необхідності підвищення несучої здатності за нормальним та похилим перерізом одночасно.</a:t>
            </a:r>
          </a:p>
          <a:p>
            <a:pPr marL="0" indent="0">
              <a:lnSpc>
                <a:spcPts val="2200"/>
              </a:lnSpc>
              <a:buNone/>
            </a:pPr>
            <a:r>
              <a:rPr lang="uk-UA" sz="2000" dirty="0">
                <a:latin typeface="Times New Roman" pitchFamily="18" charset="0"/>
                <a:cs typeface="Times New Roman" pitchFamily="18" charset="0"/>
              </a:rPr>
              <a:t>Обоймами посилюються, переважно, стислі стійки чи простінки, елементи кроквяних ферм.</a:t>
            </a:r>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052736"/>
          </a:xfrm>
        </p:spPr>
        <p:txBody>
          <a:bodyPr/>
          <a:lstStyle/>
          <a:p>
            <a:pPr eaLnBrk="1" hangingPunct="1">
              <a:lnSpc>
                <a:spcPct val="90000"/>
              </a:lnSpc>
            </a:pPr>
            <a:r>
              <a:rPr lang="uk-UA" sz="2200"/>
              <a:t>Посилення залізобетонних елементів збільшенням перерізу: а б – нарощуванням; в – пристроєм обойми; г - влаштуванням сорочки; д – пристроєм балки поруч</a:t>
            </a:r>
          </a:p>
        </p:txBody>
      </p:sp>
      <p:pic>
        <p:nvPicPr>
          <p:cNvPr id="13315" name="Picture 3"/>
          <p:cNvPicPr>
            <a:picLocks noGrp="1" noChangeAspect="1" noChangeArrowheads="1"/>
          </p:cNvPicPr>
          <p:nvPr>
            <p:ph type="body" idx="1"/>
          </p:nvPr>
        </p:nvPicPr>
        <p:blipFill>
          <a:blip r:embed="rId2" cstate="print"/>
          <a:srcRect l="6116" t="15964" r="5518" b="24588"/>
          <a:stretch>
            <a:fillRect/>
          </a:stretch>
        </p:blipFill>
        <p:spPr>
          <a:xfrm>
            <a:off x="107504" y="1363393"/>
            <a:ext cx="9036496" cy="554893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43000"/>
            <a:ext cx="8229600" cy="1143000"/>
          </a:xfrm>
        </p:spPr>
        <p:txBody>
          <a:bodyPr/>
          <a:lstStyle/>
          <a:p>
            <a:endParaRPr lang="ru-RU" dirty="0"/>
          </a:p>
        </p:txBody>
      </p:sp>
      <p:sp>
        <p:nvSpPr>
          <p:cNvPr id="3" name="Содержимое 2"/>
          <p:cNvSpPr>
            <a:spLocks noGrp="1"/>
          </p:cNvSpPr>
          <p:nvPr>
            <p:ph idx="1"/>
          </p:nvPr>
        </p:nvSpPr>
        <p:spPr>
          <a:xfrm>
            <a:off x="0" y="0"/>
            <a:ext cx="9144000" cy="6858000"/>
          </a:xfrm>
        </p:spPr>
        <p:txBody>
          <a:bodyPr/>
          <a:lstStyle/>
          <a:p>
            <a:pPr marL="0" indent="0">
              <a:lnSpc>
                <a:spcPct val="80000"/>
              </a:lnSpc>
              <a:buNone/>
            </a:pPr>
            <a:r>
              <a:rPr lang="uk-UA" sz="2000" dirty="0"/>
              <a:t>Поперечна арматура приймається діаметром не менше 6 мм і встановлюється з кроком не більше:</a:t>
            </a:r>
          </a:p>
          <a:p>
            <a:pPr>
              <a:lnSpc>
                <a:spcPct val="80000"/>
              </a:lnSpc>
              <a:buNone/>
            </a:pPr>
            <a:r>
              <a:rPr lang="ru-RU" sz="1800" dirty="0"/>
              <a:t>	</a:t>
            </a:r>
            <a:r>
              <a:rPr lang="en-US" sz="1800" dirty="0"/>
              <a:t> </a:t>
            </a:r>
            <a:endParaRPr lang="ru-RU" sz="1800" dirty="0"/>
          </a:p>
          <a:p>
            <a:pPr>
              <a:lnSpc>
                <a:spcPct val="80000"/>
              </a:lnSpc>
              <a:buNone/>
            </a:pPr>
            <a:r>
              <a:rPr lang="ru-RU" sz="1800" dirty="0"/>
              <a:t>	</a:t>
            </a:r>
            <a:r>
              <a:rPr lang="en-US" sz="1800" dirty="0"/>
              <a:t>		</a:t>
            </a:r>
            <a:r>
              <a:rPr lang="ru-RU" sz="1800" dirty="0"/>
              <a:t>где</a:t>
            </a:r>
            <a:r>
              <a:rPr lang="ru-RU" sz="1800" b="1" i="1" dirty="0"/>
              <a:t> </a:t>
            </a:r>
            <a:r>
              <a:rPr lang="en-US" sz="1800" b="1" i="1" dirty="0"/>
              <a:t>d</a:t>
            </a:r>
            <a:r>
              <a:rPr lang="ru-RU" sz="1800" b="1" i="1" dirty="0"/>
              <a:t> </a:t>
            </a:r>
            <a:r>
              <a:rPr lang="ru-RU" sz="1800" dirty="0"/>
              <a:t>и </a:t>
            </a:r>
            <a:r>
              <a:rPr lang="en-US" sz="1800" b="1" i="1" dirty="0"/>
              <a:t>t</a:t>
            </a:r>
            <a:r>
              <a:rPr lang="ru-RU" sz="1800" dirty="0"/>
              <a:t> - соответственно диаметр продольной арматуры </a:t>
            </a:r>
            <a:r>
              <a:rPr lang="en-US" sz="1800" dirty="0"/>
              <a:t>		</a:t>
            </a:r>
            <a:r>
              <a:rPr lang="uk-UA" sz="1800" dirty="0"/>
              <a:t>              </a:t>
            </a:r>
            <a:r>
              <a:rPr lang="ru-RU" sz="1800" dirty="0"/>
              <a:t>и толщина обоймы (рубашки).</a:t>
            </a:r>
            <a:endParaRPr lang="en-US" sz="1800" dirty="0"/>
          </a:p>
          <a:p>
            <a:pPr>
              <a:lnSpc>
                <a:spcPct val="80000"/>
              </a:lnSpc>
              <a:buNone/>
            </a:pPr>
            <a:endParaRPr lang="ru-RU" sz="1800" dirty="0"/>
          </a:p>
          <a:p>
            <a:pPr>
              <a:lnSpc>
                <a:spcPct val="80000"/>
              </a:lnSpc>
            </a:pPr>
            <a:r>
              <a:rPr lang="uk-UA" sz="2000" dirty="0"/>
              <a:t>У місцях можливої концентрації </a:t>
            </a:r>
            <a:r>
              <a:rPr lang="uk-UA" sz="2000" dirty="0" err="1"/>
              <a:t>напруг</a:t>
            </a:r>
            <a:r>
              <a:rPr lang="uk-UA" sz="2000" dirty="0"/>
              <a:t>, а також по кінцях конструкції, що підсилюється, на довжині крок хомутів зменшується вдвічі.</a:t>
            </a:r>
          </a:p>
          <a:p>
            <a:pPr>
              <a:lnSpc>
                <a:spcPct val="80000"/>
              </a:lnSpc>
            </a:pPr>
            <a:endParaRPr lang="uk-UA" sz="2000" dirty="0"/>
          </a:p>
          <a:p>
            <a:pPr>
              <a:lnSpc>
                <a:spcPct val="80000"/>
              </a:lnSpc>
            </a:pPr>
            <a:r>
              <a:rPr lang="uk-UA" sz="2000" dirty="0"/>
              <a:t>Для посилення пошкодженої ділянки влаштовується місцева залізобетонна обойма або сорочка, яка повинна виходити за межі пошкодженої ділянки на довжину не менше:             </a:t>
            </a:r>
          </a:p>
          <a:p>
            <a:pPr>
              <a:lnSpc>
                <a:spcPct val="80000"/>
              </a:lnSpc>
              <a:buNone/>
            </a:pPr>
            <a:r>
              <a:rPr lang="ru-RU" sz="1800" dirty="0"/>
              <a:t>                                     </a:t>
            </a:r>
            <a:r>
              <a:rPr lang="en-US" sz="1800" dirty="0"/>
              <a:t> </a:t>
            </a:r>
            <a:r>
              <a:rPr lang="ru-RU" sz="1800" dirty="0"/>
              <a:t>,                                                   </a:t>
            </a:r>
          </a:p>
          <a:p>
            <a:pPr>
              <a:lnSpc>
                <a:spcPct val="80000"/>
              </a:lnSpc>
              <a:buNone/>
            </a:pPr>
            <a:r>
              <a:rPr lang="ru-RU" sz="1800" dirty="0"/>
              <a:t>	</a:t>
            </a:r>
            <a:r>
              <a:rPr lang="en-US" sz="1800" dirty="0"/>
              <a:t>		</a:t>
            </a:r>
            <a:r>
              <a:rPr lang="uk-UA" sz="1800" dirty="0"/>
              <a:t>        </a:t>
            </a:r>
            <a:r>
              <a:rPr lang="ru-RU" sz="1800" dirty="0"/>
              <a:t>де </a:t>
            </a:r>
            <a:r>
              <a:rPr lang="en-US" sz="1800" dirty="0"/>
              <a:t>t – </a:t>
            </a:r>
            <a:r>
              <a:rPr lang="ru-RU" sz="1800" dirty="0" err="1"/>
              <a:t>товщина</a:t>
            </a:r>
            <a:r>
              <a:rPr lang="ru-RU" sz="1800" dirty="0"/>
              <a:t> обойми, сорочки;</a:t>
            </a:r>
          </a:p>
          <a:p>
            <a:pPr>
              <a:lnSpc>
                <a:spcPct val="80000"/>
              </a:lnSpc>
              <a:buNone/>
            </a:pPr>
            <a:r>
              <a:rPr lang="uk-UA" sz="1800" dirty="0"/>
              <a:t>                                     </a:t>
            </a:r>
            <a:r>
              <a:rPr lang="en-US" sz="1800" dirty="0" err="1"/>
              <a:t>l</a:t>
            </a:r>
            <a:r>
              <a:rPr lang="en-US" sz="1200" dirty="0" err="1"/>
              <a:t>an</a:t>
            </a:r>
            <a:r>
              <a:rPr lang="en-US" sz="1800" dirty="0"/>
              <a:t>-</a:t>
            </a:r>
            <a:r>
              <a:rPr lang="ru-RU" sz="1800" dirty="0" err="1"/>
              <a:t>довжина</a:t>
            </a:r>
            <a:r>
              <a:rPr lang="ru-RU" sz="1800" dirty="0"/>
              <a:t> </a:t>
            </a:r>
            <a:r>
              <a:rPr lang="ru-RU" sz="1800" dirty="0" err="1"/>
              <a:t>анкерування</a:t>
            </a:r>
            <a:r>
              <a:rPr lang="ru-RU" sz="1800" dirty="0"/>
              <a:t> </a:t>
            </a:r>
            <a:r>
              <a:rPr lang="ru-RU" sz="1800" dirty="0" err="1"/>
              <a:t>арматури</a:t>
            </a:r>
            <a:r>
              <a:rPr lang="ru-RU" sz="1800" dirty="0"/>
              <a:t> обойми </a:t>
            </a:r>
            <a:r>
              <a:rPr lang="ru-RU" sz="1800" dirty="0" err="1"/>
              <a:t>або</a:t>
            </a:r>
            <a:r>
              <a:rPr lang="ru-RU" sz="1800" dirty="0"/>
              <a:t> сорочки;</a:t>
            </a:r>
          </a:p>
          <a:p>
            <a:pPr>
              <a:lnSpc>
                <a:spcPct val="80000"/>
              </a:lnSpc>
              <a:buNone/>
            </a:pPr>
            <a:r>
              <a:rPr lang="uk-UA" sz="1800" dirty="0"/>
              <a:t>                                     </a:t>
            </a:r>
            <a:r>
              <a:rPr lang="en-US" sz="1800" dirty="0"/>
              <a:t>h - </a:t>
            </a:r>
            <a:r>
              <a:rPr lang="ru-RU" sz="1800" dirty="0" err="1"/>
              <a:t>більший</a:t>
            </a:r>
            <a:r>
              <a:rPr lang="ru-RU" sz="1800" dirty="0"/>
              <a:t> </a:t>
            </a:r>
            <a:r>
              <a:rPr lang="ru-RU" sz="1800" dirty="0" err="1"/>
              <a:t>розмір</a:t>
            </a:r>
            <a:r>
              <a:rPr lang="ru-RU" sz="1800" dirty="0"/>
              <a:t> поперечного </a:t>
            </a:r>
            <a:r>
              <a:rPr lang="ru-RU" sz="1800" dirty="0" err="1"/>
              <a:t>перерізу</a:t>
            </a:r>
            <a:r>
              <a:rPr lang="ru-RU" sz="1800" dirty="0"/>
              <a:t> </a:t>
            </a:r>
            <a:r>
              <a:rPr lang="ru-RU" sz="1800" dirty="0" err="1"/>
              <a:t>конструкції</a:t>
            </a:r>
            <a:r>
              <a:rPr lang="ru-RU" sz="1800" dirty="0"/>
              <a:t>, </a:t>
            </a:r>
            <a:r>
              <a:rPr lang="ru-RU" sz="1800" dirty="0" err="1"/>
              <a:t>що</a:t>
            </a:r>
            <a:r>
              <a:rPr lang="ru-RU" sz="1800" dirty="0"/>
              <a:t>                                      </a:t>
            </a:r>
          </a:p>
          <a:p>
            <a:pPr>
              <a:lnSpc>
                <a:spcPct val="80000"/>
              </a:lnSpc>
              <a:buNone/>
            </a:pPr>
            <a:r>
              <a:rPr lang="ru-RU" sz="1800" dirty="0"/>
              <a:t>                                     </a:t>
            </a:r>
            <a:r>
              <a:rPr lang="ru-RU" sz="1800" dirty="0" err="1"/>
              <a:t>підсилюється</a:t>
            </a:r>
            <a:r>
              <a:rPr lang="ru-RU" sz="1800" dirty="0"/>
              <a:t>.</a:t>
            </a:r>
            <a:endParaRPr lang="en-US" sz="1800" dirty="0"/>
          </a:p>
          <a:p>
            <a:pPr>
              <a:lnSpc>
                <a:spcPct val="80000"/>
              </a:lnSpc>
            </a:pPr>
            <a:endParaRPr lang="uk-UA" sz="2000" dirty="0"/>
          </a:p>
          <a:p>
            <a:pPr>
              <a:lnSpc>
                <a:spcPct val="80000"/>
              </a:lnSpc>
            </a:pPr>
            <a:endParaRPr lang="uk-UA" sz="2000" dirty="0"/>
          </a:p>
          <a:p>
            <a:pPr>
              <a:lnSpc>
                <a:spcPct val="80000"/>
              </a:lnSpc>
            </a:pPr>
            <a:endParaRPr lang="uk-UA" sz="2000" dirty="0"/>
          </a:p>
          <a:p>
            <a:pPr>
              <a:lnSpc>
                <a:spcPct val="80000"/>
              </a:lnSpc>
            </a:pPr>
            <a:r>
              <a:rPr lang="uk-UA" sz="2000" dirty="0"/>
              <a:t>Для покращення зчеплення нового бетону зі старим, крім насічки, для місцевої обойми рекомендується виконувати </a:t>
            </a:r>
            <a:r>
              <a:rPr lang="uk-UA" sz="2000" dirty="0" err="1"/>
              <a:t>адгезійну</a:t>
            </a:r>
            <a:r>
              <a:rPr lang="uk-UA" sz="2000" dirty="0"/>
              <a:t> промазку (</a:t>
            </a:r>
            <a:r>
              <a:rPr lang="uk-UA" sz="2000" dirty="0" err="1"/>
              <a:t>грунтовку</a:t>
            </a:r>
            <a:r>
              <a:rPr lang="uk-UA" sz="2000" dirty="0"/>
              <a:t>) полімерним розчином.</a:t>
            </a:r>
            <a:endParaRPr lang="uk-UA" sz="3600" dirty="0"/>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8417" name="Object 1"/>
          <p:cNvGraphicFramePr>
            <a:graphicFrameLocks noChangeAspect="1"/>
          </p:cNvGraphicFramePr>
          <p:nvPr>
            <p:extLst>
              <p:ext uri="{D42A27DB-BD31-4B8C-83A1-F6EECF244321}">
                <p14:modId xmlns:p14="http://schemas.microsoft.com/office/powerpoint/2010/main" val="2780447741"/>
              </p:ext>
            </p:extLst>
          </p:nvPr>
        </p:nvGraphicFramePr>
        <p:xfrm>
          <a:off x="107504" y="476672"/>
          <a:ext cx="1296144" cy="1164889"/>
        </p:xfrm>
        <a:graphic>
          <a:graphicData uri="http://schemas.openxmlformats.org/presentationml/2006/ole">
            <mc:AlternateContent xmlns:mc="http://schemas.openxmlformats.org/markup-compatibility/2006">
              <mc:Choice xmlns:v="urn:schemas-microsoft-com:vml" Requires="v">
                <p:oleObj spid="_x0000_s188426" name="Формула" r:id="rId3" imgW="812800" imgH="723900" progId="Equation.3">
                  <p:embed/>
                </p:oleObj>
              </mc:Choice>
              <mc:Fallback>
                <p:oleObj name="Формула" r:id="rId3" imgW="812800" imgH="7239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76672"/>
                        <a:ext cx="1296144" cy="1164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8419" name="Object 3"/>
          <p:cNvGraphicFramePr>
            <a:graphicFrameLocks noChangeAspect="1"/>
          </p:cNvGraphicFramePr>
          <p:nvPr>
            <p:extLst>
              <p:ext uri="{D42A27DB-BD31-4B8C-83A1-F6EECF244321}">
                <p14:modId xmlns:p14="http://schemas.microsoft.com/office/powerpoint/2010/main" val="43189365"/>
              </p:ext>
            </p:extLst>
          </p:nvPr>
        </p:nvGraphicFramePr>
        <p:xfrm>
          <a:off x="517354" y="3431450"/>
          <a:ext cx="1642413" cy="1740175"/>
        </p:xfrm>
        <a:graphic>
          <a:graphicData uri="http://schemas.openxmlformats.org/presentationml/2006/ole">
            <mc:AlternateContent xmlns:mc="http://schemas.openxmlformats.org/markup-compatibility/2006">
              <mc:Choice xmlns:v="urn:schemas-microsoft-com:vml" Requires="v">
                <p:oleObj spid="_x0000_s188427" name="Формула" r:id="rId5" imgW="876300" imgH="927100" progId="Equation.3">
                  <p:embed/>
                </p:oleObj>
              </mc:Choice>
              <mc:Fallback>
                <p:oleObj name="Формула" r:id="rId5" imgW="876300" imgH="927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54" y="3431450"/>
                        <a:ext cx="1642413" cy="1740175"/>
                      </a:xfrm>
                      <a:prstGeom prst="rect">
                        <a:avLst/>
                      </a:prstGeom>
                      <a:noFill/>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179512" y="260648"/>
            <a:ext cx="8229600" cy="6192688"/>
          </a:xfrm>
        </p:spPr>
        <p:txBody>
          <a:bodyPr/>
          <a:lstStyle/>
          <a:p>
            <a:pPr marL="0" indent="0">
              <a:buNone/>
            </a:pPr>
            <a:r>
              <a:rPr lang="uk-UA" sz="2400" dirty="0">
                <a:latin typeface="Times New Roman" pitchFamily="18" charset="0"/>
                <a:cs typeface="Times New Roman" pitchFamily="18" charset="0"/>
              </a:rPr>
              <a:t>Найбільш поширеними методами посилення є:</a:t>
            </a:r>
          </a:p>
          <a:p>
            <a:pPr marL="0" indent="0">
              <a:buNone/>
            </a:pPr>
            <a:r>
              <a:rPr lang="uk-UA" sz="2400" dirty="0">
                <a:latin typeface="Times New Roman" pitchFamily="18" charset="0"/>
                <a:cs typeface="Times New Roman" pitchFamily="18" charset="0"/>
              </a:rPr>
              <a:t>1. Збільшення площі поперечного перерізу елемента конструкції;</a:t>
            </a:r>
          </a:p>
          <a:p>
            <a:pPr marL="0" indent="0">
              <a:buNone/>
            </a:pPr>
            <a:r>
              <a:rPr lang="uk-UA" sz="2400" dirty="0">
                <a:latin typeface="Times New Roman" pitchFamily="18" charset="0"/>
                <a:cs typeface="Times New Roman" pitchFamily="18" charset="0"/>
              </a:rPr>
              <a:t>2. Попередня напруга зовнішніми пасмами, у тому числі влаштування затяжок;</a:t>
            </a:r>
          </a:p>
          <a:p>
            <a:pPr marL="0" indent="0">
              <a:buNone/>
            </a:pPr>
            <a:r>
              <a:rPr lang="uk-UA" sz="2400" dirty="0">
                <a:latin typeface="Times New Roman" pitchFamily="18" charset="0"/>
                <a:cs typeface="Times New Roman" pitchFamily="18" charset="0"/>
              </a:rPr>
              <a:t>3. Встановлення дублюючих елементів;</a:t>
            </a:r>
          </a:p>
          <a:p>
            <a:pPr marL="0" indent="0">
              <a:buNone/>
            </a:pPr>
            <a:r>
              <a:rPr lang="uk-UA" sz="2400" dirty="0">
                <a:latin typeface="Times New Roman" pitchFamily="18" charset="0"/>
                <a:cs typeface="Times New Roman" pitchFamily="18" charset="0"/>
              </a:rPr>
              <a:t>4. Встановлення сталевих пластин, що мають зчеплення з бетоном;</a:t>
            </a:r>
          </a:p>
          <a:p>
            <a:pPr marL="0" indent="0">
              <a:buNone/>
            </a:pPr>
            <a:r>
              <a:rPr lang="uk-UA" sz="2400" dirty="0">
                <a:latin typeface="Times New Roman" pitchFamily="18" charset="0"/>
                <a:cs typeface="Times New Roman" pitchFamily="18" charset="0"/>
              </a:rPr>
              <a:t>5. Застосування </a:t>
            </a:r>
            <a:r>
              <a:rPr lang="uk-UA" sz="2400" dirty="0" err="1">
                <a:latin typeface="Times New Roman" pitchFamily="18" charset="0"/>
                <a:cs typeface="Times New Roman" pitchFamily="18" charset="0"/>
              </a:rPr>
              <a:t>полімербетонних</a:t>
            </a:r>
            <a:r>
              <a:rPr lang="uk-UA" sz="2400" dirty="0">
                <a:latin typeface="Times New Roman" pitchFamily="18" charset="0"/>
                <a:cs typeface="Times New Roman" pitchFamily="18" charset="0"/>
              </a:rPr>
              <a:t> композиційних матеріалів;</a:t>
            </a:r>
          </a:p>
          <a:p>
            <a:pPr marL="0" indent="0">
              <a:buNone/>
            </a:pPr>
            <a:r>
              <a:rPr lang="uk-UA" sz="2400" dirty="0">
                <a:latin typeface="Times New Roman" pitchFamily="18" charset="0"/>
                <a:cs typeface="Times New Roman" pitchFamily="18" charset="0"/>
              </a:rPr>
              <a:t>6. Зміна розрахункових та геометричних схем конструкції.</a:t>
            </a:r>
          </a:p>
          <a:p>
            <a:endParaRPr lang="uk-UA" sz="2400" dirty="0">
              <a:latin typeface="Times New Roman" pitchFamily="18" charset="0"/>
              <a:cs typeface="Times New Roman" pitchFamily="18" charset="0"/>
            </a:endParaRPr>
          </a:p>
          <a:p>
            <a:pPr marL="0" indent="0">
              <a:buNone/>
            </a:pPr>
            <a:r>
              <a:rPr lang="uk-UA" sz="2400" dirty="0">
                <a:latin typeface="Times New Roman" pitchFamily="18" charset="0"/>
                <a:cs typeface="Times New Roman" pitchFamily="18" charset="0"/>
              </a:rPr>
              <a:t>Розглянемо кожен із методів докладніше.</a:t>
            </a:r>
            <a:endParaRPr lang="uk-UA"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6218" y="513537"/>
            <a:ext cx="8691563" cy="830263"/>
          </a:xfrm>
          <a:prstGeom prst="rect">
            <a:avLst/>
          </a:prstGeom>
          <a:noFill/>
          <a:ln w="9525">
            <a:noFill/>
            <a:miter lim="800000"/>
            <a:headEnd/>
            <a:tailEnd/>
          </a:ln>
        </p:spPr>
        <p:txBody>
          <a:bodyPr anchor="ctr">
            <a:spAutoFit/>
          </a:bodyPr>
          <a:lstStyle/>
          <a:p>
            <a:pPr algn="ctr" eaLnBrk="0" hangingPunct="0"/>
            <a:r>
              <a:rPr lang="uk-UA" sz="2400" b="1">
                <a:latin typeface="Times New Roman" pitchFamily="18" charset="0"/>
                <a:cs typeface="Times New Roman" pitchFamily="18" charset="0"/>
              </a:rPr>
              <a:t>Мінімальні товщини обойм та набетонок, що визначаються технологічними вимогами</a:t>
            </a:r>
            <a:endParaRPr lang="uk-UA" sz="2400" b="1">
              <a:latin typeface="Times New Roman" pitchFamily="18" charset="0"/>
            </a:endParaRPr>
          </a:p>
        </p:txBody>
      </p:sp>
      <p:graphicFrame>
        <p:nvGraphicFramePr>
          <p:cNvPr id="16442" name="Group 58"/>
          <p:cNvGraphicFramePr>
            <a:graphicFrameLocks noGrp="1"/>
          </p:cNvGraphicFramePr>
          <p:nvPr>
            <p:extLst>
              <p:ext uri="{D42A27DB-BD31-4B8C-83A1-F6EECF244321}">
                <p14:modId xmlns:p14="http://schemas.microsoft.com/office/powerpoint/2010/main" val="145685208"/>
              </p:ext>
            </p:extLst>
          </p:nvPr>
        </p:nvGraphicFramePr>
        <p:xfrm>
          <a:off x="539552" y="1844675"/>
          <a:ext cx="8247318" cy="4084656"/>
        </p:xfrm>
        <a:graphic>
          <a:graphicData uri="http://schemas.openxmlformats.org/drawingml/2006/table">
            <a:tbl>
              <a:tblPr/>
              <a:tblGrid>
                <a:gridCol w="3102542">
                  <a:extLst>
                    <a:ext uri="{9D8B030D-6E8A-4147-A177-3AD203B41FA5}">
                      <a16:colId xmlns:a16="http://schemas.microsoft.com/office/drawing/2014/main" val="20000"/>
                    </a:ext>
                  </a:extLst>
                </a:gridCol>
                <a:gridCol w="2572388">
                  <a:extLst>
                    <a:ext uri="{9D8B030D-6E8A-4147-A177-3AD203B41FA5}">
                      <a16:colId xmlns:a16="http://schemas.microsoft.com/office/drawing/2014/main" val="20001"/>
                    </a:ext>
                  </a:extLst>
                </a:gridCol>
                <a:gridCol w="2572388">
                  <a:extLst>
                    <a:ext uri="{9D8B030D-6E8A-4147-A177-3AD203B41FA5}">
                      <a16:colId xmlns:a16="http://schemas.microsoft.com/office/drawing/2014/main" val="20002"/>
                    </a:ext>
                  </a:extLst>
                </a:gridCol>
              </a:tblGrid>
              <a:tr h="80008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noProof="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a:ln>
                            <a:noFill/>
                          </a:ln>
                          <a:solidFill>
                            <a:schemeClr val="tx1"/>
                          </a:solidFill>
                          <a:effectLst/>
                          <a:latin typeface="Times New Roman" pitchFamily="18" charset="0"/>
                          <a:cs typeface="Times New Roman" pitchFamily="18" charset="0"/>
                        </a:rPr>
                        <a:t>Конструктивний елемент</a:t>
                      </a:r>
                      <a:endParaRPr kumimoji="0" lang="uk-UA" sz="2000" b="0" i="0" u="none" strike="noStrike" cap="none" normalizeH="0" baseline="0" noProof="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noProof="0">
                          <a:ln>
                            <a:noFill/>
                          </a:ln>
                          <a:solidFill>
                            <a:schemeClr val="tx1"/>
                          </a:solidFill>
                          <a:effectLst/>
                          <a:latin typeface="Times New Roman" pitchFamily="18" charset="0"/>
                          <a:cs typeface="Times New Roman" pitchFamily="18" charset="0"/>
                        </a:rPr>
                        <a:t>Мінімальна товщина, см бетону при влаштуванні</a:t>
                      </a:r>
                      <a:endParaRPr kumimoji="0" lang="uk-UA" sz="2000" b="0" i="0" u="none" strike="noStrike" cap="none" normalizeH="0" baseline="0" noProof="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0"/>
                  </a:ext>
                </a:extLst>
              </a:tr>
              <a:tr h="800087">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noProof="0">
                          <a:ln>
                            <a:noFill/>
                          </a:ln>
                          <a:solidFill>
                            <a:schemeClr val="tx1"/>
                          </a:solidFill>
                          <a:effectLst/>
                          <a:latin typeface="Times New Roman" pitchFamily="18" charset="0"/>
                          <a:cs typeface="Times New Roman" pitchFamily="18" charset="0"/>
                        </a:rPr>
                        <a:t>в опалубці з вібруванням</a:t>
                      </a:r>
                      <a:endParaRPr kumimoji="0" lang="uk-UA" sz="2000" b="0" i="0" u="none" strike="noStrike" cap="none" normalizeH="0" baseline="0" noProof="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noProof="0">
                          <a:ln>
                            <a:noFill/>
                          </a:ln>
                          <a:solidFill>
                            <a:schemeClr val="tx1"/>
                          </a:solidFill>
                          <a:effectLst/>
                          <a:latin typeface="Times New Roman" pitchFamily="18" charset="0"/>
                          <a:cs typeface="Times New Roman" pitchFamily="18" charset="0"/>
                        </a:rPr>
                        <a:t>Торкретуванням та набризком</a:t>
                      </a:r>
                      <a:endParaRPr kumimoji="0" lang="uk-UA" sz="2000" b="0" i="0" u="none" strike="noStrike" cap="none" normalizeH="0" baseline="0" noProof="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4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Колона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Бічні</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a:t>
                      </a: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стінки</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балок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Нижні</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a:t>
                      </a: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пояси</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балок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Плити</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a:t>
                      </a: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перекриттів</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при </a:t>
                      </a: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нарощуванні</a:t>
                      </a: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 </a:t>
                      </a: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зверху</a:t>
                      </a:r>
                      <a:endParaRPr kumimoji="0" lang="ru-RU" sz="2000" b="0" i="0" u="none" strike="noStrike" cap="none" normalizeH="0" baseline="0" noProof="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noProof="0" dirty="0">
                          <a:ln>
                            <a:noFill/>
                          </a:ln>
                          <a:solidFill>
                            <a:schemeClr val="tx1"/>
                          </a:solidFill>
                          <a:effectLst/>
                          <a:latin typeface="Times New Roman" pitchFamily="18" charset="0"/>
                          <a:cs typeface="Times New Roman" pitchFamily="18" charset="0"/>
                        </a:rPr>
                        <a:t>-</a:t>
                      </a:r>
                      <a:r>
                        <a:rPr kumimoji="0" lang="ru-RU" sz="2000" b="0" i="0" u="none" strike="noStrike" cap="none" normalizeH="0" baseline="0" noProof="0" dirty="0" err="1">
                          <a:ln>
                            <a:noFill/>
                          </a:ln>
                          <a:solidFill>
                            <a:schemeClr val="tx1"/>
                          </a:solidFill>
                          <a:effectLst/>
                          <a:latin typeface="Times New Roman" pitchFamily="18" charset="0"/>
                          <a:cs typeface="Times New Roman" pitchFamily="18" charset="0"/>
                        </a:rPr>
                        <a:t>знизу</a:t>
                      </a:r>
                      <a:endParaRPr kumimoji="0" lang="uk-UA" sz="20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12,5</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noProof="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noProof="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3,5</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6</a:t>
                      </a:r>
                      <a:endParaRPr kumimoji="0" lang="uk-UA" sz="20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noProof="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noProof="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noProof="0" dirty="0">
                          <a:ln>
                            <a:noFill/>
                          </a:ln>
                          <a:solidFill>
                            <a:schemeClr val="tx1"/>
                          </a:solidFill>
                          <a:effectLst/>
                          <a:latin typeface="Times New Roman" pitchFamily="18" charset="0"/>
                          <a:cs typeface="Times New Roman" pitchFamily="18" charset="0"/>
                        </a:rPr>
                        <a:t>3,5</a:t>
                      </a:r>
                      <a:endParaRPr kumimoji="0" lang="uk-UA" sz="2000" b="0" i="0" u="none" strike="noStrike" cap="none" normalizeH="0" baseline="0" noProof="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18058"/>
          </a:xfrm>
        </p:spPr>
        <p:txBody>
          <a:bodyPr/>
          <a:lstStyle/>
          <a:p>
            <a:r>
              <a:rPr lang="ru-RU" sz="2800" b="1" dirty="0" err="1"/>
              <a:t>Пневмонабризк</a:t>
            </a:r>
            <a:r>
              <a:rPr lang="ru-RU" sz="2800" b="1" dirty="0"/>
              <a:t> бетону</a:t>
            </a:r>
          </a:p>
        </p:txBody>
      </p:sp>
      <p:sp>
        <p:nvSpPr>
          <p:cNvPr id="3" name="Содержимое 2"/>
          <p:cNvSpPr>
            <a:spLocks noGrp="1"/>
          </p:cNvSpPr>
          <p:nvPr>
            <p:ph idx="1"/>
          </p:nvPr>
        </p:nvSpPr>
        <p:spPr>
          <a:xfrm>
            <a:off x="0" y="764705"/>
            <a:ext cx="9144000" cy="1570738"/>
          </a:xfrm>
        </p:spPr>
        <p:txBody>
          <a:bodyPr/>
          <a:lstStyle/>
          <a:p>
            <a:pPr marL="45720" indent="0">
              <a:spcAft>
                <a:spcPts val="600"/>
              </a:spcAft>
              <a:buNone/>
            </a:pPr>
            <a:r>
              <a:rPr lang="uk-UA" sz="2000" dirty="0"/>
              <a:t>Бетонування вертикальних та стельових поверхонь доцільно виконувати із застосуванням установок для </a:t>
            </a:r>
            <a:r>
              <a:rPr lang="uk-UA" sz="2000" dirty="0" err="1"/>
              <a:t>пневмонабризгу</a:t>
            </a:r>
            <a:r>
              <a:rPr lang="uk-UA" sz="2000" dirty="0"/>
              <a:t> (торкретування) бетону: при товщині шару посилення до 80 мм із використанням цемент-гармати; при товщині шару посилення до 250 мм та його загальної поверхні не менше 10-15 м2-бетоном з використанням бетон-шприц-машин.</a:t>
            </a:r>
            <a:endParaRPr lang="uk-UA" dirty="0"/>
          </a:p>
        </p:txBody>
      </p:sp>
      <p:sp>
        <p:nvSpPr>
          <p:cNvPr id="4" name="Прямоугольник 3"/>
          <p:cNvSpPr/>
          <p:nvPr/>
        </p:nvSpPr>
        <p:spPr>
          <a:xfrm>
            <a:off x="0" y="2374716"/>
            <a:ext cx="4932040" cy="4047262"/>
          </a:xfrm>
          <a:prstGeom prst="rect">
            <a:avLst/>
          </a:prstGeom>
        </p:spPr>
        <p:txBody>
          <a:bodyPr wrap="square">
            <a:spAutoFit/>
          </a:bodyPr>
          <a:lstStyle/>
          <a:p>
            <a:pPr marL="45720" indent="0">
              <a:lnSpc>
                <a:spcPct val="90000"/>
              </a:lnSpc>
              <a:spcAft>
                <a:spcPts val="600"/>
              </a:spcAft>
              <a:buNone/>
            </a:pPr>
            <a:r>
              <a:rPr lang="ru-RU" sz="2000" dirty="0"/>
              <a:t>Суха </a:t>
            </a:r>
            <a:r>
              <a:rPr lang="ru-RU" sz="2000" dirty="0" err="1"/>
              <a:t>бетонна</a:t>
            </a:r>
            <a:r>
              <a:rPr lang="ru-RU" sz="2000" dirty="0"/>
              <a:t> </a:t>
            </a:r>
            <a:r>
              <a:rPr lang="ru-RU" sz="2000" dirty="0" err="1"/>
              <a:t>суміш</a:t>
            </a:r>
            <a:r>
              <a:rPr lang="ru-RU" sz="2000" dirty="0"/>
              <a:t> </a:t>
            </a:r>
            <a:r>
              <a:rPr lang="ru-RU" sz="2000" dirty="0" err="1"/>
              <a:t>подається</a:t>
            </a:r>
            <a:r>
              <a:rPr lang="ru-RU" sz="2000" dirty="0"/>
              <a:t> по шлангах за </a:t>
            </a:r>
            <a:r>
              <a:rPr lang="ru-RU" sz="2000" dirty="0" err="1"/>
              <a:t>допомогою</a:t>
            </a:r>
            <a:r>
              <a:rPr lang="ru-RU" sz="2000" dirty="0"/>
              <a:t> </a:t>
            </a:r>
            <a:r>
              <a:rPr lang="ru-RU" sz="2000" dirty="0" err="1"/>
              <a:t>стисненого</a:t>
            </a:r>
            <a:r>
              <a:rPr lang="ru-RU" sz="2000" dirty="0"/>
              <a:t> </a:t>
            </a:r>
            <a:r>
              <a:rPr lang="ru-RU" sz="2000" dirty="0" err="1"/>
              <a:t>повітря</a:t>
            </a:r>
            <a:r>
              <a:rPr lang="ru-RU" sz="2000" dirty="0"/>
              <a:t> на </a:t>
            </a:r>
            <a:r>
              <a:rPr lang="ru-RU" sz="2000" dirty="0" err="1"/>
              <a:t>виході</a:t>
            </a:r>
            <a:r>
              <a:rPr lang="ru-RU" sz="2000" dirty="0"/>
              <a:t> з </a:t>
            </a:r>
            <a:r>
              <a:rPr lang="ru-RU" sz="2000" dirty="0" err="1"/>
              <a:t>кінцевого</a:t>
            </a:r>
            <a:r>
              <a:rPr lang="ru-RU" sz="2000" dirty="0"/>
              <a:t> сопла </a:t>
            </a:r>
            <a:r>
              <a:rPr lang="ru-RU" sz="2000" dirty="0" err="1"/>
              <a:t>змішується</a:t>
            </a:r>
            <a:r>
              <a:rPr lang="ru-RU" sz="2000" dirty="0"/>
              <a:t> з водою і </a:t>
            </a:r>
            <a:r>
              <a:rPr lang="ru-RU" sz="2000" dirty="0" err="1"/>
              <a:t>суміш</a:t>
            </a:r>
            <a:r>
              <a:rPr lang="ru-RU" sz="2000" dirty="0"/>
              <a:t> </a:t>
            </a:r>
            <a:r>
              <a:rPr lang="ru-RU" sz="2000" dirty="0" err="1"/>
              <a:t>викидається</a:t>
            </a:r>
            <a:r>
              <a:rPr lang="ru-RU" sz="2000" dirty="0"/>
              <a:t> з сопла </a:t>
            </a:r>
            <a:r>
              <a:rPr lang="ru-RU" sz="2000" dirty="0" err="1"/>
              <a:t>зі</a:t>
            </a:r>
            <a:r>
              <a:rPr lang="ru-RU" sz="2000" dirty="0"/>
              <a:t> </a:t>
            </a:r>
            <a:r>
              <a:rPr lang="ru-RU" sz="2000" dirty="0" err="1"/>
              <a:t>швидкістю</a:t>
            </a:r>
            <a:r>
              <a:rPr lang="ru-RU" sz="2000" dirty="0"/>
              <a:t> 50 - 70 м / с </a:t>
            </a:r>
            <a:r>
              <a:rPr lang="ru-RU" sz="2000" dirty="0" err="1"/>
              <a:t>утворюючи</a:t>
            </a:r>
            <a:r>
              <a:rPr lang="ru-RU" sz="2000" dirty="0"/>
              <a:t> на </a:t>
            </a:r>
            <a:r>
              <a:rPr lang="ru-RU" sz="2000" dirty="0" err="1"/>
              <a:t>поверхні</a:t>
            </a:r>
            <a:r>
              <a:rPr lang="ru-RU" sz="2000" dirty="0"/>
              <a:t> </a:t>
            </a:r>
            <a:r>
              <a:rPr lang="ru-RU" sz="2000" dirty="0" err="1"/>
              <a:t>щільний</a:t>
            </a:r>
            <a:r>
              <a:rPr lang="ru-RU" sz="2000" dirty="0"/>
              <a:t> шар. </a:t>
            </a:r>
            <a:r>
              <a:rPr lang="ru-RU" sz="2000" dirty="0" err="1"/>
              <a:t>Товщина</a:t>
            </a:r>
            <a:r>
              <a:rPr lang="ru-RU" sz="2000" dirty="0"/>
              <a:t> шару за раз 50-70 мм.</a:t>
            </a:r>
          </a:p>
          <a:p>
            <a:pPr marL="45720" indent="0">
              <a:lnSpc>
                <a:spcPct val="90000"/>
              </a:lnSpc>
              <a:spcAft>
                <a:spcPts val="600"/>
              </a:spcAft>
              <a:buNone/>
            </a:pPr>
            <a:r>
              <a:rPr lang="ru-RU" sz="2000" dirty="0"/>
              <a:t>При </a:t>
            </a:r>
            <a:r>
              <a:rPr lang="ru-RU" sz="2000" dirty="0" err="1"/>
              <a:t>застосуванні</a:t>
            </a:r>
            <a:r>
              <a:rPr lang="ru-RU" sz="2000" dirty="0"/>
              <a:t> </a:t>
            </a:r>
            <a:r>
              <a:rPr lang="ru-RU" sz="2000" dirty="0" err="1"/>
              <a:t>даних</a:t>
            </a:r>
            <a:r>
              <a:rPr lang="ru-RU" sz="2000" dirty="0"/>
              <a:t> установок </a:t>
            </a:r>
            <a:r>
              <a:rPr lang="ru-RU" sz="2000" dirty="0" err="1"/>
              <a:t>повністю</a:t>
            </a:r>
            <a:r>
              <a:rPr lang="ru-RU" sz="2000" dirty="0"/>
              <a:t> </a:t>
            </a:r>
            <a:r>
              <a:rPr lang="ru-RU" sz="2000" dirty="0" err="1"/>
              <a:t>виключаються</a:t>
            </a:r>
            <a:r>
              <a:rPr lang="ru-RU" sz="2000" dirty="0"/>
              <a:t> </a:t>
            </a:r>
            <a:r>
              <a:rPr lang="ru-RU" sz="2000" dirty="0" err="1"/>
              <a:t>опалубні</a:t>
            </a:r>
            <a:r>
              <a:rPr lang="ru-RU" sz="2000" dirty="0"/>
              <a:t> </a:t>
            </a:r>
            <a:r>
              <a:rPr lang="ru-RU" sz="2000" dirty="0" err="1"/>
              <a:t>роботи</a:t>
            </a:r>
            <a:r>
              <a:rPr lang="ru-RU" sz="2000" dirty="0"/>
              <a:t>, </a:t>
            </a:r>
            <a:r>
              <a:rPr lang="ru-RU" sz="2000" dirty="0" err="1"/>
              <a:t>суттєво</a:t>
            </a:r>
            <a:r>
              <a:rPr lang="ru-RU" sz="2000" dirty="0"/>
              <a:t> </a:t>
            </a:r>
            <a:r>
              <a:rPr lang="ru-RU" sz="2000" dirty="0" err="1"/>
              <a:t>скорочуються</a:t>
            </a:r>
            <a:r>
              <a:rPr lang="ru-RU" sz="2000" dirty="0"/>
              <a:t> </a:t>
            </a:r>
            <a:r>
              <a:rPr lang="ru-RU" sz="2000" dirty="0" err="1"/>
              <a:t>трудовитрати</a:t>
            </a:r>
            <a:r>
              <a:rPr lang="ru-RU" sz="2000" dirty="0"/>
              <a:t> та </a:t>
            </a:r>
            <a:r>
              <a:rPr lang="ru-RU" sz="2000" dirty="0" err="1"/>
              <a:t>терміни</a:t>
            </a:r>
            <a:r>
              <a:rPr lang="ru-RU" sz="2000" dirty="0"/>
              <a:t> </a:t>
            </a:r>
            <a:r>
              <a:rPr lang="ru-RU" sz="2000" dirty="0" err="1"/>
              <a:t>виконання</a:t>
            </a:r>
            <a:r>
              <a:rPr lang="ru-RU" sz="2000" dirty="0"/>
              <a:t> </a:t>
            </a:r>
            <a:r>
              <a:rPr lang="ru-RU" sz="2000" dirty="0" err="1"/>
              <a:t>робіт</a:t>
            </a:r>
            <a:r>
              <a:rPr lang="ru-RU" sz="2000" dirty="0"/>
              <a:t>, </a:t>
            </a:r>
            <a:r>
              <a:rPr lang="ru-RU" sz="2000" dirty="0" err="1"/>
              <a:t>що</a:t>
            </a:r>
            <a:r>
              <a:rPr lang="ru-RU" sz="2000" dirty="0"/>
              <a:t> особливо </a:t>
            </a:r>
            <a:r>
              <a:rPr lang="ru-RU" sz="2000" dirty="0" err="1"/>
              <a:t>важливо</a:t>
            </a:r>
            <a:r>
              <a:rPr lang="ru-RU" sz="2000" dirty="0"/>
              <a:t> </a:t>
            </a:r>
            <a:r>
              <a:rPr lang="ru-RU" sz="2000" dirty="0" err="1"/>
              <a:t>під</a:t>
            </a:r>
            <a:r>
              <a:rPr lang="ru-RU" sz="2000" dirty="0"/>
              <a:t> час </a:t>
            </a:r>
            <a:r>
              <a:rPr lang="ru-RU" sz="2000" dirty="0" err="1"/>
              <a:t>реконструкції</a:t>
            </a:r>
            <a:r>
              <a:rPr lang="ru-RU" sz="2000" dirty="0"/>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785492"/>
            <a:ext cx="4355976" cy="326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364088" y="6237312"/>
            <a:ext cx="3231334" cy="369332"/>
          </a:xfrm>
          <a:prstGeom prst="rect">
            <a:avLst/>
          </a:prstGeom>
        </p:spPr>
        <p:txBody>
          <a:bodyPr wrap="none">
            <a:spAutoFit/>
          </a:bodyPr>
          <a:lstStyle/>
          <a:p>
            <a:r>
              <a:rPr lang="uk-UA" b="1"/>
              <a:t>Нанесення торкрет-бетону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0"/>
            <a:ext cx="8229600" cy="634082"/>
          </a:xfrm>
        </p:spPr>
        <p:txBody>
          <a:bodyPr/>
          <a:lstStyle/>
          <a:p>
            <a:r>
              <a:rPr lang="ru-RU" sz="2800" b="1" dirty="0"/>
              <a:t>Торкрет </a:t>
            </a:r>
            <a:r>
              <a:rPr lang="ru-RU" sz="2800" b="1" dirty="0" err="1"/>
              <a:t>роботи</a:t>
            </a:r>
            <a:endParaRPr lang="ru-RU" sz="2800" b="1" dirty="0"/>
          </a:p>
        </p:txBody>
      </p:sp>
      <p:pic>
        <p:nvPicPr>
          <p:cNvPr id="256002" name="Picture 2" descr="C:\Users\Пользователь\Desktop\Documents\Презентация\УКЗиС\Часть 3\Торкрет\20120907_121849.jpg"/>
          <p:cNvPicPr>
            <a:picLocks noGrp="1" noChangeAspect="1" noChangeArrowheads="1"/>
          </p:cNvPicPr>
          <p:nvPr>
            <p:ph idx="1"/>
          </p:nvPr>
        </p:nvPicPr>
        <p:blipFill>
          <a:blip r:embed="rId2" cstate="print"/>
          <a:srcRect/>
          <a:stretch>
            <a:fillRect/>
          </a:stretch>
        </p:blipFill>
        <p:spPr bwMode="auto">
          <a:xfrm>
            <a:off x="201049" y="434639"/>
            <a:ext cx="4032448" cy="3024336"/>
          </a:xfrm>
          <a:prstGeom prst="rect">
            <a:avLst/>
          </a:prstGeom>
          <a:noFill/>
        </p:spPr>
      </p:pic>
      <p:pic>
        <p:nvPicPr>
          <p:cNvPr id="256004" name="Picture 4" descr="C:\Users\Пользователь\Desktop\Documents\Презентация\УКЗиС\Часть 3\Торкрет\20120907_122309.jpg"/>
          <p:cNvPicPr>
            <a:picLocks noChangeAspect="1" noChangeArrowheads="1"/>
          </p:cNvPicPr>
          <p:nvPr/>
        </p:nvPicPr>
        <p:blipFill>
          <a:blip r:embed="rId3" cstate="print"/>
          <a:srcRect/>
          <a:stretch>
            <a:fillRect/>
          </a:stretch>
        </p:blipFill>
        <p:spPr bwMode="auto">
          <a:xfrm>
            <a:off x="4910505" y="486955"/>
            <a:ext cx="3672408" cy="2754306"/>
          </a:xfrm>
          <a:prstGeom prst="rect">
            <a:avLst/>
          </a:prstGeom>
          <a:noFill/>
        </p:spPr>
      </p:pic>
      <p:pic>
        <p:nvPicPr>
          <p:cNvPr id="256005" name="Picture 5" descr="C:\Users\Пользователь\Desktop\Documents\Презентация\УКЗиС\Часть 3\Торкрет\torkretirovanie-betona.jpg"/>
          <p:cNvPicPr>
            <a:picLocks noChangeAspect="1" noChangeArrowheads="1"/>
          </p:cNvPicPr>
          <p:nvPr/>
        </p:nvPicPr>
        <p:blipFill>
          <a:blip r:embed="rId4" cstate="print"/>
          <a:srcRect/>
          <a:stretch>
            <a:fillRect/>
          </a:stretch>
        </p:blipFill>
        <p:spPr bwMode="auto">
          <a:xfrm>
            <a:off x="53303" y="3531083"/>
            <a:ext cx="4529042" cy="3285775"/>
          </a:xfrm>
          <a:prstGeom prst="rect">
            <a:avLst/>
          </a:prstGeom>
          <a:noFill/>
        </p:spPr>
      </p:pic>
      <p:pic>
        <p:nvPicPr>
          <p:cNvPr id="256006" name="Picture 6" descr="C:\Users\Пользователь\Desktop\Documents\Презентация\УКЗиС\Часть 3\Торкрет\20120909_150113.jpg"/>
          <p:cNvPicPr>
            <a:picLocks noChangeAspect="1" noChangeArrowheads="1"/>
          </p:cNvPicPr>
          <p:nvPr/>
        </p:nvPicPr>
        <p:blipFill>
          <a:blip r:embed="rId5" cstate="print"/>
          <a:srcRect/>
          <a:stretch>
            <a:fillRect/>
          </a:stretch>
        </p:blipFill>
        <p:spPr bwMode="auto">
          <a:xfrm>
            <a:off x="4863339" y="3520828"/>
            <a:ext cx="4280661" cy="321049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4"/>
          <p:cNvSpPr>
            <a:spLocks noGrp="1"/>
          </p:cNvSpPr>
          <p:nvPr>
            <p:ph type="title"/>
          </p:nvPr>
        </p:nvSpPr>
        <p:spPr>
          <a:xfrm>
            <a:off x="428625" y="500063"/>
            <a:ext cx="8229600" cy="511175"/>
          </a:xfrm>
        </p:spPr>
        <p:txBody>
          <a:bodyPr/>
          <a:lstStyle/>
          <a:p>
            <a:r>
              <a:rPr lang="uk-UA" sz="2800" b="1">
                <a:solidFill>
                  <a:schemeClr val="tx1"/>
                </a:solidFill>
              </a:rPr>
              <a:t>Забезпечення надійного зчеплення між старим та новим бетоном.</a:t>
            </a:r>
            <a:endParaRPr lang="uk-UA" sz="2800" b="1"/>
          </a:p>
        </p:txBody>
      </p:sp>
      <p:sp>
        <p:nvSpPr>
          <p:cNvPr id="34819" name="Содержимое 5"/>
          <p:cNvSpPr>
            <a:spLocks noGrp="1"/>
          </p:cNvSpPr>
          <p:nvPr>
            <p:ph idx="1"/>
          </p:nvPr>
        </p:nvSpPr>
        <p:spPr>
          <a:xfrm>
            <a:off x="179512" y="1196752"/>
            <a:ext cx="8964488" cy="5544616"/>
          </a:xfrm>
        </p:spPr>
        <p:txBody>
          <a:bodyPr/>
          <a:lstStyle/>
          <a:p>
            <a:pPr marL="0" indent="0">
              <a:buNone/>
            </a:pPr>
            <a:r>
              <a:rPr lang="uk-UA" sz="2400" dirty="0"/>
              <a:t>Найважливішою умовою ефективності посилення залізобетонних конструкцій є забезпечення надійного зчеплення елементів, що підсилюють і посилюються.</a:t>
            </a:r>
          </a:p>
          <a:p>
            <a:pPr marL="0" indent="0">
              <a:buNone/>
            </a:pPr>
            <a:r>
              <a:rPr lang="uk-UA" sz="2400" dirty="0"/>
              <a:t>Це досягається:</a:t>
            </a:r>
          </a:p>
          <a:p>
            <a:r>
              <a:rPr lang="uk-UA" sz="2400" dirty="0"/>
              <a:t>відповідною підготовкою бетонної поверхні елемента, що посилюється;</a:t>
            </a:r>
          </a:p>
          <a:p>
            <a:r>
              <a:rPr lang="uk-UA" sz="2400" dirty="0"/>
              <a:t>застосуванням </a:t>
            </a:r>
            <a:r>
              <a:rPr lang="uk-UA" sz="2400" dirty="0" err="1"/>
              <a:t>адгезійної</a:t>
            </a:r>
            <a:r>
              <a:rPr lang="uk-UA" sz="2400" dirty="0"/>
              <a:t> промазки;</a:t>
            </a:r>
          </a:p>
          <a:p>
            <a:r>
              <a:rPr lang="uk-UA" sz="2400" dirty="0"/>
              <a:t>надійним закріпленням підсилювальної арматури до існуючого або надійного її </a:t>
            </a:r>
            <a:r>
              <a:rPr lang="uk-UA" sz="2400" dirty="0" err="1"/>
              <a:t>анкерування</a:t>
            </a:r>
            <a:r>
              <a:rPr lang="uk-UA" sz="2400" dirty="0"/>
              <a:t>;</a:t>
            </a:r>
          </a:p>
          <a:p>
            <a:r>
              <a:rPr lang="uk-UA" sz="2400" dirty="0"/>
              <a:t>ретельним </a:t>
            </a:r>
            <a:r>
              <a:rPr lang="uk-UA" sz="2400" dirty="0" err="1"/>
              <a:t>анкеруванням</a:t>
            </a:r>
            <a:r>
              <a:rPr lang="uk-UA" sz="2400" dirty="0"/>
              <a:t> або закріпленням закладних деталей, що встановлюються.</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590872" y="220662"/>
            <a:ext cx="8229600" cy="511175"/>
          </a:xfrm>
        </p:spPr>
        <p:txBody>
          <a:bodyPr/>
          <a:lstStyle/>
          <a:p>
            <a:r>
              <a:rPr lang="uk-UA" sz="2400" b="1">
                <a:solidFill>
                  <a:schemeClr val="tx1"/>
                </a:solidFill>
              </a:rPr>
              <a:t>Підготовка поверхні бетону</a:t>
            </a:r>
            <a:endParaRPr lang="uk-UA" sz="2400" b="1"/>
          </a:p>
        </p:txBody>
      </p:sp>
      <p:sp>
        <p:nvSpPr>
          <p:cNvPr id="35843" name="Содержимое 2"/>
          <p:cNvSpPr>
            <a:spLocks noGrp="1"/>
          </p:cNvSpPr>
          <p:nvPr>
            <p:ph idx="1"/>
          </p:nvPr>
        </p:nvSpPr>
        <p:spPr>
          <a:xfrm>
            <a:off x="251520" y="692696"/>
            <a:ext cx="8568952" cy="5433467"/>
          </a:xfrm>
        </p:spPr>
        <p:txBody>
          <a:bodyPr/>
          <a:lstStyle/>
          <a:p>
            <a:pPr>
              <a:buFontTx/>
              <a:buNone/>
            </a:pPr>
            <a:r>
              <a:rPr lang="uk-UA" sz="2200" dirty="0">
                <a:latin typeface="Times New Roman" pitchFamily="18" charset="0"/>
                <a:cs typeface="Times New Roman" pitchFamily="18" charset="0"/>
              </a:rPr>
              <a:t>Порядок виконання робіт:</a:t>
            </a:r>
          </a:p>
          <a:p>
            <a:pPr>
              <a:buFontTx/>
              <a:buNone/>
            </a:pPr>
            <a:r>
              <a:rPr lang="uk-UA" sz="2200" dirty="0">
                <a:latin typeface="Times New Roman" pitchFamily="18" charset="0"/>
                <a:cs typeface="Times New Roman" pitchFamily="18" charset="0"/>
              </a:rPr>
              <a:t>Видаляють </a:t>
            </a:r>
            <a:r>
              <a:rPr lang="uk-UA" sz="2200" dirty="0" err="1">
                <a:latin typeface="Times New Roman" pitchFamily="18" charset="0"/>
                <a:cs typeface="Times New Roman" pitchFamily="18" charset="0"/>
              </a:rPr>
              <a:t>слабоміцний</a:t>
            </a:r>
            <a:r>
              <a:rPr lang="uk-UA" sz="2200" dirty="0">
                <a:latin typeface="Times New Roman" pitchFamily="18" charset="0"/>
                <a:cs typeface="Times New Roman" pitchFamily="18" charset="0"/>
              </a:rPr>
              <a:t> бетон у дефектних ділянках, цементне тісто, захисний шар бетону, відшарування за допомогою механізованого інструменту – молотків фугувальних або </a:t>
            </a:r>
            <a:r>
              <a:rPr lang="uk-UA" sz="2200" dirty="0" err="1">
                <a:latin typeface="Times New Roman" pitchFamily="18" charset="0"/>
                <a:cs typeface="Times New Roman" pitchFamily="18" charset="0"/>
              </a:rPr>
              <a:t>рубальних</a:t>
            </a:r>
            <a:r>
              <a:rPr lang="uk-UA" sz="2200" dirty="0">
                <a:latin typeface="Times New Roman" pitchFamily="18" charset="0"/>
                <a:cs typeface="Times New Roman" pitchFamily="18" charset="0"/>
              </a:rPr>
              <a:t> електричних чи пневматичних;</a:t>
            </a:r>
          </a:p>
          <a:p>
            <a:pPr>
              <a:buFontTx/>
              <a:buNone/>
            </a:pPr>
            <a:r>
              <a:rPr lang="uk-UA" sz="2200" dirty="0">
                <a:latin typeface="Times New Roman" pitchFamily="18" charset="0"/>
                <a:cs typeface="Times New Roman" pitchFamily="18" charset="0"/>
              </a:rPr>
              <a:t>З метою підвищення шорсткості поверхню бетону, а також очищення арматури від корозії піддають механічній обробці за допомогою електричних або пневматичних машин – при малих обсягах робіт та </a:t>
            </a:r>
            <a:r>
              <a:rPr lang="uk-UA" sz="2200" dirty="0" err="1">
                <a:latin typeface="Times New Roman" pitchFamily="18" charset="0"/>
                <a:cs typeface="Times New Roman" pitchFamily="18" charset="0"/>
              </a:rPr>
              <a:t>гідроабразивним</a:t>
            </a:r>
            <a:r>
              <a:rPr lang="uk-UA" sz="2200" dirty="0">
                <a:latin typeface="Times New Roman" pitchFamily="18" charset="0"/>
                <a:cs typeface="Times New Roman" pitchFamily="18" charset="0"/>
              </a:rPr>
              <a:t>, піскоструминним або </a:t>
            </a:r>
            <a:r>
              <a:rPr lang="uk-UA" sz="2200" dirty="0" err="1">
                <a:latin typeface="Times New Roman" pitchFamily="18" charset="0"/>
                <a:cs typeface="Times New Roman" pitchFamily="18" charset="0"/>
              </a:rPr>
              <a:t>термоабразивним</a:t>
            </a:r>
            <a:r>
              <a:rPr lang="uk-UA" sz="2200" dirty="0">
                <a:latin typeface="Times New Roman" pitchFamily="18" charset="0"/>
                <a:cs typeface="Times New Roman" pitchFamily="18" charset="0"/>
              </a:rPr>
              <a:t> способом – при великих обсягах робіт.</a:t>
            </a:r>
          </a:p>
          <a:p>
            <a:pPr>
              <a:buFontTx/>
              <a:buNone/>
            </a:pPr>
            <a:r>
              <a:rPr lang="uk-UA" sz="2200" dirty="0">
                <a:latin typeface="Times New Roman" pitchFamily="18" charset="0"/>
                <a:cs typeface="Times New Roman" pitchFamily="18" charset="0"/>
              </a:rPr>
              <a:t>Змивають пил </a:t>
            </a:r>
            <a:r>
              <a:rPr lang="uk-UA" sz="2200" dirty="0" err="1">
                <a:latin typeface="Times New Roman" pitchFamily="18" charset="0"/>
                <a:cs typeface="Times New Roman" pitchFamily="18" charset="0"/>
              </a:rPr>
              <a:t>гідроструминним</a:t>
            </a:r>
            <a:r>
              <a:rPr lang="uk-UA" sz="2200" dirty="0">
                <a:latin typeface="Times New Roman" pitchFamily="18" charset="0"/>
                <a:cs typeface="Times New Roman" pitchFamily="18" charset="0"/>
              </a:rPr>
              <a:t> способом;</a:t>
            </a:r>
          </a:p>
          <a:p>
            <a:pPr>
              <a:buFontTx/>
              <a:buNone/>
            </a:pPr>
            <a:r>
              <a:rPr lang="uk-UA" sz="2200" dirty="0">
                <a:latin typeface="Times New Roman" pitchFamily="18" charset="0"/>
                <a:cs typeface="Times New Roman" pitchFamily="18" charset="0"/>
              </a:rPr>
              <a:t>Робочі поверхні перед бетонуванням зволожують протягом 12...24 год. до повного водопоглинання;</a:t>
            </a:r>
          </a:p>
          <a:p>
            <a:pPr>
              <a:buFontTx/>
              <a:buNone/>
            </a:pPr>
            <a:r>
              <a:rPr lang="uk-UA" sz="2200" dirty="0">
                <a:latin typeface="Times New Roman" pitchFamily="18" charset="0"/>
                <a:cs typeface="Times New Roman" pitchFamily="18" charset="0"/>
              </a:rPr>
              <a:t>Поверхню продувають стисненим повітрям видалення крапель і плівок води.</a:t>
            </a:r>
            <a:endParaRPr lang="uk-UA" sz="2200" dirty="0"/>
          </a:p>
          <a:p>
            <a:endParaRPr lang="uk-UA"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Содержимое 2"/>
          <p:cNvSpPr>
            <a:spLocks noGrp="1"/>
          </p:cNvSpPr>
          <p:nvPr>
            <p:ph idx="1"/>
          </p:nvPr>
        </p:nvSpPr>
        <p:spPr>
          <a:xfrm>
            <a:off x="107504" y="116632"/>
            <a:ext cx="8928992" cy="6408712"/>
          </a:xfrm>
        </p:spPr>
        <p:txBody>
          <a:bodyPr/>
          <a:lstStyle/>
          <a:p>
            <a:r>
              <a:rPr lang="uk-UA" sz="2200" dirty="0">
                <a:latin typeface="Times New Roman" pitchFamily="18" charset="0"/>
                <a:cs typeface="Times New Roman" pitchFamily="18" charset="0"/>
              </a:rPr>
              <a:t>Бетон, що руйнується, по периметру перерізу видаляють перпендикулярно, а на бічних поверхнях - паралельно поздовжній осі конструкцій, що підсилюються. Особливо ретельно обробляють бетонні поверхні в зоні максимальної дотичної напруги.</a:t>
            </a:r>
          </a:p>
          <a:p>
            <a:r>
              <a:rPr lang="uk-UA" sz="2200" dirty="0">
                <a:latin typeface="Times New Roman" pitchFamily="18" charset="0"/>
                <a:cs typeface="Times New Roman" pitchFamily="18" charset="0"/>
              </a:rPr>
              <a:t>За відсутності вказівок у проекті нерівності поверхні повинні становити 2,5...5 мм довжиною 200 мм, а хвилястість до 1 см.</a:t>
            </a:r>
          </a:p>
          <a:p>
            <a:r>
              <a:rPr lang="uk-UA" sz="2200" dirty="0">
                <a:latin typeface="Times New Roman" pitchFamily="18" charset="0"/>
                <a:cs typeface="Times New Roman" pitchFamily="18" charset="0"/>
              </a:rPr>
              <a:t>Для покращення адгезії на підготовлену поверхню старого бетону рекомендується нанести шар клею (</a:t>
            </a:r>
            <a:r>
              <a:rPr lang="uk-UA" sz="2200" dirty="0" err="1">
                <a:latin typeface="Times New Roman" pitchFamily="18" charset="0"/>
                <a:cs typeface="Times New Roman" pitchFamily="18" charset="0"/>
              </a:rPr>
              <a:t>силоксанового</a:t>
            </a:r>
            <a:r>
              <a:rPr lang="uk-UA" sz="2200" dirty="0">
                <a:latin typeface="Times New Roman" pitchFamily="18" charset="0"/>
                <a:cs typeface="Times New Roman" pitchFamily="18" charset="0"/>
              </a:rPr>
              <a:t> або акрилового) із товщиною шару 3...5 мм. Бетон укладається безпосередньо після нанесення клею.</a:t>
            </a:r>
          </a:p>
          <a:p>
            <a:r>
              <a:rPr lang="uk-UA" sz="2200" dirty="0">
                <a:latin typeface="Times New Roman" pitchFamily="18" charset="0"/>
                <a:cs typeface="Times New Roman" pitchFamily="18" charset="0"/>
              </a:rPr>
              <a:t>Поверхня робочих швів, що виконуються при укладанні бетонної суміші з перервами, повинна бути перпендикулярна до осі бетонування, в плоских </a:t>
            </a:r>
            <a:r>
              <a:rPr lang="uk-UA" sz="2200" dirty="0" err="1">
                <a:latin typeface="Times New Roman" pitchFamily="18" charset="0"/>
                <a:cs typeface="Times New Roman" pitchFamily="18" charset="0"/>
              </a:rPr>
              <a:t>набетонках</a:t>
            </a:r>
            <a:r>
              <a:rPr lang="uk-UA" sz="2200" dirty="0">
                <a:latin typeface="Times New Roman" pitchFamily="18" charset="0"/>
                <a:cs typeface="Times New Roman" pitchFamily="18" charset="0"/>
              </a:rPr>
              <a:t> (у будь-якому місці) - паралельна меншій стороні плити.</a:t>
            </a:r>
          </a:p>
          <a:p>
            <a:r>
              <a:rPr lang="uk-UA" sz="2200" dirty="0">
                <a:latin typeface="Times New Roman" pitchFamily="18" charset="0"/>
                <a:cs typeface="Times New Roman" pitchFamily="18" charset="0"/>
              </a:rPr>
              <a:t>При перервах у бетонуванні більше термінів схоплювання (орієнтовно 4 години) потрібна обробка поверхонь.</a:t>
            </a:r>
            <a:endParaRPr lang="uk-UA"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Содержимое 5"/>
          <p:cNvSpPr>
            <a:spLocks noGrp="1"/>
          </p:cNvSpPr>
          <p:nvPr>
            <p:ph idx="1"/>
          </p:nvPr>
        </p:nvSpPr>
        <p:spPr>
          <a:xfrm>
            <a:off x="323528" y="188640"/>
            <a:ext cx="8229600" cy="5840413"/>
          </a:xfrm>
        </p:spPr>
        <p:txBody>
          <a:bodyPr/>
          <a:lstStyle/>
          <a:p>
            <a:pPr>
              <a:spcAft>
                <a:spcPts val="600"/>
              </a:spcAft>
              <a:buFontTx/>
              <a:buNone/>
            </a:pPr>
            <a:r>
              <a:rPr lang="uk-UA" sz="2400" dirty="0"/>
              <a:t>	У разі коли старий бетон піддається замаслюванню, рекомендується термохімічна обробка його поверхні, що включає такі операції:</a:t>
            </a:r>
          </a:p>
          <a:p>
            <a:pPr>
              <a:spcAft>
                <a:spcPts val="600"/>
              </a:spcAft>
              <a:buFontTx/>
              <a:buNone/>
            </a:pPr>
            <a:r>
              <a:rPr lang="uk-UA" sz="2400" dirty="0"/>
              <a:t>1)обробка 0,1%-м розчином ПАР (ОП-7 або ОП-10) -1...1,5 год;</a:t>
            </a:r>
          </a:p>
          <a:p>
            <a:pPr>
              <a:spcAft>
                <a:spcPts val="600"/>
              </a:spcAft>
              <a:buFontTx/>
              <a:buNone/>
            </a:pPr>
            <a:r>
              <a:rPr lang="uk-UA" sz="2400" dirty="0"/>
              <a:t>2) прогрівання при температурі 180°С - 1 год;</a:t>
            </a:r>
          </a:p>
          <a:p>
            <a:pPr>
              <a:spcAft>
                <a:spcPts val="600"/>
              </a:spcAft>
              <a:buFontTx/>
              <a:buNone/>
            </a:pPr>
            <a:r>
              <a:rPr lang="uk-UA" sz="2400" dirty="0"/>
              <a:t>3) обробка органічним розчинником - </a:t>
            </a:r>
            <a:r>
              <a:rPr lang="uk-UA" sz="2400" dirty="0" err="1"/>
              <a:t>трихлоретилен</a:t>
            </a:r>
            <a:r>
              <a:rPr lang="uk-UA" sz="2400" dirty="0"/>
              <a:t>, </a:t>
            </a:r>
            <a:r>
              <a:rPr lang="uk-UA" sz="2400" dirty="0" err="1"/>
              <a:t>перхлоретилен</a:t>
            </a:r>
            <a:r>
              <a:rPr lang="uk-UA" sz="2400" dirty="0"/>
              <a:t> - 1 год;</a:t>
            </a:r>
          </a:p>
          <a:p>
            <a:pPr>
              <a:spcAft>
                <a:spcPts val="600"/>
              </a:spcAft>
              <a:buFontTx/>
              <a:buNone/>
            </a:pPr>
            <a:r>
              <a:rPr lang="uk-UA" sz="2400" dirty="0"/>
              <a:t>4) сушіння при температурі близько 100 ° С - 0,5 год;</a:t>
            </a:r>
          </a:p>
          <a:p>
            <a:pPr>
              <a:spcAft>
                <a:spcPts val="600"/>
              </a:spcAft>
              <a:buFontTx/>
              <a:buNone/>
            </a:pPr>
            <a:r>
              <a:rPr lang="uk-UA" sz="2400" dirty="0"/>
              <a:t>5) промивання водою під тиском.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836711"/>
          </a:xfrm>
        </p:spPr>
        <p:txBody>
          <a:bodyPr/>
          <a:lstStyle/>
          <a:p>
            <a:pPr lvl="0"/>
            <a:r>
              <a:rPr lang="uk-UA" sz="2800" b="1">
                <a:solidFill>
                  <a:schemeClr val="tx1"/>
                </a:solidFill>
                <a:latin typeface="Times New Roman" pitchFamily="18" charset="0"/>
                <a:ea typeface="Times New Roman" pitchFamily="18" charset="0"/>
                <a:cs typeface="Times New Roman" pitchFamily="18" charset="0"/>
              </a:rPr>
              <a:t>Посилення монолітної балки та колони залізобетонною сорочкою</a:t>
            </a:r>
            <a:endParaRPr lang="uk-UA" sz="2800" b="1"/>
          </a:p>
        </p:txBody>
      </p:sp>
      <p:sp>
        <p:nvSpPr>
          <p:cNvPr id="3" name="Содержимое 2"/>
          <p:cNvSpPr>
            <a:spLocks noGrp="1"/>
          </p:cNvSpPr>
          <p:nvPr>
            <p:ph idx="1"/>
          </p:nvPr>
        </p:nvSpPr>
        <p:spPr/>
        <p:txBody>
          <a:bodyPr/>
          <a:lstStyle/>
          <a:p>
            <a:endParaRPr lang="ru-RU"/>
          </a:p>
        </p:txBody>
      </p:sp>
      <p:sp>
        <p:nvSpPr>
          <p:cNvPr id="737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3731" name="Picture 3" descr="5-2"/>
          <p:cNvPicPr>
            <a:picLocks noChangeAspect="1" noChangeArrowheads="1"/>
          </p:cNvPicPr>
          <p:nvPr/>
        </p:nvPicPr>
        <p:blipFill>
          <a:blip r:embed="rId2" cstate="print"/>
          <a:srcRect/>
          <a:stretch>
            <a:fillRect/>
          </a:stretch>
        </p:blipFill>
        <p:spPr bwMode="auto">
          <a:xfrm>
            <a:off x="467544" y="836711"/>
            <a:ext cx="8568952" cy="5298402"/>
          </a:xfrm>
          <a:prstGeom prst="rect">
            <a:avLst/>
          </a:prstGeom>
          <a:noFill/>
        </p:spPr>
      </p:pic>
      <p:sp>
        <p:nvSpPr>
          <p:cNvPr id="73733" name="Rectangle 5"/>
          <p:cNvSpPr>
            <a:spLocks noChangeArrowheads="1"/>
          </p:cNvSpPr>
          <p:nvPr/>
        </p:nvSpPr>
        <p:spPr bwMode="auto">
          <a:xfrm>
            <a:off x="0" y="5719620"/>
            <a:ext cx="91794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r>
              <a:rPr kumimoji="0" lang="uk-UA" sz="12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br>
            <a:r>
              <a:rPr lang="uk-UA" sz="2000" dirty="0">
                <a:latin typeface="Times New Roman" pitchFamily="18" charset="0"/>
                <a:ea typeface="Times New Roman" pitchFamily="18" charset="0"/>
                <a:cs typeface="Times New Roman" pitchFamily="18" charset="0"/>
              </a:rPr>
              <a:t>1 – балка, що посилюється, 2 – колона, що посилюється, 3 – отвір у плиті, 4 – монтажна арматура, 5 – насічка поверхні, 6 – оголена арматура колони, 7 – зовнішня стіна</a:t>
            </a:r>
            <a:endParaRPr kumimoji="0" lang="uk-UA"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0106"/>
          </a:xfrm>
        </p:spPr>
        <p:txBody>
          <a:bodyPr/>
          <a:lstStyle/>
          <a:p>
            <a:r>
              <a:rPr lang="ru-RU" sz="2800" b="1" dirty="0" err="1">
                <a:solidFill>
                  <a:schemeClr val="tx1"/>
                </a:solidFill>
                <a:latin typeface="Times New Roman" pitchFamily="18" charset="0"/>
                <a:ea typeface="Times New Roman" pitchFamily="18" charset="0"/>
                <a:cs typeface="Times New Roman" pitchFamily="18" charset="0"/>
              </a:rPr>
              <a:t>Посилення</a:t>
            </a:r>
            <a:r>
              <a:rPr lang="ru-RU" sz="2800" b="1" dirty="0">
                <a:solidFill>
                  <a:schemeClr val="tx1"/>
                </a:solidFill>
                <a:latin typeface="Times New Roman" pitchFamily="18" charset="0"/>
                <a:ea typeface="Times New Roman" pitchFamily="18" charset="0"/>
                <a:cs typeface="Times New Roman" pitchFamily="18" charset="0"/>
              </a:rPr>
              <a:t> </a:t>
            </a:r>
            <a:r>
              <a:rPr lang="ru-RU" sz="2800" b="1" dirty="0" err="1">
                <a:solidFill>
                  <a:schemeClr val="tx1"/>
                </a:solidFill>
                <a:latin typeface="Times New Roman" pitchFamily="18" charset="0"/>
                <a:ea typeface="Times New Roman" pitchFamily="18" charset="0"/>
                <a:cs typeface="Times New Roman" pitchFamily="18" charset="0"/>
              </a:rPr>
              <a:t>ребристих</a:t>
            </a:r>
            <a:r>
              <a:rPr lang="ru-RU" sz="2800" b="1" dirty="0">
                <a:solidFill>
                  <a:schemeClr val="tx1"/>
                </a:solidFill>
                <a:latin typeface="Times New Roman" pitchFamily="18" charset="0"/>
                <a:ea typeface="Times New Roman" pitchFamily="18" charset="0"/>
                <a:cs typeface="Times New Roman" pitchFamily="18" charset="0"/>
              </a:rPr>
              <a:t> плит та колони </a:t>
            </a:r>
            <a:r>
              <a:rPr lang="ru-RU" sz="2800" b="1" dirty="0" err="1">
                <a:solidFill>
                  <a:schemeClr val="tx1"/>
                </a:solidFill>
                <a:latin typeface="Times New Roman" pitchFamily="18" charset="0"/>
                <a:ea typeface="Times New Roman" pitchFamily="18" charset="0"/>
                <a:cs typeface="Times New Roman" pitchFamily="18" charset="0"/>
              </a:rPr>
              <a:t>залізобетонної</a:t>
            </a:r>
            <a:r>
              <a:rPr lang="ru-RU" sz="2800" b="1" dirty="0">
                <a:solidFill>
                  <a:schemeClr val="tx1"/>
                </a:solidFill>
                <a:latin typeface="Times New Roman" pitchFamily="18" charset="0"/>
                <a:ea typeface="Times New Roman" pitchFamily="18" charset="0"/>
                <a:cs typeface="Times New Roman" pitchFamily="18" charset="0"/>
              </a:rPr>
              <a:t> обойми</a:t>
            </a:r>
            <a:endParaRPr lang="ru-RU" sz="2800" b="1" dirty="0"/>
          </a:p>
        </p:txBody>
      </p:sp>
      <p:pic>
        <p:nvPicPr>
          <p:cNvPr id="72706" name="Picture 2" descr="5-3"/>
          <p:cNvPicPr>
            <a:picLocks noChangeAspect="1" noChangeArrowheads="1"/>
          </p:cNvPicPr>
          <p:nvPr/>
        </p:nvPicPr>
        <p:blipFill>
          <a:blip r:embed="rId3" cstate="print"/>
          <a:srcRect l="7176" r="8372"/>
          <a:stretch>
            <a:fillRect/>
          </a:stretch>
        </p:blipFill>
        <p:spPr bwMode="auto">
          <a:xfrm>
            <a:off x="-108519" y="1047875"/>
            <a:ext cx="7344816" cy="4979171"/>
          </a:xfrm>
          <a:prstGeom prst="rect">
            <a:avLst/>
          </a:prstGeom>
          <a:noFill/>
          <a:ln w="9525">
            <a:noFill/>
            <a:miter lim="800000"/>
            <a:headEnd/>
            <a:tailEnd/>
          </a:ln>
        </p:spPr>
      </p:pic>
      <p:graphicFrame>
        <p:nvGraphicFramePr>
          <p:cNvPr id="72707" name="Object 3"/>
          <p:cNvGraphicFramePr>
            <a:graphicFrameLocks noChangeAspect="1"/>
          </p:cNvGraphicFramePr>
          <p:nvPr>
            <p:extLst>
              <p:ext uri="{D42A27DB-BD31-4B8C-83A1-F6EECF244321}">
                <p14:modId xmlns:p14="http://schemas.microsoft.com/office/powerpoint/2010/main" val="4276930280"/>
              </p:ext>
            </p:extLst>
          </p:nvPr>
        </p:nvGraphicFramePr>
        <p:xfrm>
          <a:off x="1619672" y="6497960"/>
          <a:ext cx="1491594" cy="360040"/>
        </p:xfrm>
        <a:graphic>
          <a:graphicData uri="http://schemas.openxmlformats.org/presentationml/2006/ole">
            <mc:AlternateContent xmlns:mc="http://schemas.openxmlformats.org/markup-compatibility/2006">
              <mc:Choice xmlns:v="urn:schemas-microsoft-com:vml" Requires="v">
                <p:oleObj spid="_x0000_s141318" name="Формула" r:id="rId4" imgW="850900" imgH="203200" progId="Equation.3">
                  <p:embed/>
                </p:oleObj>
              </mc:Choice>
              <mc:Fallback>
                <p:oleObj name="Формула" r:id="rId4" imgW="8509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6497960"/>
                        <a:ext cx="149159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2710" name="Rectangle 6"/>
          <p:cNvSpPr>
            <a:spLocks noChangeArrowheads="1"/>
          </p:cNvSpPr>
          <p:nvPr/>
        </p:nvSpPr>
        <p:spPr bwMode="auto">
          <a:xfrm>
            <a:off x="5206" y="5828811"/>
            <a:ext cx="913879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2200" dirty="0">
                <a:latin typeface="Times New Roman" pitchFamily="18" charset="0"/>
                <a:ea typeface="Times New Roman" pitchFamily="18" charset="0"/>
                <a:cs typeface="Times New Roman" pitchFamily="18" charset="0"/>
              </a:rPr>
              <a:t>При збільшенні поперечного перерізу стиснутої зони мінімальний відсоток поздовжнього армування нарощування, сорочок або обойм становить </a:t>
            </a:r>
            <a:endParaRPr kumimoji="0" lang="uk-UA" sz="2200" b="0" i="0" u="none" strike="noStrike" cap="none" normalizeH="0" baseline="0" dirty="0">
              <a:ln>
                <a:noFill/>
              </a:ln>
              <a:solidFill>
                <a:schemeClr val="tx1"/>
              </a:solidFill>
              <a:effectLst/>
              <a:latin typeface="Arial" pitchFamily="34" charset="0"/>
              <a:cs typeface="Arial" pitchFamily="34" charset="0"/>
            </a:endParaRPr>
          </a:p>
        </p:txBody>
      </p:sp>
      <p:sp>
        <p:nvSpPr>
          <p:cNvPr id="72711" name="Rectangle 7"/>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0" name="Прямоугольник 9"/>
          <p:cNvSpPr/>
          <p:nvPr/>
        </p:nvSpPr>
        <p:spPr>
          <a:xfrm>
            <a:off x="7077745" y="657225"/>
            <a:ext cx="2160240" cy="3477875"/>
          </a:xfrm>
          <a:prstGeom prst="rect">
            <a:avLst/>
          </a:prstGeom>
        </p:spPr>
        <p:txBody>
          <a:bodyPr wrap="square">
            <a:spAutoFit/>
          </a:bodyPr>
          <a:lstStyle/>
          <a:p>
            <a:r>
              <a:rPr lang="ru-RU" sz="2000" dirty="0">
                <a:latin typeface="Times New Roman" pitchFamily="18" charset="0"/>
                <a:ea typeface="Times New Roman" pitchFamily="18" charset="0"/>
                <a:cs typeface="Times New Roman" pitchFamily="18" charset="0"/>
              </a:rPr>
              <a:t>1 - плита, </a:t>
            </a:r>
            <a:r>
              <a:rPr lang="uk-UA" sz="2000" dirty="0">
                <a:latin typeface="Times New Roman" pitchFamily="18" charset="0"/>
                <a:ea typeface="Times New Roman" pitchFamily="18" charset="0"/>
                <a:cs typeface="Times New Roman" pitchFamily="18" charset="0"/>
              </a:rPr>
              <a:t>що посилюється,</a:t>
            </a:r>
          </a:p>
          <a:p>
            <a:r>
              <a:rPr lang="ru-RU" sz="2000" dirty="0">
                <a:latin typeface="Times New Roman" pitchFamily="18" charset="0"/>
                <a:ea typeface="Times New Roman" pitchFamily="18" charset="0"/>
                <a:cs typeface="Times New Roman" pitchFamily="18" charset="0"/>
              </a:rPr>
              <a:t>2 - колона</a:t>
            </a:r>
            <a:r>
              <a:rPr lang="uk-UA" sz="2000" dirty="0">
                <a:latin typeface="Times New Roman" pitchFamily="18" charset="0"/>
                <a:ea typeface="Times New Roman" pitchFamily="18" charset="0"/>
                <a:cs typeface="Times New Roman" pitchFamily="18" charset="0"/>
              </a:rPr>
              <a:t>, що посилюється,</a:t>
            </a:r>
          </a:p>
          <a:p>
            <a:r>
              <a:rPr lang="ru-RU" sz="2000" dirty="0">
                <a:latin typeface="Times New Roman" pitchFamily="18" charset="0"/>
                <a:ea typeface="Times New Roman" pitchFamily="18" charset="0"/>
                <a:cs typeface="Times New Roman" pitchFamily="18" charset="0"/>
              </a:rPr>
              <a:t>3 – бетон обойми,</a:t>
            </a:r>
          </a:p>
          <a:p>
            <a:r>
              <a:rPr lang="ru-RU" sz="2000" dirty="0">
                <a:latin typeface="Times New Roman" pitchFamily="18" charset="0"/>
                <a:ea typeface="Times New Roman" pitchFamily="18" charset="0"/>
                <a:cs typeface="Times New Roman" pitchFamily="18" charset="0"/>
              </a:rPr>
              <a:t>4 – </a:t>
            </a:r>
            <a:r>
              <a:rPr lang="uk-UA" sz="2000" dirty="0">
                <a:latin typeface="Times New Roman" pitchFamily="18" charset="0"/>
                <a:ea typeface="Times New Roman" pitchFamily="18" charset="0"/>
                <a:cs typeface="Times New Roman" pitchFamily="18" charset="0"/>
              </a:rPr>
              <a:t>поздовжня </a:t>
            </a:r>
            <a:r>
              <a:rPr lang="ru-RU" sz="2000" dirty="0">
                <a:latin typeface="Times New Roman" pitchFamily="18" charset="0"/>
                <a:ea typeface="Times New Roman" pitchFamily="18" charset="0"/>
                <a:cs typeface="Times New Roman" pitchFamily="18" charset="0"/>
              </a:rPr>
              <a:t>арматура обойми,</a:t>
            </a:r>
          </a:p>
          <a:p>
            <a:r>
              <a:rPr lang="ru-RU" sz="2000" dirty="0">
                <a:latin typeface="Times New Roman" pitchFamily="18" charset="0"/>
                <a:ea typeface="Times New Roman" pitchFamily="18" charset="0"/>
                <a:cs typeface="Times New Roman" pitchFamily="18" charset="0"/>
              </a:rPr>
              <a:t>5 – </a:t>
            </a:r>
            <a:r>
              <a:rPr lang="uk-UA" sz="2000" dirty="0">
                <a:latin typeface="Times New Roman" pitchFamily="18" charset="0"/>
                <a:ea typeface="Times New Roman" pitchFamily="18" charset="0"/>
                <a:cs typeface="Times New Roman" pitchFamily="18" charset="0"/>
              </a:rPr>
              <a:t>поперечна</a:t>
            </a:r>
            <a:r>
              <a:rPr lang="ru-RU" sz="2000" dirty="0">
                <a:latin typeface="Times New Roman" pitchFamily="18" charset="0"/>
                <a:ea typeface="Times New Roman" pitchFamily="18" charset="0"/>
                <a:cs typeface="Times New Roman" pitchFamily="18" charset="0"/>
              </a:rPr>
              <a:t> арматура обойми,</a:t>
            </a:r>
          </a:p>
          <a:p>
            <a:r>
              <a:rPr lang="ru-RU" sz="2000" dirty="0">
                <a:latin typeface="Times New Roman" pitchFamily="18" charset="0"/>
                <a:ea typeface="Times New Roman" pitchFamily="18" charset="0"/>
                <a:cs typeface="Times New Roman" pitchFamily="18" charset="0"/>
              </a:rPr>
              <a:t>6 – </a:t>
            </a:r>
            <a:r>
              <a:rPr lang="uk-UA" sz="2000" dirty="0">
                <a:latin typeface="Times New Roman" pitchFamily="18" charset="0"/>
                <a:ea typeface="Times New Roman" pitchFamily="18" charset="0"/>
                <a:cs typeface="Times New Roman" pitchFamily="18" charset="0"/>
              </a:rPr>
              <a:t>насічка поверхні</a:t>
            </a:r>
            <a:endParaRPr lang="uk-UA"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39552" y="468179"/>
            <a:ext cx="7848872" cy="654072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57200" y="42217"/>
            <a:ext cx="8352928" cy="461665"/>
          </a:xfrm>
          <a:prstGeom prst="rect">
            <a:avLst/>
          </a:prstGeom>
        </p:spPr>
        <p:txBody>
          <a:bodyPr wrap="square">
            <a:spAutoFit/>
          </a:bodyPr>
          <a:lstStyle/>
          <a:p>
            <a:pPr algn="ctr"/>
            <a:r>
              <a:rPr lang="uk-UA" sz="2400" b="1">
                <a:latin typeface="Times New Roman" pitchFamily="18" charset="0"/>
                <a:ea typeface="Times New Roman" pitchFamily="18" charset="0"/>
                <a:cs typeface="Times New Roman" pitchFamily="18" charset="0"/>
              </a:rPr>
              <a:t>Посилення залізобетонної колони сталевою обоймою</a:t>
            </a:r>
            <a:endParaRPr lang="uk-UA" sz="2400"/>
          </a:p>
        </p:txBody>
      </p:sp>
    </p:spTree>
    <p:extLst>
      <p:ext uri="{BB962C8B-B14F-4D97-AF65-F5344CB8AC3E}">
        <p14:creationId xmlns:p14="http://schemas.microsoft.com/office/powerpoint/2010/main" val="42658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274638"/>
            <a:ext cx="8229600" cy="1011237"/>
          </a:xfrm>
        </p:spPr>
        <p:txBody>
          <a:bodyPr/>
          <a:lstStyle/>
          <a:p>
            <a:pPr>
              <a:lnSpc>
                <a:spcPts val="2800"/>
              </a:lnSpc>
            </a:pPr>
            <a:r>
              <a:rPr lang="uk-UA" sz="2800" dirty="0">
                <a:solidFill>
                  <a:schemeClr val="tx1"/>
                </a:solidFill>
                <a:cs typeface="Times New Roman" pitchFamily="18" charset="0"/>
              </a:rPr>
              <a:t>Найбільш поширеними ушкодженнями залізобетонних конструкцій, що викликають необхідність посилення є:</a:t>
            </a:r>
            <a:endParaRPr lang="uk-UA" sz="2800" dirty="0"/>
          </a:p>
        </p:txBody>
      </p:sp>
      <p:sp>
        <p:nvSpPr>
          <p:cNvPr id="4099" name="Содержимое 2"/>
          <p:cNvSpPr>
            <a:spLocks noGrp="1"/>
          </p:cNvSpPr>
          <p:nvPr>
            <p:ph idx="1"/>
          </p:nvPr>
        </p:nvSpPr>
        <p:spPr>
          <a:xfrm>
            <a:off x="457200" y="1571625"/>
            <a:ext cx="8229600" cy="4554538"/>
          </a:xfrm>
        </p:spPr>
        <p:txBody>
          <a:bodyPr/>
          <a:lstStyle/>
          <a:p>
            <a:r>
              <a:rPr lang="uk-UA" sz="2400" dirty="0">
                <a:latin typeface="Times New Roman" pitchFamily="18" charset="0"/>
                <a:cs typeface="Times New Roman" pitchFamily="18" charset="0"/>
              </a:rPr>
              <a:t>корозійне руйнування бетону та арматури;</a:t>
            </a:r>
          </a:p>
          <a:p>
            <a:r>
              <a:rPr lang="uk-UA" sz="2400" dirty="0" err="1">
                <a:latin typeface="Times New Roman" pitchFamily="18" charset="0"/>
                <a:cs typeface="Times New Roman" pitchFamily="18" charset="0"/>
              </a:rPr>
              <a:t>тріщиноутворення</a:t>
            </a:r>
            <a:r>
              <a:rPr lang="uk-UA" sz="2400" dirty="0">
                <a:latin typeface="Times New Roman" pitchFamily="18" charset="0"/>
                <a:cs typeface="Times New Roman" pitchFamily="18" charset="0"/>
              </a:rPr>
              <a:t> бетону від розвитку початкових тріщин та перевантажень;</a:t>
            </a:r>
          </a:p>
          <a:p>
            <a:r>
              <a:rPr lang="uk-UA" sz="2400" dirty="0">
                <a:latin typeface="Times New Roman" pitchFamily="18" charset="0"/>
                <a:cs typeface="Times New Roman" pitchFamily="18" charset="0"/>
              </a:rPr>
              <a:t>руйнування опорних ділянок;</a:t>
            </a:r>
          </a:p>
          <a:p>
            <a:r>
              <a:rPr lang="uk-UA" sz="2400" dirty="0">
                <a:latin typeface="Times New Roman" pitchFamily="18" charset="0"/>
                <a:cs typeface="Times New Roman" pitchFamily="18" charset="0"/>
              </a:rPr>
              <a:t>дефекти монтажу та виготовлення (відсутність заставних деталей, знижена міцність бетону, недостатнє армування та ін.).</a:t>
            </a:r>
          </a:p>
          <a:p>
            <a:r>
              <a:rPr lang="uk-UA" sz="2400" dirty="0">
                <a:latin typeface="Times New Roman" pitchFamily="18" charset="0"/>
                <a:cs typeface="Times New Roman" pitchFamily="18" charset="0"/>
              </a:rPr>
              <a:t>Особливістю залізобетонних конструкцій є складність встановлення та оцінки їх експлуатаційного стану, пов'язана зі слабким приладовим забезпеченням обстежень.</a:t>
            </a:r>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5-4"/>
          <p:cNvPicPr>
            <a:picLocks noChangeAspect="1" noChangeArrowheads="1"/>
          </p:cNvPicPr>
          <p:nvPr/>
        </p:nvPicPr>
        <p:blipFill>
          <a:blip r:embed="rId2" cstate="print"/>
          <a:srcRect l="33490" r="33490"/>
          <a:stretch>
            <a:fillRect/>
          </a:stretch>
        </p:blipFill>
        <p:spPr bwMode="auto">
          <a:xfrm>
            <a:off x="971600" y="62919"/>
            <a:ext cx="3627978" cy="6795081"/>
          </a:xfrm>
          <a:prstGeom prst="rect">
            <a:avLst/>
          </a:prstGeom>
          <a:noFill/>
          <a:ln w="9525">
            <a:noFill/>
            <a:miter lim="800000"/>
            <a:headEnd/>
            <a:tailEnd/>
          </a:ln>
        </p:spPr>
      </p:pic>
      <p:sp>
        <p:nvSpPr>
          <p:cNvPr id="74755" name="Rectangle 3"/>
          <p:cNvSpPr>
            <a:spLocks noChangeArrowheads="1"/>
          </p:cNvSpPr>
          <p:nvPr/>
        </p:nvSpPr>
        <p:spPr bwMode="auto">
          <a:xfrm>
            <a:off x="5436096" y="764704"/>
            <a:ext cx="32403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2400" dirty="0">
                <a:latin typeface="Arial" pitchFamily="34" charset="0"/>
                <a:ea typeface="Times New Roman" pitchFamily="18" charset="0"/>
                <a:cs typeface="Arial" pitchFamily="34" charset="0"/>
              </a:rPr>
              <a:t>Посилення пошкодженої ділянки колони місцевою залізобетонною обоймою</a:t>
            </a:r>
          </a:p>
          <a:p>
            <a:endParaRPr lang="uk-UA" sz="2400" dirty="0">
              <a:latin typeface="Arial" pitchFamily="34" charset="0"/>
              <a:ea typeface="Times New Roman" pitchFamily="18" charset="0"/>
              <a:cs typeface="Arial" pitchFamily="34" charset="0"/>
            </a:endParaRPr>
          </a:p>
          <a:p>
            <a:r>
              <a:rPr lang="uk-UA" sz="2400" dirty="0">
                <a:latin typeface="Arial" pitchFamily="34" charset="0"/>
                <a:ea typeface="Times New Roman" pitchFamily="18" charset="0"/>
                <a:cs typeface="Arial" pitchFamily="34" charset="0"/>
              </a:rPr>
              <a:t>1 – пошкоджена ділянка,</a:t>
            </a:r>
          </a:p>
          <a:p>
            <a:r>
              <a:rPr lang="uk-UA" sz="2400" dirty="0">
                <a:latin typeface="Arial" pitchFamily="34" charset="0"/>
                <a:ea typeface="Times New Roman" pitchFamily="18" charset="0"/>
                <a:cs typeface="Arial" pitchFamily="34" charset="0"/>
              </a:rPr>
              <a:t>2 – бетон обойми,</a:t>
            </a:r>
          </a:p>
          <a:p>
            <a:r>
              <a:rPr lang="uk-UA" sz="2400" dirty="0">
                <a:latin typeface="Arial" pitchFamily="34" charset="0"/>
                <a:ea typeface="Times New Roman" pitchFamily="18" charset="0"/>
                <a:cs typeface="Arial" pitchFamily="34" charset="0"/>
              </a:rPr>
              <a:t>3 – куточок,</a:t>
            </a:r>
          </a:p>
          <a:p>
            <a:r>
              <a:rPr lang="uk-UA" sz="2400" dirty="0">
                <a:latin typeface="Arial" pitchFamily="34" charset="0"/>
                <a:ea typeface="Times New Roman" pitchFamily="18" charset="0"/>
                <a:cs typeface="Arial" pitchFamily="34" charset="0"/>
              </a:rPr>
              <a:t>4 - сполучні стрижні,</a:t>
            </a:r>
          </a:p>
          <a:p>
            <a:r>
              <a:rPr lang="uk-UA" sz="2400" dirty="0">
                <a:latin typeface="Arial" pitchFamily="34" charset="0"/>
                <a:ea typeface="Times New Roman" pitchFamily="18" charset="0"/>
                <a:cs typeface="Arial" pitchFamily="34" charset="0"/>
              </a:rPr>
              <a:t>5 – насічка поверхні</a:t>
            </a:r>
            <a:endParaRPr kumimoji="0" lang="uk-UA"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Содержимое 2"/>
          <p:cNvSpPr>
            <a:spLocks noGrp="1"/>
          </p:cNvSpPr>
          <p:nvPr>
            <p:ph idx="1"/>
          </p:nvPr>
        </p:nvSpPr>
        <p:spPr>
          <a:xfrm>
            <a:off x="785813" y="785813"/>
            <a:ext cx="7900987" cy="5340350"/>
          </a:xfrm>
        </p:spPr>
        <p:txBody>
          <a:bodyPr/>
          <a:lstStyle/>
          <a:p>
            <a:pPr>
              <a:buFontTx/>
              <a:buNone/>
            </a:pPr>
            <a:r>
              <a:rPr lang="uk-UA" sz="2400" dirty="0"/>
              <a:t>Способи посилення сприйняття поперечних сил:</a:t>
            </a:r>
          </a:p>
          <a:p>
            <a:pPr>
              <a:buFontTx/>
              <a:buNone/>
            </a:pPr>
            <a:r>
              <a:rPr lang="uk-UA" sz="2400" dirty="0"/>
              <a:t>- збільшення поперечного перерізу бетону;</a:t>
            </a:r>
          </a:p>
          <a:p>
            <a:pPr>
              <a:buFontTx/>
              <a:buNone/>
            </a:pPr>
            <a:r>
              <a:rPr lang="uk-UA" sz="2400" dirty="0"/>
              <a:t>- влаштування поперечної арматури;</a:t>
            </a:r>
          </a:p>
          <a:p>
            <a:pPr>
              <a:buFontTx/>
              <a:buNone/>
            </a:pPr>
            <a:r>
              <a:rPr lang="uk-UA" sz="2400" dirty="0"/>
              <a:t>- влаштування нарощувань, обойм, сорочок;</a:t>
            </a:r>
          </a:p>
          <a:p>
            <a:pPr>
              <a:buFontTx/>
              <a:buNone/>
            </a:pPr>
            <a:r>
              <a:rPr lang="uk-UA" sz="2400" dirty="0"/>
              <a:t>- установка поперечних балок, стрижнів тощо.</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82" y="0"/>
            <a:ext cx="9175282" cy="778098"/>
          </a:xfrm>
        </p:spPr>
        <p:txBody>
          <a:bodyPr/>
          <a:lstStyle/>
          <a:p>
            <a:r>
              <a:rPr lang="uk-UA" sz="2800" b="1">
                <a:solidFill>
                  <a:schemeClr val="tx1"/>
                </a:solidFill>
                <a:latin typeface="Times New Roman" pitchFamily="18" charset="0"/>
                <a:ea typeface="Times New Roman" pitchFamily="18" charset="0"/>
                <a:cs typeface="Times New Roman" pitchFamily="18" charset="0"/>
              </a:rPr>
              <a:t>Посилення зони зрізу конструкцій збільшенням поперечного перерізу</a:t>
            </a:r>
            <a:endParaRPr lang="uk-UA" sz="2800" b="1"/>
          </a:p>
        </p:txBody>
      </p:sp>
      <p:pic>
        <p:nvPicPr>
          <p:cNvPr id="75778" name="Picture 2" descr="6-2"/>
          <p:cNvPicPr>
            <a:picLocks noChangeAspect="1" noChangeArrowheads="1"/>
          </p:cNvPicPr>
          <p:nvPr/>
        </p:nvPicPr>
        <p:blipFill>
          <a:blip r:embed="rId2" cstate="print"/>
          <a:srcRect t="9671" b="22438"/>
          <a:stretch>
            <a:fillRect/>
          </a:stretch>
        </p:blipFill>
        <p:spPr bwMode="auto">
          <a:xfrm>
            <a:off x="-180528" y="866381"/>
            <a:ext cx="9928887" cy="4164941"/>
          </a:xfrm>
          <a:prstGeom prst="rect">
            <a:avLst/>
          </a:prstGeom>
          <a:noFill/>
          <a:ln w="9525">
            <a:noFill/>
            <a:miter lim="800000"/>
            <a:headEnd/>
            <a:tailEnd/>
          </a:ln>
        </p:spPr>
      </p:pic>
      <p:sp>
        <p:nvSpPr>
          <p:cNvPr id="75779" name="Rectangle 3"/>
          <p:cNvSpPr>
            <a:spLocks noChangeArrowheads="1"/>
          </p:cNvSpPr>
          <p:nvPr/>
        </p:nvSpPr>
        <p:spPr bwMode="auto">
          <a:xfrm>
            <a:off x="-31282" y="5072896"/>
            <a:ext cx="9144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uk-UA" sz="2200" dirty="0">
                <a:latin typeface="Times New Roman" pitchFamily="18" charset="0"/>
                <a:ea typeface="Times New Roman" pitchFamily="18" charset="0"/>
                <a:cs typeface="Times New Roman" pitchFamily="18" charset="0"/>
              </a:rPr>
              <a:t>а - сорочкою при прямокутному перерізі;</a:t>
            </a:r>
          </a:p>
          <a:p>
            <a:pPr lvl="0" algn="just" eaLnBrk="0" hangingPunct="0"/>
            <a:r>
              <a:rPr lang="uk-UA" sz="2200" dirty="0">
                <a:latin typeface="Times New Roman" pitchFamily="18" charset="0"/>
                <a:ea typeface="Times New Roman" pitchFamily="18" charset="0"/>
                <a:cs typeface="Times New Roman" pitchFamily="18" charset="0"/>
              </a:rPr>
              <a:t>б - сорочкою при тавровому перерізі;</a:t>
            </a:r>
          </a:p>
          <a:p>
            <a:pPr lvl="0" algn="just" eaLnBrk="0" hangingPunct="0"/>
            <a:r>
              <a:rPr lang="uk-UA" sz="2200" dirty="0">
                <a:latin typeface="Times New Roman" pitchFamily="18" charset="0"/>
                <a:ea typeface="Times New Roman" pitchFamily="18" charset="0"/>
                <a:cs typeface="Times New Roman" pitchFamily="18" charset="0"/>
              </a:rPr>
              <a:t>в – </a:t>
            </a:r>
            <a:r>
              <a:rPr lang="uk-UA" sz="2200" dirty="0" err="1">
                <a:latin typeface="Times New Roman" pitchFamily="18" charset="0"/>
                <a:ea typeface="Times New Roman" pitchFamily="18" charset="0"/>
                <a:cs typeface="Times New Roman" pitchFamily="18" charset="0"/>
              </a:rPr>
              <a:t>обоймий</a:t>
            </a:r>
            <a:endParaRPr lang="uk-UA" sz="2200" dirty="0">
              <a:latin typeface="Times New Roman" pitchFamily="18" charset="0"/>
              <a:ea typeface="Times New Roman" pitchFamily="18" charset="0"/>
              <a:cs typeface="Times New Roman" pitchFamily="18" charset="0"/>
            </a:endParaRPr>
          </a:p>
          <a:p>
            <a:pPr lvl="0" algn="just" eaLnBrk="0" hangingPunct="0"/>
            <a:r>
              <a:rPr lang="uk-UA" sz="2200" dirty="0">
                <a:latin typeface="Times New Roman" pitchFamily="18" charset="0"/>
                <a:ea typeface="Times New Roman" pitchFamily="18" charset="0"/>
                <a:cs typeface="Times New Roman" pitchFamily="18" charset="0"/>
              </a:rPr>
              <a:t>1 - конструкція, що посилюється, 2 - монолітний бетон, 3 - додаткова поперечна арматура, 4 - насічка поверхні, 5 - анкерна пластина</a:t>
            </a:r>
            <a:endParaRPr kumimoji="0" lang="uk-UA" sz="2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25423"/>
            <a:ext cx="8229600" cy="779439"/>
          </a:xfrm>
        </p:spPr>
        <p:txBody>
          <a:bodyPr/>
          <a:lstStyle/>
          <a:p>
            <a:pPr lvl="0"/>
            <a:r>
              <a:rPr lang="uk-UA" sz="2400" b="1">
                <a:solidFill>
                  <a:schemeClr val="tx1"/>
                </a:solidFill>
                <a:latin typeface="Times New Roman" pitchFamily="18" charset="0"/>
                <a:ea typeface="Times New Roman" pitchFamily="18" charset="0"/>
                <a:cs typeface="Times New Roman" pitchFamily="18" charset="0"/>
              </a:rPr>
              <a:t>Посилення коротких консолей колон установкою додаткової попередньо напруженої поперечної арматури</a:t>
            </a:r>
            <a:endParaRPr lang="uk-UA" sz="2400" b="1"/>
          </a:p>
        </p:txBody>
      </p:sp>
      <p:pic>
        <p:nvPicPr>
          <p:cNvPr id="77826" name="Picture 2" descr="6-5"/>
          <p:cNvPicPr>
            <a:picLocks noChangeAspect="1" noChangeArrowheads="1"/>
          </p:cNvPicPr>
          <p:nvPr/>
        </p:nvPicPr>
        <p:blipFill>
          <a:blip r:embed="rId2" cstate="print"/>
          <a:srcRect t="11606" b="11606"/>
          <a:stretch>
            <a:fillRect/>
          </a:stretch>
        </p:blipFill>
        <p:spPr bwMode="auto">
          <a:xfrm>
            <a:off x="-32087" y="945000"/>
            <a:ext cx="9184697" cy="4359207"/>
          </a:xfrm>
          <a:prstGeom prst="rect">
            <a:avLst/>
          </a:prstGeom>
          <a:noFill/>
          <a:ln w="9525">
            <a:noFill/>
            <a:miter lim="800000"/>
            <a:headEnd/>
            <a:tailEnd/>
          </a:ln>
        </p:spPr>
      </p:pic>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7829" name="Rectangle 5"/>
          <p:cNvSpPr>
            <a:spLocks noChangeArrowheads="1"/>
          </p:cNvSpPr>
          <p:nvPr/>
        </p:nvSpPr>
        <p:spPr bwMode="auto">
          <a:xfrm>
            <a:off x="-6896" y="5596116"/>
            <a:ext cx="91440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br>
              <a:rPr kumimoji="0" lang="ru-RU"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lang="uk-UA" sz="2200" dirty="0">
                <a:latin typeface="Times New Roman" pitchFamily="18" charset="0"/>
                <a:ea typeface="Times New Roman" pitchFamily="18" charset="0"/>
                <a:cs typeface="Times New Roman" pitchFamily="18" charset="0"/>
              </a:rPr>
              <a:t>1 – консоль, що посилюється, 2 – похила арматура, 3 – горизонтальна арматура, 4 – куточок-накладка, 5 – упор, 6 – куточок, 7 – стяжний болт, 8 – гайка</a:t>
            </a:r>
            <a:endParaRPr kumimoji="0" lang="uk-UA" sz="2200" b="0" i="0" u="none" strike="noStrike" cap="none" normalizeH="0" baseline="0" dirty="0">
              <a:ln>
                <a:noFill/>
              </a:ln>
              <a:solidFill>
                <a:schemeClr val="tx1"/>
              </a:solidFill>
              <a:effectLst/>
              <a:latin typeface="Arial" pitchFamily="34" charset="0"/>
              <a:cs typeface="Arial" pitchFamily="34" charset="0"/>
            </a:endParaRPr>
          </a:p>
        </p:txBody>
      </p:sp>
      <p:sp>
        <p:nvSpPr>
          <p:cNvPr id="8" name="Прямоугольник 7"/>
          <p:cNvSpPr/>
          <p:nvPr/>
        </p:nvSpPr>
        <p:spPr>
          <a:xfrm>
            <a:off x="2404548" y="5482113"/>
            <a:ext cx="4478918" cy="430887"/>
          </a:xfrm>
          <a:prstGeom prst="rect">
            <a:avLst/>
          </a:prstGeom>
        </p:spPr>
        <p:txBody>
          <a:bodyPr wrap="none">
            <a:spAutoFit/>
          </a:bodyPr>
          <a:lstStyle/>
          <a:p>
            <a:pPr lvl="0" algn="just" eaLnBrk="0" hangingPunct="0"/>
            <a:r>
              <a:rPr lang="ru-RU" sz="2200" dirty="0">
                <a:latin typeface="Times New Roman" pitchFamily="18" charset="0"/>
                <a:ea typeface="Times New Roman" pitchFamily="18" charset="0"/>
                <a:cs typeface="Times New Roman" pitchFamily="18" charset="0"/>
              </a:rPr>
              <a:t>а, в – </a:t>
            </a:r>
            <a:r>
              <a:rPr lang="uk-UA" sz="2200" dirty="0">
                <a:latin typeface="Times New Roman" pitchFamily="18" charset="0"/>
                <a:ea typeface="Times New Roman" pitchFamily="18" charset="0"/>
                <a:cs typeface="Times New Roman" pitchFamily="18" charset="0"/>
              </a:rPr>
              <a:t>похилою</a:t>
            </a:r>
            <a:r>
              <a:rPr lang="ru-RU" sz="2200" dirty="0">
                <a:latin typeface="Times New Roman" pitchFamily="18" charset="0"/>
                <a:ea typeface="Times New Roman" pitchFamily="18" charset="0"/>
                <a:cs typeface="Times New Roman" pitchFamily="18" charset="0"/>
              </a:rPr>
              <a:t>; б – горизонтальною</a:t>
            </a:r>
            <a:endParaRPr lang="ru-RU" sz="22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9766"/>
            <a:ext cx="8229600" cy="650105"/>
          </a:xfrm>
        </p:spPr>
        <p:txBody>
          <a:bodyPr/>
          <a:lstStyle/>
          <a:p>
            <a:r>
              <a:rPr lang="uk-UA" sz="2400" b="1">
                <a:solidFill>
                  <a:schemeClr val="tx1"/>
                </a:solidFill>
                <a:latin typeface="Times New Roman" pitchFamily="18" charset="0"/>
                <a:ea typeface="Times New Roman" pitchFamily="18" charset="0"/>
                <a:cs typeface="Times New Roman" pitchFamily="18" charset="0"/>
              </a:rPr>
              <a:t>Посилення під час продавлювання пристроєм опорної залізобетонної обойми</a:t>
            </a:r>
            <a:endParaRPr lang="uk-UA" sz="2400" b="1"/>
          </a:p>
        </p:txBody>
      </p:sp>
      <p:pic>
        <p:nvPicPr>
          <p:cNvPr id="78850" name="Picture 2" descr="7-4"/>
          <p:cNvPicPr>
            <a:picLocks noChangeAspect="1" noChangeArrowheads="1"/>
          </p:cNvPicPr>
          <p:nvPr/>
        </p:nvPicPr>
        <p:blipFill>
          <a:blip r:embed="rId2" cstate="print"/>
          <a:srcRect t="7738" b="7738"/>
          <a:stretch>
            <a:fillRect/>
          </a:stretch>
        </p:blipFill>
        <p:spPr bwMode="auto">
          <a:xfrm>
            <a:off x="10344" y="699871"/>
            <a:ext cx="9046992" cy="4730619"/>
          </a:xfrm>
          <a:prstGeom prst="rect">
            <a:avLst/>
          </a:prstGeom>
          <a:noFill/>
          <a:ln w="9525">
            <a:noFill/>
            <a:miter lim="800000"/>
            <a:headEnd/>
            <a:tailEnd/>
          </a:ln>
        </p:spPr>
      </p:pic>
      <p:sp>
        <p:nvSpPr>
          <p:cNvPr id="78851" name="Rectangle 3"/>
          <p:cNvSpPr>
            <a:spLocks noChangeArrowheads="1"/>
          </p:cNvSpPr>
          <p:nvPr/>
        </p:nvSpPr>
        <p:spPr bwMode="auto">
          <a:xfrm>
            <a:off x="10344" y="5607905"/>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2400" dirty="0">
                <a:latin typeface="Times New Roman" pitchFamily="18" charset="0"/>
                <a:ea typeface="Times New Roman" pitchFamily="18" charset="0"/>
                <a:cs typeface="Times New Roman" pitchFamily="18" charset="0"/>
              </a:rPr>
              <a:t>1 - конструкція, що посилюється, 2 - бетон обойми, 3 - колона, 4 - арматура обойми, 5 - </a:t>
            </a:r>
            <a:r>
              <a:rPr lang="uk-UA" sz="2400" dirty="0" err="1">
                <a:latin typeface="Times New Roman" pitchFamily="18" charset="0"/>
                <a:ea typeface="Times New Roman" pitchFamily="18" charset="0"/>
                <a:cs typeface="Times New Roman" pitchFamily="18" charset="0"/>
              </a:rPr>
              <a:t>облямівна</a:t>
            </a:r>
            <a:r>
              <a:rPr lang="uk-UA" sz="2400" dirty="0">
                <a:latin typeface="Times New Roman" pitchFamily="18" charset="0"/>
                <a:ea typeface="Times New Roman" pitchFamily="18" charset="0"/>
                <a:cs typeface="Times New Roman" pitchFamily="18" charset="0"/>
              </a:rPr>
              <a:t> арматура, 6 - коротуни, 7 - оголена арматура колони, 8 - насічка поверхні</a:t>
            </a:r>
            <a:endParaRPr kumimoji="0" lang="uk-UA"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890588"/>
          </a:xfrm>
        </p:spPr>
        <p:txBody>
          <a:bodyPr/>
          <a:lstStyle/>
          <a:p>
            <a:pPr eaLnBrk="1" hangingPunct="1">
              <a:lnSpc>
                <a:spcPts val="2600"/>
              </a:lnSpc>
            </a:pPr>
            <a:r>
              <a:rPr lang="uk-UA" sz="2400"/>
              <a:t>Підведення додаткових сталевих столиків під залізобетонні балки при недостатній міцності опорних ділянок</a:t>
            </a:r>
          </a:p>
        </p:txBody>
      </p:sp>
      <p:sp>
        <p:nvSpPr>
          <p:cNvPr id="28675" name="Rectangle 5"/>
          <p:cNvSpPr>
            <a:spLocks noGrp="1" noChangeArrowheads="1"/>
          </p:cNvSpPr>
          <p:nvPr>
            <p:ph type="body" sz="half" idx="2"/>
          </p:nvPr>
        </p:nvSpPr>
        <p:spPr>
          <a:xfrm>
            <a:off x="34663" y="6093296"/>
            <a:ext cx="9144000" cy="764704"/>
          </a:xfrm>
        </p:spPr>
        <p:txBody>
          <a:bodyPr/>
          <a:lstStyle/>
          <a:p>
            <a:pPr marL="0" indent="0" eaLnBrk="1" hangingPunct="1">
              <a:buNone/>
            </a:pPr>
            <a:r>
              <a:rPr lang="uk-UA" sz="2200" dirty="0"/>
              <a:t>а – на зварюванні; б - пристроєм анкерів; в – на підвісках; г – на додаткових консолях; д - на тяжах; е – на </a:t>
            </a:r>
            <a:r>
              <a:rPr lang="uk-UA" sz="2200" dirty="0" err="1"/>
              <a:t>стійках</a:t>
            </a:r>
            <a:endParaRPr lang="uk-UA" sz="2200" dirty="0"/>
          </a:p>
        </p:txBody>
      </p:sp>
      <p:pic>
        <p:nvPicPr>
          <p:cNvPr id="28676" name="Picture 6"/>
          <p:cNvPicPr>
            <a:picLocks noGrp="1" noChangeAspect="1" noChangeArrowheads="1"/>
          </p:cNvPicPr>
          <p:nvPr>
            <p:ph sz="half" idx="1"/>
          </p:nvPr>
        </p:nvPicPr>
        <p:blipFill>
          <a:blip r:embed="rId2" cstate="print"/>
          <a:srcRect l="7118" t="13930" r="57002" b="59103"/>
          <a:stretch>
            <a:fillRect/>
          </a:stretch>
        </p:blipFill>
        <p:spPr>
          <a:xfrm>
            <a:off x="501328" y="890588"/>
            <a:ext cx="8425500" cy="5202708"/>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a:xfrm>
            <a:off x="611560" y="260648"/>
            <a:ext cx="8229600" cy="5840413"/>
          </a:xfrm>
        </p:spPr>
        <p:txBody>
          <a:bodyPr/>
          <a:lstStyle/>
          <a:p>
            <a:pPr algn="ctr">
              <a:buFontTx/>
              <a:buNone/>
              <a:defRPr/>
            </a:pPr>
            <a:r>
              <a:rPr lang="uk-UA" sz="2400" b="1" dirty="0">
                <a:latin typeface="+mj-lt"/>
                <a:cs typeface="Times New Roman" pitchFamily="18" charset="0"/>
              </a:rPr>
              <a:t>Посилення зміною конструктивної схеми</a:t>
            </a:r>
          </a:p>
          <a:p>
            <a:pPr algn="just">
              <a:buFontTx/>
              <a:buNone/>
              <a:defRPr/>
            </a:pPr>
            <a:r>
              <a:rPr lang="uk-UA" sz="2200" dirty="0">
                <a:latin typeface="+mj-lt"/>
                <a:cs typeface="Times New Roman" pitchFamily="18" charset="0"/>
              </a:rPr>
              <a:t>Жорсткі опори виконуються у вигляді </a:t>
            </a:r>
            <a:r>
              <a:rPr lang="uk-UA" sz="2200" dirty="0" err="1">
                <a:latin typeface="+mj-lt"/>
                <a:cs typeface="Times New Roman" pitchFamily="18" charset="0"/>
              </a:rPr>
              <a:t>стійок</a:t>
            </a:r>
            <a:r>
              <a:rPr lang="uk-UA" sz="2200" dirty="0">
                <a:latin typeface="+mj-lt"/>
                <a:cs typeface="Times New Roman" pitchFamily="18" charset="0"/>
              </a:rPr>
              <a:t> як у металі, так і в залізобетоні. Пружні опори під згинаються найчастіше виконуються з металевих балок і ферм, а гнучкі опори - з арматурної або круглої сталі, сталевих канатів.</a:t>
            </a:r>
          </a:p>
          <a:p>
            <a:pPr algn="just">
              <a:buFontTx/>
              <a:buNone/>
              <a:defRPr/>
            </a:pPr>
            <a:r>
              <a:rPr lang="uk-UA" sz="2200" dirty="0">
                <a:latin typeface="+mj-lt"/>
                <a:cs typeface="Times New Roman" pitchFamily="18" charset="0"/>
              </a:rPr>
              <a:t>Опорів у вигляді окремих балок, ферм, плит застосовуються зазвичай для розвантаження невеликих ділянок </a:t>
            </a:r>
            <a:r>
              <a:rPr lang="uk-UA" sz="2200" dirty="0" err="1">
                <a:latin typeface="+mj-lt"/>
                <a:cs typeface="Times New Roman" pitchFamily="18" charset="0"/>
              </a:rPr>
              <a:t>перекриттів</a:t>
            </a:r>
            <a:r>
              <a:rPr lang="uk-UA" sz="2200" dirty="0">
                <a:latin typeface="+mj-lt"/>
                <a:cs typeface="Times New Roman" pitchFamily="18" charset="0"/>
              </a:rPr>
              <a:t>, окремих елементів. По можливості розвантажувальні конструкції встановлюються зверху, що розвантажуються, так як нижнє їх розташування вимагає додаткового посилення </a:t>
            </a:r>
            <a:r>
              <a:rPr lang="uk-UA" sz="2200" dirty="0" err="1">
                <a:latin typeface="+mj-lt"/>
                <a:cs typeface="Times New Roman" pitchFamily="18" charset="0"/>
              </a:rPr>
              <a:t>стійок</a:t>
            </a:r>
            <a:r>
              <a:rPr lang="uk-UA" sz="2200" dirty="0">
                <a:latin typeface="+mj-lt"/>
                <a:cs typeface="Times New Roman" pitchFamily="18" charset="0"/>
              </a:rPr>
              <a:t>.</a:t>
            </a:r>
          </a:p>
          <a:p>
            <a:pPr algn="just">
              <a:buFontTx/>
              <a:buNone/>
              <a:defRPr/>
            </a:pPr>
            <a:r>
              <a:rPr lang="uk-UA" sz="2200" dirty="0">
                <a:latin typeface="+mj-lt"/>
                <a:cs typeface="Times New Roman" pitchFamily="18" charset="0"/>
              </a:rPr>
              <a:t>Посилення вважається досить ефективним, якщо підсилювальна конструкція сприймає не менше 30% зусиль, що діють у конструкції, що підсилюється.</a:t>
            </a:r>
            <a:endParaRPr lang="uk-UA" sz="2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605"/>
            <a:ext cx="9144000" cy="713301"/>
          </a:xfrm>
        </p:spPr>
        <p:txBody>
          <a:bodyPr/>
          <a:lstStyle/>
          <a:p>
            <a:r>
              <a:rPr lang="uk-UA" sz="2400" b="1"/>
              <a:t>Посилення конструкції додатковою жорсткою опорою у вигляді підкосів: а - у опори; б – у прольоті</a:t>
            </a:r>
          </a:p>
        </p:txBody>
      </p:sp>
      <p:pic>
        <p:nvPicPr>
          <p:cNvPr id="86018" name="Picture 2" descr="8-6"/>
          <p:cNvPicPr>
            <a:picLocks noChangeAspect="1" noChangeArrowheads="1"/>
          </p:cNvPicPr>
          <p:nvPr/>
        </p:nvPicPr>
        <p:blipFill>
          <a:blip r:embed="rId2" cstate="print"/>
          <a:srcRect l="26314" r="26314"/>
          <a:stretch>
            <a:fillRect/>
          </a:stretch>
        </p:blipFill>
        <p:spPr bwMode="auto">
          <a:xfrm>
            <a:off x="539552" y="694925"/>
            <a:ext cx="4752528" cy="6203033"/>
          </a:xfrm>
          <a:prstGeom prst="rect">
            <a:avLst/>
          </a:prstGeom>
          <a:noFill/>
          <a:ln w="9525">
            <a:noFill/>
            <a:miter lim="800000"/>
            <a:headEnd/>
            <a:tailEnd/>
          </a:ln>
        </p:spPr>
      </p:pic>
      <p:sp>
        <p:nvSpPr>
          <p:cNvPr id="86019" name="Rectangle 3"/>
          <p:cNvSpPr>
            <a:spLocks noChangeArrowheads="1"/>
          </p:cNvSpPr>
          <p:nvPr/>
        </p:nvSpPr>
        <p:spPr bwMode="auto">
          <a:xfrm>
            <a:off x="6300192" y="1207014"/>
            <a:ext cx="2843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449263" algn="r"/>
                <a:tab pos="2636838" algn="ctr"/>
                <a:tab pos="5273675" algn="r"/>
              </a:tabLst>
            </a:pPr>
            <a:r>
              <a:rPr lang="uk-UA" sz="2400">
                <a:latin typeface="Times New Roman" pitchFamily="18" charset="0"/>
                <a:ea typeface="Times New Roman" pitchFamily="18" charset="0"/>
                <a:cs typeface="Times New Roman" pitchFamily="18" charset="0"/>
              </a:rPr>
              <a:t>1 - конструкція, що посилюється,</a:t>
            </a:r>
          </a:p>
          <a:p>
            <a:pPr lvl="0">
              <a:tabLst>
                <a:tab pos="449263" algn="r"/>
                <a:tab pos="2636838" algn="ctr"/>
                <a:tab pos="5273675" algn="r"/>
              </a:tabLst>
            </a:pPr>
            <a:r>
              <a:rPr lang="uk-UA" sz="2400">
                <a:latin typeface="Times New Roman" pitchFamily="18" charset="0"/>
                <a:ea typeface="Times New Roman" pitchFamily="18" charset="0"/>
                <a:cs typeface="Times New Roman" pitchFamily="18" charset="0"/>
              </a:rPr>
              <a:t>2 - підкіс,</a:t>
            </a:r>
          </a:p>
          <a:p>
            <a:pPr lvl="0">
              <a:tabLst>
                <a:tab pos="449263" algn="r"/>
                <a:tab pos="2636838" algn="ctr"/>
                <a:tab pos="5273675" algn="r"/>
              </a:tabLst>
            </a:pPr>
            <a:r>
              <a:rPr lang="uk-UA" sz="2400">
                <a:latin typeface="Times New Roman" pitchFamily="18" charset="0"/>
                <a:ea typeface="Times New Roman" pitchFamily="18" charset="0"/>
                <a:cs typeface="Times New Roman" pitchFamily="18" charset="0"/>
              </a:rPr>
              <a:t>3 – затяжка,</a:t>
            </a:r>
          </a:p>
          <a:p>
            <a:pPr lvl="0">
              <a:tabLst>
                <a:tab pos="449263" algn="r"/>
                <a:tab pos="2636838" algn="ctr"/>
                <a:tab pos="5273675" algn="r"/>
              </a:tabLst>
            </a:pPr>
            <a:r>
              <a:rPr lang="uk-UA" sz="2400">
                <a:latin typeface="Times New Roman" pitchFamily="18" charset="0"/>
                <a:ea typeface="Times New Roman" pitchFamily="18" charset="0"/>
                <a:cs typeface="Times New Roman" pitchFamily="18" charset="0"/>
              </a:rPr>
              <a:t>4 – клиноподібні прокладки,</a:t>
            </a:r>
          </a:p>
          <a:p>
            <a:pPr lvl="0">
              <a:tabLst>
                <a:tab pos="449263" algn="r"/>
                <a:tab pos="2636838" algn="ctr"/>
                <a:tab pos="5273675" algn="r"/>
              </a:tabLst>
            </a:pPr>
            <a:r>
              <a:rPr lang="uk-UA" sz="2400">
                <a:latin typeface="Times New Roman" pitchFamily="18" charset="0"/>
                <a:ea typeface="Times New Roman" pitchFamily="18" charset="0"/>
                <a:cs typeface="Times New Roman" pitchFamily="18" charset="0"/>
              </a:rPr>
              <a:t>5 – заповнення бетоном,</a:t>
            </a:r>
          </a:p>
          <a:p>
            <a:pPr lvl="0">
              <a:tabLst>
                <a:tab pos="449263" algn="r"/>
                <a:tab pos="2636838" algn="ctr"/>
                <a:tab pos="5273675" algn="r"/>
              </a:tabLst>
            </a:pPr>
            <a:r>
              <a:rPr lang="uk-UA" sz="2400">
                <a:latin typeface="Times New Roman" pitchFamily="18" charset="0"/>
                <a:ea typeface="Times New Roman" pitchFamily="18" charset="0"/>
                <a:cs typeface="Times New Roman" pitchFamily="18" charset="0"/>
              </a:rPr>
              <a:t>6 – надріз по осі опори</a:t>
            </a:r>
            <a:endParaRPr kumimoji="0" lang="uk-UA" sz="24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lstStyle/>
          <a:p>
            <a:r>
              <a:rPr lang="uk-UA" sz="2800" b="1"/>
              <a:t>Посилення конструкцій додатковими жорсткими опорами у вигляді підвісок</a:t>
            </a:r>
          </a:p>
        </p:txBody>
      </p:sp>
      <p:pic>
        <p:nvPicPr>
          <p:cNvPr id="83970" name="Picture 2" descr="8-7"/>
          <p:cNvPicPr>
            <a:picLocks noChangeAspect="1" noChangeArrowheads="1"/>
          </p:cNvPicPr>
          <p:nvPr/>
        </p:nvPicPr>
        <p:blipFill>
          <a:blip r:embed="rId2" cstate="print"/>
          <a:srcRect l="28705" r="28705"/>
          <a:stretch>
            <a:fillRect/>
          </a:stretch>
        </p:blipFill>
        <p:spPr bwMode="auto">
          <a:xfrm>
            <a:off x="251520" y="-1070421"/>
            <a:ext cx="7236296" cy="7091709"/>
          </a:xfrm>
          <a:prstGeom prst="rect">
            <a:avLst/>
          </a:prstGeom>
          <a:noFill/>
          <a:ln w="9525">
            <a:noFill/>
            <a:miter lim="800000"/>
            <a:headEnd/>
            <a:tailEnd/>
          </a:ln>
        </p:spPr>
      </p:pic>
      <p:sp>
        <p:nvSpPr>
          <p:cNvPr id="83971" name="Rectangle 3"/>
          <p:cNvSpPr>
            <a:spLocks noChangeArrowheads="1"/>
          </p:cNvSpPr>
          <p:nvPr/>
        </p:nvSpPr>
        <p:spPr bwMode="auto">
          <a:xfrm>
            <a:off x="6732240" y="836712"/>
            <a:ext cx="26277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uk-UA" sz="2400">
                <a:latin typeface="Times New Roman" pitchFamily="18" charset="0"/>
                <a:ea typeface="Times New Roman" pitchFamily="18" charset="0"/>
                <a:cs typeface="Times New Roman" pitchFamily="18" charset="0"/>
              </a:rPr>
              <a:t>1 - конструкція, що посилюється,</a:t>
            </a:r>
          </a:p>
          <a:p>
            <a:pPr lvl="0"/>
            <a:r>
              <a:rPr lang="uk-UA" sz="2400">
                <a:latin typeface="Times New Roman" pitchFamily="18" charset="0"/>
                <a:ea typeface="Times New Roman" pitchFamily="18" charset="0"/>
                <a:cs typeface="Times New Roman" pitchFamily="18" charset="0"/>
              </a:rPr>
              <a:t>2 - підвіска з куточків,</a:t>
            </a:r>
          </a:p>
          <a:p>
            <a:pPr lvl="0"/>
            <a:r>
              <a:rPr lang="uk-UA" sz="2400">
                <a:latin typeface="Times New Roman" pitchFamily="18" charset="0"/>
                <a:ea typeface="Times New Roman" pitchFamily="18" charset="0"/>
                <a:cs typeface="Times New Roman" pitchFamily="18" charset="0"/>
              </a:rPr>
              <a:t>3 – клиноподібні підкладки,</a:t>
            </a:r>
          </a:p>
          <a:p>
            <a:pPr lvl="0"/>
            <a:r>
              <a:rPr lang="uk-UA" sz="2400">
                <a:latin typeface="Times New Roman" pitchFamily="18" charset="0"/>
                <a:ea typeface="Times New Roman" pitchFamily="18" charset="0"/>
                <a:cs typeface="Times New Roman" pitchFamily="18" charset="0"/>
              </a:rPr>
              <a:t>4 – швелер,</a:t>
            </a:r>
          </a:p>
          <a:p>
            <a:pPr lvl="0"/>
            <a:r>
              <a:rPr lang="uk-UA" sz="2400">
                <a:latin typeface="Times New Roman" pitchFamily="18" charset="0"/>
                <a:ea typeface="Times New Roman" pitchFamily="18" charset="0"/>
                <a:cs typeface="Times New Roman" pitchFamily="18" charset="0"/>
              </a:rPr>
              <a:t>5 – отвори у перекритті</a:t>
            </a:r>
            <a:endParaRPr kumimoji="0" lang="uk-UA" sz="24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2800" b="1" dirty="0">
                <a:solidFill>
                  <a:schemeClr val="tx1"/>
                </a:solidFill>
                <a:latin typeface="Times New Roman" pitchFamily="18" charset="0"/>
                <a:ea typeface="Times New Roman" pitchFamily="18" charset="0"/>
                <a:cs typeface="Times New Roman" pitchFamily="18" charset="0"/>
              </a:rPr>
              <a:t>Усиление конструкций дополнительной упругой опорой в виде балок</a:t>
            </a:r>
            <a:endParaRPr lang="ru-RU" sz="2800" b="1" dirty="0"/>
          </a:p>
        </p:txBody>
      </p:sp>
      <p:sp>
        <p:nvSpPr>
          <p:cNvPr id="3" name="Содержимое 2"/>
          <p:cNvSpPr>
            <a:spLocks noGrp="1"/>
          </p:cNvSpPr>
          <p:nvPr>
            <p:ph idx="1"/>
          </p:nvPr>
        </p:nvSpPr>
        <p:spPr/>
        <p:txBody>
          <a:bodyPr/>
          <a:lstStyle/>
          <a:p>
            <a:endParaRPr lang="ru-RU" dirty="0"/>
          </a:p>
        </p:txBody>
      </p:sp>
      <p:pic>
        <p:nvPicPr>
          <p:cNvPr id="87042" name="Picture 2" descr="8-8"/>
          <p:cNvPicPr>
            <a:picLocks noChangeAspect="1" noChangeArrowheads="1"/>
          </p:cNvPicPr>
          <p:nvPr/>
        </p:nvPicPr>
        <p:blipFill>
          <a:blip r:embed="rId2" cstate="print"/>
          <a:srcRect l="21529" r="21529"/>
          <a:stretch>
            <a:fillRect/>
          </a:stretch>
        </p:blipFill>
        <p:spPr bwMode="auto">
          <a:xfrm>
            <a:off x="0" y="1412776"/>
            <a:ext cx="5873911" cy="4638636"/>
          </a:xfrm>
          <a:prstGeom prst="rect">
            <a:avLst/>
          </a:prstGeom>
          <a:noFill/>
          <a:ln w="9525">
            <a:noFill/>
            <a:miter lim="800000"/>
            <a:headEnd/>
            <a:tailEnd/>
          </a:ln>
        </p:spPr>
      </p:pic>
      <p:sp>
        <p:nvSpPr>
          <p:cNvPr id="87044" name="Rectangle 4"/>
          <p:cNvSpPr>
            <a:spLocks noChangeArrowheads="1"/>
          </p:cNvSpPr>
          <p:nvPr/>
        </p:nvSpPr>
        <p:spPr bwMode="auto">
          <a:xfrm>
            <a:off x="6012160" y="2161020"/>
            <a:ext cx="2664296"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 </a:t>
            </a:r>
          </a:p>
          <a:p>
            <a:pPr lvl="0"/>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 балка, </a:t>
            </a:r>
          </a:p>
          <a:p>
            <a:pPr lvl="0"/>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 стропильная балка, 4 – опорный хомут,</a:t>
            </a:r>
            <a:r>
              <a:rPr lang="ru-RU" sz="2000" dirty="0">
                <a:latin typeface="Times New Roman" pitchFamily="18" charset="0"/>
                <a:ea typeface="Times New Roman" pitchFamily="18" charset="0"/>
                <a:cs typeface="Times New Roman" pitchFamily="18" charset="0"/>
              </a:rPr>
              <a:t> </a:t>
            </a:r>
          </a:p>
          <a:p>
            <a:pPr lvl="0"/>
            <a:r>
              <a:rPr lang="ru-RU" sz="2000" dirty="0">
                <a:latin typeface="Times New Roman" pitchFamily="18" charset="0"/>
                <a:ea typeface="Times New Roman" pitchFamily="18" charset="0"/>
                <a:cs typeface="Times New Roman" pitchFamily="18" charset="0"/>
              </a:rPr>
              <a:t>5 – клиновидные подкладки</a:t>
            </a: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1547664" y="995241"/>
            <a:ext cx="75963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br>
              <a:rPr kumimoji="0" lang="ru-RU"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ru-RU" sz="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642938" y="285750"/>
            <a:ext cx="8143875" cy="708025"/>
          </a:xfrm>
          <a:prstGeom prst="rect">
            <a:avLst/>
          </a:prstGeom>
          <a:noFill/>
          <a:ln w="9525">
            <a:noFill/>
            <a:miter lim="800000"/>
            <a:headEnd/>
            <a:tailEnd/>
          </a:ln>
        </p:spPr>
        <p:txBody>
          <a:bodyPr anchor="ctr">
            <a:spAutoFit/>
          </a:bodyPr>
          <a:lstStyle/>
          <a:p>
            <a:pPr algn="ctr" eaLnBrk="0" hangingPunct="0"/>
            <a:r>
              <a:rPr lang="ru-RU" sz="2000" b="1">
                <a:latin typeface="Times New Roman" pitchFamily="18" charset="0"/>
                <a:cs typeface="Times New Roman" pitchFamily="18" charset="0"/>
              </a:rPr>
              <a:t>Расчетные коэффициенты  железобетонных конструкций в зависимости от состояния бетона и арматуры</a:t>
            </a:r>
          </a:p>
        </p:txBody>
      </p:sp>
      <p:sp>
        <p:nvSpPr>
          <p:cNvPr id="7171" name="Rectangle 11"/>
          <p:cNvSpPr>
            <a:spLocks noChangeArrowheads="1"/>
          </p:cNvSpPr>
          <p:nvPr/>
        </p:nvSpPr>
        <p:spPr bwMode="auto">
          <a:xfrm>
            <a:off x="1062038" y="611188"/>
            <a:ext cx="609600" cy="0"/>
          </a:xfrm>
          <a:prstGeom prst="rect">
            <a:avLst/>
          </a:prstGeom>
          <a:noFill/>
          <a:ln w="9525">
            <a:noFill/>
            <a:miter lim="800000"/>
            <a:headEnd/>
            <a:tailEnd/>
          </a:ln>
        </p:spPr>
        <p:txBody>
          <a:bodyPr wrap="none">
            <a:spAutoFit/>
          </a:bodyPr>
          <a:lstStyle/>
          <a:p>
            <a:endParaRPr lang="ru-RU"/>
          </a:p>
        </p:txBody>
      </p:sp>
      <p:sp>
        <p:nvSpPr>
          <p:cNvPr id="7172" name="Rectangle 13"/>
          <p:cNvSpPr>
            <a:spLocks noChangeArrowheads="1"/>
          </p:cNvSpPr>
          <p:nvPr/>
        </p:nvSpPr>
        <p:spPr bwMode="auto">
          <a:xfrm>
            <a:off x="1062038" y="611188"/>
            <a:ext cx="609600" cy="0"/>
          </a:xfrm>
          <a:prstGeom prst="rect">
            <a:avLst/>
          </a:prstGeom>
          <a:noFill/>
          <a:ln w="9525">
            <a:noFill/>
            <a:miter lim="800000"/>
            <a:headEnd/>
            <a:tailEnd/>
          </a:ln>
        </p:spPr>
        <p:txBody>
          <a:bodyPr wrap="none">
            <a:spAutoFit/>
          </a:bodyPr>
          <a:lstStyle/>
          <a:p>
            <a:endParaRPr lang="ru-RU"/>
          </a:p>
        </p:txBody>
      </p:sp>
      <p:sp>
        <p:nvSpPr>
          <p:cNvPr id="7173" name="Rectangle 15"/>
          <p:cNvSpPr>
            <a:spLocks noChangeArrowheads="1"/>
          </p:cNvSpPr>
          <p:nvPr/>
        </p:nvSpPr>
        <p:spPr bwMode="auto">
          <a:xfrm>
            <a:off x="1062038" y="611188"/>
            <a:ext cx="609600" cy="0"/>
          </a:xfrm>
          <a:prstGeom prst="rect">
            <a:avLst/>
          </a:prstGeom>
          <a:noFill/>
          <a:ln w="9525">
            <a:noFill/>
            <a:miter lim="800000"/>
            <a:headEnd/>
            <a:tailEnd/>
          </a:ln>
        </p:spPr>
        <p:txBody>
          <a:bodyPr wrap="none">
            <a:spAutoFit/>
          </a:bodyPr>
          <a:lstStyle/>
          <a:p>
            <a:endParaRPr lang="ru-RU"/>
          </a:p>
        </p:txBody>
      </p:sp>
      <p:graphicFrame>
        <p:nvGraphicFramePr>
          <p:cNvPr id="15530" name="Group 170"/>
          <p:cNvGraphicFramePr>
            <a:graphicFrameLocks noGrp="1"/>
          </p:cNvGraphicFramePr>
          <p:nvPr/>
        </p:nvGraphicFramePr>
        <p:xfrm>
          <a:off x="142875" y="1071563"/>
          <a:ext cx="8715435" cy="5520845"/>
        </p:xfrm>
        <a:graphic>
          <a:graphicData uri="http://schemas.openxmlformats.org/drawingml/2006/table">
            <a:tbl>
              <a:tblPr/>
              <a:tblGrid>
                <a:gridCol w="1703341">
                  <a:extLst>
                    <a:ext uri="{9D8B030D-6E8A-4147-A177-3AD203B41FA5}">
                      <a16:colId xmlns:a16="http://schemas.microsoft.com/office/drawing/2014/main" val="20000"/>
                    </a:ext>
                  </a:extLst>
                </a:gridCol>
                <a:gridCol w="2237265">
                  <a:extLst>
                    <a:ext uri="{9D8B030D-6E8A-4147-A177-3AD203B41FA5}">
                      <a16:colId xmlns:a16="http://schemas.microsoft.com/office/drawing/2014/main" val="20001"/>
                    </a:ext>
                  </a:extLst>
                </a:gridCol>
                <a:gridCol w="2303759">
                  <a:extLst>
                    <a:ext uri="{9D8B030D-6E8A-4147-A177-3AD203B41FA5}">
                      <a16:colId xmlns:a16="http://schemas.microsoft.com/office/drawing/2014/main" val="20002"/>
                    </a:ext>
                  </a:extLst>
                </a:gridCol>
                <a:gridCol w="823690">
                  <a:extLst>
                    <a:ext uri="{9D8B030D-6E8A-4147-A177-3AD203B41FA5}">
                      <a16:colId xmlns:a16="http://schemas.microsoft.com/office/drawing/2014/main" val="20003"/>
                    </a:ext>
                  </a:extLst>
                </a:gridCol>
                <a:gridCol w="823690">
                  <a:extLst>
                    <a:ext uri="{9D8B030D-6E8A-4147-A177-3AD203B41FA5}">
                      <a16:colId xmlns:a16="http://schemas.microsoft.com/office/drawing/2014/main" val="20004"/>
                    </a:ext>
                  </a:extLst>
                </a:gridCol>
                <a:gridCol w="823690">
                  <a:extLst>
                    <a:ext uri="{9D8B030D-6E8A-4147-A177-3AD203B41FA5}">
                      <a16:colId xmlns:a16="http://schemas.microsoft.com/office/drawing/2014/main" val="20005"/>
                    </a:ext>
                  </a:extLst>
                </a:gridCol>
              </a:tblGrid>
              <a:tr h="50006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Категория состояния </a:t>
                      </a:r>
                      <a:endParaRPr kumimoji="0" lang="ru-RU"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Внешние признаки</a:t>
                      </a:r>
                      <a:endParaRPr kumimoji="0" lang="ru-RU"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Показания приборов</a:t>
                      </a:r>
                      <a:endParaRPr kumimoji="0" lang="ru-RU"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000" b="1" i="1" dirty="0">
                          <a:solidFill>
                            <a:schemeClr val="tx1"/>
                          </a:solidFill>
                          <a:latin typeface="+mn-lt"/>
                          <a:cs typeface="Times New Roman" pitchFamily="18" charset="0"/>
                          <a:sym typeface="Symbol" pitchFamily="18" charset="2"/>
                        </a:rPr>
                        <a:t></a:t>
                      </a:r>
                      <a:r>
                        <a:rPr lang="ru-RU" sz="2000" b="1" i="1" baseline="-25000" dirty="0">
                          <a:solidFill>
                            <a:schemeClr val="tx1"/>
                          </a:solidFill>
                          <a:latin typeface="+mn-lt"/>
                          <a:cs typeface="Times New Roman" pitchFamily="18" charset="0"/>
                        </a:rPr>
                        <a:t>01 </a:t>
                      </a:r>
                      <a:endParaRPr kumimoji="0" lang="ru-RU"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1" i="1" dirty="0">
                          <a:solidFill>
                            <a:schemeClr val="tx1"/>
                          </a:solidFill>
                          <a:latin typeface="+mn-lt"/>
                          <a:cs typeface="Times New Roman" pitchFamily="18" charset="0"/>
                          <a:sym typeface="Symbol" pitchFamily="18" charset="2"/>
                        </a:rPr>
                        <a:t></a:t>
                      </a:r>
                      <a:r>
                        <a:rPr lang="ru-RU" sz="2000" b="1" i="1" baseline="-25000" dirty="0">
                          <a:solidFill>
                            <a:schemeClr val="tx1"/>
                          </a:solidFill>
                          <a:latin typeface="+mn-lt"/>
                          <a:cs typeface="Times New Roman" pitchFamily="18" charset="0"/>
                        </a:rPr>
                        <a:t>02 </a:t>
                      </a:r>
                      <a:endParaRPr kumimoji="0" lang="ru-RU"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1" i="1" dirty="0">
                          <a:solidFill>
                            <a:schemeClr val="tx1"/>
                          </a:solidFill>
                          <a:latin typeface="+mn-lt"/>
                          <a:cs typeface="Times New Roman" pitchFamily="18" charset="0"/>
                          <a:sym typeface="Symbol" pitchFamily="18" charset="2"/>
                        </a:rPr>
                        <a:t></a:t>
                      </a:r>
                      <a:r>
                        <a:rPr lang="ru-RU" sz="2000" b="1" i="1" baseline="-25000" dirty="0">
                          <a:solidFill>
                            <a:schemeClr val="tx1"/>
                          </a:solidFill>
                          <a:latin typeface="+mn-lt"/>
                          <a:cs typeface="Times New Roman" pitchFamily="18" charset="0"/>
                        </a:rPr>
                        <a:t>03 </a:t>
                      </a:r>
                      <a:endParaRPr kumimoji="0" lang="ru-RU"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3856">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Исправное</a:t>
                      </a:r>
                      <a:endParaRPr kumimoji="0" lang="ru-RU"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mn-lt"/>
                          <a:cs typeface="Times New Roman" pitchFamily="18" charset="0"/>
                        </a:rPr>
                        <a:t>Отсутствуют видимые дефекты и повреждения. Глубина нейтрализации бетона не превышает половины толщины защитного слоя; имеются отдельные волосяные трещины.</a:t>
                      </a:r>
                      <a:endParaRPr kumimoji="0" lang="ru-RU" sz="12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mn-lt"/>
                          <a:cs typeface="Times New Roman" pitchFamily="18" charset="0"/>
                        </a:rPr>
                        <a:t>Прочность бетона и арматуры не ниже проектной, скорость УЗВ более 4 км/с.</a:t>
                      </a:r>
                      <a:endParaRPr kumimoji="0" lang="ru-RU" sz="12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1</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mn-lt"/>
                          <a:cs typeface="Times New Roman" pitchFamily="18" charset="0"/>
                        </a:rPr>
                        <a:t>1</a:t>
                      </a:r>
                      <a:endParaRPr kumimoji="0" lang="ru-RU"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mn-lt"/>
                          <a:cs typeface="Times New Roman" pitchFamily="18" charset="0"/>
                        </a:rPr>
                        <a:t>1</a:t>
                      </a:r>
                      <a:endParaRPr kumimoji="0" lang="ru-RU"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940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Работоспособное</a:t>
                      </a:r>
                      <a:endParaRPr kumimoji="0" lang="ru-RU"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mn-lt"/>
                          <a:cs typeface="Times New Roman" pitchFamily="18" charset="0"/>
                        </a:rPr>
                        <a:t>Антикоррозионная защита частично повреждена. На бетоне в отдельных участках мелкие и маслянистые пятна, волосы: проступают следы коррозии не расчетной арматуры отдельными точками и пятнами.</a:t>
                      </a:r>
                      <a:endParaRPr kumimoji="0" lang="ru-RU" sz="12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mn-lt"/>
                          <a:cs typeface="Times New Roman" pitchFamily="18" charset="0"/>
                        </a:rPr>
                        <a:t>Прочность бетона основного сечения не ниже проектной, скорость УЗВ 3 … 4 км/с. Потеря площади сечения рабочей арматуры и закладных деталей не превышает 5%. Прогибы и ширина раскрытия нормальных трещин превышают допустимые.</a:t>
                      </a:r>
                      <a:endParaRPr kumimoji="0" lang="ru-RU" sz="12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0,9</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0,95</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0,9</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1940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Ограниченно-</a:t>
                      </a:r>
                    </a:p>
                    <a:p>
                      <a:pPr marL="0" marR="0" lvl="0" indent="0" algn="ctr" defTabSz="914400" rtl="0" eaLnBrk="1" fontAlgn="base" latinLnBrk="0" hangingPunct="1">
                        <a:lnSpc>
                          <a:spcPts val="12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mn-lt"/>
                          <a:cs typeface="Times New Roman" pitchFamily="18" charset="0"/>
                        </a:rPr>
                        <a:t>работоспособное</a:t>
                      </a:r>
                      <a:endParaRPr kumimoji="0" lang="ru-RU" sz="1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mn-lt"/>
                          <a:cs typeface="Times New Roman" pitchFamily="18" charset="0"/>
                        </a:rPr>
                        <a:t>Имеются признаки снижения эксплуатационной пригодности конструкции. Пластинчатая коррозия расчетной арматуры и закладных деталей.</a:t>
                      </a:r>
                      <a:endParaRPr kumimoji="0" lang="ru-RU" sz="12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mn-lt"/>
                          <a:cs typeface="Times New Roman" pitchFamily="18" charset="0"/>
                        </a:rPr>
                        <a:t>Прочность бетона основного сечения ниже проектной, скорость УЗВ менее 3 км/с, потери сечения арматуры и закладных деталей более 5%, трещины в сжатой зоне и в зоне главных растягивающих напряжений.</a:t>
                      </a:r>
                      <a:endParaRPr kumimoji="0" lang="ru-RU" sz="12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0,8</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0,9</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mn-lt"/>
                          <a:cs typeface="Times New Roman" pitchFamily="18" charset="0"/>
                        </a:rPr>
                        <a:t>0,8</a:t>
                      </a:r>
                      <a:endParaRPr kumimoji="0" lang="ru-RU"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chemeClr val="tx1"/>
                </a:solidFill>
                <a:latin typeface="Times New Roman" pitchFamily="18" charset="0"/>
                <a:ea typeface="Times New Roman" pitchFamily="18" charset="0"/>
                <a:cs typeface="Times New Roman" pitchFamily="18" charset="0"/>
              </a:rPr>
              <a:t>Усиление конструкций дополнительными упругими опорами</a:t>
            </a:r>
            <a:endParaRPr lang="ru-RU" sz="2800" b="1" dirty="0"/>
          </a:p>
        </p:txBody>
      </p:sp>
      <p:sp>
        <p:nvSpPr>
          <p:cNvPr id="3" name="Содержимое 2"/>
          <p:cNvSpPr>
            <a:spLocks noGrp="1"/>
          </p:cNvSpPr>
          <p:nvPr>
            <p:ph idx="1"/>
          </p:nvPr>
        </p:nvSpPr>
        <p:spPr/>
        <p:txBody>
          <a:bodyPr/>
          <a:lstStyle/>
          <a:p>
            <a:endParaRPr lang="ru-RU" dirty="0"/>
          </a:p>
        </p:txBody>
      </p:sp>
      <p:pic>
        <p:nvPicPr>
          <p:cNvPr id="88066" name="Picture 2" descr="8-9"/>
          <p:cNvPicPr>
            <a:picLocks noChangeAspect="1" noChangeArrowheads="1"/>
          </p:cNvPicPr>
          <p:nvPr/>
        </p:nvPicPr>
        <p:blipFill>
          <a:blip r:embed="rId2" cstate="print"/>
          <a:srcRect l="19138" t="1935" r="19138" b="774"/>
          <a:stretch>
            <a:fillRect/>
          </a:stretch>
        </p:blipFill>
        <p:spPr bwMode="auto">
          <a:xfrm>
            <a:off x="323527" y="1412776"/>
            <a:ext cx="5193221" cy="4680520"/>
          </a:xfrm>
          <a:prstGeom prst="rect">
            <a:avLst/>
          </a:prstGeom>
          <a:noFill/>
          <a:ln w="9525">
            <a:noFill/>
            <a:miter lim="800000"/>
            <a:headEnd/>
            <a:tailEnd/>
          </a:ln>
        </p:spPr>
      </p:pic>
      <p:sp>
        <p:nvSpPr>
          <p:cNvPr id="88067" name="Rectangle 3"/>
          <p:cNvSpPr>
            <a:spLocks noChangeArrowheads="1"/>
          </p:cNvSpPr>
          <p:nvPr/>
        </p:nvSpPr>
        <p:spPr bwMode="auto">
          <a:xfrm>
            <a:off x="5868144" y="1556792"/>
            <a:ext cx="29158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 </a:t>
            </a: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 треугольная ферма, </a:t>
            </a: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 клиновидная подкладка, </a:t>
            </a: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 опора фермы, </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 болт, </a:t>
            </a:r>
          </a:p>
          <a:p>
            <a:pPr marL="0" marR="0" lvl="0" indent="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 отверстия, </a:t>
            </a:r>
          </a:p>
          <a:p>
            <a:pPr marL="0" marR="0" lvl="0" indent="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 подвеска, </a:t>
            </a:r>
          </a:p>
          <a:p>
            <a:pPr marL="0" marR="0" lvl="0" indent="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 – стяжная муфта, </a:t>
            </a:r>
          </a:p>
          <a:p>
            <a:pPr marL="0" marR="0" lvl="0" indent="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9 – стальная обойма</a:t>
            </a:r>
            <a:endParaRPr kumimoji="0" lang="ru-RU"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50106"/>
          </a:xfrm>
        </p:spPr>
        <p:txBody>
          <a:bodyPr/>
          <a:lstStyle/>
          <a:p>
            <a:pPr lvl="0"/>
            <a:r>
              <a:rPr lang="ru-RU" sz="2400" b="1" dirty="0">
                <a:solidFill>
                  <a:schemeClr val="tx1"/>
                </a:solidFill>
                <a:latin typeface="Times New Roman" pitchFamily="18" charset="0"/>
                <a:ea typeface="Times New Roman" pitchFamily="18" charset="0"/>
                <a:cs typeface="Times New Roman" pitchFamily="18" charset="0"/>
              </a:rPr>
              <a:t>Усиление конструкций дополнительными упругими опорами в виде </a:t>
            </a:r>
            <a:r>
              <a:rPr lang="ru-RU" sz="2400" b="1" dirty="0" err="1">
                <a:solidFill>
                  <a:schemeClr val="tx1"/>
                </a:solidFill>
                <a:latin typeface="Times New Roman" pitchFamily="18" charset="0"/>
                <a:ea typeface="Times New Roman" pitchFamily="18" charset="0"/>
                <a:cs typeface="Times New Roman" pitchFamily="18" charset="0"/>
              </a:rPr>
              <a:t>двухконсольных</a:t>
            </a:r>
            <a:r>
              <a:rPr lang="ru-RU" sz="2400" b="1" dirty="0">
                <a:solidFill>
                  <a:schemeClr val="tx1"/>
                </a:solidFill>
                <a:latin typeface="Times New Roman" pitchFamily="18" charset="0"/>
                <a:ea typeface="Times New Roman" pitchFamily="18" charset="0"/>
                <a:cs typeface="Times New Roman" pitchFamily="18" charset="0"/>
              </a:rPr>
              <a:t> кронштейнов</a:t>
            </a:r>
            <a:endParaRPr lang="ru-RU" sz="2400" b="1" dirty="0"/>
          </a:p>
        </p:txBody>
      </p:sp>
      <p:sp>
        <p:nvSpPr>
          <p:cNvPr id="3" name="Содержимое 2"/>
          <p:cNvSpPr>
            <a:spLocks noGrp="1"/>
          </p:cNvSpPr>
          <p:nvPr>
            <p:ph idx="1"/>
          </p:nvPr>
        </p:nvSpPr>
        <p:spPr/>
        <p:txBody>
          <a:bodyPr/>
          <a:lstStyle/>
          <a:p>
            <a:endParaRPr lang="ru-RU" dirty="0"/>
          </a:p>
        </p:txBody>
      </p:sp>
      <p:pic>
        <p:nvPicPr>
          <p:cNvPr id="89090" name="Picture 2" descr="8-10"/>
          <p:cNvPicPr>
            <a:picLocks noChangeAspect="1" noChangeArrowheads="1"/>
          </p:cNvPicPr>
          <p:nvPr/>
        </p:nvPicPr>
        <p:blipFill>
          <a:blip r:embed="rId2" cstate="print"/>
          <a:srcRect l="27509" r="26314"/>
          <a:stretch>
            <a:fillRect/>
          </a:stretch>
        </p:blipFill>
        <p:spPr bwMode="auto">
          <a:xfrm>
            <a:off x="293603" y="657709"/>
            <a:ext cx="4896544" cy="5468454"/>
          </a:xfrm>
          <a:prstGeom prst="rect">
            <a:avLst/>
          </a:prstGeom>
          <a:noFill/>
          <a:ln w="9525">
            <a:noFill/>
            <a:miter lim="800000"/>
            <a:headEnd/>
            <a:tailEnd/>
          </a:ln>
        </p:spPr>
      </p:pic>
      <p:sp>
        <p:nvSpPr>
          <p:cNvPr id="89091" name="Rectangle 3"/>
          <p:cNvSpPr>
            <a:spLocks noChangeArrowheads="1"/>
          </p:cNvSpPr>
          <p:nvPr/>
        </p:nvSpPr>
        <p:spPr bwMode="auto">
          <a:xfrm>
            <a:off x="5220072" y="1609057"/>
            <a:ext cx="374441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r>
              <a:rPr lang="ru-RU" sz="2000" b="1" dirty="0">
                <a:latin typeface="Times New Roman" pitchFamily="18" charset="0"/>
                <a:ea typeface="Times New Roman" pitchFamily="18" charset="0"/>
                <a:cs typeface="Times New Roman" pitchFamily="18" charset="0"/>
              </a:rPr>
              <a:t>а – из прокатных профилей;</a:t>
            </a:r>
            <a:endParaRPr lang="ru-RU" sz="2000" b="1" dirty="0">
              <a:latin typeface="Arial" pitchFamily="34" charset="0"/>
              <a:cs typeface="Arial" pitchFamily="34" charset="0"/>
            </a:endParaRPr>
          </a:p>
          <a:p>
            <a:pPr lvl="0" algn="just" eaLnBrk="0" hangingPunct="0"/>
            <a:r>
              <a:rPr lang="ru-RU" sz="2000" b="1" dirty="0">
                <a:latin typeface="Times New Roman" pitchFamily="18" charset="0"/>
                <a:ea typeface="Times New Roman" pitchFamily="18" charset="0"/>
                <a:cs typeface="Times New Roman" pitchFamily="18" charset="0"/>
              </a:rPr>
              <a:t>б – из треугольных ферм</a:t>
            </a:r>
            <a:endParaRPr lang="ru-RU" sz="2000" b="1"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 стальная балка,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 ребра жесткости,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 соединительный стержень,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 опорный столик,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 соединительная накладка,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 уголок,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 – опорный элемент,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9 – тяж,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10 – упор</a:t>
            </a: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lstStyle/>
          <a:p>
            <a:r>
              <a:rPr lang="ru-RU" sz="2800" b="1" dirty="0"/>
              <a:t>Усиление регулированием напряжений</a:t>
            </a:r>
          </a:p>
        </p:txBody>
      </p:sp>
      <p:sp>
        <p:nvSpPr>
          <p:cNvPr id="3" name="Содержимое 2"/>
          <p:cNvSpPr>
            <a:spLocks noGrp="1"/>
          </p:cNvSpPr>
          <p:nvPr>
            <p:ph idx="1"/>
          </p:nvPr>
        </p:nvSpPr>
        <p:spPr>
          <a:xfrm>
            <a:off x="467544" y="908720"/>
            <a:ext cx="8229600" cy="4525963"/>
          </a:xfrm>
        </p:spPr>
        <p:txBody>
          <a:bodyPr/>
          <a:lstStyle/>
          <a:p>
            <a:r>
              <a:rPr lang="ru-RU" sz="2000" dirty="0"/>
              <a:t>Эффективный вид усиления, не требующий предварительной разгрузки. Совместная работа дополнительной арматуры (затяжки) с усиливаемой конструкцией обеспечивается только закреплением по концам с помощью анкерных устройств, без сцепления ее в пролете с бетоном конструкции. Затяжка размещается снаружи конструкции.</a:t>
            </a:r>
          </a:p>
          <a:p>
            <a:r>
              <a:rPr lang="ru-RU" sz="2000" dirty="0"/>
              <a:t>В зависимости от места закрепления концов дополнительной арматуры может быть горизонтальная и шпренгельная затяжки, а также их сочетание.</a:t>
            </a:r>
          </a:p>
          <a:p>
            <a:r>
              <a:rPr lang="ru-RU" sz="2000" dirty="0"/>
              <a:t>Предварительное напряжение выполняется с обязательным контролем величины натяжения.</a:t>
            </a:r>
          </a:p>
          <a:p>
            <a:r>
              <a:rPr lang="ru-RU" sz="2000" dirty="0"/>
              <a:t>Затяжки выполняются, в основном, из арматурных стержней диаметром 12...40 </a:t>
            </a:r>
            <a:r>
              <a:rPr lang="ru-RU" sz="2000" i="1" dirty="0"/>
              <a:t>мм</a:t>
            </a:r>
            <a:r>
              <a:rPr lang="ru-RU" sz="2000" dirty="0"/>
              <a:t>, реже - из прокатных профилей. На концах затяжки, как правило, имеют резьбу с гайками для ликвидации начальных прогибов стержней и обжатия анкеров в узлах сопряжения с конструкцией. После корректировки длины гайки на концах затяжки завариваются с болтом</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62074"/>
          </a:xfrm>
        </p:spPr>
        <p:txBody>
          <a:bodyPr/>
          <a:lstStyle/>
          <a:p>
            <a:r>
              <a:rPr lang="ru-RU" sz="2400" b="1" dirty="0">
                <a:solidFill>
                  <a:schemeClr val="tx1"/>
                </a:solidFill>
                <a:latin typeface="Times New Roman" pitchFamily="18" charset="0"/>
                <a:ea typeface="Times New Roman" pitchFamily="18" charset="0"/>
                <a:cs typeface="Times New Roman" pitchFamily="18" charset="0"/>
              </a:rPr>
              <a:t>Усиление изгибаемых конструкций затяжками:</a:t>
            </a:r>
            <a:endParaRPr lang="ru-RU" sz="2400" b="1" dirty="0"/>
          </a:p>
        </p:txBody>
      </p:sp>
      <p:sp>
        <p:nvSpPr>
          <p:cNvPr id="3" name="Содержимое 2"/>
          <p:cNvSpPr>
            <a:spLocks noGrp="1"/>
          </p:cNvSpPr>
          <p:nvPr>
            <p:ph idx="1"/>
          </p:nvPr>
        </p:nvSpPr>
        <p:spPr/>
        <p:txBody>
          <a:bodyPr/>
          <a:lstStyle/>
          <a:p>
            <a:endParaRPr lang="ru-RU"/>
          </a:p>
        </p:txBody>
      </p:sp>
      <p:pic>
        <p:nvPicPr>
          <p:cNvPr id="82946" name="Picture 2" descr="8-13"/>
          <p:cNvPicPr>
            <a:picLocks noChangeAspect="1" noChangeArrowheads="1"/>
          </p:cNvPicPr>
          <p:nvPr/>
        </p:nvPicPr>
        <p:blipFill>
          <a:blip r:embed="rId2" cstate="print"/>
          <a:srcRect l="26314" r="26314"/>
          <a:stretch>
            <a:fillRect/>
          </a:stretch>
        </p:blipFill>
        <p:spPr bwMode="auto">
          <a:xfrm>
            <a:off x="117616" y="692696"/>
            <a:ext cx="5684697" cy="5891540"/>
          </a:xfrm>
          <a:prstGeom prst="rect">
            <a:avLst/>
          </a:prstGeom>
          <a:noFill/>
          <a:ln w="9525">
            <a:noFill/>
            <a:miter lim="800000"/>
            <a:headEnd/>
            <a:tailEnd/>
          </a:ln>
        </p:spPr>
      </p:pic>
      <p:sp>
        <p:nvSpPr>
          <p:cNvPr id="829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949" name="Rectangle 5"/>
          <p:cNvSpPr>
            <a:spLocks noChangeArrowheads="1"/>
          </p:cNvSpPr>
          <p:nvPr/>
        </p:nvSpPr>
        <p:spPr bwMode="auto">
          <a:xfrm>
            <a:off x="5724128" y="1072480"/>
            <a:ext cx="313184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br>
              <a:rPr kumimoji="0" lang="ru-RU"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lang="ru-RU" sz="2000" dirty="0">
                <a:latin typeface="Times New Roman" pitchFamily="18" charset="0"/>
                <a:ea typeface="Times New Roman" pitchFamily="18" charset="0"/>
                <a:cs typeface="Times New Roman" pitchFamily="18" charset="0"/>
              </a:rPr>
              <a:t>а – горизонтальная затяжка;</a:t>
            </a:r>
            <a:endParaRPr lang="ru-RU" sz="2000" dirty="0">
              <a:latin typeface="Arial" pitchFamily="34" charset="0"/>
              <a:cs typeface="Arial" pitchFamily="34" charset="0"/>
            </a:endParaRPr>
          </a:p>
          <a:p>
            <a:pPr lvl="0" eaLnBrk="0" hangingPunct="0"/>
            <a:r>
              <a:rPr lang="ru-RU" sz="2000" dirty="0">
                <a:latin typeface="Times New Roman" pitchFamily="18" charset="0"/>
                <a:ea typeface="Times New Roman" pitchFamily="18" charset="0"/>
                <a:cs typeface="Times New Roman" pitchFamily="18" charset="0"/>
              </a:rPr>
              <a:t>б – шпренгельная затяжка;</a:t>
            </a:r>
            <a:endParaRPr lang="ru-RU" sz="2000" dirty="0">
              <a:latin typeface="Arial" pitchFamily="34" charset="0"/>
              <a:cs typeface="Arial" pitchFamily="34" charset="0"/>
            </a:endParaRPr>
          </a:p>
          <a:p>
            <a:pPr lvl="0" eaLnBrk="0" hangingPunct="0"/>
            <a:r>
              <a:rPr lang="ru-RU" sz="2000" dirty="0">
                <a:latin typeface="Times New Roman" pitchFamily="18" charset="0"/>
                <a:ea typeface="Times New Roman" pitchFamily="18" charset="0"/>
                <a:cs typeface="Times New Roman" pitchFamily="18" charset="0"/>
              </a:rPr>
              <a:t>в – сочетание горизонтальной и шпренгельной затяжек</a:t>
            </a:r>
            <a:endParaRPr lang="ru-RU" sz="2000" dirty="0">
              <a:latin typeface="Arial" pitchFamily="34" charset="0"/>
              <a:cs typeface="Arial" pitchFamily="34" charset="0"/>
            </a:endParaRPr>
          </a:p>
          <a:p>
            <a:pPr marL="0" marR="0" lvl="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 2 – горизонтальная затяжка, 3 – шпренгельная затяжка, 4 – стяжной болт, 5 – анкерное устройство, 6 – прокладка,   7 - ограничитель</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Конструкция концевых анкеров</a:t>
            </a:r>
          </a:p>
        </p:txBody>
      </p:sp>
      <p:sp>
        <p:nvSpPr>
          <p:cNvPr id="3" name="Содержимое 2"/>
          <p:cNvSpPr>
            <a:spLocks noGrp="1"/>
          </p:cNvSpPr>
          <p:nvPr>
            <p:ph idx="1"/>
          </p:nvPr>
        </p:nvSpPr>
        <p:spPr/>
        <p:txBody>
          <a:bodyPr/>
          <a:lstStyle/>
          <a:p>
            <a:endParaRPr lang="ru-RU" dirty="0"/>
          </a:p>
        </p:txBody>
      </p:sp>
      <p:pic>
        <p:nvPicPr>
          <p:cNvPr id="81922" name="Picture 2" descr="8-14"/>
          <p:cNvPicPr>
            <a:picLocks noChangeAspect="1" noChangeArrowheads="1"/>
          </p:cNvPicPr>
          <p:nvPr/>
        </p:nvPicPr>
        <p:blipFill>
          <a:blip r:embed="rId2" cstate="print"/>
          <a:srcRect l="22725" t="1935" r="22725" b="774"/>
          <a:stretch>
            <a:fillRect/>
          </a:stretch>
        </p:blipFill>
        <p:spPr bwMode="auto">
          <a:xfrm>
            <a:off x="-7894" y="1340768"/>
            <a:ext cx="6136722" cy="5112568"/>
          </a:xfrm>
          <a:prstGeom prst="rect">
            <a:avLst/>
          </a:prstGeom>
          <a:noFill/>
          <a:ln w="9525">
            <a:noFill/>
            <a:miter lim="800000"/>
            <a:headEnd/>
            <a:tailEnd/>
          </a:ln>
        </p:spPr>
      </p:pic>
      <p:sp>
        <p:nvSpPr>
          <p:cNvPr id="81923" name="Rectangle 3"/>
          <p:cNvSpPr>
            <a:spLocks noChangeArrowheads="1"/>
          </p:cNvSpPr>
          <p:nvPr/>
        </p:nvSpPr>
        <p:spPr bwMode="auto">
          <a:xfrm>
            <a:off x="5580112" y="623590"/>
            <a:ext cx="3312368" cy="6584758"/>
          </a:xfrm>
          <a:prstGeom prst="rect">
            <a:avLst/>
          </a:prstGeom>
          <a:noFill/>
          <a:ln w="9525">
            <a:noFill/>
            <a:miter lim="800000"/>
            <a:headEnd/>
            <a:tailEnd/>
          </a:ln>
          <a:effectLst/>
        </p:spPr>
        <p:txBody>
          <a:bodyPr vert="horz" wrap="square" lIns="899829" tIns="539580" rIns="539580" bIns="6474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 затяжка,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 швеллер,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 лист,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 оголенная арматура конструкции, </a:t>
            </a: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 соединительный стержень,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 уголок,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 – лист,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9 – колонна,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10 – держатель анкера</a:t>
            </a:r>
            <a:endParaRPr kumimoji="0" lang="ru-RU"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b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t>Усиление сборных плит шпренгельными затяжками в швах между плитами:</a:t>
            </a:r>
            <a:br>
              <a:rPr lang="ru-RU" sz="2400" b="1" dirty="0"/>
            </a:br>
            <a:r>
              <a:rPr lang="ru-RU" sz="2400" b="1" dirty="0"/>
              <a:t>а – без </a:t>
            </a:r>
            <a:r>
              <a:rPr lang="ru-RU" sz="2400" b="1" dirty="0" err="1"/>
              <a:t>обетонирования</a:t>
            </a:r>
            <a:r>
              <a:rPr lang="ru-RU" sz="2400" b="1" dirty="0"/>
              <a:t>; б – с </a:t>
            </a:r>
            <a:r>
              <a:rPr lang="ru-RU" sz="2400" b="1" dirty="0" err="1"/>
              <a:t>обетонированием</a:t>
            </a:r>
            <a:br>
              <a:rPr lang="ru-RU" sz="2400" b="1" dirty="0"/>
            </a:br>
            <a:endParaRPr lang="ru-RU" sz="2400" b="1" dirty="0"/>
          </a:p>
        </p:txBody>
      </p:sp>
      <p:sp>
        <p:nvSpPr>
          <p:cNvPr id="3" name="Содержимое 2"/>
          <p:cNvSpPr>
            <a:spLocks noGrp="1"/>
          </p:cNvSpPr>
          <p:nvPr>
            <p:ph idx="1"/>
          </p:nvPr>
        </p:nvSpPr>
        <p:spPr/>
        <p:txBody>
          <a:bodyPr/>
          <a:lstStyle/>
          <a:p>
            <a:endParaRPr lang="ru-RU"/>
          </a:p>
        </p:txBody>
      </p:sp>
      <p:pic>
        <p:nvPicPr>
          <p:cNvPr id="80898" name="Picture 2" descr="8-20"/>
          <p:cNvPicPr>
            <a:picLocks noChangeAspect="1" noChangeArrowheads="1"/>
          </p:cNvPicPr>
          <p:nvPr/>
        </p:nvPicPr>
        <p:blipFill>
          <a:blip r:embed="rId2" cstate="print"/>
          <a:srcRect l="28705" r="26314"/>
          <a:stretch>
            <a:fillRect/>
          </a:stretch>
        </p:blipFill>
        <p:spPr bwMode="auto">
          <a:xfrm>
            <a:off x="395536" y="1412776"/>
            <a:ext cx="5091833" cy="5263883"/>
          </a:xfrm>
          <a:prstGeom prst="rect">
            <a:avLst/>
          </a:prstGeom>
          <a:noFill/>
          <a:ln w="9525">
            <a:noFill/>
            <a:miter lim="800000"/>
            <a:headEnd/>
            <a:tailEnd/>
          </a:ln>
        </p:spPr>
      </p:pic>
      <p:sp>
        <p:nvSpPr>
          <p:cNvPr id="80899" name="Rectangle 3"/>
          <p:cNvSpPr>
            <a:spLocks noChangeArrowheads="1"/>
          </p:cNvSpPr>
          <p:nvPr/>
        </p:nvSpPr>
        <p:spPr bwMode="auto">
          <a:xfrm>
            <a:off x="5652120" y="2276872"/>
            <a:ext cx="320384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 затяжка,</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 уголок,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 подкладка- упор,</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 гайка,</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 опалубка,</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 натяжной болт,</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8 - бетон</a:t>
            </a:r>
            <a:endParaRPr kumimoji="0" lang="ru-RU"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lvl="0"/>
            <a:r>
              <a:rPr lang="ru-RU" sz="2800" b="1" dirty="0">
                <a:solidFill>
                  <a:schemeClr val="tx1"/>
                </a:solidFill>
                <a:latin typeface="Times New Roman" pitchFamily="18" charset="0"/>
                <a:ea typeface="Times New Roman" pitchFamily="18" charset="0"/>
                <a:cs typeface="Times New Roman" pitchFamily="18" charset="0"/>
              </a:rPr>
              <a:t>Усиление сборных многопустотных плит затяжками</a:t>
            </a:r>
            <a:endParaRPr lang="ru-RU" dirty="0"/>
          </a:p>
        </p:txBody>
      </p:sp>
      <p:sp>
        <p:nvSpPr>
          <p:cNvPr id="3" name="Содержимое 2"/>
          <p:cNvSpPr>
            <a:spLocks noGrp="1"/>
          </p:cNvSpPr>
          <p:nvPr>
            <p:ph idx="1"/>
          </p:nvPr>
        </p:nvSpPr>
        <p:spPr/>
        <p:txBody>
          <a:bodyPr/>
          <a:lstStyle/>
          <a:p>
            <a:endParaRPr lang="ru-RU" dirty="0"/>
          </a:p>
        </p:txBody>
      </p:sp>
      <p:pic>
        <p:nvPicPr>
          <p:cNvPr id="191490" name="Picture 2" descr="8-19"/>
          <p:cNvPicPr>
            <a:picLocks noChangeAspect="1" noChangeArrowheads="1"/>
          </p:cNvPicPr>
          <p:nvPr/>
        </p:nvPicPr>
        <p:blipFill>
          <a:blip r:embed="rId2" cstate="print"/>
          <a:srcRect l="23921" r="23921"/>
          <a:stretch>
            <a:fillRect/>
          </a:stretch>
        </p:blipFill>
        <p:spPr bwMode="auto">
          <a:xfrm>
            <a:off x="577358" y="1196752"/>
            <a:ext cx="4282674" cy="4929726"/>
          </a:xfrm>
          <a:prstGeom prst="rect">
            <a:avLst/>
          </a:prstGeom>
          <a:noFill/>
          <a:ln w="9525">
            <a:noFill/>
            <a:miter lim="800000"/>
            <a:headEnd/>
            <a:tailEnd/>
          </a:ln>
        </p:spPr>
      </p:pic>
      <p:sp>
        <p:nvSpPr>
          <p:cNvPr id="191491" name="Rectangle 3"/>
          <p:cNvSpPr>
            <a:spLocks noChangeArrowheads="1"/>
          </p:cNvSpPr>
          <p:nvPr/>
        </p:nvSpPr>
        <p:spPr bwMode="auto">
          <a:xfrm>
            <a:off x="251520" y="5805264"/>
            <a:ext cx="81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906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а, в – с предварительным напряжением;</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990600"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б – без предварительного напряжения</a:t>
            </a:r>
            <a:endParaRPr kumimoji="0" lang="ru-RU" sz="2400" b="0" i="0" u="none" strike="noStrike" cap="none" normalizeH="0" baseline="0" dirty="0">
              <a:ln>
                <a:noFill/>
              </a:ln>
              <a:solidFill>
                <a:schemeClr val="tx1"/>
              </a:solidFill>
              <a:effectLst/>
              <a:latin typeface="Arial" pitchFamily="34" charset="0"/>
              <a:cs typeface="Arial" pitchFamily="34" charset="0"/>
            </a:endParaRPr>
          </a:p>
        </p:txBody>
      </p:sp>
      <p:sp>
        <p:nvSpPr>
          <p:cNvPr id="191492" name="Rectangle 4"/>
          <p:cNvSpPr>
            <a:spLocks noChangeArrowheads="1"/>
          </p:cNvSpPr>
          <p:nvPr/>
        </p:nvSpPr>
        <p:spPr bwMode="auto">
          <a:xfrm>
            <a:off x="5652120" y="1340768"/>
            <a:ext cx="320384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 усиливаемая конструкция,</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 встречно-наклонные пластины,</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 дополнительная арматура,</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 уголок,</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 бетон,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 гайка, </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 ограничительная пластина,</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8 – анкер,</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9 – шайба,</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10 – упорный уголок</a:t>
            </a:r>
            <a:endParaRPr kumimoji="0" lang="ru-R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 pos="2636838" algn="ctr"/>
                <a:tab pos="5273675" algn="r"/>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457200" y="274638"/>
            <a:ext cx="8229600" cy="939800"/>
          </a:xfrm>
        </p:spPr>
        <p:txBody>
          <a:bodyPr/>
          <a:lstStyle/>
          <a:p>
            <a:r>
              <a:rPr lang="ru-RU" sz="2800" b="1"/>
              <a:t>Расчет при обеспечении совместной работы </a:t>
            </a:r>
            <a:br>
              <a:rPr lang="ru-RU" sz="2800" b="1"/>
            </a:br>
            <a:r>
              <a:rPr lang="ru-RU" sz="2800" b="1"/>
              <a:t>старого и нового бетона</a:t>
            </a:r>
          </a:p>
        </p:txBody>
      </p:sp>
      <p:pic>
        <p:nvPicPr>
          <p:cNvPr id="46083" name="Picture 2"/>
          <p:cNvPicPr>
            <a:picLocks noGrp="1" noChangeAspect="1" noChangeArrowheads="1"/>
          </p:cNvPicPr>
          <p:nvPr>
            <p:ph idx="1"/>
          </p:nvPr>
        </p:nvPicPr>
        <p:blipFill>
          <a:blip r:embed="rId2" cstate="print"/>
          <a:srcRect l="16853" t="32515" r="31059" b="12241"/>
          <a:stretch>
            <a:fillRect/>
          </a:stretch>
        </p:blipFill>
        <p:spPr>
          <a:xfrm>
            <a:off x="642938" y="1143000"/>
            <a:ext cx="8143875" cy="5451475"/>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457200" y="274638"/>
            <a:ext cx="8229600" cy="796925"/>
          </a:xfrm>
        </p:spPr>
        <p:txBody>
          <a:bodyPr/>
          <a:lstStyle/>
          <a:p>
            <a:pPr>
              <a:lnSpc>
                <a:spcPts val="2600"/>
              </a:lnSpc>
            </a:pPr>
            <a:r>
              <a:rPr lang="ru-RU" sz="2800" b="1"/>
              <a:t>Расчет при отсутствии надежного сцепления  между новым и старым бетоном</a:t>
            </a:r>
          </a:p>
        </p:txBody>
      </p:sp>
      <p:sp>
        <p:nvSpPr>
          <p:cNvPr id="48131" name="Содержимое 4"/>
          <p:cNvSpPr>
            <a:spLocks noGrp="1"/>
          </p:cNvSpPr>
          <p:nvPr>
            <p:ph idx="1"/>
          </p:nvPr>
        </p:nvSpPr>
        <p:spPr>
          <a:xfrm>
            <a:off x="457200" y="1143000"/>
            <a:ext cx="8229600" cy="4983163"/>
          </a:xfrm>
        </p:spPr>
        <p:txBody>
          <a:bodyPr/>
          <a:lstStyle/>
          <a:p>
            <a:r>
              <a:rPr lang="ru-RU" sz="2400">
                <a:latin typeface="Times New Roman" pitchFamily="18" charset="0"/>
                <a:cs typeface="Times New Roman" pitchFamily="18" charset="0"/>
              </a:rPr>
              <a:t>Допущение: частичное зацепление бетона не учитывается в запас прочности, а прогибы старого и нового элементов одинаковы. Тогда несущая способность усиливаемого и усиливающего элементов распределяется </a:t>
            </a:r>
            <a:r>
              <a:rPr lang="ru-RU" sz="2400" b="1" i="1">
                <a:latin typeface="Times New Roman" pitchFamily="18" charset="0"/>
                <a:cs typeface="Times New Roman" pitchFamily="18" charset="0"/>
              </a:rPr>
              <a:t>пропорционально жесткостям</a:t>
            </a:r>
            <a:r>
              <a:rPr lang="ru-RU" sz="2400">
                <a:latin typeface="Times New Roman" pitchFamily="18" charset="0"/>
                <a:cs typeface="Times New Roman" pitchFamily="18" charset="0"/>
              </a:rPr>
              <a:t>.</a:t>
            </a:r>
          </a:p>
          <a:p>
            <a:pPr algn="ctr">
              <a:buFontTx/>
              <a:buNone/>
            </a:pPr>
            <a:r>
              <a:rPr lang="en-US" sz="2400" b="1" i="1">
                <a:latin typeface="Times New Roman" pitchFamily="18" charset="0"/>
                <a:cs typeface="Times New Roman" pitchFamily="18" charset="0"/>
              </a:rPr>
              <a:t>M</a:t>
            </a:r>
            <a:r>
              <a:rPr lang="en-US" sz="2400" b="1" i="1" baseline="-25000">
                <a:latin typeface="Times New Roman" pitchFamily="18" charset="0"/>
                <a:cs typeface="Times New Roman" pitchFamily="18" charset="0"/>
              </a:rPr>
              <a:t>r</a:t>
            </a:r>
            <a:r>
              <a:rPr lang="en-US" sz="2400" b="1" i="1">
                <a:latin typeface="Times New Roman" pitchFamily="18" charset="0"/>
                <a:cs typeface="Times New Roman" pitchFamily="18" charset="0"/>
              </a:rPr>
              <a:t>/I</a:t>
            </a:r>
            <a:r>
              <a:rPr lang="en-US" sz="2400" b="1" i="1" baseline="-25000">
                <a:latin typeface="Times New Roman" pitchFamily="18" charset="0"/>
                <a:cs typeface="Times New Roman" pitchFamily="18" charset="0"/>
              </a:rPr>
              <a:t>r </a:t>
            </a:r>
            <a:r>
              <a:rPr lang="en-US" sz="2400" b="1" i="1">
                <a:latin typeface="Times New Roman" pitchFamily="18" charset="0"/>
                <a:cs typeface="Times New Roman" pitchFamily="18" charset="0"/>
              </a:rPr>
              <a:t>E</a:t>
            </a:r>
            <a:r>
              <a:rPr lang="en-US" sz="2400" b="1" i="1" baseline="-25000">
                <a:latin typeface="Times New Roman" pitchFamily="18" charset="0"/>
                <a:cs typeface="Times New Roman" pitchFamily="18" charset="0"/>
              </a:rPr>
              <a:t>r </a:t>
            </a:r>
            <a:r>
              <a:rPr lang="en-US" sz="2400" b="1" i="1">
                <a:latin typeface="Times New Roman" pitchFamily="18" charset="0"/>
                <a:cs typeface="Times New Roman" pitchFamily="18" charset="0"/>
              </a:rPr>
              <a:t>= M</a:t>
            </a:r>
            <a:r>
              <a:rPr lang="en-US" sz="2400" b="1" i="1" baseline="-25000">
                <a:latin typeface="Times New Roman" pitchFamily="18" charset="0"/>
                <a:cs typeface="Times New Roman" pitchFamily="18" charset="0"/>
              </a:rPr>
              <a:t>0</a:t>
            </a:r>
            <a:r>
              <a:rPr lang="en-US" sz="2400" b="1" i="1">
                <a:latin typeface="Times New Roman" pitchFamily="18" charset="0"/>
                <a:cs typeface="Times New Roman" pitchFamily="18" charset="0"/>
              </a:rPr>
              <a:t>/I</a:t>
            </a:r>
            <a:r>
              <a:rPr lang="en-US" sz="2400" b="1" i="1" baseline="-25000">
                <a:latin typeface="Times New Roman" pitchFamily="18" charset="0"/>
                <a:cs typeface="Times New Roman" pitchFamily="18" charset="0"/>
              </a:rPr>
              <a:t>0 </a:t>
            </a:r>
            <a:r>
              <a:rPr lang="en-US" sz="2400" b="1" i="1">
                <a:latin typeface="Times New Roman" pitchFamily="18" charset="0"/>
                <a:cs typeface="Times New Roman" pitchFamily="18" charset="0"/>
              </a:rPr>
              <a:t>E</a:t>
            </a:r>
            <a:r>
              <a:rPr lang="en-US" sz="2400" b="1" i="1" baseline="-25000">
                <a:latin typeface="Times New Roman" pitchFamily="18" charset="0"/>
                <a:cs typeface="Times New Roman" pitchFamily="18" charset="0"/>
              </a:rPr>
              <a:t>0</a:t>
            </a:r>
          </a:p>
          <a:p>
            <a:r>
              <a:rPr lang="ru-RU" sz="2400">
                <a:latin typeface="Times New Roman" pitchFamily="18" charset="0"/>
                <a:cs typeface="Times New Roman" pitchFamily="18" charset="0"/>
              </a:rPr>
              <a:t>где</a:t>
            </a:r>
            <a:r>
              <a:rPr lang="en-US" sz="2400" baseline="-25000">
                <a:latin typeface="Times New Roman" pitchFamily="18" charset="0"/>
                <a:cs typeface="Times New Roman" pitchFamily="18" charset="0"/>
              </a:rPr>
              <a:t> </a:t>
            </a:r>
            <a:r>
              <a:rPr lang="ru-RU" sz="2400" baseline="-25000">
                <a:latin typeface="Times New Roman" pitchFamily="18" charset="0"/>
                <a:cs typeface="Times New Roman" pitchFamily="18" charset="0"/>
              </a:rPr>
              <a:t> </a:t>
            </a:r>
            <a:r>
              <a:rPr lang="en-US" sz="2400" b="1" i="1">
                <a:latin typeface="Times New Roman" pitchFamily="18" charset="0"/>
                <a:cs typeface="Times New Roman" pitchFamily="18" charset="0"/>
              </a:rPr>
              <a:t>M</a:t>
            </a:r>
            <a:r>
              <a:rPr lang="en-US" sz="2400" b="1" i="1" baseline="-25000">
                <a:latin typeface="Times New Roman" pitchFamily="18" charset="0"/>
                <a:cs typeface="Times New Roman" pitchFamily="18" charset="0"/>
              </a:rPr>
              <a:t>0</a:t>
            </a:r>
            <a:r>
              <a:rPr lang="en-US" sz="2400" b="1" i="1">
                <a:latin typeface="Times New Roman" pitchFamily="18" charset="0"/>
                <a:cs typeface="Times New Roman" pitchFamily="18" charset="0"/>
              </a:rPr>
              <a:t>, I</a:t>
            </a:r>
            <a:r>
              <a:rPr lang="en-US" sz="2400" b="1" i="1" baseline="-25000">
                <a:latin typeface="Times New Roman" pitchFamily="18" charset="0"/>
                <a:cs typeface="Times New Roman" pitchFamily="18" charset="0"/>
              </a:rPr>
              <a:t>0 </a:t>
            </a:r>
            <a:r>
              <a:rPr lang="en-US" sz="2400" b="1" i="1">
                <a:latin typeface="Times New Roman" pitchFamily="18" charset="0"/>
                <a:cs typeface="Times New Roman" pitchFamily="18" charset="0"/>
              </a:rPr>
              <a:t>, E</a:t>
            </a:r>
            <a:r>
              <a:rPr lang="en-US" sz="2400" b="1" i="1" baseline="-25000">
                <a:latin typeface="Times New Roman" pitchFamily="18" charset="0"/>
                <a:cs typeface="Times New Roman" pitchFamily="18" charset="0"/>
              </a:rPr>
              <a:t>0 </a:t>
            </a:r>
            <a:r>
              <a:rPr lang="ru-RU" sz="2400" b="1" i="1" baseline="-25000">
                <a:latin typeface="Times New Roman" pitchFamily="18" charset="0"/>
                <a:cs typeface="Times New Roman" pitchFamily="18" charset="0"/>
              </a:rPr>
              <a:t> </a:t>
            </a:r>
            <a:r>
              <a:rPr lang="ru-RU" sz="2400">
                <a:latin typeface="Times New Roman" pitchFamily="18" charset="0"/>
                <a:cs typeface="Times New Roman" pitchFamily="18" charset="0"/>
              </a:rPr>
              <a:t>и</a:t>
            </a:r>
            <a:r>
              <a:rPr lang="ru-RU" sz="2400" baseline="-25000">
                <a:latin typeface="Times New Roman" pitchFamily="18" charset="0"/>
                <a:cs typeface="Times New Roman" pitchFamily="18" charset="0"/>
              </a:rPr>
              <a:t> </a:t>
            </a:r>
            <a:r>
              <a:rPr lang="en-US" sz="2400" b="1" i="1">
                <a:latin typeface="Times New Roman" pitchFamily="18" charset="0"/>
                <a:cs typeface="Times New Roman" pitchFamily="18" charset="0"/>
              </a:rPr>
              <a:t>M</a:t>
            </a:r>
            <a:r>
              <a:rPr lang="en-US" sz="2400" b="1" i="1" baseline="-25000">
                <a:latin typeface="Times New Roman" pitchFamily="18" charset="0"/>
                <a:cs typeface="Times New Roman" pitchFamily="18" charset="0"/>
              </a:rPr>
              <a:t>r</a:t>
            </a:r>
            <a:r>
              <a:rPr lang="en-US" sz="2400" b="1" i="1">
                <a:latin typeface="Times New Roman" pitchFamily="18" charset="0"/>
                <a:cs typeface="Times New Roman" pitchFamily="18" charset="0"/>
              </a:rPr>
              <a:t> , I</a:t>
            </a:r>
            <a:r>
              <a:rPr lang="en-US" sz="2400" b="1" i="1" baseline="-25000">
                <a:latin typeface="Times New Roman" pitchFamily="18" charset="0"/>
                <a:cs typeface="Times New Roman" pitchFamily="18" charset="0"/>
              </a:rPr>
              <a:t>r </a:t>
            </a:r>
            <a:r>
              <a:rPr lang="en-US" sz="2400" b="1" i="1">
                <a:latin typeface="Times New Roman" pitchFamily="18" charset="0"/>
                <a:cs typeface="Times New Roman" pitchFamily="18" charset="0"/>
              </a:rPr>
              <a:t>, E</a:t>
            </a:r>
            <a:r>
              <a:rPr lang="en-US" sz="2400" b="1" i="1" baseline="-25000">
                <a:latin typeface="Times New Roman" pitchFamily="18" charset="0"/>
                <a:cs typeface="Times New Roman" pitchFamily="18" charset="0"/>
              </a:rPr>
              <a:t>r </a:t>
            </a:r>
            <a:r>
              <a:rPr lang="en-US" sz="2400" b="1" i="1">
                <a:latin typeface="Times New Roman" pitchFamily="18" charset="0"/>
                <a:cs typeface="Times New Roman" pitchFamily="18" charset="0"/>
              </a:rPr>
              <a:t>=</a:t>
            </a:r>
            <a:r>
              <a:rPr lang="en-US" sz="2400">
                <a:latin typeface="Times New Roman" pitchFamily="18" charset="0"/>
                <a:cs typeface="Times New Roman" pitchFamily="18" charset="0"/>
              </a:rPr>
              <a:t>– </a:t>
            </a:r>
            <a:r>
              <a:rPr lang="ru-RU" sz="2400">
                <a:latin typeface="Times New Roman" pitchFamily="18" charset="0"/>
                <a:cs typeface="Times New Roman" pitchFamily="18" charset="0"/>
              </a:rPr>
              <a:t>изгибающие моменты, моменты инерции и модули деформаций соответственно усиливаемого и усиливающего элементов.</a:t>
            </a:r>
          </a:p>
          <a:p>
            <a:r>
              <a:rPr lang="ru-RU" sz="2400">
                <a:latin typeface="Times New Roman" pitchFamily="18" charset="0"/>
                <a:cs typeface="Times New Roman" pitchFamily="18" charset="0"/>
              </a:rPr>
              <a:t>Требуемый момент инерции усиливающего элемента при</a:t>
            </a:r>
            <a:r>
              <a:rPr lang="en-US" sz="2400">
                <a:latin typeface="Times New Roman" pitchFamily="18" charset="0"/>
                <a:cs typeface="Times New Roman" pitchFamily="18" charset="0"/>
              </a:rPr>
              <a:t> </a:t>
            </a:r>
            <a:r>
              <a:rPr lang="en-US" sz="2400" b="1" i="1">
                <a:latin typeface="Times New Roman" pitchFamily="18" charset="0"/>
                <a:cs typeface="Times New Roman" pitchFamily="18" charset="0"/>
              </a:rPr>
              <a:t>E</a:t>
            </a:r>
            <a:r>
              <a:rPr lang="en-US" sz="2400" b="1" i="1" baseline="-25000">
                <a:latin typeface="Times New Roman" pitchFamily="18" charset="0"/>
                <a:cs typeface="Times New Roman" pitchFamily="18" charset="0"/>
              </a:rPr>
              <a:t>r </a:t>
            </a:r>
            <a:r>
              <a:rPr lang="en-US" sz="2400" b="1" i="1">
                <a:latin typeface="Times New Roman" pitchFamily="18" charset="0"/>
                <a:cs typeface="Times New Roman" pitchFamily="18" charset="0"/>
              </a:rPr>
              <a:t>=E</a:t>
            </a:r>
            <a:r>
              <a:rPr lang="ru-RU" sz="2400" b="1" i="1" baseline="-25000">
                <a:latin typeface="Times New Roman" pitchFamily="18" charset="0"/>
                <a:cs typeface="Times New Roman" pitchFamily="18" charset="0"/>
              </a:rPr>
              <a:t>0</a:t>
            </a:r>
            <a:r>
              <a:rPr lang="en-US" sz="2400" b="1" i="1" baseline="-25000">
                <a:latin typeface="Times New Roman" pitchFamily="18" charset="0"/>
                <a:cs typeface="Times New Roman" pitchFamily="18" charset="0"/>
              </a:rPr>
              <a:t> </a:t>
            </a:r>
            <a:r>
              <a:rPr lang="ru-RU" sz="2400">
                <a:latin typeface="Times New Roman" pitchFamily="18" charset="0"/>
                <a:cs typeface="Times New Roman" pitchFamily="18" charset="0"/>
              </a:rPr>
              <a:t>определяется	</a:t>
            </a:r>
            <a:r>
              <a:rPr lang="ru-RU" sz="1800">
                <a:latin typeface="Times New Roman" pitchFamily="18" charset="0"/>
                <a:cs typeface="Times New Roman" pitchFamily="18" charset="0"/>
              </a:rPr>
              <a:t>		 .					</a:t>
            </a:r>
            <a:r>
              <a:rPr lang="en-US" sz="2400" b="1" i="1">
                <a:latin typeface="Times New Roman" pitchFamily="18" charset="0"/>
                <a:cs typeface="Times New Roman" pitchFamily="18" charset="0"/>
              </a:rPr>
              <a:t>I</a:t>
            </a:r>
            <a:r>
              <a:rPr lang="en-US" sz="2400" b="1" i="1" baseline="-25000">
                <a:latin typeface="Times New Roman" pitchFamily="18" charset="0"/>
                <a:cs typeface="Times New Roman" pitchFamily="18" charset="0"/>
              </a:rPr>
              <a:t>r  </a:t>
            </a:r>
            <a:r>
              <a:rPr lang="en-US" sz="2400" b="1" i="1">
                <a:latin typeface="Times New Roman" pitchFamily="18" charset="0"/>
                <a:cs typeface="Times New Roman" pitchFamily="18" charset="0"/>
              </a:rPr>
              <a:t>= (M-M</a:t>
            </a:r>
            <a:r>
              <a:rPr lang="en-US" sz="2400" b="1" i="1" baseline="-25000">
                <a:latin typeface="Times New Roman" pitchFamily="18" charset="0"/>
                <a:cs typeface="Times New Roman" pitchFamily="18" charset="0"/>
              </a:rPr>
              <a:t>0</a:t>
            </a:r>
            <a:r>
              <a:rPr lang="en-US" sz="2400" b="1" i="1">
                <a:latin typeface="Times New Roman" pitchFamily="18" charset="0"/>
                <a:cs typeface="Times New Roman" pitchFamily="18" charset="0"/>
              </a:rPr>
              <a:t>)I</a:t>
            </a:r>
            <a:r>
              <a:rPr lang="en-US" sz="2400" b="1" i="1" baseline="-25000">
                <a:latin typeface="Times New Roman" pitchFamily="18" charset="0"/>
                <a:cs typeface="Times New Roman" pitchFamily="18" charset="0"/>
              </a:rPr>
              <a:t>0 </a:t>
            </a:r>
            <a:r>
              <a:rPr lang="en-US" sz="2400" b="1" i="1">
                <a:latin typeface="Times New Roman" pitchFamily="18" charset="0"/>
                <a:cs typeface="Times New Roman" pitchFamily="18" charset="0"/>
              </a:rPr>
              <a:t>/M</a:t>
            </a:r>
            <a:r>
              <a:rPr lang="en-US" sz="2400" b="1" i="1" baseline="-25000">
                <a:latin typeface="Times New Roman" pitchFamily="18" charset="0"/>
                <a:cs typeface="Times New Roman" pitchFamily="18" charset="0"/>
              </a:rPr>
              <a:t>0</a:t>
            </a:r>
          </a:p>
          <a:p>
            <a:r>
              <a:rPr lang="ru-RU" sz="2400">
                <a:latin typeface="Times New Roman" pitchFamily="18" charset="0"/>
                <a:cs typeface="Times New Roman" pitchFamily="18" charset="0"/>
              </a:rPr>
              <a:t>где</a:t>
            </a:r>
            <a:r>
              <a:rPr lang="en-US" sz="2400" baseline="-25000">
                <a:latin typeface="Times New Roman" pitchFamily="18" charset="0"/>
                <a:cs typeface="Times New Roman" pitchFamily="18" charset="0"/>
              </a:rPr>
              <a:t> </a:t>
            </a:r>
            <a:r>
              <a:rPr lang="ru-RU" sz="2400" baseline="-25000">
                <a:latin typeface="Times New Roman" pitchFamily="18" charset="0"/>
                <a:cs typeface="Times New Roman" pitchFamily="18" charset="0"/>
              </a:rPr>
              <a:t> </a:t>
            </a:r>
            <a:r>
              <a:rPr lang="en-US" sz="2400" b="1" i="1">
                <a:latin typeface="Times New Roman" pitchFamily="18" charset="0"/>
                <a:cs typeface="Times New Roman" pitchFamily="18" charset="0"/>
              </a:rPr>
              <a:t>M</a:t>
            </a:r>
            <a:r>
              <a:rPr lang="en-US" sz="2400" b="1" i="1" baseline="-25000">
                <a:latin typeface="Times New Roman" pitchFamily="18" charset="0"/>
                <a:cs typeface="Times New Roman" pitchFamily="18" charset="0"/>
              </a:rPr>
              <a:t>0</a:t>
            </a:r>
            <a:r>
              <a:rPr lang="en-US" sz="2400" b="1" i="1">
                <a:latin typeface="Times New Roman" pitchFamily="18" charset="0"/>
                <a:cs typeface="Times New Roman" pitchFamily="18" charset="0"/>
              </a:rPr>
              <a:t>, - </a:t>
            </a:r>
            <a:r>
              <a:rPr lang="ru-RU" sz="2400">
                <a:latin typeface="Times New Roman" pitchFamily="18" charset="0"/>
                <a:cs typeface="Times New Roman" pitchFamily="18" charset="0"/>
              </a:rPr>
              <a:t>общий изгибающий момент на усиленную балку.</a:t>
            </a:r>
          </a:p>
          <a:p>
            <a:endParaRPr lang="ru-RU" sz="1800">
              <a:latin typeface="Times New Roman" pitchFamily="18" charset="0"/>
              <a:cs typeface="Times New Roman" pitchFamily="18" charset="0"/>
            </a:endParaRPr>
          </a:p>
          <a:p>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457200" y="274638"/>
            <a:ext cx="8229600" cy="939800"/>
          </a:xfrm>
        </p:spPr>
        <p:txBody>
          <a:bodyPr/>
          <a:lstStyle/>
          <a:p>
            <a:pPr>
              <a:lnSpc>
                <a:spcPts val="2600"/>
              </a:lnSpc>
            </a:pPr>
            <a:r>
              <a:rPr lang="ru-RU" sz="2800" b="1"/>
              <a:t>Расчет при установке дополнительной арматуры в растянутой зоне</a:t>
            </a:r>
          </a:p>
        </p:txBody>
      </p:sp>
      <p:sp>
        <p:nvSpPr>
          <p:cNvPr id="49155" name="Содержимое 2"/>
          <p:cNvSpPr>
            <a:spLocks noGrp="1"/>
          </p:cNvSpPr>
          <p:nvPr>
            <p:ph idx="1"/>
          </p:nvPr>
        </p:nvSpPr>
        <p:spPr>
          <a:xfrm>
            <a:off x="457200" y="1357313"/>
            <a:ext cx="8229600" cy="4768850"/>
          </a:xfrm>
        </p:spPr>
        <p:txBody>
          <a:bodyPr/>
          <a:lstStyle/>
          <a:p>
            <a:r>
              <a:rPr lang="ru-RU" sz="2400">
                <a:latin typeface="Times New Roman" pitchFamily="18" charset="0"/>
                <a:cs typeface="Times New Roman" pitchFamily="18" charset="0"/>
              </a:rPr>
              <a:t>При усилении установкой арматуры в растянутой зоне (наращиванием арматуры) удобнее в начале задаваться площадью дополнительной арматуры. Тогда условия прочности сечения</a:t>
            </a:r>
          </a:p>
          <a:p>
            <a:pPr algn="ctr">
              <a:buFontTx/>
              <a:buNone/>
            </a:pPr>
            <a:r>
              <a:rPr lang="en-US" sz="2400" i="1">
                <a:latin typeface="Times New Roman" pitchFamily="18" charset="0"/>
                <a:cs typeface="Times New Roman" pitchFamily="18" charset="0"/>
              </a:rPr>
              <a:t>M ≤ R</a:t>
            </a:r>
            <a:r>
              <a:rPr lang="en-US" sz="2400" i="1" baseline="-25000">
                <a:latin typeface="Times New Roman" pitchFamily="18" charset="0"/>
                <a:cs typeface="Times New Roman" pitchFamily="18" charset="0"/>
              </a:rPr>
              <a:t>b </a:t>
            </a:r>
            <a:r>
              <a:rPr lang="en-US" sz="2400" i="1">
                <a:latin typeface="Times New Roman" pitchFamily="18" charset="0"/>
                <a:cs typeface="Times New Roman" pitchFamily="18" charset="0"/>
              </a:rPr>
              <a:t>bx(h</a:t>
            </a:r>
            <a:r>
              <a:rPr lang="en-US" sz="2400" i="1" baseline="-25000">
                <a:latin typeface="Times New Roman" pitchFamily="18" charset="0"/>
                <a:cs typeface="Times New Roman" pitchFamily="18" charset="0"/>
              </a:rPr>
              <a:t>0 </a:t>
            </a:r>
            <a:r>
              <a:rPr lang="en-US" sz="2400" i="1">
                <a:latin typeface="Times New Roman" pitchFamily="18" charset="0"/>
                <a:cs typeface="Times New Roman" pitchFamily="18" charset="0"/>
              </a:rPr>
              <a:t>– 0,5x) </a:t>
            </a:r>
            <a:r>
              <a:rPr lang="ru-RU" sz="2400" i="1">
                <a:latin typeface="Times New Roman" pitchFamily="18" charset="0"/>
                <a:cs typeface="Times New Roman" pitchFamily="18" charset="0"/>
              </a:rPr>
              <a:t>+</a:t>
            </a:r>
            <a:r>
              <a:rPr lang="en-US" sz="2400" i="1">
                <a:latin typeface="Times New Roman" pitchFamily="18" charset="0"/>
                <a:cs typeface="Times New Roman" pitchFamily="18" charset="0"/>
              </a:rPr>
              <a:t> R</a:t>
            </a:r>
            <a:r>
              <a:rPr lang="en-US" sz="2400" i="1" baseline="-25000">
                <a:latin typeface="Times New Roman" pitchFamily="18" charset="0"/>
                <a:cs typeface="Times New Roman" pitchFamily="18" charset="0"/>
              </a:rPr>
              <a:t>sr</a:t>
            </a:r>
            <a:r>
              <a:rPr lang="en-US" sz="2400" i="1">
                <a:latin typeface="Times New Roman" pitchFamily="18" charset="0"/>
                <a:cs typeface="Times New Roman" pitchFamily="18" charset="0"/>
              </a:rPr>
              <a:t> A</a:t>
            </a:r>
            <a:r>
              <a:rPr lang="en-US" sz="2400" i="1" baseline="-25000">
                <a:latin typeface="Times New Roman" pitchFamily="18" charset="0"/>
                <a:cs typeface="Times New Roman" pitchFamily="18" charset="0"/>
              </a:rPr>
              <a:t>sr</a:t>
            </a:r>
            <a:r>
              <a:rPr lang="en-US" sz="2400" i="1">
                <a:latin typeface="Times New Roman" pitchFamily="18" charset="0"/>
                <a:cs typeface="Times New Roman" pitchFamily="18" charset="0"/>
              </a:rPr>
              <a:t> (h</a:t>
            </a:r>
            <a:r>
              <a:rPr lang="en-US" sz="2400" i="1" baseline="-25000">
                <a:latin typeface="Times New Roman" pitchFamily="18" charset="0"/>
                <a:cs typeface="Times New Roman" pitchFamily="18" charset="0"/>
              </a:rPr>
              <a:t>0r</a:t>
            </a:r>
            <a:r>
              <a:rPr lang="en-US" sz="2400" i="1">
                <a:latin typeface="Times New Roman" pitchFamily="18" charset="0"/>
                <a:cs typeface="Times New Roman" pitchFamily="18" charset="0"/>
              </a:rPr>
              <a:t> -h</a:t>
            </a:r>
            <a:r>
              <a:rPr lang="en-US" sz="2400" i="1" baseline="-25000">
                <a:latin typeface="Times New Roman" pitchFamily="18" charset="0"/>
                <a:cs typeface="Times New Roman" pitchFamily="18" charset="0"/>
              </a:rPr>
              <a:t>0 </a:t>
            </a:r>
            <a:r>
              <a:rPr lang="en-US" sz="2400" i="1">
                <a:latin typeface="Times New Roman" pitchFamily="18" charset="0"/>
                <a:cs typeface="Times New Roman" pitchFamily="18" charset="0"/>
              </a:rPr>
              <a:t>)</a:t>
            </a:r>
            <a:r>
              <a:rPr lang="ru-RU" sz="2400">
                <a:latin typeface="Times New Roman" pitchFamily="18" charset="0"/>
                <a:cs typeface="Times New Roman" pitchFamily="18" charset="0"/>
              </a:rPr>
              <a:t>	</a:t>
            </a:r>
          </a:p>
          <a:p>
            <a:r>
              <a:rPr lang="ru-RU" sz="2400">
                <a:latin typeface="Times New Roman" pitchFamily="18" charset="0"/>
                <a:cs typeface="Times New Roman" pitchFamily="18" charset="0"/>
              </a:rPr>
              <a:t>где </a:t>
            </a:r>
            <a:r>
              <a:rPr lang="en-US" sz="2400" i="1">
                <a:latin typeface="Times New Roman" pitchFamily="18" charset="0"/>
                <a:cs typeface="Times New Roman" pitchFamily="18" charset="0"/>
              </a:rPr>
              <a:t>h</a:t>
            </a:r>
            <a:r>
              <a:rPr lang="ru-RU" sz="2400" i="1" baseline="-25000">
                <a:latin typeface="Times New Roman" pitchFamily="18" charset="0"/>
                <a:cs typeface="Times New Roman" pitchFamily="18" charset="0"/>
              </a:rPr>
              <a:t>0</a:t>
            </a:r>
            <a:r>
              <a:rPr lang="en-US" sz="2400" i="1" baseline="-25000">
                <a:latin typeface="Times New Roman" pitchFamily="18" charset="0"/>
                <a:cs typeface="Times New Roman" pitchFamily="18" charset="0"/>
              </a:rPr>
              <a:t>r</a:t>
            </a:r>
            <a:r>
              <a:rPr lang="ru-RU" sz="2400">
                <a:latin typeface="Times New Roman" pitchFamily="18" charset="0"/>
                <a:cs typeface="Times New Roman" pitchFamily="18" charset="0"/>
              </a:rPr>
              <a:t> – рабочая высота усиливающей арматуры.</a:t>
            </a:r>
          </a:p>
          <a:p>
            <a:r>
              <a:rPr lang="ru-RU" sz="2400">
                <a:latin typeface="Times New Roman" pitchFamily="18" charset="0"/>
                <a:cs typeface="Times New Roman" pitchFamily="18" charset="0"/>
              </a:rPr>
              <a:t>Высота сжатой зоны определяется</a:t>
            </a:r>
          </a:p>
          <a:p>
            <a:pPr>
              <a:buFontTx/>
              <a:buNone/>
            </a:pPr>
            <a:r>
              <a:rPr lang="ru-RU" sz="2400">
                <a:latin typeface="Times New Roman" pitchFamily="18" charset="0"/>
                <a:cs typeface="Times New Roman" pitchFamily="18" charset="0"/>
              </a:rPr>
              <a:t>				</a:t>
            </a:r>
            <a:r>
              <a:rPr lang="en-US" sz="2400" i="1">
                <a:latin typeface="Times New Roman" pitchFamily="18" charset="0"/>
                <a:cs typeface="Times New Roman" pitchFamily="18" charset="0"/>
              </a:rPr>
              <a:t>x = (R</a:t>
            </a:r>
            <a:r>
              <a:rPr lang="en-US" sz="2400" i="1" baseline="-25000">
                <a:latin typeface="Times New Roman" pitchFamily="18" charset="0"/>
                <a:cs typeface="Times New Roman" pitchFamily="18" charset="0"/>
              </a:rPr>
              <a:t>s</a:t>
            </a:r>
            <a:r>
              <a:rPr lang="en-US" sz="2400" i="1">
                <a:latin typeface="Times New Roman" pitchFamily="18" charset="0"/>
                <a:cs typeface="Times New Roman" pitchFamily="18" charset="0"/>
              </a:rPr>
              <a:t> A</a:t>
            </a:r>
            <a:r>
              <a:rPr lang="en-US" sz="2400" i="1" baseline="-25000">
                <a:latin typeface="Times New Roman" pitchFamily="18" charset="0"/>
                <a:cs typeface="Times New Roman" pitchFamily="18" charset="0"/>
              </a:rPr>
              <a:t>s</a:t>
            </a:r>
            <a:r>
              <a:rPr lang="en-US" sz="2400" i="1">
                <a:latin typeface="Times New Roman" pitchFamily="18" charset="0"/>
                <a:cs typeface="Times New Roman" pitchFamily="18" charset="0"/>
              </a:rPr>
              <a:t> + R</a:t>
            </a:r>
            <a:r>
              <a:rPr lang="en-US" sz="2400" i="1" baseline="-25000">
                <a:latin typeface="Times New Roman" pitchFamily="18" charset="0"/>
                <a:cs typeface="Times New Roman" pitchFamily="18" charset="0"/>
              </a:rPr>
              <a:t>sr</a:t>
            </a:r>
            <a:r>
              <a:rPr lang="en-US" sz="2400" i="1">
                <a:latin typeface="Times New Roman" pitchFamily="18" charset="0"/>
                <a:cs typeface="Times New Roman" pitchFamily="18" charset="0"/>
              </a:rPr>
              <a:t> A</a:t>
            </a:r>
            <a:r>
              <a:rPr lang="en-US" sz="2400" i="1" baseline="-25000">
                <a:latin typeface="Times New Roman" pitchFamily="18" charset="0"/>
                <a:cs typeface="Times New Roman" pitchFamily="18" charset="0"/>
              </a:rPr>
              <a:t>sr</a:t>
            </a:r>
            <a:r>
              <a:rPr lang="en-US" sz="2400" i="1">
                <a:latin typeface="Times New Roman" pitchFamily="18" charset="0"/>
                <a:cs typeface="Times New Roman" pitchFamily="18" charset="0"/>
              </a:rPr>
              <a:t>)/R</a:t>
            </a:r>
            <a:r>
              <a:rPr lang="en-US" sz="2400" i="1" baseline="-25000">
                <a:latin typeface="Times New Roman" pitchFamily="18" charset="0"/>
                <a:cs typeface="Times New Roman" pitchFamily="18" charset="0"/>
              </a:rPr>
              <a:t>b </a:t>
            </a:r>
            <a:r>
              <a:rPr lang="en-US" sz="2400" i="1">
                <a:latin typeface="Times New Roman" pitchFamily="18" charset="0"/>
                <a:cs typeface="Times New Roman" pitchFamily="18" charset="0"/>
              </a:rPr>
              <a:t>b</a:t>
            </a:r>
            <a:endParaRPr lang="ru-RU" sz="2400">
              <a:latin typeface="Times New Roman" pitchFamily="18" charset="0"/>
              <a:cs typeface="Times New Roman" pitchFamily="18" charset="0"/>
            </a:endParaRPr>
          </a:p>
          <a:p>
            <a:r>
              <a:rPr lang="ru-RU" sz="2400">
                <a:latin typeface="Times New Roman" pitchFamily="18" charset="0"/>
                <a:cs typeface="Times New Roman" pitchFamily="18" charset="0"/>
              </a:rPr>
              <a:t>Видно, что усиление достигается за счет увеличения высоты сжатой зоны бетона. При этом важно соблюдать условие </a:t>
            </a:r>
            <a:r>
              <a:rPr lang="en-US" sz="2400" i="1">
                <a:latin typeface="Times New Roman" pitchFamily="18" charset="0"/>
                <a:cs typeface="Times New Roman" pitchFamily="18" charset="0"/>
              </a:rPr>
              <a:t>x &lt; x </a:t>
            </a:r>
            <a:r>
              <a:rPr lang="en-US" sz="2400" i="1" baseline="-25000">
                <a:latin typeface="Times New Roman" pitchFamily="18" charset="0"/>
                <a:cs typeface="Times New Roman" pitchFamily="18" charset="0"/>
              </a:rPr>
              <a:t>R</a:t>
            </a:r>
            <a:r>
              <a:rPr lang="ru-RU" sz="2400" i="1">
                <a:latin typeface="Times New Roman" pitchFamily="18" charset="0"/>
                <a:cs typeface="Times New Roman" pitchFamily="18" charset="0"/>
              </a:rPr>
              <a:t>.</a:t>
            </a:r>
            <a:endParaRPr lang="ru-RU"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35565"/>
            <a:ext cx="8229600" cy="439737"/>
          </a:xfrm>
        </p:spPr>
        <p:txBody>
          <a:bodyPr/>
          <a:lstStyle/>
          <a:p>
            <a:r>
              <a:rPr lang="ru-RU" sz="2800" dirty="0" err="1">
                <a:solidFill>
                  <a:schemeClr val="tx1"/>
                </a:solidFill>
              </a:rPr>
              <a:t>Посилення</a:t>
            </a:r>
            <a:r>
              <a:rPr lang="ru-RU" sz="2800" dirty="0">
                <a:solidFill>
                  <a:schemeClr val="tx1"/>
                </a:solidFill>
              </a:rPr>
              <a:t> </a:t>
            </a:r>
            <a:r>
              <a:rPr lang="ru-RU" sz="2800" dirty="0" err="1">
                <a:solidFill>
                  <a:schemeClr val="tx1"/>
                </a:solidFill>
              </a:rPr>
              <a:t>збільшенням</a:t>
            </a:r>
            <a:r>
              <a:rPr lang="ru-RU" sz="2800" dirty="0">
                <a:solidFill>
                  <a:schemeClr val="tx1"/>
                </a:solidFill>
              </a:rPr>
              <a:t> </a:t>
            </a:r>
            <a:r>
              <a:rPr lang="ru-RU" sz="2800" dirty="0" err="1">
                <a:solidFill>
                  <a:schemeClr val="tx1"/>
                </a:solidFill>
              </a:rPr>
              <a:t>перерізу</a:t>
            </a:r>
            <a:endParaRPr lang="ru-RU" dirty="0"/>
          </a:p>
        </p:txBody>
      </p:sp>
      <p:sp>
        <p:nvSpPr>
          <p:cNvPr id="3" name="Содержимое 2"/>
          <p:cNvSpPr>
            <a:spLocks noGrp="1"/>
          </p:cNvSpPr>
          <p:nvPr>
            <p:ph idx="1"/>
          </p:nvPr>
        </p:nvSpPr>
        <p:spPr>
          <a:xfrm>
            <a:off x="0" y="475303"/>
            <a:ext cx="9144000" cy="6266066"/>
          </a:xfrm>
        </p:spPr>
        <p:txBody>
          <a:bodyPr/>
          <a:lstStyle/>
          <a:p>
            <a:pPr marL="0" indent="0">
              <a:buNone/>
              <a:defRPr/>
            </a:pPr>
            <a:r>
              <a:rPr lang="uk-UA" sz="2000" dirty="0"/>
              <a:t>За статичною схемою роботи посилення здійснюється </a:t>
            </a:r>
            <a:r>
              <a:rPr lang="uk-UA" sz="2000" dirty="0" err="1"/>
              <a:t>обетонуванням</a:t>
            </a:r>
            <a:r>
              <a:rPr lang="uk-UA" sz="2000" dirty="0"/>
              <a:t> або армуванням.</a:t>
            </a:r>
          </a:p>
          <a:p>
            <a:pPr marL="0" indent="0">
              <a:buNone/>
              <a:defRPr/>
            </a:pPr>
            <a:r>
              <a:rPr lang="uk-UA" sz="2000" dirty="0"/>
              <a:t>Армування виконується:</a:t>
            </a:r>
          </a:p>
          <a:p>
            <a:pPr>
              <a:defRPr/>
            </a:pPr>
            <a:r>
              <a:rPr lang="uk-UA" sz="2000" dirty="0"/>
              <a:t>за схемою роботи - поздовжнім та (або) поперечним, за видом арматури - з канатів, гнучких стрижнів, профільованих або листових матеріалів;</a:t>
            </a:r>
          </a:p>
          <a:p>
            <a:pPr>
              <a:defRPr/>
            </a:pPr>
            <a:r>
              <a:rPr lang="uk-UA" sz="2000" dirty="0"/>
              <a:t>за матеріалом арматури - із сталі або синтетичних матеріалів.</a:t>
            </a:r>
          </a:p>
          <a:p>
            <a:pPr marL="0" indent="0">
              <a:buNone/>
              <a:defRPr/>
            </a:pPr>
            <a:r>
              <a:rPr lang="uk-UA" sz="2000" dirty="0" err="1"/>
              <a:t>Обетонування</a:t>
            </a:r>
            <a:r>
              <a:rPr lang="uk-UA" sz="2000" dirty="0"/>
              <a:t> виконується:</a:t>
            </a:r>
          </a:p>
          <a:p>
            <a:pPr>
              <a:defRPr/>
            </a:pPr>
            <a:r>
              <a:rPr lang="uk-UA" sz="2000" dirty="0"/>
              <a:t>на вигляд матеріалу армованим або неармованим бетоном;</a:t>
            </a:r>
          </a:p>
          <a:p>
            <a:pPr>
              <a:defRPr/>
            </a:pPr>
            <a:r>
              <a:rPr lang="uk-UA" sz="2000" dirty="0"/>
              <a:t>за способом укладання - заливкою, </a:t>
            </a:r>
            <a:r>
              <a:rPr lang="uk-UA" sz="2000" dirty="0" err="1"/>
              <a:t>ін'єктуванням</a:t>
            </a:r>
            <a:r>
              <a:rPr lang="uk-UA" sz="2000" dirty="0"/>
              <a:t>, торкретуванням, а також пристроєм збірного бетону або залізобетону.</a:t>
            </a:r>
          </a:p>
          <a:p>
            <a:pPr>
              <a:defRPr/>
            </a:pPr>
            <a:r>
              <a:rPr lang="uk-UA" sz="2000" dirty="0"/>
              <a:t>Перелічені методи застосовуються як окремо, і у поєднанні. В останньому випадку одержують найбільший ефект від посилення. Наприклад, бетонування поєднують з установкою додаткової арматури, поздовжнє армування з поперечним і </a:t>
            </a:r>
            <a:r>
              <a:rPr lang="uk-UA" sz="2000" dirty="0" err="1"/>
              <a:t>т.д</a:t>
            </a:r>
            <a:r>
              <a:rPr lang="uk-UA" sz="2000" dirty="0"/>
              <a:t>. Арматура посилення, зазвичай, покривається захисним шаром бетону. Торкретування або </a:t>
            </a:r>
            <a:r>
              <a:rPr lang="uk-UA" sz="2000" dirty="0" err="1"/>
              <a:t>набризкування</a:t>
            </a:r>
            <a:r>
              <a:rPr lang="uk-UA" sz="2000" dirty="0"/>
              <a:t> доцільно застосовувати при необхідності бетонування знизу вгору або посилення широких вертикальних поверхонь.</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1"/>
          <p:cNvPicPr>
            <a:picLocks noChangeAspect="1" noChangeArrowheads="1"/>
          </p:cNvPicPr>
          <p:nvPr/>
        </p:nvPicPr>
        <p:blipFill>
          <a:blip r:embed="rId2" cstate="print"/>
          <a:srcRect l="31097" t="18182" r="28705" b="30948"/>
          <a:stretch>
            <a:fillRect/>
          </a:stretch>
        </p:blipFill>
        <p:spPr bwMode="auto">
          <a:xfrm>
            <a:off x="0" y="2564904"/>
            <a:ext cx="4896544" cy="3829861"/>
          </a:xfrm>
          <a:prstGeom prst="rect">
            <a:avLst/>
          </a:prstGeom>
          <a:noFill/>
          <a:ln w="9525">
            <a:noFill/>
            <a:miter lim="800000"/>
            <a:headEnd/>
            <a:tailEnd/>
          </a:ln>
        </p:spPr>
      </p:pic>
      <p:sp>
        <p:nvSpPr>
          <p:cNvPr id="1027" name="Rectangle 3"/>
          <p:cNvSpPr>
            <a:spLocks noChangeArrowheads="1"/>
          </p:cNvSpPr>
          <p:nvPr/>
        </p:nvSpPr>
        <p:spPr bwMode="auto">
          <a:xfrm>
            <a:off x="5076056" y="3278740"/>
            <a:ext cx="363589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В результате железобетонный элемент на рассматриваемом участке  рассчитывается как сжато-изогнутый реактивной сжимающей силой от дополнительного неизвестного усилия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N</a:t>
            </a:r>
            <a:r>
              <a:rPr kumimoji="0" lang="en-US" sz="20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x</a:t>
            </a:r>
            <a:r>
              <a:rPr kumimoji="0" lang="ru-RU"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в стержнях арматуры с нарушенным сцеплением</a:t>
            </a:r>
            <a:r>
              <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
        <p:nvSpPr>
          <p:cNvPr id="6" name="Прямоугольник 5"/>
          <p:cNvSpPr/>
          <p:nvPr/>
        </p:nvSpPr>
        <p:spPr>
          <a:xfrm>
            <a:off x="323528" y="692696"/>
            <a:ext cx="8640960" cy="1938992"/>
          </a:xfrm>
          <a:prstGeom prst="rect">
            <a:avLst/>
          </a:prstGeom>
        </p:spPr>
        <p:txBody>
          <a:bodyPr wrap="square">
            <a:spAutoFit/>
          </a:bodyPr>
          <a:lstStyle/>
          <a:p>
            <a:r>
              <a:rPr lang="ru-RU" sz="2000" dirty="0">
                <a:latin typeface="Arial" pitchFamily="34" charset="0"/>
                <a:ea typeface="Times New Roman" pitchFamily="18" charset="0"/>
                <a:cs typeface="Arial" pitchFamily="34" charset="0"/>
              </a:rPr>
              <a:t>В случае нарушения сцепления с бетоном отдельных стержней рабочей арматуры в растянутой зоне на участке по длине элемента (откол защитного слоя, коррозия арматуры) при обеспеченной анкеровке по концам железобетонный элемент рассматривают как статически неопределимую комбинированную систему, состоящую из железобетонного элемента и арматуры с нарушенным сцеплением. </a:t>
            </a:r>
            <a:endParaRPr lang="ru-RU"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8229600" cy="511175"/>
          </a:xfrm>
        </p:spPr>
        <p:txBody>
          <a:bodyPr/>
          <a:lstStyle/>
          <a:p>
            <a:r>
              <a:rPr lang="ru-RU" sz="2800" b="1">
                <a:solidFill>
                  <a:schemeClr val="tx1"/>
                </a:solidFill>
                <a:cs typeface="Times New Roman" pitchFamily="18" charset="0"/>
              </a:rPr>
              <a:t>Усиление плит перекрытий и покрытий</a:t>
            </a:r>
            <a:endParaRPr lang="ru-RU"/>
          </a:p>
        </p:txBody>
      </p:sp>
      <p:sp>
        <p:nvSpPr>
          <p:cNvPr id="18435" name="Содержимое 3"/>
          <p:cNvSpPr>
            <a:spLocks noGrp="1"/>
          </p:cNvSpPr>
          <p:nvPr>
            <p:ph idx="1"/>
          </p:nvPr>
        </p:nvSpPr>
        <p:spPr>
          <a:xfrm>
            <a:off x="457200" y="928688"/>
            <a:ext cx="8229600" cy="5197475"/>
          </a:xfrm>
        </p:spPr>
        <p:txBody>
          <a:bodyPr/>
          <a:lstStyle/>
          <a:p>
            <a:r>
              <a:rPr lang="ru-RU" sz="2000">
                <a:latin typeface="Times New Roman" pitchFamily="18" charset="0"/>
                <a:cs typeface="Times New Roman" pitchFamily="18" charset="0"/>
              </a:rPr>
              <a:t>Сборные железобетонные </a:t>
            </a:r>
            <a:r>
              <a:rPr lang="ru-RU" sz="2000">
                <a:solidFill>
                  <a:srgbClr val="FF0000"/>
                </a:solidFill>
                <a:latin typeface="Times New Roman" pitchFamily="18" charset="0"/>
                <a:cs typeface="Times New Roman" pitchFamily="18" charset="0"/>
              </a:rPr>
              <a:t>пустотные плиты </a:t>
            </a:r>
            <a:r>
              <a:rPr lang="ru-RU" sz="2000">
                <a:latin typeface="Times New Roman" pitchFamily="18" charset="0"/>
                <a:cs typeface="Times New Roman" pitchFamily="18" charset="0"/>
              </a:rPr>
              <a:t>часто усиливаются с использованием пустот. Для этого сверху в зоне расположения канала пробивают полку и устанавливают  арматурный  каркас</a:t>
            </a:r>
            <a:r>
              <a:rPr lang="ru-RU" sz="2000" i="1">
                <a:latin typeface="Times New Roman" pitchFamily="18" charset="0"/>
                <a:cs typeface="Times New Roman" pitchFamily="18" charset="0"/>
              </a:rPr>
              <a:t>.</a:t>
            </a:r>
            <a:r>
              <a:rPr lang="ru-RU" sz="2000">
                <a:latin typeface="Times New Roman" pitchFamily="18" charset="0"/>
                <a:cs typeface="Times New Roman" pitchFamily="18" charset="0"/>
              </a:rPr>
              <a:t>  При усилении только опорной части плиты каркасы располагаются на части ее пролета в приопорной зоне,  а при  необходимости  усиления  по  нормальным  и наклонным сечениям - по всей длине плиты.  После этого канал заполняют пластичным бетоном на мелком щебне. </a:t>
            </a:r>
          </a:p>
          <a:p>
            <a:r>
              <a:rPr lang="ru-RU" sz="2000">
                <a:latin typeface="Times New Roman" pitchFamily="18" charset="0"/>
                <a:cs typeface="Times New Roman" pitchFamily="18" charset="0"/>
              </a:rPr>
              <a:t> При необходимости может быть выполнено наращивание бетоном сжатой полки плиты</a:t>
            </a:r>
            <a:r>
              <a:rPr lang="ru-RU" sz="2000" i="1">
                <a:latin typeface="Times New Roman" pitchFamily="18" charset="0"/>
                <a:cs typeface="Times New Roman" pitchFamily="18" charset="0"/>
              </a:rPr>
              <a:t>.</a:t>
            </a:r>
            <a:r>
              <a:rPr lang="ru-RU" sz="2000">
                <a:latin typeface="Times New Roman" pitchFamily="18" charset="0"/>
                <a:cs typeface="Times New Roman" pitchFamily="18" charset="0"/>
              </a:rPr>
              <a:t>  Арматурная сетка устанавливается конструктивно для восприятия усадочных деформаций.</a:t>
            </a:r>
          </a:p>
          <a:p>
            <a:r>
              <a:rPr lang="ru-RU" sz="2000">
                <a:latin typeface="Times New Roman" pitchFamily="18" charset="0"/>
                <a:cs typeface="Times New Roman" pitchFamily="18" charset="0"/>
              </a:rPr>
              <a:t>При недостаточной  площади опирания пустотные плиты усиливаются путем выноса каркасов за торцы плит с последующей  установкой  вертикальных каркасов  параллельно  торцам  плит  и  бетонированием анкерной балки и опорных участков плиты</a:t>
            </a:r>
            <a:r>
              <a:rPr lang="ru-RU" sz="2000" i="1">
                <a:latin typeface="Times New Roman" pitchFamily="18" charset="0"/>
                <a:cs typeface="Times New Roman" pitchFamily="18" charset="0"/>
              </a:rPr>
              <a:t>. </a:t>
            </a:r>
            <a:r>
              <a:rPr lang="ru-RU" sz="2000">
                <a:latin typeface="Times New Roman" pitchFamily="18" charset="0"/>
                <a:cs typeface="Times New Roman" pitchFamily="18" charset="0"/>
              </a:rPr>
              <a:t>Для средних пролетов анкеровка может производиться к  примыкающей плите</a:t>
            </a:r>
            <a:r>
              <a:rPr lang="ru-RU" sz="2000" i="1">
                <a:latin typeface="Times New Roman" pitchFamily="18" charset="0"/>
                <a:cs typeface="Times New Roman" pitchFamily="18" charset="0"/>
              </a:rPr>
              <a:t>.</a:t>
            </a:r>
            <a:endParaRPr lang="ru-RU" sz="2000">
              <a:latin typeface="Times New Roman" pitchFamily="18" charset="0"/>
              <a:cs typeface="Times New Roman" pitchFamily="18" charset="0"/>
            </a:endParaRPr>
          </a:p>
          <a:p>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2492375"/>
            <a:ext cx="8229600" cy="936625"/>
          </a:xfrm>
        </p:spPr>
        <p:txBody>
          <a:bodyPr/>
          <a:lstStyle/>
          <a:p>
            <a:pPr algn="just" eaLnBrk="1" hangingPunct="1"/>
            <a:r>
              <a:rPr lang="ru-RU" sz="1800"/>
              <a:t>Усиление пустотных плит с использованием пустот: а – без увеличения рабочей высоты; б – с увеличением рабочей высоты наращиванием сжатой полки. 1 – усиливаемая плита; 2 – арматура; 3 – бетон усиления</a:t>
            </a:r>
          </a:p>
        </p:txBody>
      </p:sp>
      <p:pic>
        <p:nvPicPr>
          <p:cNvPr id="19459" name="Picture 3"/>
          <p:cNvPicPr>
            <a:picLocks noGrp="1" noChangeAspect="1" noChangeArrowheads="1"/>
          </p:cNvPicPr>
          <p:nvPr>
            <p:ph type="body" idx="1"/>
          </p:nvPr>
        </p:nvPicPr>
        <p:blipFill>
          <a:blip r:embed="rId2" cstate="print"/>
          <a:srcRect l="29587" t="14406" r="36076" b="76926"/>
          <a:stretch>
            <a:fillRect/>
          </a:stretch>
        </p:blipFill>
        <p:spPr>
          <a:xfrm>
            <a:off x="611188" y="476250"/>
            <a:ext cx="7921625" cy="1649413"/>
          </a:xfrm>
        </p:spPr>
      </p:pic>
      <p:pic>
        <p:nvPicPr>
          <p:cNvPr id="19460" name="Picture 4"/>
          <p:cNvPicPr>
            <a:picLocks noChangeAspect="1" noChangeArrowheads="1"/>
          </p:cNvPicPr>
          <p:nvPr/>
        </p:nvPicPr>
        <p:blipFill>
          <a:blip r:embed="rId2" cstate="print"/>
          <a:srcRect l="29266" t="67612" r="36801" b="25385"/>
          <a:stretch>
            <a:fillRect/>
          </a:stretch>
        </p:blipFill>
        <p:spPr bwMode="auto">
          <a:xfrm>
            <a:off x="468313" y="3644900"/>
            <a:ext cx="8064500" cy="1374775"/>
          </a:xfrm>
          <a:prstGeom prst="rect">
            <a:avLst/>
          </a:prstGeom>
          <a:noFill/>
          <a:ln w="9525">
            <a:noFill/>
            <a:miter lim="800000"/>
            <a:headEnd/>
            <a:tailEnd/>
          </a:ln>
        </p:spPr>
      </p:pic>
      <p:sp>
        <p:nvSpPr>
          <p:cNvPr id="19461" name="Rectangle 5"/>
          <p:cNvSpPr>
            <a:spLocks noChangeArrowheads="1"/>
          </p:cNvSpPr>
          <p:nvPr/>
        </p:nvSpPr>
        <p:spPr bwMode="auto">
          <a:xfrm>
            <a:off x="539750" y="5373688"/>
            <a:ext cx="8280400" cy="641350"/>
          </a:xfrm>
          <a:prstGeom prst="rect">
            <a:avLst/>
          </a:prstGeom>
          <a:noFill/>
          <a:ln w="9525">
            <a:noFill/>
            <a:miter lim="800000"/>
            <a:headEnd/>
            <a:tailEnd/>
          </a:ln>
        </p:spPr>
        <p:txBody>
          <a:bodyPr>
            <a:spAutoFit/>
          </a:bodyPr>
          <a:lstStyle/>
          <a:p>
            <a:r>
              <a:rPr lang="ru-RU">
                <a:solidFill>
                  <a:schemeClr val="tx2"/>
                </a:solidFill>
              </a:rPr>
              <a:t>Усиление ребристых плит устройством плоского (а) и пространственного (б) арматурного каркаса и бетонированием швов</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z="2800"/>
              <a:t>Усиление опорных частей пустотных плит крайних (</a:t>
            </a:r>
            <a:r>
              <a:rPr lang="ru-RU" sz="2800" b="1" i="1"/>
              <a:t>а</a:t>
            </a:r>
            <a:r>
              <a:rPr lang="ru-RU" sz="2800"/>
              <a:t>) и средних (</a:t>
            </a:r>
            <a:r>
              <a:rPr lang="ru-RU" sz="2800" b="1" i="1"/>
              <a:t>б</a:t>
            </a:r>
            <a:r>
              <a:rPr lang="ru-RU" sz="2800"/>
              <a:t>) пролетов: </a:t>
            </a:r>
          </a:p>
        </p:txBody>
      </p:sp>
      <p:sp>
        <p:nvSpPr>
          <p:cNvPr id="20483" name="Rectangle 5"/>
          <p:cNvSpPr>
            <a:spLocks noGrp="1" noChangeArrowheads="1"/>
          </p:cNvSpPr>
          <p:nvPr>
            <p:ph type="body" sz="half" idx="2"/>
          </p:nvPr>
        </p:nvSpPr>
        <p:spPr>
          <a:xfrm>
            <a:off x="468313" y="6021388"/>
            <a:ext cx="8229600" cy="503237"/>
          </a:xfrm>
        </p:spPr>
        <p:txBody>
          <a:bodyPr/>
          <a:lstStyle/>
          <a:p>
            <a:pPr eaLnBrk="1" hangingPunct="1">
              <a:buFontTx/>
              <a:buNone/>
            </a:pPr>
            <a:r>
              <a:rPr lang="ru-RU" sz="2400"/>
              <a:t>1 – усиливаемая плита; 2 – опора; 3 – анкерная балка</a:t>
            </a:r>
          </a:p>
        </p:txBody>
      </p:sp>
      <p:pic>
        <p:nvPicPr>
          <p:cNvPr id="20484" name="Picture 6"/>
          <p:cNvPicPr>
            <a:picLocks noGrp="1" noChangeAspect="1" noChangeArrowheads="1"/>
          </p:cNvPicPr>
          <p:nvPr>
            <p:ph sz="half" idx="1"/>
          </p:nvPr>
        </p:nvPicPr>
        <p:blipFill>
          <a:blip r:embed="rId2" cstate="print"/>
          <a:srcRect l="26370" t="30861" r="32504" b="43512"/>
          <a:stretch>
            <a:fillRect/>
          </a:stretch>
        </p:blipFill>
        <p:spPr>
          <a:xfrm>
            <a:off x="1116013" y="1484313"/>
            <a:ext cx="7056437" cy="4346575"/>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a:p>
        </p:txBody>
      </p:sp>
      <p:sp>
        <p:nvSpPr>
          <p:cNvPr id="21507" name="Содержимое 2"/>
          <p:cNvSpPr>
            <a:spLocks noGrp="1"/>
          </p:cNvSpPr>
          <p:nvPr>
            <p:ph idx="1"/>
          </p:nvPr>
        </p:nvSpPr>
        <p:spPr>
          <a:xfrm>
            <a:off x="457200" y="500063"/>
            <a:ext cx="8229600" cy="5626100"/>
          </a:xfrm>
        </p:spPr>
        <p:txBody>
          <a:bodyPr/>
          <a:lstStyle/>
          <a:p>
            <a:r>
              <a:rPr lang="ru-RU" sz="2400">
                <a:solidFill>
                  <a:srgbClr val="FF0000"/>
                </a:solidFill>
                <a:latin typeface="Times New Roman" pitchFamily="18" charset="0"/>
                <a:cs typeface="Times New Roman" pitchFamily="18" charset="0"/>
              </a:rPr>
              <a:t>Ребристые плиты </a:t>
            </a:r>
            <a:r>
              <a:rPr lang="ru-RU" sz="2400">
                <a:latin typeface="Times New Roman" pitchFamily="18" charset="0"/>
                <a:cs typeface="Times New Roman" pitchFamily="18" charset="0"/>
              </a:rPr>
              <a:t>в продольном направлении эффективно усиливать установкой дополнительных арматурных каркасов в швах между плитами с бетонированием швов</a:t>
            </a:r>
            <a:r>
              <a:rPr lang="ru-RU" sz="2400" i="1">
                <a:latin typeface="Times New Roman" pitchFamily="18" charset="0"/>
                <a:cs typeface="Times New Roman" pitchFamily="18" charset="0"/>
              </a:rPr>
              <a:t>.</a:t>
            </a:r>
            <a:endParaRPr lang="ru-RU" sz="2400">
              <a:latin typeface="Times New Roman" pitchFamily="18" charset="0"/>
              <a:cs typeface="Times New Roman" pitchFamily="18" charset="0"/>
            </a:endParaRPr>
          </a:p>
          <a:p>
            <a:r>
              <a:rPr lang="ru-RU" sz="2400">
                <a:latin typeface="Times New Roman" pitchFamily="18" charset="0"/>
                <a:cs typeface="Times New Roman" pitchFamily="18" charset="0"/>
              </a:rPr>
              <a:t>Повышение жесткости и несущей способности плит также может быть осуществлено подведением выносных опор, уменьшающих пролет продольных ребер, устройством металлических балок шпренгельных конструкций, наращиванием бетона колонн и дополнительным армированием.  Усиление продольных ребер на действие поперечных сил производят путем установки дополнительных хомутов, которые рекомендуются предварительно напрягать</a:t>
            </a:r>
            <a:r>
              <a:rPr lang="ru-RU" sz="2400" i="1">
                <a:latin typeface="Times New Roman" pitchFamily="18" charset="0"/>
                <a:cs typeface="Times New Roman" pitchFamily="18" charset="0"/>
              </a:rPr>
              <a:t>.</a:t>
            </a:r>
            <a:r>
              <a:rPr lang="ru-RU" sz="2400">
                <a:latin typeface="Times New Roman" pitchFamily="18" charset="0"/>
                <a:cs typeface="Times New Roman" pitchFamily="18" charset="0"/>
              </a:rPr>
              <a:t> Недостаточная площадь опирания  ребристых плит  может быть скомпенсирована устройством металлических столиков или консолей</a:t>
            </a:r>
            <a:r>
              <a:rPr lang="ru-RU" sz="2400" i="1">
                <a:latin typeface="Times New Roman" pitchFamily="18" charset="0"/>
                <a:cs typeface="Times New Roman" pitchFamily="18" charset="0"/>
              </a:rPr>
              <a:t>.</a:t>
            </a:r>
            <a:endParaRPr lang="ru-RU" sz="2400">
              <a:latin typeface="Times New Roman" pitchFamily="18" charset="0"/>
              <a:cs typeface="Times New Roman" pitchFamily="18" charset="0"/>
            </a:endParaRPr>
          </a:p>
          <a:p>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ru-RU"/>
          </a:p>
        </p:txBody>
      </p:sp>
      <p:sp>
        <p:nvSpPr>
          <p:cNvPr id="23555" name="Содержимое 2"/>
          <p:cNvSpPr>
            <a:spLocks noGrp="1"/>
          </p:cNvSpPr>
          <p:nvPr>
            <p:ph idx="1"/>
          </p:nvPr>
        </p:nvSpPr>
        <p:spPr>
          <a:xfrm>
            <a:off x="457200" y="357188"/>
            <a:ext cx="8229600" cy="5768975"/>
          </a:xfrm>
        </p:spPr>
        <p:txBody>
          <a:bodyPr/>
          <a:lstStyle/>
          <a:p>
            <a:r>
              <a:rPr lang="ru-RU" sz="2400">
                <a:latin typeface="Times New Roman" pitchFamily="18" charset="0"/>
                <a:cs typeface="Times New Roman" pitchFamily="18" charset="0"/>
              </a:rPr>
              <a:t>Усиление плит </a:t>
            </a:r>
            <a:r>
              <a:rPr lang="ru-RU" sz="2400">
                <a:solidFill>
                  <a:srgbClr val="FF0000"/>
                </a:solidFill>
                <a:latin typeface="Times New Roman" pitchFamily="18" charset="0"/>
                <a:cs typeface="Times New Roman" pitchFamily="18" charset="0"/>
              </a:rPr>
              <a:t>монолитных </a:t>
            </a:r>
            <a:r>
              <a:rPr lang="ru-RU" sz="2400">
                <a:latin typeface="Times New Roman" pitchFamily="18" charset="0"/>
                <a:cs typeface="Times New Roman" pitchFamily="18" charset="0"/>
              </a:rPr>
              <a:t>железобетонных перекрытий производится:</a:t>
            </a:r>
          </a:p>
          <a:p>
            <a:r>
              <a:rPr lang="ru-RU" sz="2400">
                <a:latin typeface="Times New Roman" pitchFamily="18" charset="0"/>
                <a:cs typeface="Times New Roman" pitchFamily="18" charset="0"/>
              </a:rPr>
              <a:t>бетонированием  по верху утолщающей плиты,  армированной противоусадочной сеткой и, при необходимости, арматурой над  опорами,  рассчитанной  на отрицательный момент при обеспечении совместной работы старого  и  нового  бетона </a:t>
            </a:r>
            <a:r>
              <a:rPr lang="ru-RU" sz="2400" i="1">
                <a:latin typeface="Times New Roman" pitchFamily="18" charset="0"/>
                <a:cs typeface="Times New Roman" pitchFamily="18" charset="0"/>
              </a:rPr>
              <a:t>;</a:t>
            </a:r>
            <a:endParaRPr lang="ru-RU" sz="2400">
              <a:latin typeface="Times New Roman" pitchFamily="18" charset="0"/>
              <a:cs typeface="Times New Roman" pitchFamily="18" charset="0"/>
            </a:endParaRPr>
          </a:p>
          <a:p>
            <a:r>
              <a:rPr lang="ru-RU" sz="2400">
                <a:latin typeface="Times New Roman" pitchFamily="18" charset="0"/>
                <a:cs typeface="Times New Roman" pitchFamily="18" charset="0"/>
              </a:rPr>
              <a:t>бетонированием второй самостоятельно армированной  плиты поверх  старой в случае,  если сцепление бетона старой и новой плит не может быть обеспечено  (из-за  промасливания, загрязнения и т.п.);</a:t>
            </a:r>
          </a:p>
          <a:p>
            <a:r>
              <a:rPr lang="ru-RU" sz="2400">
                <a:latin typeface="Times New Roman" pitchFamily="18" charset="0"/>
                <a:cs typeface="Times New Roman" pitchFamily="18" charset="0"/>
              </a:rPr>
              <a:t>приваркой дополнительной арматуры снизу и торкретированием нижней поверхности плиты;</a:t>
            </a:r>
          </a:p>
          <a:p>
            <a:r>
              <a:rPr lang="ru-RU" sz="2400">
                <a:latin typeface="Times New Roman" pitchFamily="18" charset="0"/>
                <a:cs typeface="Times New Roman" pitchFamily="18" charset="0"/>
              </a:rPr>
              <a:t>подведением  железобетонных или стальных балок с изменением расчетной схемы плиты с балочной на опертую или заделанную по контуру</a:t>
            </a:r>
            <a:r>
              <a:rPr lang="ru-RU" sz="2400" i="1">
                <a:latin typeface="Times New Roman" pitchFamily="18" charset="0"/>
                <a:cs typeface="Times New Roman" pitchFamily="18" charset="0"/>
              </a:rPr>
              <a:t>.</a:t>
            </a:r>
            <a:endParaRPr lang="ru-RU" sz="2400">
              <a:latin typeface="Times New Roman" pitchFamily="18" charset="0"/>
              <a:cs typeface="Times New Roman" pitchFamily="18" charset="0"/>
            </a:endParaRPr>
          </a:p>
          <a:p>
            <a:endParaRPr lang="ru-R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endParaRPr lang="ru-RU"/>
          </a:p>
        </p:txBody>
      </p:sp>
      <p:sp>
        <p:nvSpPr>
          <p:cNvPr id="24579" name="Rectangle 6"/>
          <p:cNvSpPr>
            <a:spLocks noGrp="1" noChangeArrowheads="1"/>
          </p:cNvSpPr>
          <p:nvPr>
            <p:ph type="body" sz="half" idx="1"/>
          </p:nvPr>
        </p:nvSpPr>
        <p:spPr>
          <a:xfrm>
            <a:off x="457200" y="476250"/>
            <a:ext cx="3251200" cy="6121400"/>
          </a:xfrm>
        </p:spPr>
        <p:txBody>
          <a:bodyPr/>
          <a:lstStyle/>
          <a:p>
            <a:pPr eaLnBrk="1" hangingPunct="1">
              <a:lnSpc>
                <a:spcPct val="90000"/>
              </a:lnSpc>
            </a:pPr>
            <a:r>
              <a:rPr lang="ru-RU" sz="2400"/>
              <a:t>Усиление плит монолитных перекрытий</a:t>
            </a:r>
          </a:p>
          <a:p>
            <a:pPr eaLnBrk="1" hangingPunct="1">
              <a:lnSpc>
                <a:spcPct val="90000"/>
              </a:lnSpc>
            </a:pPr>
            <a:r>
              <a:rPr lang="ru-RU" sz="2400" b="1" i="1"/>
              <a:t>а, б</a:t>
            </a:r>
            <a:r>
              <a:rPr lang="ru-RU" sz="2000"/>
              <a:t> – укладкой дополнительной армированной плиты;</a:t>
            </a:r>
          </a:p>
          <a:p>
            <a:pPr eaLnBrk="1" hangingPunct="1">
              <a:lnSpc>
                <a:spcPct val="90000"/>
              </a:lnSpc>
            </a:pPr>
            <a:r>
              <a:rPr lang="ru-RU" sz="2400" b="1" i="1"/>
              <a:t>в, г</a:t>
            </a:r>
            <a:r>
              <a:rPr lang="ru-RU" sz="2000"/>
              <a:t> – подведением железобетонных и стальных поперечных ребер</a:t>
            </a:r>
          </a:p>
          <a:p>
            <a:pPr eaLnBrk="1" hangingPunct="1">
              <a:lnSpc>
                <a:spcPct val="90000"/>
              </a:lnSpc>
            </a:pPr>
            <a:r>
              <a:rPr lang="ru-RU" sz="2000" b="1" i="1"/>
              <a:t>1</a:t>
            </a:r>
            <a:r>
              <a:rPr lang="ru-RU" sz="2000"/>
              <a:t> – усиливаемая плита;                              </a:t>
            </a:r>
            <a:r>
              <a:rPr lang="ru-RU" sz="2000" b="1" i="1"/>
              <a:t>2</a:t>
            </a:r>
            <a:r>
              <a:rPr lang="ru-RU" sz="2000"/>
              <a:t> – дополнительная плита;                           </a:t>
            </a:r>
            <a:r>
              <a:rPr lang="ru-RU" sz="2000" b="1" i="1"/>
              <a:t>3</a:t>
            </a:r>
            <a:r>
              <a:rPr lang="ru-RU" sz="2000"/>
              <a:t> – дополнительное железобетонное поперечное ребро;         </a:t>
            </a:r>
            <a:r>
              <a:rPr lang="ru-RU" sz="2000" b="1" i="1"/>
              <a:t>4 </a:t>
            </a:r>
            <a:r>
              <a:rPr lang="ru-RU" sz="2000"/>
              <a:t>– дополнительное стальное поперечное ребро</a:t>
            </a:r>
          </a:p>
        </p:txBody>
      </p:sp>
      <p:pic>
        <p:nvPicPr>
          <p:cNvPr id="24580" name="Picture 7"/>
          <p:cNvPicPr>
            <a:picLocks noGrp="1" noChangeAspect="1" noChangeArrowheads="1"/>
          </p:cNvPicPr>
          <p:nvPr>
            <p:ph sz="half" idx="2"/>
          </p:nvPr>
        </p:nvPicPr>
        <p:blipFill>
          <a:blip r:embed="rId2" cstate="print"/>
          <a:srcRect l="28575" t="17152" r="46475" b="32204"/>
          <a:stretch>
            <a:fillRect/>
          </a:stretch>
        </p:blipFill>
        <p:spPr>
          <a:xfrm>
            <a:off x="4281488" y="333375"/>
            <a:ext cx="4394200" cy="619125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457200" y="274638"/>
            <a:ext cx="8229600" cy="511175"/>
          </a:xfrm>
        </p:spPr>
        <p:txBody>
          <a:bodyPr/>
          <a:lstStyle/>
          <a:p>
            <a:r>
              <a:rPr lang="ru-RU" sz="3200" b="1">
                <a:solidFill>
                  <a:schemeClr val="tx1"/>
                </a:solidFill>
              </a:rPr>
              <a:t>Усиление балок</a:t>
            </a:r>
            <a:endParaRPr lang="ru-RU"/>
          </a:p>
        </p:txBody>
      </p:sp>
      <p:sp>
        <p:nvSpPr>
          <p:cNvPr id="25603" name="Содержимое 5"/>
          <p:cNvSpPr>
            <a:spLocks noGrp="1"/>
          </p:cNvSpPr>
          <p:nvPr>
            <p:ph idx="1"/>
          </p:nvPr>
        </p:nvSpPr>
        <p:spPr>
          <a:xfrm>
            <a:off x="457200" y="928688"/>
            <a:ext cx="8229600" cy="5197475"/>
          </a:xfrm>
        </p:spPr>
        <p:txBody>
          <a:bodyPr/>
          <a:lstStyle/>
          <a:p>
            <a:r>
              <a:rPr lang="ru-RU" sz="2000"/>
              <a:t>Усиление балок  производят  для увеличения их несущей способности по изгибающему моменту и по поперечной силе в  зависимости от характера повреждений. </a:t>
            </a:r>
          </a:p>
          <a:p>
            <a:r>
              <a:rPr lang="ru-RU" sz="2000"/>
              <a:t>Балки усиливаются односторонним или двусторонним  наращиванием  железобетоном (сверху, снизу или с боков),а также с помощью четырехсторонних обойм</a:t>
            </a:r>
            <a:r>
              <a:rPr lang="ru-RU" sz="2000" i="1"/>
              <a:t>. </a:t>
            </a:r>
            <a:r>
              <a:rPr lang="ru-RU" sz="2000"/>
              <a:t>При усилении   без  разгрузки  наращиванием  арматуры,  дополнительную арматуру обычно предварительно напрягают.  </a:t>
            </a:r>
          </a:p>
          <a:p>
            <a:r>
              <a:rPr lang="ru-RU" sz="2000"/>
              <a:t>Приварку дополнительной  арматуры  осуществляют  посредством коротышей или арматурных отгибов через 200...1000 мм, начиная с концов и постепенно переходя к середине. </a:t>
            </a:r>
          </a:p>
          <a:p>
            <a:r>
              <a:rPr lang="ru-RU" sz="2000"/>
              <a:t>При применении высокоуглеродистых сталей классов A-600 и выше, а также высокопрочной проволоки и канатов сварка не допускается.  Крепление производится с применением наружных металлических или железобетонных поддерживающих систем</a:t>
            </a:r>
            <a:r>
              <a:rPr lang="ru-RU" sz="2000" i="1"/>
              <a:t>.</a:t>
            </a:r>
            <a:endParaRPr lang="ru-RU" sz="2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Содержимое 2"/>
          <p:cNvSpPr>
            <a:spLocks noGrp="1"/>
          </p:cNvSpPr>
          <p:nvPr>
            <p:ph idx="1"/>
          </p:nvPr>
        </p:nvSpPr>
        <p:spPr>
          <a:xfrm>
            <a:off x="457200" y="332656"/>
            <a:ext cx="8229600" cy="5768975"/>
          </a:xfrm>
        </p:spPr>
        <p:txBody>
          <a:bodyPr/>
          <a:lstStyle/>
          <a:p>
            <a:r>
              <a:rPr lang="ru-RU" sz="1800" dirty="0"/>
              <a:t>При усилении железобетонных балок наклейкой стальных  листов  на полимеррастворе для улучшения сцепления листов с балкой устраиваются анкерные устройства </a:t>
            </a:r>
            <a:r>
              <a:rPr lang="ru-RU" sz="1800" i="1" dirty="0"/>
              <a:t>.</a:t>
            </a:r>
            <a:endParaRPr lang="ru-RU" sz="1800" dirty="0"/>
          </a:p>
          <a:p>
            <a:r>
              <a:rPr lang="ru-RU" sz="1800" dirty="0"/>
              <a:t>Усиление </a:t>
            </a:r>
            <a:r>
              <a:rPr lang="ru-RU" sz="1800" dirty="0" err="1"/>
              <a:t>приопорных</a:t>
            </a:r>
            <a:r>
              <a:rPr lang="ru-RU" sz="1800" dirty="0"/>
              <a:t>  участков балок на действие поперечных усилий может быть осуществлено с использованием: железобетонных обойм или рубашек с усиленным поперечным армированием, стальных хомутов, полимерных армированных  шпонок,  наклейкой  листового металла или стеклоткани. Поперечные хомуты рекомендуется  предварительно  напрягать стягиванием хомутов, натяжкой болтов</a:t>
            </a:r>
            <a:r>
              <a:rPr lang="ru-RU" sz="1800" i="1" dirty="0"/>
              <a:t>.</a:t>
            </a:r>
            <a:endParaRPr lang="ru-RU" sz="1800" dirty="0"/>
          </a:p>
          <a:p>
            <a:r>
              <a:rPr lang="ru-RU" sz="1800" dirty="0"/>
              <a:t>При недостаточной несущей способности  </a:t>
            </a:r>
            <a:r>
              <a:rPr lang="ru-RU" sz="1800" dirty="0" err="1"/>
              <a:t>приопорных</a:t>
            </a:r>
            <a:r>
              <a:rPr lang="ru-RU" sz="1800" dirty="0"/>
              <a:t> участков балок  или при  необходимости уменьшения их расчетной длины устраиваются  выносные опоры  в виде шпренгельных систем или консольных балок.</a:t>
            </a:r>
          </a:p>
          <a:p>
            <a:r>
              <a:rPr lang="ru-RU" sz="1800" dirty="0"/>
              <a:t>При усилении  балок  путем  изменения конструктивной схемы могут быть использованы все схемы,  показанные  в </a:t>
            </a:r>
            <a:r>
              <a:rPr lang="ru-RU" sz="1800" i="1" dirty="0"/>
              <a:t>п.5. </a:t>
            </a:r>
            <a:r>
              <a:rPr lang="ru-RU" sz="1800" dirty="0"/>
              <a:t>Подкосы и  стойки  прикрепляются  к балке непосредственно через стальные детали на растворе</a:t>
            </a:r>
            <a:r>
              <a:rPr lang="ru-RU" sz="1800" i="1" dirty="0"/>
              <a:t>.</a:t>
            </a:r>
            <a:r>
              <a:rPr lang="ru-RU" sz="1800" dirty="0"/>
              <a:t> Включение стоек и подкосов в  работу  осуществляется   через   клиновые  стальные  прокладки, стальные хомуты</a:t>
            </a:r>
            <a:r>
              <a:rPr lang="ru-RU" sz="1800" i="1" dirty="0"/>
              <a:t>,</a:t>
            </a:r>
            <a:r>
              <a:rPr lang="ru-RU" sz="1800" dirty="0"/>
              <a:t> а также стягиванием или раздвижкой подкосов по металлической прокладке на  графитовой смазке.</a:t>
            </a:r>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274638"/>
            <a:ext cx="8291512" cy="1498600"/>
          </a:xfrm>
        </p:spPr>
        <p:txBody>
          <a:bodyPr/>
          <a:lstStyle/>
          <a:p>
            <a:pPr eaLnBrk="1" hangingPunct="1"/>
            <a:r>
              <a:rPr lang="ru-RU" sz="2800"/>
              <a:t>Включение усиливающих подкосов в работу железобетонных балок через клиновые прокладки – </a:t>
            </a:r>
            <a:r>
              <a:rPr lang="ru-RU" sz="3200" b="1" i="1"/>
              <a:t>а</a:t>
            </a:r>
            <a:r>
              <a:rPr lang="ru-RU" sz="2800"/>
              <a:t>; раздвижкой подкосов - </a:t>
            </a:r>
            <a:r>
              <a:rPr lang="ru-RU" sz="3200" b="1" i="1"/>
              <a:t>б</a:t>
            </a:r>
          </a:p>
        </p:txBody>
      </p:sp>
      <p:pic>
        <p:nvPicPr>
          <p:cNvPr id="27651" name="Picture 3"/>
          <p:cNvPicPr>
            <a:picLocks noGrp="1" noChangeAspect="1" noChangeArrowheads="1"/>
          </p:cNvPicPr>
          <p:nvPr>
            <p:ph type="body" idx="1"/>
          </p:nvPr>
        </p:nvPicPr>
        <p:blipFill>
          <a:blip r:embed="rId2" cstate="print"/>
          <a:srcRect l="8873" t="57703" r="57002" b="22884"/>
          <a:stretch>
            <a:fillRect/>
          </a:stretch>
        </p:blipFill>
        <p:spPr>
          <a:xfrm>
            <a:off x="755650" y="1916113"/>
            <a:ext cx="7885113" cy="43830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Содержимое 2"/>
          <p:cNvSpPr>
            <a:spLocks noGrp="1"/>
          </p:cNvSpPr>
          <p:nvPr>
            <p:ph idx="1"/>
          </p:nvPr>
        </p:nvSpPr>
        <p:spPr>
          <a:xfrm>
            <a:off x="539552" y="404664"/>
            <a:ext cx="8229600" cy="5768975"/>
          </a:xfrm>
        </p:spPr>
        <p:txBody>
          <a:bodyPr/>
          <a:lstStyle/>
          <a:p>
            <a:pPr algn="just">
              <a:buFontTx/>
              <a:buNone/>
            </a:pPr>
            <a:r>
              <a:rPr lang="uk-UA" sz="2400" dirty="0"/>
              <a:t>Способи посилення розтягнутої зони або розтягнутих елементів:</a:t>
            </a:r>
          </a:p>
          <a:p>
            <a:pPr algn="just">
              <a:buFontTx/>
              <a:buNone/>
            </a:pPr>
            <a:r>
              <a:rPr lang="uk-UA" sz="2400" dirty="0"/>
              <a:t>- збільшення площі перерізу робочої арматури шляхом влаштування додаткових затяжок, закріплених по кінцях конструкції;</a:t>
            </a:r>
          </a:p>
          <a:p>
            <a:pPr algn="just">
              <a:buFontTx/>
              <a:buNone/>
            </a:pPr>
            <a:r>
              <a:rPr lang="uk-UA" sz="2400" dirty="0"/>
              <a:t>- встановлення додаткової арматури з'єднанням через </a:t>
            </a:r>
            <a:r>
              <a:rPr lang="uk-UA" sz="2400" dirty="0" err="1"/>
              <a:t>коротиші</a:t>
            </a:r>
            <a:r>
              <a:rPr lang="uk-UA" sz="2400" dirty="0"/>
              <a:t> з робочою арматурою та з наступним </a:t>
            </a:r>
            <a:r>
              <a:rPr lang="uk-UA" sz="2400" dirty="0" err="1"/>
              <a:t>обетонуванням</a:t>
            </a:r>
            <a:r>
              <a:rPr lang="uk-UA" sz="2400" dirty="0"/>
              <a:t>;</a:t>
            </a:r>
          </a:p>
          <a:p>
            <a:pPr algn="just">
              <a:buFontTx/>
              <a:buNone/>
            </a:pPr>
            <a:r>
              <a:rPr lang="uk-UA" sz="2400" dirty="0"/>
              <a:t>- приклеювання листової сталі;</a:t>
            </a:r>
          </a:p>
          <a:p>
            <a:pPr algn="just">
              <a:buFontTx/>
              <a:buNone/>
            </a:pPr>
            <a:r>
              <a:rPr lang="uk-UA" sz="2400" dirty="0"/>
              <a:t>- вклеювання стрижневої арматури у підготовлених пазах;</a:t>
            </a:r>
          </a:p>
          <a:p>
            <a:pPr algn="just">
              <a:buFontTx/>
              <a:buNone/>
            </a:pPr>
            <a:r>
              <a:rPr lang="uk-UA" sz="2400" dirty="0"/>
              <a:t>- установка </a:t>
            </a:r>
            <a:r>
              <a:rPr lang="uk-UA" sz="2400" dirty="0" err="1"/>
              <a:t>самоанкерних</a:t>
            </a:r>
            <a:r>
              <a:rPr lang="uk-UA" sz="2400" dirty="0"/>
              <a:t> пристосувань з реалізацією бокового обтиснення зони робочої арматури конструкції.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body" sz="half" idx="1"/>
          </p:nvPr>
        </p:nvSpPr>
        <p:spPr>
          <a:xfrm>
            <a:off x="250825" y="333375"/>
            <a:ext cx="3322638" cy="6407150"/>
          </a:xfrm>
        </p:spPr>
        <p:txBody>
          <a:bodyPr/>
          <a:lstStyle/>
          <a:p>
            <a:pPr eaLnBrk="1" hangingPunct="1">
              <a:lnSpc>
                <a:spcPct val="90000"/>
              </a:lnSpc>
            </a:pPr>
            <a:r>
              <a:rPr lang="ru-RU" sz="2000"/>
              <a:t>Усиление ребер сборных плит установкой хомутов 1 – хомуты; 2 – прокладки из уголков</a:t>
            </a:r>
          </a:p>
          <a:p>
            <a:pPr eaLnBrk="1" hangingPunct="1">
              <a:lnSpc>
                <a:spcPct val="90000"/>
              </a:lnSpc>
            </a:pPr>
            <a:endParaRPr lang="ru-RU" sz="2000"/>
          </a:p>
          <a:p>
            <a:pPr eaLnBrk="1" hangingPunct="1">
              <a:lnSpc>
                <a:spcPct val="90000"/>
              </a:lnSpc>
            </a:pPr>
            <a:endParaRPr lang="ru-RU" sz="2000"/>
          </a:p>
          <a:p>
            <a:pPr eaLnBrk="1" hangingPunct="1">
              <a:lnSpc>
                <a:spcPct val="90000"/>
              </a:lnSpc>
            </a:pPr>
            <a:r>
              <a:rPr lang="ru-RU" sz="2000"/>
              <a:t>Увеличение опорной площади ребристых плит средних пролетов устройством металлических столиков</a:t>
            </a:r>
          </a:p>
          <a:p>
            <a:pPr eaLnBrk="1" hangingPunct="1">
              <a:lnSpc>
                <a:spcPct val="90000"/>
              </a:lnSpc>
              <a:buFontTx/>
              <a:buNone/>
            </a:pPr>
            <a:endParaRPr lang="ru-RU" sz="2000"/>
          </a:p>
          <a:p>
            <a:pPr eaLnBrk="1" hangingPunct="1">
              <a:lnSpc>
                <a:spcPct val="90000"/>
              </a:lnSpc>
              <a:buFontTx/>
              <a:buNone/>
            </a:pPr>
            <a:endParaRPr lang="ru-RU" sz="2000"/>
          </a:p>
          <a:p>
            <a:pPr eaLnBrk="1" hangingPunct="1">
              <a:lnSpc>
                <a:spcPct val="90000"/>
              </a:lnSpc>
            </a:pPr>
            <a:r>
              <a:rPr lang="ru-RU" sz="2000"/>
              <a:t>Увеличение опорной площади ребристых плит крайних пролетов устройством металлических консолей</a:t>
            </a:r>
          </a:p>
        </p:txBody>
      </p:sp>
      <p:pic>
        <p:nvPicPr>
          <p:cNvPr id="22532" name="Picture 7"/>
          <p:cNvPicPr>
            <a:picLocks noGrp="1" noChangeAspect="1" noChangeArrowheads="1"/>
          </p:cNvPicPr>
          <p:nvPr>
            <p:ph sz="half" idx="2"/>
          </p:nvPr>
        </p:nvPicPr>
        <p:blipFill>
          <a:blip r:embed="rId2" cstate="print"/>
          <a:srcRect l="68016" t="20929" r="10942" b="70320"/>
          <a:stretch>
            <a:fillRect/>
          </a:stretch>
        </p:blipFill>
        <p:spPr>
          <a:xfrm>
            <a:off x="3851275" y="188913"/>
            <a:ext cx="4970463" cy="1843087"/>
          </a:xfrm>
          <a:noFill/>
        </p:spPr>
      </p:pic>
      <p:pic>
        <p:nvPicPr>
          <p:cNvPr id="22533" name="Picture 8"/>
          <p:cNvPicPr>
            <a:picLocks noChangeAspect="1" noChangeArrowheads="1"/>
          </p:cNvPicPr>
          <p:nvPr/>
        </p:nvPicPr>
        <p:blipFill>
          <a:blip r:embed="rId2" cstate="print"/>
          <a:srcRect l="66966" t="41582" r="10573" b="47412"/>
          <a:stretch>
            <a:fillRect/>
          </a:stretch>
        </p:blipFill>
        <p:spPr bwMode="auto">
          <a:xfrm>
            <a:off x="3779838" y="2330450"/>
            <a:ext cx="4968875" cy="2008188"/>
          </a:xfrm>
          <a:prstGeom prst="rect">
            <a:avLst/>
          </a:prstGeom>
          <a:noFill/>
          <a:ln w="9525">
            <a:noFill/>
            <a:miter lim="800000"/>
            <a:headEnd/>
            <a:tailEnd/>
          </a:ln>
        </p:spPr>
      </p:pic>
      <p:pic>
        <p:nvPicPr>
          <p:cNvPr id="22534" name="Picture 9"/>
          <p:cNvPicPr>
            <a:picLocks noChangeAspect="1" noChangeArrowheads="1"/>
          </p:cNvPicPr>
          <p:nvPr/>
        </p:nvPicPr>
        <p:blipFill>
          <a:blip r:embed="rId2" cstate="print"/>
          <a:srcRect l="65839" t="65047" r="11130" b="23219"/>
          <a:stretch>
            <a:fillRect/>
          </a:stretch>
        </p:blipFill>
        <p:spPr bwMode="auto">
          <a:xfrm>
            <a:off x="3708400" y="4581525"/>
            <a:ext cx="5113338" cy="19970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4"/>
          <p:cNvSpPr>
            <a:spLocks noGrp="1"/>
          </p:cNvSpPr>
          <p:nvPr>
            <p:ph type="title"/>
          </p:nvPr>
        </p:nvSpPr>
        <p:spPr>
          <a:xfrm>
            <a:off x="428625" y="285750"/>
            <a:ext cx="8229600" cy="582613"/>
          </a:xfrm>
        </p:spPr>
        <p:txBody>
          <a:bodyPr/>
          <a:lstStyle/>
          <a:p>
            <a:r>
              <a:rPr lang="ru-RU" sz="3200" b="1">
                <a:solidFill>
                  <a:schemeClr val="tx1"/>
                </a:solidFill>
              </a:rPr>
              <a:t>Усиление колонн</a:t>
            </a:r>
            <a:endParaRPr lang="ru-RU" sz="3200" b="1"/>
          </a:p>
        </p:txBody>
      </p:sp>
      <p:sp>
        <p:nvSpPr>
          <p:cNvPr id="29699" name="Содержимое 5"/>
          <p:cNvSpPr>
            <a:spLocks noGrp="1"/>
          </p:cNvSpPr>
          <p:nvPr>
            <p:ph idx="1"/>
          </p:nvPr>
        </p:nvSpPr>
        <p:spPr>
          <a:xfrm>
            <a:off x="457200" y="1071563"/>
            <a:ext cx="8229600" cy="5054600"/>
          </a:xfrm>
        </p:spPr>
        <p:txBody>
          <a:bodyPr/>
          <a:lstStyle/>
          <a:p>
            <a:r>
              <a:rPr lang="ru-RU" sz="2400">
                <a:latin typeface="Times New Roman" pitchFamily="18" charset="0"/>
                <a:cs typeface="Times New Roman" pitchFamily="18" charset="0"/>
              </a:rPr>
              <a:t>Наибольшее применение находит усиление железобетонных  колонн устройством  железобетонных  и  металлических  обойм</a:t>
            </a:r>
            <a:r>
              <a:rPr lang="ru-RU" sz="2400" i="1">
                <a:latin typeface="Times New Roman" pitchFamily="18" charset="0"/>
                <a:cs typeface="Times New Roman" pitchFamily="18" charset="0"/>
              </a:rPr>
              <a:t>.</a:t>
            </a:r>
            <a:r>
              <a:rPr lang="ru-RU" sz="2400">
                <a:latin typeface="Times New Roman" pitchFamily="18" charset="0"/>
                <a:cs typeface="Times New Roman" pitchFamily="18" charset="0"/>
              </a:rPr>
              <a:t> Усиление обоймами наиболее рационально для колонн небольшой гибкости .</a:t>
            </a:r>
          </a:p>
          <a:p>
            <a:r>
              <a:rPr lang="ru-RU" sz="2400">
                <a:latin typeface="Times New Roman" pitchFamily="18" charset="0"/>
                <a:cs typeface="Times New Roman" pitchFamily="18" charset="0"/>
              </a:rPr>
              <a:t> Арматура или стальные элементы усиления обойм устанавливаются обычно без связи с арматурой усиливаемых колонн, поэтому нет необходимости их вскрывать. При таком способе усиления важно обеспечить  совместную  работу  "старого"  и "нового" бетона </a:t>
            </a:r>
            <a:r>
              <a:rPr lang="ru-RU" sz="2400" i="1">
                <a:latin typeface="Times New Roman" pitchFamily="18" charset="0"/>
                <a:cs typeface="Times New Roman" pitchFamily="18" charset="0"/>
              </a:rPr>
              <a:t>(см. ниже).</a:t>
            </a:r>
            <a:r>
              <a:rPr lang="ru-RU" sz="2400">
                <a:latin typeface="Times New Roman" pitchFamily="18" charset="0"/>
                <a:cs typeface="Times New Roman" pitchFamily="18" charset="0"/>
              </a:rPr>
              <a:t> Для улучшения адгезии и защиты бетона и арматуры  в агрессивных условиях  эксплуатации рекомендуется применение </a:t>
            </a:r>
            <a:r>
              <a:rPr lang="ru-RU" sz="2400" i="1">
                <a:latin typeface="Times New Roman" pitchFamily="18" charset="0"/>
                <a:cs typeface="Times New Roman" pitchFamily="18" charset="0"/>
              </a:rPr>
              <a:t>полимербетонов</a:t>
            </a:r>
            <a:r>
              <a:rPr lang="ru-RU" sz="2400">
                <a:latin typeface="Times New Roman" pitchFamily="18" charset="0"/>
                <a:cs typeface="Times New Roman" pitchFamily="18" charset="0"/>
              </a:rPr>
              <a:t>.</a:t>
            </a:r>
          </a:p>
          <a:p>
            <a:endParaRPr 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Содержимое 2"/>
          <p:cNvSpPr>
            <a:spLocks noGrp="1"/>
          </p:cNvSpPr>
          <p:nvPr>
            <p:ph idx="1"/>
          </p:nvPr>
        </p:nvSpPr>
        <p:spPr>
          <a:xfrm>
            <a:off x="457200" y="332656"/>
            <a:ext cx="8229600" cy="5840413"/>
          </a:xfrm>
        </p:spPr>
        <p:txBody>
          <a:bodyPr/>
          <a:lstStyle/>
          <a:p>
            <a:r>
              <a:rPr lang="ru-RU" sz="2400" dirty="0">
                <a:latin typeface="Times New Roman" pitchFamily="18" charset="0"/>
                <a:cs typeface="Times New Roman" pitchFamily="18" charset="0"/>
              </a:rPr>
              <a:t>Толщина железобетонной обоймы колонн определяется расчетом и конструктивными требованиями и, как правило, не превышает 300 мм. Диаметр арматуры принимают не менее 16 мм для стержней, работающих на сжатие, и 12 мм для стержней, работающих на растяжение. Поперечную  арматуру  диаметром  не менее 6 мм для вязаных каркасов и 8 мм для сварных устанавливают с шагом 15  диаметров продольной арматуры  и  не  более  трехкратной  толщины  обоймы,  но  не  более 200 мм.</a:t>
            </a:r>
          </a:p>
          <a:p>
            <a:r>
              <a:rPr lang="ru-RU" sz="2400" dirty="0">
                <a:latin typeface="Times New Roman" pitchFamily="18" charset="0"/>
                <a:cs typeface="Times New Roman" pitchFamily="18" charset="0"/>
              </a:rPr>
              <a:t>При местном усилении обойму заводят за пределы  поврежденного  участка на длину не менее пяти ее толщин и не менее длины анкеровки арматуры,  а также не менее двух ширин большей  грани колонны, но не менее 400 мм. Для лучшего сцепления рекомендуется адгезионная промазка из полимерных материалов.</a:t>
            </a:r>
          </a:p>
          <a:p>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Содержимое 2"/>
          <p:cNvSpPr>
            <a:spLocks noGrp="1"/>
          </p:cNvSpPr>
          <p:nvPr>
            <p:ph idx="1"/>
          </p:nvPr>
        </p:nvSpPr>
        <p:spPr>
          <a:xfrm>
            <a:off x="539552" y="404664"/>
            <a:ext cx="8229600" cy="5768975"/>
          </a:xfrm>
        </p:spPr>
        <p:txBody>
          <a:bodyPr/>
          <a:lstStyle/>
          <a:p>
            <a:r>
              <a:rPr lang="ru-RU" sz="2400" dirty="0"/>
              <a:t>Поперечная арматура  железобетонной обоймы может быть выполнена в виде спиральной обмотки</a:t>
            </a:r>
            <a:r>
              <a:rPr lang="ru-RU" sz="2400" i="1" dirty="0"/>
              <a:t>.</a:t>
            </a:r>
            <a:r>
              <a:rPr lang="ru-RU" sz="2400" dirty="0"/>
              <a:t> Спирали в плане должны быть круглыми и охватывать всю рабочую продольную арматуру.  Расстояние между ветвями спирали должно быть не  менее 40 мм и не более 100 мм, оно не должно также превышать 0,2 диаметров сечения ядра обоймы, охваченного спиралью.</a:t>
            </a:r>
          </a:p>
          <a:p>
            <a:r>
              <a:rPr lang="ru-RU" sz="2400" dirty="0"/>
              <a:t>При сильном  повреждении защитного слоя, железобетонные обоймы выполняются с обеспечением связи существующей и дополнительной арматуры.</a:t>
            </a:r>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Содержимое 2"/>
          <p:cNvSpPr>
            <a:spLocks noGrp="1"/>
          </p:cNvSpPr>
          <p:nvPr>
            <p:ph idx="1"/>
          </p:nvPr>
        </p:nvSpPr>
        <p:spPr>
          <a:xfrm>
            <a:off x="251520" y="332656"/>
            <a:ext cx="8229600" cy="5840413"/>
          </a:xfrm>
        </p:spPr>
        <p:txBody>
          <a:bodyPr/>
          <a:lstStyle/>
          <a:p>
            <a:r>
              <a:rPr lang="ru-RU" sz="2400" dirty="0">
                <a:latin typeface="Times New Roman" pitchFamily="18" charset="0"/>
                <a:cs typeface="Times New Roman" pitchFamily="18" charset="0"/>
              </a:rPr>
              <a:t>При необходимости устройства </a:t>
            </a:r>
            <a:r>
              <a:rPr lang="ru-RU" sz="2400" i="1" dirty="0">
                <a:latin typeface="Times New Roman" pitchFamily="18" charset="0"/>
                <a:cs typeface="Times New Roman" pitchFamily="18" charset="0"/>
              </a:rPr>
              <a:t>"рубашек"</a:t>
            </a:r>
            <a:r>
              <a:rPr lang="ru-RU" sz="2400" dirty="0">
                <a:latin typeface="Times New Roman" pitchFamily="18" charset="0"/>
                <a:cs typeface="Times New Roman" pitchFamily="18" charset="0"/>
              </a:rPr>
              <a:t>  особое  внимание должно быть уделено анкеровке поперечных хомутов.  Это осуществляется обычно путем приварки хомутов  к  арматуре  колонн  или пропуском хомутов через стену и приваркой к анкерным уголкам.</a:t>
            </a:r>
          </a:p>
          <a:p>
            <a:r>
              <a:rPr lang="ru-RU" sz="2400" dirty="0">
                <a:latin typeface="Times New Roman" pitchFamily="18" charset="0"/>
                <a:cs typeface="Times New Roman" pitchFamily="18" charset="0"/>
              </a:rPr>
              <a:t>Наиболее технологичны металлические обоймы  из  уголков  и соединительных  планок  между ними</a:t>
            </a:r>
            <a:r>
              <a:rPr lang="ru-RU" sz="2400" i="1" dirty="0">
                <a:latin typeface="Times New Roman" pitchFamily="18" charset="0"/>
                <a:cs typeface="Times New Roman" pitchFamily="18" charset="0"/>
              </a:rPr>
              <a:t>.</a:t>
            </a:r>
            <a:r>
              <a:rPr lang="ru-RU" sz="2400" dirty="0">
                <a:latin typeface="Times New Roman" pitchFamily="18" charset="0"/>
                <a:cs typeface="Times New Roman" pitchFamily="18" charset="0"/>
              </a:rPr>
              <a:t> Эффективность включения металлической обоймы  в  работу  колонны  зависит  от плотности  прилегания уголков к телу колонны и от предварительного напряжения поперечных планок</a:t>
            </a:r>
            <a:r>
              <a:rPr lang="ru-RU" sz="2400" i="1" dirty="0">
                <a:latin typeface="Times New Roman" pitchFamily="18" charset="0"/>
                <a:cs typeface="Times New Roman" pitchFamily="18" charset="0"/>
              </a:rPr>
              <a:t>.</a:t>
            </a:r>
            <a:r>
              <a:rPr lang="ru-RU" sz="2400" dirty="0">
                <a:latin typeface="Times New Roman" pitchFamily="18" charset="0"/>
                <a:cs typeface="Times New Roman" pitchFamily="18" charset="0"/>
              </a:rPr>
              <a:t> Для плотного прилегания  уголков поверхность бетона предварительно по граням колонн тщательно выравнивается сглаживанием неровностей и </a:t>
            </a:r>
            <a:r>
              <a:rPr lang="ru-RU" sz="2400" dirty="0" err="1">
                <a:latin typeface="Times New Roman" pitchFamily="18" charset="0"/>
                <a:cs typeface="Times New Roman" pitchFamily="18" charset="0"/>
              </a:rPr>
              <a:t>зачеканкой</a:t>
            </a:r>
            <a:r>
              <a:rPr lang="ru-RU" sz="2400" dirty="0">
                <a:latin typeface="Times New Roman" pitchFamily="18" charset="0"/>
                <a:cs typeface="Times New Roman" pitchFamily="18" charset="0"/>
              </a:rPr>
              <a:t> цементным раствором.</a:t>
            </a:r>
          </a:p>
          <a:p>
            <a:r>
              <a:rPr lang="ru-RU" sz="2400" dirty="0">
                <a:latin typeface="Times New Roman" pitchFamily="18" charset="0"/>
                <a:cs typeface="Times New Roman" pitchFamily="18" charset="0"/>
              </a:rPr>
              <a:t>Для усиления колонн эффективно использование предварительно напрягающих элементов.</a:t>
            </a:r>
          </a:p>
          <a:p>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sz="2800"/>
              <a:t>Усиление железобетонных стоек устройством железобетонных (а,б) и стальных обойм</a:t>
            </a:r>
          </a:p>
        </p:txBody>
      </p:sp>
      <p:sp>
        <p:nvSpPr>
          <p:cNvPr id="33795" name="Rectangle 5"/>
          <p:cNvSpPr>
            <a:spLocks noGrp="1" noChangeArrowheads="1"/>
          </p:cNvSpPr>
          <p:nvPr>
            <p:ph type="body" sz="half" idx="2"/>
          </p:nvPr>
        </p:nvSpPr>
        <p:spPr>
          <a:xfrm>
            <a:off x="5580063" y="1600200"/>
            <a:ext cx="3106737" cy="4525963"/>
          </a:xfrm>
        </p:spPr>
        <p:txBody>
          <a:bodyPr/>
          <a:lstStyle/>
          <a:p>
            <a:pPr eaLnBrk="1" hangingPunct="1">
              <a:lnSpc>
                <a:spcPct val="90000"/>
              </a:lnSpc>
            </a:pPr>
            <a:r>
              <a:rPr lang="ru-RU" sz="2400"/>
              <a:t>1 – бетон усиления;</a:t>
            </a:r>
          </a:p>
          <a:p>
            <a:pPr eaLnBrk="1" hangingPunct="1">
              <a:lnSpc>
                <a:spcPct val="90000"/>
              </a:lnSpc>
            </a:pPr>
            <a:r>
              <a:rPr lang="ru-RU" sz="2400"/>
              <a:t>2 – продольная арматура;</a:t>
            </a:r>
          </a:p>
          <a:p>
            <a:pPr eaLnBrk="1" hangingPunct="1">
              <a:lnSpc>
                <a:spcPct val="90000"/>
              </a:lnSpc>
            </a:pPr>
            <a:r>
              <a:rPr lang="ru-RU" sz="2400"/>
              <a:t>3 – хомуты;</a:t>
            </a:r>
          </a:p>
          <a:p>
            <a:pPr eaLnBrk="1" hangingPunct="1">
              <a:lnSpc>
                <a:spcPct val="90000"/>
              </a:lnSpc>
            </a:pPr>
            <a:r>
              <a:rPr lang="ru-RU" sz="2400"/>
              <a:t>4 спиральная арматура;</a:t>
            </a:r>
          </a:p>
          <a:p>
            <a:pPr eaLnBrk="1" hangingPunct="1">
              <a:lnSpc>
                <a:spcPct val="90000"/>
              </a:lnSpc>
            </a:pPr>
            <a:r>
              <a:rPr lang="ru-RU" sz="2400"/>
              <a:t>5 – уголок;</a:t>
            </a:r>
          </a:p>
          <a:p>
            <a:pPr eaLnBrk="1" hangingPunct="1">
              <a:lnSpc>
                <a:spcPct val="90000"/>
              </a:lnSpc>
            </a:pPr>
            <a:r>
              <a:rPr lang="ru-RU" sz="2400"/>
              <a:t>6 – планки;</a:t>
            </a:r>
          </a:p>
          <a:p>
            <a:pPr eaLnBrk="1" hangingPunct="1">
              <a:lnSpc>
                <a:spcPct val="90000"/>
              </a:lnSpc>
            </a:pPr>
            <a:r>
              <a:rPr lang="ru-RU" sz="2400"/>
              <a:t>7 –опорный уголок</a:t>
            </a:r>
          </a:p>
        </p:txBody>
      </p:sp>
      <p:pic>
        <p:nvPicPr>
          <p:cNvPr id="33796" name="Picture 6"/>
          <p:cNvPicPr>
            <a:picLocks noGrp="1" noChangeAspect="1" noChangeArrowheads="1"/>
          </p:cNvPicPr>
          <p:nvPr>
            <p:ph sz="half" idx="1"/>
          </p:nvPr>
        </p:nvPicPr>
        <p:blipFill>
          <a:blip r:embed="rId2" cstate="print"/>
          <a:srcRect l="8005" t="11786" r="54823" b="28209"/>
          <a:stretch>
            <a:fillRect/>
          </a:stretch>
        </p:blipFill>
        <p:spPr>
          <a:xfrm>
            <a:off x="1042988" y="1412875"/>
            <a:ext cx="3898900" cy="4968875"/>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Содержимое 2"/>
          <p:cNvSpPr>
            <a:spLocks noGrp="1"/>
          </p:cNvSpPr>
          <p:nvPr>
            <p:ph idx="1"/>
          </p:nvPr>
        </p:nvSpPr>
        <p:spPr>
          <a:xfrm>
            <a:off x="539552" y="404664"/>
            <a:ext cx="8229600" cy="5840413"/>
          </a:xfrm>
        </p:spPr>
        <p:txBody>
          <a:bodyPr/>
          <a:lstStyle/>
          <a:p>
            <a:pPr algn="ctr">
              <a:buFontTx/>
              <a:buNone/>
            </a:pPr>
            <a:r>
              <a:rPr lang="ru-RU" sz="2400" b="1" dirty="0"/>
              <a:t>Установка дополнительных  закладных деталей</a:t>
            </a:r>
            <a:r>
              <a:rPr lang="ru-RU" sz="2400" u="sng" dirty="0"/>
              <a:t>.</a:t>
            </a:r>
            <a:r>
              <a:rPr lang="ru-RU" sz="2400" dirty="0"/>
              <a:t>  </a:t>
            </a:r>
          </a:p>
          <a:p>
            <a:pPr>
              <a:lnSpc>
                <a:spcPts val="2200"/>
              </a:lnSpc>
            </a:pPr>
            <a:r>
              <a:rPr lang="ru-RU" sz="2000" dirty="0">
                <a:latin typeface="Times New Roman" pitchFamily="18" charset="0"/>
                <a:cs typeface="Times New Roman" pitchFamily="18" charset="0"/>
              </a:rPr>
              <a:t>При усилении часто возникает необходимость в установке  дополнительных  закладных деталей.  При этом детали разделяются на </a:t>
            </a:r>
            <a:r>
              <a:rPr lang="ru-RU" sz="2000" dirty="0">
                <a:solidFill>
                  <a:srgbClr val="FF0000"/>
                </a:solidFill>
                <a:latin typeface="Times New Roman" pitchFamily="18" charset="0"/>
                <a:cs typeface="Times New Roman" pitchFamily="18" charset="0"/>
              </a:rPr>
              <a:t>конструктивные</a:t>
            </a:r>
            <a:r>
              <a:rPr lang="ru-RU" sz="2000" dirty="0">
                <a:latin typeface="Times New Roman" pitchFamily="18" charset="0"/>
                <a:cs typeface="Times New Roman" pitchFamily="18" charset="0"/>
              </a:rPr>
              <a:t>, на которые не передаются значительные усилия,  и  на  </a:t>
            </a:r>
            <a:r>
              <a:rPr lang="ru-RU" sz="2000" dirty="0">
                <a:solidFill>
                  <a:srgbClr val="FF0000"/>
                </a:solidFill>
                <a:latin typeface="Times New Roman" pitchFamily="18" charset="0"/>
                <a:cs typeface="Times New Roman" pitchFamily="18" charset="0"/>
              </a:rPr>
              <a:t>расчетные</a:t>
            </a:r>
            <a:r>
              <a:rPr lang="ru-RU" sz="2000" dirty="0">
                <a:latin typeface="Times New Roman" pitchFamily="18" charset="0"/>
                <a:cs typeface="Times New Roman" pitchFamily="18" charset="0"/>
              </a:rPr>
              <a:t>, которые воспринимают значительные сдвигающие, отрывающие усилия и изгибающие моменты. </a:t>
            </a:r>
          </a:p>
          <a:p>
            <a:pPr>
              <a:lnSpc>
                <a:spcPts val="2200"/>
              </a:lnSpc>
            </a:pPr>
            <a:r>
              <a:rPr lang="ru-RU" sz="2000" dirty="0">
                <a:latin typeface="Times New Roman" pitchFamily="18" charset="0"/>
                <a:cs typeface="Times New Roman" pitchFamily="18" charset="0"/>
              </a:rPr>
              <a:t>К первой группе относятся закладные детали  для фиксации элементов,  которые устанавливаются на несущие конструкции (например, плиты перекрытия на балки).  Эти детали испытывают  сжимающие и незначительные сдвигающие усилия.</a:t>
            </a:r>
          </a:p>
          <a:p>
            <a:pPr>
              <a:lnSpc>
                <a:spcPts val="2200"/>
              </a:lnSpc>
            </a:pPr>
            <a:r>
              <a:rPr lang="ru-RU" sz="2000" dirty="0">
                <a:latin typeface="Times New Roman" pitchFamily="18" charset="0"/>
                <a:cs typeface="Times New Roman" pitchFamily="18" charset="0"/>
              </a:rPr>
              <a:t>Закладные  детали крепятся  с  </a:t>
            </a:r>
            <a:r>
              <a:rPr lang="ru-RU" sz="2000" dirty="0">
                <a:solidFill>
                  <a:srgbClr val="FF0000"/>
                </a:solidFill>
                <a:latin typeface="Times New Roman" pitchFamily="18" charset="0"/>
                <a:cs typeface="Times New Roman" pitchFamily="18" charset="0"/>
              </a:rPr>
              <a:t>помощью  сварки к существующей арматуре </a:t>
            </a:r>
            <a:r>
              <a:rPr lang="ru-RU" sz="2000" dirty="0">
                <a:latin typeface="Times New Roman" pitchFamily="18" charset="0"/>
                <a:cs typeface="Times New Roman" pitchFamily="18" charset="0"/>
              </a:rPr>
              <a:t>и с </a:t>
            </a:r>
            <a:r>
              <a:rPr lang="ru-RU" sz="2000" dirty="0">
                <a:solidFill>
                  <a:srgbClr val="FF0000"/>
                </a:solidFill>
                <a:latin typeface="Times New Roman" pitchFamily="18" charset="0"/>
                <a:cs typeface="Times New Roman" pitchFamily="18" charset="0"/>
              </a:rPr>
              <a:t>помощью накладных металлических хомутов</a:t>
            </a:r>
            <a:r>
              <a:rPr lang="ru-RU" sz="2000" dirty="0">
                <a:latin typeface="Times New Roman" pitchFamily="18" charset="0"/>
                <a:cs typeface="Times New Roman" pitchFamily="18" charset="0"/>
              </a:rPr>
              <a:t>. В первом случае скалывается защитный слой арматурных стержней, к ним привариваются круглые коротыши  или  ребра  из  полосовой  стали  и  к  последним - лист (уголок) новой закладной детали.  При установке закладной детали заподлицо с поверхностью элемента устраивается  борозда,  и пластина вдавливается в свежий цементный раствор</a:t>
            </a:r>
            <a:r>
              <a:rPr lang="ru-RU" sz="2000" i="1" dirty="0">
                <a:latin typeface="Times New Roman" pitchFamily="18" charset="0"/>
                <a:cs typeface="Times New Roman" pitchFamily="18" charset="0"/>
              </a:rPr>
              <a:t>.</a:t>
            </a:r>
          </a:p>
          <a:p>
            <a:pPr>
              <a:lnSpc>
                <a:spcPts val="2200"/>
              </a:lnSpc>
            </a:pPr>
            <a:r>
              <a:rPr lang="ru-RU" sz="2000" dirty="0">
                <a:latin typeface="Times New Roman" pitchFamily="18" charset="0"/>
                <a:cs typeface="Times New Roman" pitchFamily="18" charset="0"/>
              </a:rPr>
              <a:t>Устройство закладных деталей на хомутах  менее трудоемко,  но  требует большего расхода стали.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Содержимое 2"/>
          <p:cNvSpPr>
            <a:spLocks noGrp="1"/>
          </p:cNvSpPr>
          <p:nvPr>
            <p:ph idx="1"/>
          </p:nvPr>
        </p:nvSpPr>
        <p:spPr>
          <a:xfrm>
            <a:off x="457200" y="188640"/>
            <a:ext cx="8229600" cy="5840413"/>
          </a:xfrm>
        </p:spPr>
        <p:txBody>
          <a:bodyPr/>
          <a:lstStyle/>
          <a:p>
            <a:r>
              <a:rPr lang="ru-RU" sz="2400" dirty="0">
                <a:latin typeface="Times New Roman" pitchFamily="18" charset="0"/>
                <a:cs typeface="Times New Roman" pitchFamily="18" charset="0"/>
              </a:rPr>
              <a:t>Дополнительные закладные детали,  а также арматура усиления могут быть </a:t>
            </a:r>
            <a:r>
              <a:rPr lang="ru-RU" sz="2400" dirty="0" err="1">
                <a:latin typeface="Times New Roman" pitchFamily="18" charset="0"/>
                <a:cs typeface="Times New Roman" pitchFamily="18" charset="0"/>
              </a:rPr>
              <a:t>заанкерованы</a:t>
            </a:r>
            <a:r>
              <a:rPr lang="ru-RU" sz="2400" dirty="0">
                <a:latin typeface="Times New Roman" pitchFamily="18" charset="0"/>
                <a:cs typeface="Times New Roman" pitchFamily="18" charset="0"/>
              </a:rPr>
              <a:t> в существующую железобетонную конструкцию путем </a:t>
            </a:r>
            <a:r>
              <a:rPr lang="ru-RU" sz="2400" dirty="0" err="1">
                <a:latin typeface="Times New Roman" pitchFamily="18" charset="0"/>
                <a:cs typeface="Times New Roman" pitchFamily="18" charset="0"/>
              </a:rPr>
              <a:t>пробуривания</a:t>
            </a:r>
            <a:r>
              <a:rPr lang="ru-RU" sz="2400" dirty="0">
                <a:latin typeface="Times New Roman" pitchFamily="18" charset="0"/>
                <a:cs typeface="Times New Roman" pitchFamily="18" charset="0"/>
              </a:rPr>
              <a:t> скважины и заделки в нее  арматурного  стержня.  </a:t>
            </a:r>
          </a:p>
          <a:p>
            <a:r>
              <a:rPr lang="ru-RU" sz="2400" dirty="0">
                <a:latin typeface="Times New Roman" pitchFamily="18" charset="0"/>
                <a:cs typeface="Times New Roman" pitchFamily="18" charset="0"/>
              </a:rPr>
              <a:t>Скважина пробуривается  перфоратором  на  глубину не менее 20 диаметров. </a:t>
            </a:r>
          </a:p>
          <a:p>
            <a:r>
              <a:rPr lang="ru-RU" sz="2400" dirty="0">
                <a:latin typeface="Times New Roman" pitchFamily="18" charset="0"/>
                <a:cs typeface="Times New Roman" pitchFamily="18" charset="0"/>
              </a:rPr>
              <a:t>Арматура или анкерный стержень заделываются на эпоксидном  клее или  путем  </a:t>
            </a:r>
            <a:r>
              <a:rPr lang="ru-RU" sz="2400" dirty="0" err="1">
                <a:latin typeface="Times New Roman" pitchFamily="18" charset="0"/>
                <a:cs typeface="Times New Roman" pitchFamily="18" charset="0"/>
              </a:rPr>
              <a:t>виброчеканки</a:t>
            </a:r>
            <a:r>
              <a:rPr lang="ru-RU" sz="2400" dirty="0">
                <a:latin typeface="Times New Roman" pitchFamily="18" charset="0"/>
                <a:cs typeface="Times New Roman" pitchFamily="18" charset="0"/>
              </a:rPr>
              <a:t>  жесткой цементно-песчаной смесью.  На эпоксидном клее закрепляется арматура  к горизонтальной, вертикальной плоскости бетона, а также к нижней плоскости, расположенной  под углом 45° и более  к горизонту.  </a:t>
            </a:r>
          </a:p>
          <a:p>
            <a:r>
              <a:rPr lang="ru-RU" sz="2400" dirty="0">
                <a:latin typeface="Times New Roman" pitchFamily="18" charset="0"/>
                <a:cs typeface="Times New Roman" pitchFamily="18" charset="0"/>
              </a:rPr>
              <a:t>На  цементно-песчаном растворе допускается закрепление анкера только к горизонтальной плоскости бетона.</a:t>
            </a:r>
          </a:p>
          <a:p>
            <a:r>
              <a:rPr lang="ru-RU" sz="2400" dirty="0">
                <a:latin typeface="Times New Roman" pitchFamily="18" charset="0"/>
                <a:cs typeface="Times New Roman" pitchFamily="18" charset="0"/>
              </a:rPr>
              <a:t>Эффективно к концу анкера приварить шайбу.</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ChangeAspect="1" noChangeArrowheads="1"/>
          </p:cNvPicPr>
          <p:nvPr/>
        </p:nvPicPr>
        <p:blipFill>
          <a:blip r:embed="rId2" cstate="print"/>
          <a:srcRect l="18480" t="56444" r="22878" b="15048"/>
          <a:stretch>
            <a:fillRect/>
          </a:stretch>
        </p:blipFill>
        <p:spPr bwMode="auto">
          <a:xfrm>
            <a:off x="1571625" y="2714625"/>
            <a:ext cx="5976938" cy="2517775"/>
          </a:xfrm>
          <a:prstGeom prst="rect">
            <a:avLst/>
          </a:prstGeom>
          <a:noFill/>
          <a:ln w="9525">
            <a:noFill/>
            <a:miter lim="800000"/>
            <a:headEnd/>
            <a:tailEnd/>
          </a:ln>
        </p:spPr>
      </p:pic>
      <p:sp>
        <p:nvSpPr>
          <p:cNvPr id="43012" name="Rectangle 5"/>
          <p:cNvSpPr>
            <a:spLocks noChangeArrowheads="1"/>
          </p:cNvSpPr>
          <p:nvPr/>
        </p:nvSpPr>
        <p:spPr bwMode="auto">
          <a:xfrm>
            <a:off x="285750" y="857250"/>
            <a:ext cx="8507413" cy="1508125"/>
          </a:xfrm>
          <a:prstGeom prst="rect">
            <a:avLst/>
          </a:prstGeom>
          <a:noFill/>
          <a:ln w="9525">
            <a:noFill/>
            <a:miter lim="800000"/>
            <a:headEnd/>
            <a:tailEnd/>
          </a:ln>
        </p:spPr>
        <p:txBody>
          <a:bodyPr lIns="91412" tIns="45706" rIns="91412" bIns="45706" anchor="ctr"/>
          <a:lstStyle/>
          <a:p>
            <a:pPr algn="ctr">
              <a:lnSpc>
                <a:spcPct val="80000"/>
              </a:lnSpc>
            </a:pPr>
            <a:r>
              <a:rPr lang="ru-RU" sz="2400" b="1">
                <a:solidFill>
                  <a:schemeClr val="tx2"/>
                </a:solidFill>
              </a:rPr>
              <a:t>Установка дополнительной закладной детали с помощью сварки по верхней плоскости (а) и заподлицо с поверхностью (б)</a:t>
            </a:r>
            <a:br>
              <a:rPr lang="ru-RU" sz="2000">
                <a:solidFill>
                  <a:schemeClr val="tx2"/>
                </a:solidFill>
              </a:rPr>
            </a:br>
            <a:r>
              <a:rPr lang="ru-RU" sz="2000">
                <a:solidFill>
                  <a:schemeClr val="tx2"/>
                </a:solidFill>
              </a:rPr>
              <a:t>1 – сколотая зона бетона, заделываемая раствором; 2 – коротыш-прокладка из круглого стержня; 3 – коротыш-прокладка из полосовой стали; 4 – продольная арматура; 5 –дополнительная ЗД</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274638"/>
            <a:ext cx="8291512" cy="1498600"/>
          </a:xfrm>
        </p:spPr>
        <p:txBody>
          <a:bodyPr/>
          <a:lstStyle/>
          <a:p>
            <a:pPr eaLnBrk="1" hangingPunct="1"/>
            <a:r>
              <a:rPr lang="ru-RU" sz="2400"/>
              <a:t>Устройство дополнительных ЗД с помощью хомутов в балках (а) и стойках (б):</a:t>
            </a:r>
            <a:br>
              <a:rPr lang="ru-RU" sz="2400"/>
            </a:br>
            <a:r>
              <a:rPr lang="ru-RU" sz="2000"/>
              <a:t>1 – листовой держатель; 2 – стержневой держатель; 3 – стяжной болт; 4 – боковая планка; 5 – листовая ЗД; 6 – угловая ЗД</a:t>
            </a:r>
          </a:p>
        </p:txBody>
      </p:sp>
      <p:pic>
        <p:nvPicPr>
          <p:cNvPr id="44035" name="Picture 3"/>
          <p:cNvPicPr>
            <a:picLocks noGrp="1" noChangeAspect="1" noChangeArrowheads="1"/>
          </p:cNvPicPr>
          <p:nvPr>
            <p:ph type="body" idx="1"/>
          </p:nvPr>
        </p:nvPicPr>
        <p:blipFill>
          <a:blip r:embed="rId2" cstate="print"/>
          <a:srcRect l="8005" t="22302" r="4495" b="33484"/>
          <a:stretch>
            <a:fillRect/>
          </a:stretch>
        </p:blipFill>
        <p:spPr>
          <a:xfrm>
            <a:off x="871538" y="2286000"/>
            <a:ext cx="7200900" cy="32146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417512"/>
          </a:xfrm>
        </p:spPr>
        <p:txBody>
          <a:bodyPr/>
          <a:lstStyle/>
          <a:p>
            <a:pPr eaLnBrk="1" hangingPunct="1"/>
            <a:r>
              <a:rPr lang="ru-RU" sz="2000" dirty="0" err="1"/>
              <a:t>Кріплення</a:t>
            </a:r>
            <a:r>
              <a:rPr lang="ru-RU" sz="2000" dirty="0"/>
              <a:t> ПН затяжки до балки, </a:t>
            </a:r>
            <a:r>
              <a:rPr lang="ru-RU" sz="2000" dirty="0" err="1"/>
              <a:t>що</a:t>
            </a:r>
            <a:r>
              <a:rPr lang="ru-RU" sz="2000" dirty="0"/>
              <a:t> </a:t>
            </a:r>
            <a:r>
              <a:rPr lang="ru-RU" sz="2000" dirty="0" err="1"/>
              <a:t>посилюється</a:t>
            </a:r>
            <a:r>
              <a:rPr lang="ru-RU" sz="2000" dirty="0"/>
              <a:t>.</a:t>
            </a:r>
          </a:p>
        </p:txBody>
      </p:sp>
      <p:pic>
        <p:nvPicPr>
          <p:cNvPr id="39939" name="Picture 3"/>
          <p:cNvPicPr>
            <a:picLocks noGrp="1" noChangeAspect="1" noChangeArrowheads="1"/>
          </p:cNvPicPr>
          <p:nvPr>
            <p:ph type="body" idx="1"/>
          </p:nvPr>
        </p:nvPicPr>
        <p:blipFill>
          <a:blip r:embed="rId2" cstate="print"/>
          <a:srcRect l="23746" t="12340" r="42998" b="66898"/>
          <a:stretch>
            <a:fillRect/>
          </a:stretch>
        </p:blipFill>
        <p:spPr>
          <a:xfrm>
            <a:off x="2325647" y="662071"/>
            <a:ext cx="3974545" cy="1903330"/>
          </a:xfrm>
        </p:spPr>
      </p:pic>
      <p:sp>
        <p:nvSpPr>
          <p:cNvPr id="39940" name="Rectangle 4"/>
          <p:cNvSpPr>
            <a:spLocks noChangeArrowheads="1"/>
          </p:cNvSpPr>
          <p:nvPr/>
        </p:nvSpPr>
        <p:spPr bwMode="auto">
          <a:xfrm>
            <a:off x="539750" y="2565400"/>
            <a:ext cx="8280400" cy="923971"/>
          </a:xfrm>
          <a:prstGeom prst="rect">
            <a:avLst/>
          </a:prstGeom>
          <a:noFill/>
          <a:ln w="9525">
            <a:noFill/>
            <a:miter lim="800000"/>
            <a:headEnd/>
            <a:tailEnd/>
          </a:ln>
        </p:spPr>
        <p:txBody>
          <a:bodyPr>
            <a:spAutoFit/>
          </a:bodyPr>
          <a:lstStyle/>
          <a:p>
            <a:pPr>
              <a:lnSpc>
                <a:spcPct val="75000"/>
              </a:lnSpc>
            </a:pPr>
            <a:r>
              <a:rPr lang="ru-RU" dirty="0" err="1">
                <a:solidFill>
                  <a:schemeClr val="tx2"/>
                </a:solidFill>
              </a:rPr>
              <a:t>Кріплення</a:t>
            </a:r>
            <a:r>
              <a:rPr lang="ru-RU" dirty="0">
                <a:solidFill>
                  <a:schemeClr val="tx2"/>
                </a:solidFill>
              </a:rPr>
              <a:t> </a:t>
            </a:r>
            <a:r>
              <a:rPr lang="ru-RU" dirty="0" err="1">
                <a:solidFill>
                  <a:schemeClr val="tx2"/>
                </a:solidFill>
              </a:rPr>
              <a:t>додаткової</a:t>
            </a:r>
            <a:r>
              <a:rPr lang="ru-RU" dirty="0">
                <a:solidFill>
                  <a:schemeClr val="tx2"/>
                </a:solidFill>
              </a:rPr>
              <a:t> </a:t>
            </a:r>
            <a:r>
              <a:rPr lang="ru-RU" dirty="0" err="1">
                <a:solidFill>
                  <a:schemeClr val="tx2"/>
                </a:solidFill>
              </a:rPr>
              <a:t>арматури</a:t>
            </a:r>
            <a:r>
              <a:rPr lang="ru-RU" dirty="0">
                <a:solidFill>
                  <a:schemeClr val="tx2"/>
                </a:solidFill>
              </a:rPr>
              <a:t> до </a:t>
            </a:r>
            <a:r>
              <a:rPr lang="ru-RU" dirty="0" err="1">
                <a:solidFill>
                  <a:schemeClr val="tx2"/>
                </a:solidFill>
              </a:rPr>
              <a:t>існуючої</a:t>
            </a:r>
            <a:r>
              <a:rPr lang="ru-RU" dirty="0">
                <a:solidFill>
                  <a:schemeClr val="tx2"/>
                </a:solidFill>
              </a:rPr>
              <a:t> </a:t>
            </a:r>
            <a:r>
              <a:rPr lang="ru-RU" dirty="0" err="1">
                <a:solidFill>
                  <a:schemeClr val="tx2"/>
                </a:solidFill>
              </a:rPr>
              <a:t>конструкції</a:t>
            </a:r>
            <a:r>
              <a:rPr lang="ru-RU" dirty="0">
                <a:solidFill>
                  <a:schemeClr val="tx2"/>
                </a:solidFill>
              </a:rPr>
              <a:t>: а – схема </a:t>
            </a:r>
            <a:r>
              <a:rPr lang="ru-RU" dirty="0" err="1">
                <a:solidFill>
                  <a:schemeClr val="tx2"/>
                </a:solidFill>
              </a:rPr>
              <a:t>посилення</a:t>
            </a:r>
            <a:r>
              <a:rPr lang="ru-RU" dirty="0">
                <a:solidFill>
                  <a:schemeClr val="tx2"/>
                </a:solidFill>
              </a:rPr>
              <a:t>; б - </a:t>
            </a:r>
            <a:r>
              <a:rPr lang="ru-RU" dirty="0" err="1">
                <a:solidFill>
                  <a:schemeClr val="tx2"/>
                </a:solidFill>
              </a:rPr>
              <a:t>вклеювання</a:t>
            </a:r>
            <a:r>
              <a:rPr lang="ru-RU" dirty="0">
                <a:solidFill>
                  <a:schemeClr val="tx2"/>
                </a:solidFill>
              </a:rPr>
              <a:t> в пази; </a:t>
            </a:r>
            <a:r>
              <a:rPr lang="ru-RU" dirty="0" err="1">
                <a:solidFill>
                  <a:schemeClr val="tx2"/>
                </a:solidFill>
              </a:rPr>
              <a:t>в,г</a:t>
            </a:r>
            <a:r>
              <a:rPr lang="ru-RU" dirty="0">
                <a:solidFill>
                  <a:schemeClr val="tx2"/>
                </a:solidFill>
              </a:rPr>
              <a:t> – </a:t>
            </a:r>
            <a:r>
              <a:rPr lang="ru-RU" dirty="0" err="1">
                <a:solidFill>
                  <a:schemeClr val="tx2"/>
                </a:solidFill>
              </a:rPr>
              <a:t>з'єднання</a:t>
            </a:r>
            <a:r>
              <a:rPr lang="ru-RU" dirty="0">
                <a:solidFill>
                  <a:schemeClr val="tx2"/>
                </a:solidFill>
              </a:rPr>
              <a:t> на </a:t>
            </a:r>
            <a:r>
              <a:rPr lang="ru-RU" dirty="0" err="1">
                <a:solidFill>
                  <a:schemeClr val="tx2"/>
                </a:solidFill>
              </a:rPr>
              <a:t>зварюванні</a:t>
            </a:r>
            <a:r>
              <a:rPr lang="ru-RU" dirty="0">
                <a:solidFill>
                  <a:schemeClr val="tx2"/>
                </a:solidFill>
              </a:rPr>
              <a:t> через </a:t>
            </a:r>
            <a:r>
              <a:rPr lang="ru-RU" dirty="0" err="1">
                <a:solidFill>
                  <a:schemeClr val="tx2"/>
                </a:solidFill>
              </a:rPr>
              <a:t>коротухи</a:t>
            </a:r>
            <a:r>
              <a:rPr lang="ru-RU" dirty="0">
                <a:solidFill>
                  <a:schemeClr val="tx2"/>
                </a:solidFill>
              </a:rPr>
              <a:t> та скоби д – </a:t>
            </a:r>
            <a:r>
              <a:rPr lang="ru-RU" dirty="0" err="1">
                <a:solidFill>
                  <a:schemeClr val="tx2"/>
                </a:solidFill>
              </a:rPr>
              <a:t>приклеювання</a:t>
            </a:r>
            <a:r>
              <a:rPr lang="ru-RU" dirty="0">
                <a:solidFill>
                  <a:schemeClr val="tx2"/>
                </a:solidFill>
              </a:rPr>
              <a:t> </a:t>
            </a:r>
            <a:r>
              <a:rPr lang="ru-RU" dirty="0" err="1">
                <a:solidFill>
                  <a:schemeClr val="tx2"/>
                </a:solidFill>
              </a:rPr>
              <a:t>листової</a:t>
            </a:r>
            <a:r>
              <a:rPr lang="ru-RU" dirty="0">
                <a:solidFill>
                  <a:schemeClr val="tx2"/>
                </a:solidFill>
              </a:rPr>
              <a:t> </a:t>
            </a:r>
            <a:r>
              <a:rPr lang="ru-RU" dirty="0" err="1">
                <a:solidFill>
                  <a:schemeClr val="tx2"/>
                </a:solidFill>
              </a:rPr>
              <a:t>сталі</a:t>
            </a:r>
            <a:r>
              <a:rPr lang="ru-RU" dirty="0">
                <a:solidFill>
                  <a:schemeClr val="tx2"/>
                </a:solidFill>
              </a:rPr>
              <a:t> з </a:t>
            </a:r>
            <a:r>
              <a:rPr lang="ru-RU" dirty="0" err="1">
                <a:solidFill>
                  <a:schemeClr val="tx2"/>
                </a:solidFill>
              </a:rPr>
              <a:t>додатковим</a:t>
            </a:r>
            <a:r>
              <a:rPr lang="ru-RU" dirty="0">
                <a:solidFill>
                  <a:schemeClr val="tx2"/>
                </a:solidFill>
              </a:rPr>
              <a:t> </a:t>
            </a:r>
            <a:r>
              <a:rPr lang="ru-RU" dirty="0" err="1">
                <a:solidFill>
                  <a:schemeClr val="tx2"/>
                </a:solidFill>
              </a:rPr>
              <a:t>анкеруванням</a:t>
            </a:r>
            <a:endParaRPr lang="ru-RU" dirty="0">
              <a:solidFill>
                <a:schemeClr val="tx2"/>
              </a:solidFill>
            </a:endParaRPr>
          </a:p>
        </p:txBody>
      </p:sp>
      <p:pic>
        <p:nvPicPr>
          <p:cNvPr id="39941" name="Picture 5"/>
          <p:cNvPicPr>
            <a:picLocks noChangeAspect="1" noChangeArrowheads="1"/>
          </p:cNvPicPr>
          <p:nvPr/>
        </p:nvPicPr>
        <p:blipFill>
          <a:blip r:embed="rId2" cstate="print"/>
          <a:srcRect l="15875" t="36378" r="15009" b="23203"/>
          <a:stretch>
            <a:fillRect/>
          </a:stretch>
        </p:blipFill>
        <p:spPr bwMode="auto">
          <a:xfrm>
            <a:off x="661053" y="3429000"/>
            <a:ext cx="7511398" cy="3429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67586" name="Picture 2" descr="4-1"/>
          <p:cNvPicPr>
            <a:picLocks noChangeAspect="1" noChangeArrowheads="1"/>
          </p:cNvPicPr>
          <p:nvPr/>
        </p:nvPicPr>
        <p:blipFill>
          <a:blip r:embed="rId2" cstate="print"/>
          <a:srcRect l="34686" t="13539" r="34686" b="34816"/>
          <a:stretch>
            <a:fillRect/>
          </a:stretch>
        </p:blipFill>
        <p:spPr bwMode="auto">
          <a:xfrm>
            <a:off x="107504" y="897067"/>
            <a:ext cx="6912767" cy="5946551"/>
          </a:xfrm>
          <a:prstGeom prst="rect">
            <a:avLst/>
          </a:prstGeom>
          <a:noFill/>
          <a:ln w="9525">
            <a:noFill/>
            <a:miter lim="800000"/>
            <a:headEnd/>
            <a:tailEnd/>
          </a:ln>
        </p:spPr>
      </p:pic>
      <p:sp>
        <p:nvSpPr>
          <p:cNvPr id="67587" name="Rectangle 3"/>
          <p:cNvSpPr>
            <a:spLocks noChangeArrowheads="1"/>
          </p:cNvSpPr>
          <p:nvPr/>
        </p:nvSpPr>
        <p:spPr bwMode="auto">
          <a:xfrm>
            <a:off x="395536" y="165339"/>
            <a:ext cx="83529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uk-UA" sz="2400" b="1" dirty="0">
                <a:latin typeface="Arial" pitchFamily="34" charset="0"/>
                <a:ea typeface="Times New Roman" pitchFamily="18" charset="0"/>
                <a:cs typeface="Arial" pitchFamily="34" charset="0"/>
              </a:rPr>
              <a:t>Посилення розтягнутої зони конструкцій приварюванням додаткової арматури</a:t>
            </a:r>
            <a:r>
              <a:rPr lang="ru-RU" sz="2400" b="1" dirty="0">
                <a:latin typeface="Arial" pitchFamily="34" charset="0"/>
                <a:ea typeface="Times New Roman" pitchFamily="18" charset="0"/>
                <a:cs typeface="Arial" pitchFamily="34" charset="0"/>
              </a:rPr>
              <a:t>:</a:t>
            </a:r>
            <a:r>
              <a:rPr kumimoji="0" lang="ru-RU"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 name="Прямоугольник 5"/>
          <p:cNvSpPr/>
          <p:nvPr/>
        </p:nvSpPr>
        <p:spPr>
          <a:xfrm>
            <a:off x="6937919" y="580837"/>
            <a:ext cx="2160240" cy="4431983"/>
          </a:xfrm>
          <a:prstGeom prst="rect">
            <a:avLst/>
          </a:prstGeom>
        </p:spPr>
        <p:txBody>
          <a:bodyPr wrap="square">
            <a:spAutoFit/>
          </a:bodyPr>
          <a:lstStyle/>
          <a:p>
            <a:pPr lvl="0" algn="just" eaLnBrk="0" hangingPunct="0">
              <a:spcAft>
                <a:spcPts val="1200"/>
              </a:spcAft>
            </a:pPr>
            <a:r>
              <a:rPr lang="uk-UA" b="1" i="1" dirty="0">
                <a:latin typeface="Arial" pitchFamily="34" charset="0"/>
                <a:ea typeface="Times New Roman" pitchFamily="18" charset="0"/>
                <a:cs typeface="Arial" pitchFamily="34" charset="0"/>
              </a:rPr>
              <a:t>а – </a:t>
            </a:r>
            <a:r>
              <a:rPr lang="uk-UA" b="1" i="1" dirty="0" err="1">
                <a:latin typeface="Arial" pitchFamily="34" charset="0"/>
                <a:ea typeface="Times New Roman" pitchFamily="18" charset="0"/>
                <a:cs typeface="Arial" pitchFamily="34" charset="0"/>
              </a:rPr>
              <a:t>нахлестковим</a:t>
            </a:r>
            <a:r>
              <a:rPr lang="uk-UA" b="1" i="1" dirty="0">
                <a:latin typeface="Arial" pitchFamily="34" charset="0"/>
                <a:ea typeface="Times New Roman" pitchFamily="18" charset="0"/>
                <a:cs typeface="Arial" pitchFamily="34" charset="0"/>
              </a:rPr>
              <a:t> з'єднанням;</a:t>
            </a:r>
          </a:p>
          <a:p>
            <a:pPr lvl="0" algn="just" eaLnBrk="0" hangingPunct="0">
              <a:spcAft>
                <a:spcPts val="1200"/>
              </a:spcAft>
            </a:pPr>
            <a:r>
              <a:rPr lang="uk-UA" b="1" i="1" dirty="0">
                <a:latin typeface="Arial" pitchFamily="34" charset="0"/>
                <a:ea typeface="Times New Roman" pitchFamily="18" charset="0"/>
                <a:cs typeface="Arial" pitchFamily="34" charset="0"/>
              </a:rPr>
              <a:t>б - за допомогою коротунів з боку розтягнутої зони;</a:t>
            </a:r>
          </a:p>
          <a:p>
            <a:pPr lvl="0" algn="just" eaLnBrk="0" hangingPunct="0">
              <a:spcAft>
                <a:spcPts val="1200"/>
              </a:spcAft>
            </a:pPr>
            <a:r>
              <a:rPr lang="uk-UA" b="1" i="1" dirty="0">
                <a:latin typeface="Arial" pitchFamily="34" charset="0"/>
                <a:ea typeface="Times New Roman" pitchFamily="18" charset="0"/>
                <a:cs typeface="Arial" pitchFamily="34" charset="0"/>
              </a:rPr>
              <a:t>в – за допомогою </a:t>
            </a:r>
            <a:r>
              <a:rPr lang="uk-UA" b="1" i="1" dirty="0" err="1">
                <a:latin typeface="Arial" pitchFamily="34" charset="0"/>
                <a:ea typeface="Times New Roman" pitchFamily="18" charset="0"/>
                <a:cs typeface="Arial" pitchFamily="34" charset="0"/>
              </a:rPr>
              <a:t>коротишів</a:t>
            </a:r>
            <a:r>
              <a:rPr lang="uk-UA" b="1" i="1" dirty="0">
                <a:latin typeface="Arial" pitchFamily="34" charset="0"/>
                <a:ea typeface="Times New Roman" pitchFamily="18" charset="0"/>
                <a:cs typeface="Arial" pitchFamily="34" charset="0"/>
              </a:rPr>
              <a:t> з боку бічного захисного шару;</a:t>
            </a:r>
          </a:p>
          <a:p>
            <a:pPr lvl="0" algn="just" eaLnBrk="0" hangingPunct="0">
              <a:spcAft>
                <a:spcPts val="1200"/>
              </a:spcAft>
            </a:pPr>
            <a:r>
              <a:rPr lang="uk-UA" b="1" i="1" dirty="0">
                <a:latin typeface="Arial" pitchFamily="34" charset="0"/>
                <a:ea typeface="Times New Roman" pitchFamily="18" charset="0"/>
                <a:cs typeface="Arial" pitchFamily="34" charset="0"/>
              </a:rPr>
              <a:t>г – за допомогою скоб</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spcAft>
                <a:spcPts val="600"/>
              </a:spcAft>
            </a:pPr>
            <a:r>
              <a:rPr lang="uk-UA" sz="1800" dirty="0">
                <a:latin typeface="+mj-lt"/>
                <a:cs typeface="Times New Roman" pitchFamily="18" charset="0"/>
              </a:rPr>
              <a:t>Стрижні арматури в місцях установки на зварюванні сполучних скоб розкриваються не менше ніж на половину діаметра. Арматура очищається від іржі чи залишків бетону механічним способом. З'єднання існуючої та знову встановлюваної арматури здійснюють за допомогою коротунів або </a:t>
            </a:r>
            <a:r>
              <a:rPr lang="uk-UA" sz="1800" dirty="0" err="1">
                <a:latin typeface="+mj-lt"/>
                <a:cs typeface="Times New Roman" pitchFamily="18" charset="0"/>
              </a:rPr>
              <a:t>внахлест</a:t>
            </a:r>
            <a:r>
              <a:rPr lang="uk-UA" sz="1800" dirty="0">
                <a:latin typeface="+mj-lt"/>
                <a:cs typeface="Times New Roman" pitchFamily="18" charset="0"/>
              </a:rPr>
              <a:t> (із застосуванням ручного дугового зварювання).</a:t>
            </a:r>
          </a:p>
          <a:p>
            <a:pPr>
              <a:spcAft>
                <a:spcPts val="600"/>
              </a:spcAft>
            </a:pPr>
            <a:r>
              <a:rPr lang="uk-UA" sz="1800" dirty="0">
                <a:latin typeface="+mj-lt"/>
                <a:cs typeface="Times New Roman" pitchFamily="18" charset="0"/>
              </a:rPr>
              <a:t>Приварювання додаткової арматури до існуючої попередньо напруженої арматури, а також не заведеної за межу опори ненапруженої арматури конструкції, що посилюється, не допускається.</a:t>
            </a:r>
          </a:p>
          <a:p>
            <a:pPr>
              <a:spcAft>
                <a:spcPts val="600"/>
              </a:spcAft>
            </a:pPr>
            <a:r>
              <a:rPr lang="uk-UA" sz="1800" dirty="0">
                <a:latin typeface="+mj-lt"/>
                <a:cs typeface="Times New Roman" pitchFamily="18" charset="0"/>
              </a:rPr>
              <a:t>Коротуни та ділянки з'єднання скоб з арматури класу</a:t>
            </a:r>
            <a:r>
              <a:rPr lang="ru-RU" sz="1800" dirty="0">
                <a:latin typeface="+mj-lt"/>
                <a:cs typeface="Times New Roman" pitchFamily="18" charset="0"/>
              </a:rPr>
              <a:t> А-</a:t>
            </a:r>
            <a:r>
              <a:rPr lang="en-US" sz="1800" dirty="0">
                <a:latin typeface="+mj-lt"/>
                <a:cs typeface="Times New Roman" pitchFamily="18" charset="0"/>
              </a:rPr>
              <a:t>I </a:t>
            </a:r>
            <a:r>
              <a:rPr lang="uk-UA" sz="1800" dirty="0">
                <a:latin typeface="+mj-lt"/>
                <a:cs typeface="Times New Roman" pitchFamily="18" charset="0"/>
              </a:rPr>
              <a:t>приймаються довжиною 50...200 мм і розташовуються по довжині конструкції "розбіжність" з відстанню між ними вздовж стрижнів не менше</a:t>
            </a:r>
            <a:r>
              <a:rPr lang="ru-RU" sz="1800" dirty="0">
                <a:latin typeface="+mj-lt"/>
                <a:cs typeface="Times New Roman" pitchFamily="18" charset="0"/>
              </a:rPr>
              <a:t> 20</a:t>
            </a:r>
            <a:r>
              <a:rPr lang="en-US" sz="1800" dirty="0">
                <a:latin typeface="+mj-lt"/>
                <a:cs typeface="Times New Roman" pitchFamily="18" charset="0"/>
              </a:rPr>
              <a:t>d, </a:t>
            </a:r>
            <a:r>
              <a:rPr lang="ru-RU" sz="1800" dirty="0">
                <a:latin typeface="+mj-lt"/>
                <a:cs typeface="Times New Roman" pitchFamily="18" charset="0"/>
              </a:rPr>
              <a:t>де </a:t>
            </a:r>
            <a:r>
              <a:rPr lang="en-US" sz="1800" dirty="0">
                <a:latin typeface="+mj-lt"/>
                <a:cs typeface="Times New Roman" pitchFamily="18" charset="0"/>
              </a:rPr>
              <a:t>d - </a:t>
            </a:r>
            <a:r>
              <a:rPr lang="uk-UA" sz="1800" dirty="0">
                <a:latin typeface="+mj-lt"/>
                <a:cs typeface="Times New Roman" pitchFamily="18" charset="0"/>
              </a:rPr>
              <a:t>більший діаметр стрижнів, що зварюються.</a:t>
            </a:r>
          </a:p>
          <a:p>
            <a:pPr>
              <a:spcAft>
                <a:spcPts val="600"/>
              </a:spcAft>
            </a:pPr>
            <a:r>
              <a:rPr lang="uk-UA" sz="1800" dirty="0">
                <a:latin typeface="+mj-lt"/>
                <a:cs typeface="Times New Roman" pitchFamily="18" charset="0"/>
              </a:rPr>
              <a:t>При посиленні під навантаженням приварювання додаткової арматури рекомендується здійснювати за два проходи симетрично у напрямку від кінців конструкції до середини.</a:t>
            </a:r>
          </a:p>
          <a:p>
            <a:pPr>
              <a:spcAft>
                <a:spcPts val="600"/>
              </a:spcAft>
            </a:pPr>
            <a:r>
              <a:rPr lang="uk-UA" sz="1800" dirty="0">
                <a:latin typeface="+mj-lt"/>
                <a:cs typeface="Times New Roman" pitchFamily="18" charset="0"/>
              </a:rPr>
              <a:t>Зварювання допускається при рівні напруги, за вирахуванням арматури, що посилюється, не більше </a:t>
            </a:r>
            <a:r>
              <a:rPr lang="ru-RU" sz="1800" dirty="0">
                <a:latin typeface="+mj-lt"/>
                <a:cs typeface="Times New Roman" pitchFamily="18" charset="0"/>
              </a:rPr>
              <a:t>0,85</a:t>
            </a:r>
            <a:r>
              <a:rPr lang="en-US" sz="1800" dirty="0">
                <a:latin typeface="+mj-lt"/>
                <a:cs typeface="Times New Roman" pitchFamily="18" charset="0"/>
              </a:rPr>
              <a:t>Rs.</a:t>
            </a:r>
          </a:p>
          <a:p>
            <a:pPr>
              <a:spcAft>
                <a:spcPts val="600"/>
              </a:spcAft>
            </a:pPr>
            <a:r>
              <a:rPr lang="uk-UA" sz="1800" dirty="0">
                <a:latin typeface="+mj-lt"/>
                <a:cs typeface="Times New Roman" pitchFamily="18" charset="0"/>
              </a:rPr>
              <a:t>Зварювання під навантаженням роблять при температурі не нижче - 15°С, у </a:t>
            </a:r>
            <a:r>
              <a:rPr lang="uk-UA" sz="1800" dirty="0" err="1">
                <a:latin typeface="+mj-lt"/>
                <a:cs typeface="Times New Roman" pitchFamily="18" charset="0"/>
              </a:rPr>
              <a:t>слабонавантажених</a:t>
            </a:r>
            <a:r>
              <a:rPr lang="uk-UA" sz="1800" dirty="0">
                <a:latin typeface="+mj-lt"/>
                <a:cs typeface="Times New Roman" pitchFamily="18" charset="0"/>
              </a:rPr>
              <a:t> елементах, що сприймають до 25% розрахункового навантаження - не нижче - 25°С.</a:t>
            </a:r>
            <a:endParaRPr lang="uk-UA" sz="1800" dirty="0"/>
          </a:p>
          <a:p>
            <a:endParaRPr lang="ru-RU" sz="1800" dirty="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4903</Words>
  <Application>Microsoft Office PowerPoint</Application>
  <PresentationFormat>Экран (4:3)</PresentationFormat>
  <Paragraphs>410</Paragraphs>
  <Slides>69</Slides>
  <Notes>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69</vt:i4>
      </vt:variant>
    </vt:vector>
  </HeadingPairs>
  <TitlesOfParts>
    <vt:vector size="74" baseType="lpstr">
      <vt:lpstr>Arial</vt:lpstr>
      <vt:lpstr>Calibri</vt:lpstr>
      <vt:lpstr>Times New Roman</vt:lpstr>
      <vt:lpstr>Оформление по умолчанию</vt:lpstr>
      <vt:lpstr>Формула</vt:lpstr>
      <vt:lpstr>Посилення залізобетонних конструкцій</vt:lpstr>
      <vt:lpstr>Презентация PowerPoint</vt:lpstr>
      <vt:lpstr>Найбільш поширеними ушкодженнями залізобетонних конструкцій, що викликають необхідність посилення є:</vt:lpstr>
      <vt:lpstr>Презентация PowerPoint</vt:lpstr>
      <vt:lpstr>Посилення збільшенням перерізу</vt:lpstr>
      <vt:lpstr>Презентация PowerPoint</vt:lpstr>
      <vt:lpstr>Кріплення ПН затяжки до балки, що посилюється.</vt:lpstr>
      <vt:lpstr>Презентация PowerPoint</vt:lpstr>
      <vt:lpstr>Презентация PowerPoint</vt:lpstr>
      <vt:lpstr>Посилення розтягнутої зони конструкції приклеюванням додаткової арматури</vt:lpstr>
      <vt:lpstr>Посилення багатопустотних плит перекриття установкою додаткової арматури</vt:lpstr>
      <vt:lpstr>Презентация PowerPoint</vt:lpstr>
      <vt:lpstr>Презентация PowerPoint</vt:lpstr>
      <vt:lpstr>Посилення розтягнутої зони багатопустотних плит встановленням додаткової арматури</vt:lpstr>
      <vt:lpstr>Посилення збірних багатопустотних плит попередньо напруженою арматурою</vt:lpstr>
      <vt:lpstr>Презентация PowerPoint</vt:lpstr>
      <vt:lpstr>Презентация PowerPoint</vt:lpstr>
      <vt:lpstr>Посилення залізобетонних елементів збільшенням перерізу: а б – нарощуванням; в – пристроєм обойми; г - влаштуванням сорочки; д – пристроєм балки поруч</vt:lpstr>
      <vt:lpstr>Презентация PowerPoint</vt:lpstr>
      <vt:lpstr>Презентация PowerPoint</vt:lpstr>
      <vt:lpstr>Пневмонабризк бетону</vt:lpstr>
      <vt:lpstr>Торкрет роботи</vt:lpstr>
      <vt:lpstr>Забезпечення надійного зчеплення між старим та новим бетоном.</vt:lpstr>
      <vt:lpstr>Підготовка поверхні бетону</vt:lpstr>
      <vt:lpstr>Презентация PowerPoint</vt:lpstr>
      <vt:lpstr>Презентация PowerPoint</vt:lpstr>
      <vt:lpstr>Посилення монолітної балки та колони залізобетонною сорочкою</vt:lpstr>
      <vt:lpstr>Посилення ребристих плит та колони залізобетонної обойми</vt:lpstr>
      <vt:lpstr>Презентация PowerPoint</vt:lpstr>
      <vt:lpstr>Презентация PowerPoint</vt:lpstr>
      <vt:lpstr>Презентация PowerPoint</vt:lpstr>
      <vt:lpstr>Посилення зони зрізу конструкцій збільшенням поперечного перерізу</vt:lpstr>
      <vt:lpstr>Посилення коротких консолей колон установкою додаткової попередньо напруженої поперечної арматури</vt:lpstr>
      <vt:lpstr>Посилення під час продавлювання пристроєм опорної залізобетонної обойми</vt:lpstr>
      <vt:lpstr>Підведення додаткових сталевих столиків під залізобетонні балки при недостатній міцності опорних ділянок</vt:lpstr>
      <vt:lpstr>Презентация PowerPoint</vt:lpstr>
      <vt:lpstr>Посилення конструкції додатковою жорсткою опорою у вигляді підкосів: а - у опори; б – у прольоті</vt:lpstr>
      <vt:lpstr>Посилення конструкцій додатковими жорсткими опорами у вигляді підвісок</vt:lpstr>
      <vt:lpstr>Усиление конструкций дополнительной упругой опорой в виде балок</vt:lpstr>
      <vt:lpstr>Усиление конструкций дополнительными упругими опорами</vt:lpstr>
      <vt:lpstr>Усиление конструкций дополнительными упругими опорами в виде двухконсольных кронштейнов</vt:lpstr>
      <vt:lpstr>Усиление регулированием напряжений</vt:lpstr>
      <vt:lpstr>Усиление изгибаемых конструкций затяжками:</vt:lpstr>
      <vt:lpstr>Конструкция концевых анкеров</vt:lpstr>
      <vt:lpstr>Усиление сборных плит шпренгельными затяжками в швах между плитами: а – без обетонирования; б – с обетонированием </vt:lpstr>
      <vt:lpstr>Усиление сборных многопустотных плит затяжками</vt:lpstr>
      <vt:lpstr>Расчет при обеспечении совместной работы  старого и нового бетона</vt:lpstr>
      <vt:lpstr>Расчет при отсутствии надежного сцепления  между новым и старым бетоном</vt:lpstr>
      <vt:lpstr>Расчет при установке дополнительной арматуры в растянутой зоне</vt:lpstr>
      <vt:lpstr>Презентация PowerPoint</vt:lpstr>
      <vt:lpstr>Усиление плит перекрытий и покрытий</vt:lpstr>
      <vt:lpstr>Усиление пустотных плит с использованием пустот: а – без увеличения рабочей высоты; б – с увеличением рабочей высоты наращиванием сжатой полки. 1 – усиливаемая плита; 2 – арматура; 3 – бетон усиления</vt:lpstr>
      <vt:lpstr>Усиление опорных частей пустотных плит крайних (а) и средних (б) пролетов: </vt:lpstr>
      <vt:lpstr>Презентация PowerPoint</vt:lpstr>
      <vt:lpstr>Презентация PowerPoint</vt:lpstr>
      <vt:lpstr>Презентация PowerPoint</vt:lpstr>
      <vt:lpstr>Усиление балок</vt:lpstr>
      <vt:lpstr>Презентация PowerPoint</vt:lpstr>
      <vt:lpstr>Включение усиливающих подкосов в работу железобетонных балок через клиновые прокладки – а; раздвижкой подкосов - б</vt:lpstr>
      <vt:lpstr>Презентация PowerPoint</vt:lpstr>
      <vt:lpstr>Усиление колонн</vt:lpstr>
      <vt:lpstr>Презентация PowerPoint</vt:lpstr>
      <vt:lpstr>Презентация PowerPoint</vt:lpstr>
      <vt:lpstr>Презентация PowerPoint</vt:lpstr>
      <vt:lpstr>Усиление железобетонных стоек устройством железобетонных (а,б) и стальных обойм</vt:lpstr>
      <vt:lpstr>Презентация PowerPoint</vt:lpstr>
      <vt:lpstr>Презентация PowerPoint</vt:lpstr>
      <vt:lpstr>Презентация PowerPoint</vt:lpstr>
      <vt:lpstr>Устройство дополнительных ЗД с помощью хомутов в балках (а) и стойках (б): 1 – листовой держатель; 2 – стержневой держатель; 3 – стяжной болт; 4 – боковая планка; 5 – листовая ЗД; 6 – угловая ЗД</vt:lpstr>
    </vt:vector>
  </TitlesOfParts>
  <Company>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Ekaterina</cp:lastModifiedBy>
  <cp:revision>98</cp:revision>
  <dcterms:created xsi:type="dcterms:W3CDTF">2005-12-20T14:09:38Z</dcterms:created>
  <dcterms:modified xsi:type="dcterms:W3CDTF">2023-03-30T07:47:08Z</dcterms:modified>
</cp:coreProperties>
</file>